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  <p:sldMasterId id="2147484373" r:id="rId2"/>
    <p:sldMasterId id="2147484421" r:id="rId3"/>
    <p:sldMasterId id="2147484427" r:id="rId4"/>
    <p:sldMasterId id="2147484489" r:id="rId5"/>
    <p:sldMasterId id="2147484501" r:id="rId6"/>
    <p:sldMasterId id="2147484515" r:id="rId7"/>
    <p:sldMasterId id="2147484527" r:id="rId8"/>
    <p:sldMasterId id="2147484534" r:id="rId9"/>
    <p:sldMasterId id="2147484540" r:id="rId10"/>
  </p:sldMasterIdLst>
  <p:notesMasterIdLst>
    <p:notesMasterId r:id="rId41"/>
  </p:notesMasterIdLst>
  <p:sldIdLst>
    <p:sldId id="713" r:id="rId11"/>
    <p:sldId id="728" r:id="rId12"/>
    <p:sldId id="692" r:id="rId13"/>
    <p:sldId id="295" r:id="rId14"/>
    <p:sldId id="693" r:id="rId15"/>
    <p:sldId id="729" r:id="rId16"/>
    <p:sldId id="714" r:id="rId17"/>
    <p:sldId id="715" r:id="rId18"/>
    <p:sldId id="730" r:id="rId19"/>
    <p:sldId id="716" r:id="rId20"/>
    <p:sldId id="731" r:id="rId21"/>
    <p:sldId id="695" r:id="rId22"/>
    <p:sldId id="719" r:id="rId23"/>
    <p:sldId id="720" r:id="rId24"/>
    <p:sldId id="732" r:id="rId25"/>
    <p:sldId id="696" r:id="rId26"/>
    <p:sldId id="721" r:id="rId27"/>
    <p:sldId id="733" r:id="rId28"/>
    <p:sldId id="736" r:id="rId29"/>
    <p:sldId id="734" r:id="rId30"/>
    <p:sldId id="723" r:id="rId31"/>
    <p:sldId id="724" r:id="rId32"/>
    <p:sldId id="725" r:id="rId33"/>
    <p:sldId id="726" r:id="rId34"/>
    <p:sldId id="727" r:id="rId35"/>
    <p:sldId id="738" r:id="rId36"/>
    <p:sldId id="737" r:id="rId37"/>
    <p:sldId id="739" r:id="rId38"/>
    <p:sldId id="740" r:id="rId39"/>
    <p:sldId id="323" r:id="rId40"/>
  </p:sldIdLst>
  <p:sldSz cx="12188825" cy="6858000"/>
  <p:notesSz cx="6858000" cy="9144000"/>
  <p:custDataLst>
    <p:tags r:id="rId42"/>
  </p:custDataLst>
  <p:defaultTextStyle>
    <a:defPPr>
      <a:defRPr lang="en-US"/>
    </a:defPPr>
    <a:lvl1pPr marL="0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EFEF"/>
    <a:srgbClr val="C2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2171" autoAdjust="0"/>
  </p:normalViewPr>
  <p:slideViewPr>
    <p:cSldViewPr snapToGrid="0">
      <p:cViewPr varScale="1">
        <p:scale>
          <a:sx n="90" d="100"/>
          <a:sy n="90" d="100"/>
        </p:scale>
        <p:origin x="576" y="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8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6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8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3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Bams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hoặc</a:t>
            </a:r>
            <a:r>
              <a:rPr lang="en-US" dirty="0"/>
              <a:t> 2,3,4,5.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4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74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0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199" indent="0">
              <a:buNone/>
              <a:defRPr sz="19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1" indent="0">
              <a:buNone/>
              <a:defRPr sz="1600" b="1"/>
            </a:lvl6pPr>
            <a:lvl7pPr marL="2742601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8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80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199" indent="0">
              <a:buNone/>
              <a:defRPr sz="1900" b="1"/>
            </a:lvl3pPr>
            <a:lvl4pPr marL="1371300" indent="0">
              <a:buNone/>
              <a:defRPr sz="1600" b="1"/>
            </a:lvl4pPr>
            <a:lvl5pPr marL="1828400" indent="0">
              <a:buNone/>
              <a:defRPr sz="1600" b="1"/>
            </a:lvl5pPr>
            <a:lvl6pPr marL="2285501" indent="0">
              <a:buNone/>
              <a:defRPr sz="1600" b="1"/>
            </a:lvl6pPr>
            <a:lvl7pPr marL="2742601" indent="0">
              <a:buNone/>
              <a:defRPr sz="1600" b="1"/>
            </a:lvl7pPr>
            <a:lvl8pPr marL="3199700" indent="0">
              <a:buNone/>
              <a:defRPr sz="1600" b="1"/>
            </a:lvl8pPr>
            <a:lvl9pPr marL="36568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02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218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02" y="1435115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1" indent="0">
              <a:buNone/>
              <a:defRPr sz="1200"/>
            </a:lvl2pPr>
            <a:lvl3pPr marL="914199" indent="0">
              <a:buNone/>
              <a:defRPr sz="11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1" indent="0">
              <a:buNone/>
              <a:defRPr sz="900"/>
            </a:lvl6pPr>
            <a:lvl7pPr marL="2742601" indent="0">
              <a:buNone/>
              <a:defRPr sz="900"/>
            </a:lvl7pPr>
            <a:lvl8pPr marL="3199700" indent="0">
              <a:buNone/>
              <a:defRPr sz="900"/>
            </a:lvl8pPr>
            <a:lvl9pPr marL="36568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7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199" indent="0">
              <a:buNone/>
              <a:defRPr sz="2400"/>
            </a:lvl3pPr>
            <a:lvl4pPr marL="1371300" indent="0">
              <a:buNone/>
              <a:defRPr sz="2000"/>
            </a:lvl4pPr>
            <a:lvl5pPr marL="1828400" indent="0">
              <a:buNone/>
              <a:defRPr sz="2000"/>
            </a:lvl5pPr>
            <a:lvl6pPr marL="2285501" indent="0">
              <a:buNone/>
              <a:defRPr sz="2000"/>
            </a:lvl6pPr>
            <a:lvl7pPr marL="2742601" indent="0">
              <a:buNone/>
              <a:defRPr sz="2000"/>
            </a:lvl7pPr>
            <a:lvl8pPr marL="3199700" indent="0">
              <a:buNone/>
              <a:defRPr sz="2000"/>
            </a:lvl8pPr>
            <a:lvl9pPr marL="36568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5" y="5367339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1" indent="0">
              <a:buNone/>
              <a:defRPr sz="1200"/>
            </a:lvl2pPr>
            <a:lvl3pPr marL="914199" indent="0">
              <a:buNone/>
              <a:defRPr sz="1100"/>
            </a:lvl3pPr>
            <a:lvl4pPr marL="1371300" indent="0">
              <a:buNone/>
              <a:defRPr sz="900"/>
            </a:lvl4pPr>
            <a:lvl5pPr marL="1828400" indent="0">
              <a:buNone/>
              <a:defRPr sz="900"/>
            </a:lvl5pPr>
            <a:lvl6pPr marL="2285501" indent="0">
              <a:buNone/>
              <a:defRPr sz="900"/>
            </a:lvl6pPr>
            <a:lvl7pPr marL="2742601" indent="0">
              <a:buNone/>
              <a:defRPr sz="900"/>
            </a:lvl7pPr>
            <a:lvl8pPr marL="3199700" indent="0">
              <a:buNone/>
              <a:defRPr sz="900"/>
            </a:lvl8pPr>
            <a:lvl9pPr marL="36568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6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4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4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117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1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66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239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121888" tIns="60944" rIns="121888" bIns="6094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  <a:prstGeom prst="rect">
            <a:avLst/>
          </a:prstGeom>
        </p:spPr>
        <p:txBody>
          <a:bodyPr lIns="121888" tIns="60944" rIns="121888" bIns="60944"/>
          <a:lstStyle>
            <a:lvl1pPr marL="0" indent="0" algn="ctr">
              <a:buNone/>
              <a:defRPr sz="2400"/>
            </a:lvl1pPr>
            <a:lvl2pPr marL="457081" indent="0" algn="ctr">
              <a:buNone/>
              <a:defRPr sz="2000"/>
            </a:lvl2pPr>
            <a:lvl3pPr marL="914163" indent="0" algn="ctr">
              <a:buNone/>
              <a:defRPr sz="1900"/>
            </a:lvl3pPr>
            <a:lvl4pPr marL="1371245" indent="0" algn="ctr">
              <a:buNone/>
              <a:defRPr sz="1600"/>
            </a:lvl4pPr>
            <a:lvl5pPr marL="1828328" indent="0" algn="ctr">
              <a:buNone/>
              <a:defRPr sz="1600"/>
            </a:lvl5pPr>
            <a:lvl6pPr marL="2285409" indent="0" algn="ctr">
              <a:buNone/>
              <a:defRPr sz="1600"/>
            </a:lvl6pPr>
            <a:lvl7pPr marL="2742491" indent="0" algn="ctr">
              <a:buNone/>
              <a:defRPr sz="1600"/>
            </a:lvl7pPr>
            <a:lvl8pPr marL="3199573" indent="0" algn="ctr">
              <a:buNone/>
              <a:defRPr sz="1600"/>
            </a:lvl8pPr>
            <a:lvl9pPr marL="365665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fld id="{40D669B5-480E-4D8D-8479-F3F9E6798BC0}" type="datetimeFigureOut">
              <a:rPr lang="zh-CN" altLang="en-US" smtClean="0">
                <a:solidFill>
                  <a:srgbClr val="000000"/>
                </a:solidFill>
              </a:rPr>
              <a:pPr defTabSz="914163"/>
              <a:t>2023/6/20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fld id="{323F7E45-7127-4906-A984-51242AC7550B}" type="slidenum">
              <a:rPr lang="zh-CN" altLang="en-US" smtClean="0">
                <a:solidFill>
                  <a:srgbClr val="000000"/>
                </a:solidFill>
              </a:rPr>
              <a:pPr defTabSz="914163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31293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970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451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751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8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40D669B5-480E-4D8D-8479-F3F9E6798BC0}" type="datetimeFigureOut">
              <a:rPr lang="zh-CN" altLang="en-US" sz="1800" smtClean="0">
                <a:solidFill>
                  <a:srgbClr val="000000"/>
                </a:solidFill>
              </a:rPr>
              <a:pPr defTabSz="914240"/>
              <a:t>2023/6/20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323F7E45-7127-4906-A984-51242AC7550B}" type="slidenum">
              <a:rPr lang="zh-CN" altLang="en-US" sz="1800" smtClean="0">
                <a:solidFill>
                  <a:srgbClr val="000000"/>
                </a:solidFill>
              </a:rPr>
              <a:pPr defTabSz="91424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04605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9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5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62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39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9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22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326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14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40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05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01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5E7F-EB18-4DA8-9D0D-6BA1338BF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92444-2AF6-41A2-B874-98187A44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41DC-20DC-4701-AFEB-C1B7DEF5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78FAF-8A1B-4C38-8276-4EA831EC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E3F03-7125-4371-BE6C-F242431F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7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6C0C-1AB8-4302-870B-3DF2074F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54BF2-BD5D-4119-905D-F4A5CB534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CD2A9-CA80-45EA-9BD1-21405865A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8608-B796-4E2C-9207-44BF978F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BC04F-F51D-4146-9FF6-84C28559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947F6-91BD-494E-94DB-7FD462C6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F66A-8066-4DB1-B465-F6FF22438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8704A-6498-46CA-8D0C-37FF35E3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01C9D-7984-46DF-BC35-ACBD18B5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9BE2D-DD2A-4D71-BE28-6E60BC4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8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378E-C489-4D8D-B8BA-49340B3B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ACC0-9ECA-4327-99EB-2B1B6B83B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9F6DA-7199-4A27-AFC3-5C16DD31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1AF70-7723-4D8F-958B-A53BAC0D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6F7DB-BE85-4659-A73E-1FEF7F97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CC1B0-4255-453D-B7D2-3DE8BECF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93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35344-01C3-49B0-B21A-D82C0DA1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8E987-23C3-45EC-912F-6944E27D4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63D93-A6D8-4FB4-9CA8-6ED3B8C55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CB3A2-61B0-4329-83A0-A8735CCF4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B5175-CD22-4098-996B-C611649E0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DA140-B90F-433E-8323-F7B77E51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74419-9EE7-4C54-B89B-D9BA41C7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7D046-859D-4EFE-9DB7-D000C2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39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46B-8560-4A7F-AEF2-4C26F8D9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D9BE5-97DB-407E-8EE7-74A0A24F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EF094-0FFF-47AA-A5E3-DD6D1A9B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A01B4-4910-4F3B-B307-32AA9A83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1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B91A1-3349-400C-AC8B-727AD1A9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1E16C-48A5-4566-ABB6-DB1468E2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0EA1E-DEE6-46E5-B1AA-2E8DF20D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3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94813-15E7-43F9-B636-7F86641B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756E2-57D8-4934-8C5D-482D9B767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ADE4C-59D4-4CD9-B763-BC917C1F1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5F02C-192F-4452-AE49-6D0BE40E7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E5AD8-8A35-4686-8BCA-FB03CBB9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0DF62-54D5-4C08-93D0-9CE0940E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01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FA739-E548-4201-A123-342C6B60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370A9-A59B-432E-B2CB-CB9667329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6F1FF-C8D7-4DCC-9506-06CE580A6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ADEA5-BAB9-4906-BE2F-D0250B98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AA7A8-039F-4FEC-B604-85610579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0A142-D438-49DD-AD1E-14370B9A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7D01-D2B4-4F92-966C-BB011698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B4DED-0795-4342-874E-5C8EA4DEF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65A0-C913-4EA0-B6DC-B667A73B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1B16D-9CA6-4AC4-9DD4-7DCC5F57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19C90-1CF5-48FB-AD8F-41687450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8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BF6E8D-23E1-4861-89C4-6D41C9C6D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ABEFB-322D-4089-A100-B4C4DCB39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269C0-F0A2-4FFC-8C99-F93A3BD3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9EC23-B38F-4492-983B-5F2BFA7F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56BA3-982B-49F3-A46C-F84FA940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31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6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7" y="1122363"/>
            <a:ext cx="914162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7" y="3602037"/>
            <a:ext cx="914162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87" indent="0" algn="ctr">
              <a:buNone/>
              <a:defRPr sz="2700"/>
            </a:lvl2pPr>
            <a:lvl3pPr marL="1218017" indent="0" algn="ctr">
              <a:buNone/>
              <a:defRPr sz="2400"/>
            </a:lvl3pPr>
            <a:lvl4pPr marL="1827019" indent="0" algn="ctr">
              <a:buNone/>
              <a:defRPr sz="2100"/>
            </a:lvl4pPr>
            <a:lvl5pPr marL="2436034" indent="0" algn="ctr">
              <a:buNone/>
              <a:defRPr sz="2100"/>
            </a:lvl5pPr>
            <a:lvl6pPr marL="3045023" indent="0" algn="ctr">
              <a:buNone/>
              <a:defRPr sz="2100"/>
            </a:lvl6pPr>
            <a:lvl7pPr marL="3654007" indent="0" algn="ctr">
              <a:buNone/>
              <a:defRPr sz="2100"/>
            </a:lvl7pPr>
            <a:lvl8pPr marL="4263026" indent="0" algn="ctr">
              <a:buNone/>
              <a:defRPr sz="2100"/>
            </a:lvl8pPr>
            <a:lvl9pPr marL="487202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5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73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4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8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0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0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0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0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40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30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20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53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04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87" indent="0">
              <a:buNone/>
              <a:defRPr sz="2700" b="1"/>
            </a:lvl2pPr>
            <a:lvl3pPr marL="1218017" indent="0">
              <a:buNone/>
              <a:defRPr sz="2400" b="1"/>
            </a:lvl3pPr>
            <a:lvl4pPr marL="1827019" indent="0">
              <a:buNone/>
              <a:defRPr sz="2100" b="1"/>
            </a:lvl4pPr>
            <a:lvl5pPr marL="2436034" indent="0">
              <a:buNone/>
              <a:defRPr sz="2100" b="1"/>
            </a:lvl5pPr>
            <a:lvl6pPr marL="3045023" indent="0">
              <a:buNone/>
              <a:defRPr sz="2100" b="1"/>
            </a:lvl6pPr>
            <a:lvl7pPr marL="3654007" indent="0">
              <a:buNone/>
              <a:defRPr sz="2100" b="1"/>
            </a:lvl7pPr>
            <a:lvl8pPr marL="4263026" indent="0">
              <a:buNone/>
              <a:defRPr sz="2100" b="1"/>
            </a:lvl8pPr>
            <a:lvl9pPr marL="4872026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87" indent="0">
              <a:buNone/>
              <a:defRPr sz="2700" b="1"/>
            </a:lvl2pPr>
            <a:lvl3pPr marL="1218017" indent="0">
              <a:buNone/>
              <a:defRPr sz="2400" b="1"/>
            </a:lvl3pPr>
            <a:lvl4pPr marL="1827019" indent="0">
              <a:buNone/>
              <a:defRPr sz="2100" b="1"/>
            </a:lvl4pPr>
            <a:lvl5pPr marL="2436034" indent="0">
              <a:buNone/>
              <a:defRPr sz="2100" b="1"/>
            </a:lvl5pPr>
            <a:lvl6pPr marL="3045023" indent="0">
              <a:buNone/>
              <a:defRPr sz="2100" b="1"/>
            </a:lvl6pPr>
            <a:lvl7pPr marL="3654007" indent="0">
              <a:buNone/>
              <a:defRPr sz="2100" b="1"/>
            </a:lvl7pPr>
            <a:lvl8pPr marL="4263026" indent="0">
              <a:buNone/>
              <a:defRPr sz="2100" b="1"/>
            </a:lvl8pPr>
            <a:lvl9pPr marL="4872026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72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1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25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2"/>
            <a:ext cx="6170593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87" indent="0">
              <a:buNone/>
              <a:defRPr sz="1900"/>
            </a:lvl2pPr>
            <a:lvl3pPr marL="1218017" indent="0">
              <a:buNone/>
              <a:defRPr sz="1600"/>
            </a:lvl3pPr>
            <a:lvl4pPr marL="1827019" indent="0">
              <a:buNone/>
              <a:defRPr sz="1300"/>
            </a:lvl4pPr>
            <a:lvl5pPr marL="2436034" indent="0">
              <a:buNone/>
              <a:defRPr sz="1300"/>
            </a:lvl5pPr>
            <a:lvl6pPr marL="3045023" indent="0">
              <a:buNone/>
              <a:defRPr sz="1300"/>
            </a:lvl6pPr>
            <a:lvl7pPr marL="3654007" indent="0">
              <a:buNone/>
              <a:defRPr sz="1300"/>
            </a:lvl7pPr>
            <a:lvl8pPr marL="4263026" indent="0">
              <a:buNone/>
              <a:defRPr sz="1300"/>
            </a:lvl8pPr>
            <a:lvl9pPr marL="4872026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63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2"/>
            <a:ext cx="6170593" cy="4873625"/>
          </a:xfrm>
        </p:spPr>
        <p:txBody>
          <a:bodyPr anchor="t"/>
          <a:lstStyle>
            <a:lvl1pPr marL="0" indent="0">
              <a:buNone/>
              <a:defRPr sz="4300"/>
            </a:lvl1pPr>
            <a:lvl2pPr marL="608987" indent="0">
              <a:buNone/>
              <a:defRPr sz="3700"/>
            </a:lvl2pPr>
            <a:lvl3pPr marL="1218017" indent="0">
              <a:buNone/>
              <a:defRPr sz="3200"/>
            </a:lvl3pPr>
            <a:lvl4pPr marL="1827019" indent="0">
              <a:buNone/>
              <a:defRPr sz="2700"/>
            </a:lvl4pPr>
            <a:lvl5pPr marL="2436034" indent="0">
              <a:buNone/>
              <a:defRPr sz="2700"/>
            </a:lvl5pPr>
            <a:lvl6pPr marL="3045023" indent="0">
              <a:buNone/>
              <a:defRPr sz="2700"/>
            </a:lvl6pPr>
            <a:lvl7pPr marL="3654007" indent="0">
              <a:buNone/>
              <a:defRPr sz="2700"/>
            </a:lvl7pPr>
            <a:lvl8pPr marL="4263026" indent="0">
              <a:buNone/>
              <a:defRPr sz="2700"/>
            </a:lvl8pPr>
            <a:lvl9pPr marL="4872026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87" indent="0">
              <a:buNone/>
              <a:defRPr sz="1900"/>
            </a:lvl2pPr>
            <a:lvl3pPr marL="1218017" indent="0">
              <a:buNone/>
              <a:defRPr sz="1600"/>
            </a:lvl3pPr>
            <a:lvl4pPr marL="1827019" indent="0">
              <a:buNone/>
              <a:defRPr sz="1300"/>
            </a:lvl4pPr>
            <a:lvl5pPr marL="2436034" indent="0">
              <a:buNone/>
              <a:defRPr sz="1300"/>
            </a:lvl5pPr>
            <a:lvl6pPr marL="3045023" indent="0">
              <a:buNone/>
              <a:defRPr sz="1300"/>
            </a:lvl6pPr>
            <a:lvl7pPr marL="3654007" indent="0">
              <a:buNone/>
              <a:defRPr sz="1300"/>
            </a:lvl7pPr>
            <a:lvl8pPr marL="4263026" indent="0">
              <a:buNone/>
              <a:defRPr sz="1300"/>
            </a:lvl8pPr>
            <a:lvl9pPr marL="4872026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2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94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9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35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3" y="365159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159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06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6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17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1132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50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734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203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121888" tIns="60944" rIns="121888" bIns="6094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  <a:prstGeom prst="rect">
            <a:avLst/>
          </a:prstGeom>
        </p:spPr>
        <p:txBody>
          <a:bodyPr lIns="121888" tIns="60944" rIns="121888" bIns="60944"/>
          <a:lstStyle>
            <a:lvl1pPr marL="0" indent="0" algn="ctr">
              <a:buNone/>
              <a:defRPr sz="2400"/>
            </a:lvl1pPr>
            <a:lvl2pPr marL="457081" indent="0" algn="ctr">
              <a:buNone/>
              <a:defRPr sz="2000"/>
            </a:lvl2pPr>
            <a:lvl3pPr marL="914163" indent="0" algn="ctr">
              <a:buNone/>
              <a:defRPr sz="1900"/>
            </a:lvl3pPr>
            <a:lvl4pPr marL="1371245" indent="0" algn="ctr">
              <a:buNone/>
              <a:defRPr sz="1600"/>
            </a:lvl4pPr>
            <a:lvl5pPr marL="1828328" indent="0" algn="ctr">
              <a:buNone/>
              <a:defRPr sz="1600"/>
            </a:lvl5pPr>
            <a:lvl6pPr marL="2285409" indent="0" algn="ctr">
              <a:buNone/>
              <a:defRPr sz="1600"/>
            </a:lvl6pPr>
            <a:lvl7pPr marL="2742491" indent="0" algn="ctr">
              <a:buNone/>
              <a:defRPr sz="1600"/>
            </a:lvl7pPr>
            <a:lvl8pPr marL="3199573" indent="0" algn="ctr">
              <a:buNone/>
              <a:defRPr sz="1600"/>
            </a:lvl8pPr>
            <a:lvl9pPr marL="365665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fld id="{40D669B5-480E-4D8D-8479-F3F9E6798BC0}" type="datetimeFigureOut">
              <a:rPr lang="zh-CN" altLang="en-US" smtClean="0">
                <a:solidFill>
                  <a:srgbClr val="000000"/>
                </a:solidFill>
              </a:rPr>
              <a:pPr defTabSz="914163"/>
              <a:t>2023/6/20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lIns="121888" tIns="60944" rIns="121888" bIns="60944"/>
          <a:lstStyle/>
          <a:p>
            <a:pPr defTabSz="914163"/>
            <a:fld id="{323F7E45-7127-4906-A984-51242AC7550B}" type="slidenum">
              <a:rPr lang="zh-CN" altLang="en-US" smtClean="0">
                <a:solidFill>
                  <a:srgbClr val="000000"/>
                </a:solidFill>
              </a:rPr>
              <a:pPr defTabSz="914163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68515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0EBE-0D37-ED81-DC7D-08A93CD0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0788-830B-5653-AC20-9932CE73F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90484-5686-DA53-9E3E-1FE59C7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97E0D-326F-C964-22BE-60B4C1E8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22A7-8776-E6C5-BD79-70CFAE14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14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065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3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5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37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068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8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40D669B5-480E-4D8D-8479-F3F9E6798BC0}" type="datetimeFigureOut">
              <a:rPr lang="zh-CN" altLang="en-US" sz="1800" smtClean="0">
                <a:solidFill>
                  <a:srgbClr val="000000"/>
                </a:solidFill>
              </a:rPr>
              <a:pPr defTabSz="914240"/>
              <a:t>2023/6/20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323F7E45-7127-4906-A984-51242AC7550B}" type="slidenum">
              <a:rPr lang="zh-CN" altLang="en-US" sz="1800" smtClean="0">
                <a:solidFill>
                  <a:srgbClr val="000000"/>
                </a:solidFill>
              </a:rPr>
              <a:pPr defTabSz="91424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1643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118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79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67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715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8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40D669B5-480E-4D8D-8479-F3F9E6798BC0}" type="datetimeFigureOut">
              <a:rPr lang="zh-CN" altLang="en-US" sz="1800" smtClean="0">
                <a:solidFill>
                  <a:srgbClr val="000000"/>
                </a:solidFill>
              </a:rPr>
              <a:pPr defTabSz="914240"/>
              <a:t>2023/6/20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4240"/>
            <a:fld id="{323F7E45-7127-4906-A984-51242AC7550B}" type="slidenum">
              <a:rPr lang="zh-CN" altLang="en-US" sz="1800" smtClean="0">
                <a:solidFill>
                  <a:srgbClr val="000000"/>
                </a:solidFill>
              </a:rPr>
              <a:pPr defTabSz="91424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7116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5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7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7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3C66EB0-12C4-40F1-A5A5-D4046B53E69A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0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2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1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5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7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00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3" indent="-228507" algn="l" defTabSz="9140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3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7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3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3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8" algn="l" defTabSz="914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9Slide.vn - 2019">
            <a:extLst>
              <a:ext uri="{FF2B5EF4-FFF2-40B4-BE49-F238E27FC236}">
                <a16:creationId xmlns:a16="http://schemas.microsoft.com/office/drawing/2014/main" id="{3ABB4AFB-1C71-43EB-8523-DD04A8A0CBD8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00"/>
            <a:ext cx="3555074" cy="26161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45712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2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4" y="5517738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2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E6CC7B0-9F2B-462B-AC77-9164B396D122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81" y="274639"/>
            <a:ext cx="10969943" cy="1143000"/>
          </a:xfrm>
          <a:prstGeom prst="rect">
            <a:avLst/>
          </a:prstGeom>
        </p:spPr>
        <p:txBody>
          <a:bodyPr vert="horz" lIns="91419" tIns="45711" rIns="91419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1" y="1600217"/>
            <a:ext cx="10969943" cy="4525963"/>
          </a:xfrm>
          <a:prstGeom prst="rect">
            <a:avLst/>
          </a:prstGeom>
        </p:spPr>
        <p:txBody>
          <a:bodyPr vert="horz" lIns="91419" tIns="45711" rIns="91419" bIns="457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4" y="6356516"/>
            <a:ext cx="2844059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9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9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5" y="6356516"/>
            <a:ext cx="3859795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63" y="6356516"/>
            <a:ext cx="2844059" cy="365125"/>
          </a:xfrm>
          <a:prstGeom prst="rect">
            <a:avLst/>
          </a:prstGeom>
        </p:spPr>
        <p:txBody>
          <a:bodyPr vert="horz" lIns="91419" tIns="45711" rIns="91419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9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1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5" indent="-342825" algn="l" defTabSz="9141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9" indent="-285689" algn="l" defTabSz="91419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8" indent="-228549" algn="l" defTabSz="91419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9" indent="-228549" algn="l" defTabSz="91419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9" indent="-228549" algn="l" defTabSz="91419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1" indent="-228549" algn="l" defTabSz="9141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49" indent="-228549" algn="l" defTabSz="9141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1" indent="-228549" algn="l" defTabSz="9141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1" indent="-228549" algn="l" defTabSz="9141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0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0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1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1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0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0" algn="l" defTabSz="9141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9Slide.vn - 2019">
            <a:extLst>
              <a:ext uri="{FF2B5EF4-FFF2-40B4-BE49-F238E27FC236}">
                <a16:creationId xmlns:a16="http://schemas.microsoft.com/office/drawing/2014/main" id="{E1882D54-E4FD-4C06-880D-A32A7401673B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03"/>
            <a:ext cx="3555074" cy="276973"/>
          </a:xfrm>
          <a:prstGeom prst="rect">
            <a:avLst/>
          </a:prstGeom>
          <a:noFill/>
        </p:spPr>
        <p:txBody>
          <a:bodyPr wrap="square" lIns="121888" tIns="60944" rIns="121888" bIns="60944" rtlCol="0">
            <a:spAutoFit/>
          </a:bodyPr>
          <a:lstStyle/>
          <a:p>
            <a:pPr defTabSz="457081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81"/>
            <a:r>
              <a:rPr lang="en-US" altLang="zh-CN" sz="7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3" y="5517741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4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</p:sldLayoutIdLst>
  <p:txStyles>
    <p:titleStyle>
      <a:lvl1pPr algn="l" defTabSz="9141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4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4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7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69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1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2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5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7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3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5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8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9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1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3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6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9Slide.vn - 2019">
            <a:extLst>
              <a:ext uri="{FF2B5EF4-FFF2-40B4-BE49-F238E27FC236}">
                <a16:creationId xmlns:a16="http://schemas.microsoft.com/office/drawing/2014/main" id="{55AEE9CA-C7FE-4A5D-8FC3-67F381264070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00"/>
            <a:ext cx="3555074" cy="26161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45712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2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4" y="5517738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93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E61F829-5131-4B9C-95EB-3AF8656F361D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0B419-FF10-4B1A-ACF4-A90B728DF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3DEF7-8BFF-473F-BBF9-2145226EC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B62E352C-03FA-4578-8289-63761F9EB04E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8FBF3-DBC7-478D-9FF4-A1310E01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DF90D-E3BD-4FD9-9FDD-F52BF3987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91397-EC78-4109-8A1A-39D5B3349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61B3A-F819-4425-8727-2389DB1FC56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5334-5FCA-4A4D-9CAF-8F518EC24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6244-BED6-4AFA-A1D4-D27C1430D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8BAD7-4E9C-4D1E-B2F3-71B037E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  <p:sldLayoutId id="2147484514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0CA7FD5-0011-4A13-A0CC-FD5FFA3C58C6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84" tIns="46293" rIns="92584" bIns="4629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84" tIns="46293" rIns="92584" bIns="4629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5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577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5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5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5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7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l" defTabSz="1218017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95" indent="-304495" algn="l" defTabSz="1218017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509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512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514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528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514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31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33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33" indent="-304495" algn="l" defTabSz="1218017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87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17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19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034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023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007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026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026" algn="l" defTabSz="12180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9Slide.vn - 2019">
            <a:extLst>
              <a:ext uri="{FF2B5EF4-FFF2-40B4-BE49-F238E27FC236}">
                <a16:creationId xmlns:a16="http://schemas.microsoft.com/office/drawing/2014/main" id="{26AF56C4-4EB7-4FF1-93DC-41F08EE90B88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03"/>
            <a:ext cx="3555074" cy="276973"/>
          </a:xfrm>
          <a:prstGeom prst="rect">
            <a:avLst/>
          </a:prstGeom>
          <a:noFill/>
        </p:spPr>
        <p:txBody>
          <a:bodyPr wrap="square" lIns="121888" tIns="60944" rIns="121888" bIns="60944" rtlCol="0">
            <a:spAutoFit/>
          </a:bodyPr>
          <a:lstStyle/>
          <a:p>
            <a:pPr defTabSz="457081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81"/>
            <a:r>
              <a:rPr lang="en-US" altLang="zh-CN" sz="7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1"/>
              <a:endParaRPr lang="zh-CN" altLang="en-US" sz="15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3" y="5517741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81"/>
                <a:endParaRPr lang="zh-CN" altLang="en-US" sz="15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81"/>
              <a:endParaRPr lang="zh-CN" altLang="en-US" sz="15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97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</p:sldLayoutIdLst>
  <p:txStyles>
    <p:titleStyle>
      <a:lvl1pPr algn="l" defTabSz="9141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4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4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7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69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1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2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5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7" indent="-228541" algn="l" defTabSz="9141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3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5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8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9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1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3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6" algn="l" defTabSz="9141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9Slide.vn - 2019">
            <a:extLst>
              <a:ext uri="{FF2B5EF4-FFF2-40B4-BE49-F238E27FC236}">
                <a16:creationId xmlns:a16="http://schemas.microsoft.com/office/drawing/2014/main" id="{618D7A1B-898C-4663-BB22-75655F0EAEBC}"/>
              </a:ext>
            </a:extLst>
          </p:cNvPr>
          <p:cNvSpPr txBox="1"/>
          <p:nvPr userDrawn="1"/>
        </p:nvSpPr>
        <p:spPr>
          <a:xfrm>
            <a:off x="0" y="-1604537"/>
            <a:ext cx="12188825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00"/>
            <a:ext cx="3555074" cy="26161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45712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2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0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464" y="5517738"/>
            <a:ext cx="12827756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20"/>
                <a:endParaRPr lang="zh-CN" alt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20"/>
              <a:endParaRPr lang="zh-CN" altLang="en-US" sz="1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1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22.xml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12" Type="http://schemas.microsoft.com/office/2007/relationships/hdphoto" Target="../media/hdphoto6.wdp"/><Relationship Id="rId17" Type="http://schemas.openxmlformats.org/officeDocument/2006/relationships/slide" Target="slide30.xml"/><Relationship Id="rId2" Type="http://schemas.openxmlformats.org/officeDocument/2006/relationships/notesSlide" Target="../notesSlides/notesSlide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gif"/><Relationship Id="rId11" Type="http://schemas.openxmlformats.org/officeDocument/2006/relationships/image" Target="../media/image35.png"/><Relationship Id="rId5" Type="http://schemas.openxmlformats.org/officeDocument/2006/relationships/image" Target="../media/image40.gif"/><Relationship Id="rId15" Type="http://schemas.openxmlformats.org/officeDocument/2006/relationships/slide" Target="slide24.xml"/><Relationship Id="rId10" Type="http://schemas.openxmlformats.org/officeDocument/2006/relationships/image" Target="../media/image34.png"/><Relationship Id="rId4" Type="http://schemas.openxmlformats.org/officeDocument/2006/relationships/image" Target="../media/image39.gif"/><Relationship Id="rId9" Type="http://schemas.microsoft.com/office/2007/relationships/hdphoto" Target="../media/hdphoto7.wdp"/><Relationship Id="rId1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3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8.xml"/><Relationship Id="rId21" Type="http://schemas.openxmlformats.org/officeDocument/2006/relationships/slide" Target="slide5.xml"/><Relationship Id="rId7" Type="http://schemas.openxmlformats.org/officeDocument/2006/relationships/image" Target="../media/image46.png"/><Relationship Id="rId12" Type="http://schemas.openxmlformats.org/officeDocument/2006/relationships/image" Target="../media/image42.gif"/><Relationship Id="rId17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image" Target="../media/image45.jpg"/><Relationship Id="rId11" Type="http://schemas.openxmlformats.org/officeDocument/2006/relationships/image" Target="../media/image39.gif"/><Relationship Id="rId24" Type="http://schemas.openxmlformats.org/officeDocument/2006/relationships/slide" Target="slide22.xml"/><Relationship Id="rId5" Type="http://schemas.openxmlformats.org/officeDocument/2006/relationships/image" Target="../media/image38.png"/><Relationship Id="rId15" Type="http://schemas.openxmlformats.org/officeDocument/2006/relationships/image" Target="../media/image40.gif"/><Relationship Id="rId23" Type="http://schemas.openxmlformats.org/officeDocument/2006/relationships/image" Target="../media/image37.png"/><Relationship Id="rId10" Type="http://schemas.microsoft.com/office/2007/relationships/hdphoto" Target="../media/hdphoto9.wdp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Relationship Id="rId14" Type="http://schemas.microsoft.com/office/2007/relationships/hdphoto" Target="../media/hdphoto7.wdp"/><Relationship Id="rId22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gif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51.jpeg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microsoft.com/office/2007/relationships/hdphoto" Target="../media/hdphoto8.wdp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5" Type="http://schemas.openxmlformats.org/officeDocument/2006/relationships/image" Target="../media/image48.png"/><Relationship Id="rId23" Type="http://schemas.openxmlformats.org/officeDocument/2006/relationships/slide" Target="slide22.xml"/><Relationship Id="rId10" Type="http://schemas.openxmlformats.org/officeDocument/2006/relationships/image" Target="../media/image42.gif"/><Relationship Id="rId19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39.gif"/><Relationship Id="rId14" Type="http://schemas.openxmlformats.org/officeDocument/2006/relationships/image" Target="../media/image45.jpg"/><Relationship Id="rId2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gif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51.jpeg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microsoft.com/office/2007/relationships/hdphoto" Target="../media/hdphoto8.wdp"/><Relationship Id="rId11" Type="http://schemas.openxmlformats.org/officeDocument/2006/relationships/image" Target="../media/image43.png"/><Relationship Id="rId5" Type="http://schemas.openxmlformats.org/officeDocument/2006/relationships/image" Target="../media/image46.png"/><Relationship Id="rId15" Type="http://schemas.openxmlformats.org/officeDocument/2006/relationships/image" Target="../media/image48.png"/><Relationship Id="rId23" Type="http://schemas.openxmlformats.org/officeDocument/2006/relationships/slide" Target="slide22.xml"/><Relationship Id="rId10" Type="http://schemas.openxmlformats.org/officeDocument/2006/relationships/image" Target="../media/image42.gif"/><Relationship Id="rId19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39.gif"/><Relationship Id="rId14" Type="http://schemas.openxmlformats.org/officeDocument/2006/relationships/image" Target="../media/image45.jpg"/><Relationship Id="rId2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2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3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4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5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DD5040-B5BF-45B3-9E7D-69A1A17BA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9386"/>
          <a:stretch/>
        </p:blipFill>
        <p:spPr>
          <a:xfrm>
            <a:off x="-1" y="-26616"/>
            <a:ext cx="12188825" cy="6911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8A841-B5EB-4A7E-A203-25ED6AAB66E9}"/>
              </a:ext>
            </a:extLst>
          </p:cNvPr>
          <p:cNvSpPr txBox="1"/>
          <p:nvPr/>
        </p:nvSpPr>
        <p:spPr>
          <a:xfrm>
            <a:off x="1419478" y="527914"/>
            <a:ext cx="9025166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100" normalizeH="0" baseline="0" noProof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Bài 12</a:t>
            </a:r>
          </a:p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100" normalizeH="0" baseline="0" noProof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TIÊU DÙNG TIẾT KIỆM </a:t>
            </a:r>
          </a:p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100" normalizeH="0" baseline="0" noProof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 BẢO VỆ MÔI TRƯỜNG</a:t>
            </a:r>
            <a:endParaRPr kumimoji="0" lang="en-US" sz="6000" b="1" i="0" u="none" strike="noStrike" kern="1200" cap="none" spc="100" normalizeH="0" baseline="0" noProof="0">
              <a:ln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100">
                <a:ln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TIẾT 2</a:t>
            </a:r>
            <a:endParaRPr kumimoji="0" lang="vi-VN" sz="6000" b="1" i="0" u="none" strike="noStrike" kern="1200" cap="none" spc="100" normalizeH="0" baseline="0" noProof="0" dirty="0" err="1">
              <a:ln/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60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49773" y="147918"/>
            <a:ext cx="10575005" cy="13620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marL="0" marR="0" lvl="0" indent="0" algn="ctr" defTabSz="914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Kể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tên những việc làm của em và gia đình thể hiện tiêu dùng tiết kiệm và bảo vệ môi trường.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BDA65-3FBC-44CE-9ABD-7FCC5FEA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" r="84601" b="1"/>
          <a:stretch/>
        </p:blipFill>
        <p:spPr>
          <a:xfrm>
            <a:off x="541386" y="332327"/>
            <a:ext cx="1016773" cy="993227"/>
          </a:xfrm>
          <a:prstGeom prst="rect">
            <a:avLst/>
          </a:prstGeom>
        </p:spPr>
      </p:pic>
      <p:pic>
        <p:nvPicPr>
          <p:cNvPr id="10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3" y="2920481"/>
            <a:ext cx="10089277" cy="2792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3690" y="1632026"/>
            <a:ext cx="994116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Không xả rác bừa bãi.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Không lãng phí thực phẩm.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Tiết kiệm điện, nước.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Giữ gìn đồ dùng cá nhân.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Tiết kiệm giấy.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Sử dụng các đồ dùng có thể tái chế nhiều lần.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rgbClr val="0070C0"/>
                </a:solidFill>
                <a:latin typeface="+mj-lt"/>
              </a:rPr>
              <a:t>- Tái sử dụng những đồ có thể tái chế.</a:t>
            </a:r>
            <a:endParaRPr lang="en-US" sz="36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3284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E3BEFD4A-816C-4986-A079-30D3D1DE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" y="248198"/>
            <a:ext cx="1746915" cy="473740"/>
          </a:xfrm>
          <a:prstGeom prst="rect">
            <a:avLst/>
          </a:prstGeom>
        </p:spPr>
      </p:pic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F7C581D-D4B0-4994-90F6-E08FCAE20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48" y="151760"/>
            <a:ext cx="2143416" cy="473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ECDFB0-270E-43F6-0173-FEC39A42184F}"/>
              </a:ext>
            </a:extLst>
          </p:cNvPr>
          <p:cNvSpPr txBox="1"/>
          <p:nvPr/>
        </p:nvSpPr>
        <p:spPr>
          <a:xfrm>
            <a:off x="5865321" y="1404384"/>
            <a:ext cx="65" cy="1099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43" b="1" i="0" u="none" strike="noStrike" kern="1200" cap="none" spc="0" normalizeH="0" baseline="0" noProof="0" dirty="0">
              <a:ln w="25400">
                <a:solidFill>
                  <a:srgbClr val="FFFFFF"/>
                </a:solidFill>
              </a:ln>
              <a:solidFill>
                <a:srgbClr val="0064D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P Simplified" panose="020B0604020204020204" pitchFamily="34" charset="0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FDFB69-710A-7444-19C1-5CE26572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7" y="388629"/>
            <a:ext cx="10264214" cy="5412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3EE08-2255-303D-9C1F-23122FC3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034" y="3248151"/>
            <a:ext cx="2860384" cy="37124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DD8085-FD3A-F407-E77B-651A0C001531}"/>
              </a:ext>
            </a:extLst>
          </p:cNvPr>
          <p:cNvSpPr txBox="1"/>
          <p:nvPr/>
        </p:nvSpPr>
        <p:spPr>
          <a:xfrm>
            <a:off x="3024640" y="1752502"/>
            <a:ext cx="5983301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2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Hoạt động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2176D-11F4-629F-90F7-BC9240CC3E2F}"/>
              </a:ext>
            </a:extLst>
          </p:cNvPr>
          <p:cNvSpPr txBox="1"/>
          <p:nvPr/>
        </p:nvSpPr>
        <p:spPr>
          <a:xfrm>
            <a:off x="1242749" y="2889600"/>
            <a:ext cx="7931285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820">
                <a:solidFill>
                  <a:srgbClr val="FF0000"/>
                </a:solidFill>
                <a:latin typeface="UVN Banh Mi" pitchFamily="2" charset="0"/>
              </a:rPr>
              <a:t>Bày tỏ thái độ</a:t>
            </a:r>
          </a:p>
        </p:txBody>
      </p:sp>
    </p:spTree>
    <p:extLst>
      <p:ext uri="{BB962C8B-B14F-4D97-AF65-F5344CB8AC3E}">
        <p14:creationId xmlns:p14="http://schemas.microsoft.com/office/powerpoint/2010/main" val="116919664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27439" y="131809"/>
            <a:ext cx="9084496" cy="122583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algn="ctr" defTabSz="914201">
              <a:defRPr/>
            </a:pPr>
            <a:r>
              <a:rPr lang="en-US" sz="3200" kern="0">
                <a:solidFill>
                  <a:prstClr val="black"/>
                </a:solidFill>
              </a:rPr>
              <a:t>Em có đồng tình với việc làm của các bạn trong mỗi hình sau không</a:t>
            </a:r>
            <a:r>
              <a:rPr lang="vi-VN" sz="3200" kern="0">
                <a:solidFill>
                  <a:prstClr val="black"/>
                </a:solidFill>
              </a:rPr>
              <a:t>? </a:t>
            </a:r>
            <a:r>
              <a:rPr lang="vi-VN" sz="3200" kern="0" dirty="0">
                <a:solidFill>
                  <a:prstClr val="black"/>
                </a:solidFill>
              </a:rPr>
              <a:t>Vì sao</a:t>
            </a:r>
            <a:r>
              <a:rPr lang="en-US" sz="3200" kern="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84" t="65375" r="10447" b="10459"/>
          <a:stretch/>
        </p:blipFill>
        <p:spPr>
          <a:xfrm>
            <a:off x="150550" y="1654633"/>
            <a:ext cx="12038275" cy="508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BDA65-3FBC-44CE-9ABD-7FCC5FEA9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" r="84601" b="1"/>
          <a:stretch/>
        </p:blipFill>
        <p:spPr>
          <a:xfrm>
            <a:off x="511974" y="248114"/>
            <a:ext cx="1016773" cy="9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376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84" t="65160" r="51845" b="10459"/>
          <a:stretch/>
        </p:blipFill>
        <p:spPr>
          <a:xfrm>
            <a:off x="612775" y="1092092"/>
            <a:ext cx="5306721" cy="4673815"/>
          </a:xfrm>
          <a:prstGeom prst="rect">
            <a:avLst/>
          </a:prstGeom>
        </p:spPr>
      </p:pic>
      <p:sp>
        <p:nvSpPr>
          <p:cNvPr id="3" name="AutoShape 2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iVBORw0KGgoAAAANSUhEUgAABLAAAAJ0CAYAAAACiNpXAAAAAXNSR0IArs4c6QAAIABJREFUeF7t2DERAAAMArHi33Rt/JAq4EIndo4AAQIECBAgQIAAAQIECBAgQIBAWGDhbKIRIECAAAECBAgQIECAAAECBAgQOAOWJ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13AKjAAAZSUlEQV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BgwPIDBAgQIECAAAECBAgQIECAAAECaQEDVroe4QgQIECAAAECBAgQIECAAAECBAxYfoAAAQIECBAgQIAAAQIECBAgQCAtYMBK1yMcAQIECBAgQIAAAQIECBAgQICAAcsPECBAgAABAgQIECBAgAABAgQIpAUMWOl6hCNAgAABAgQIECBAgAABAgQIEDBg+QECBAgQIECAAAECBAgQIECAAIG0gAErXY9wBAgQIECAAAECBAgQIECAAAECBiw/QIAAAQIECBAgQIAAAQIECBAgkBYwYKXrEY4AAQIECBAgQIAAAQIECBAgQMCA5QcIECBAgAABAgQIECBAgAABAgTSAgasdD3CESBAgAABAgQIECBAgAABAgQIGLD8AAECBAgQIECAAAECBAgQIECAQFrAgJWuRzgCBAgQIECAAAECBAgQIECAAAEDlh8gQIAAAQIECBAgQIAAAQIECBBICxiw0vUIR4AAAQIECBAgQIAAAQIECBAgYMDyAwQIECBAgAABAgQIECBAgAABAmkBA1a6HuEIECBAgAABAgQIECBAgAABAgQMWH6AAAECBAgQIECAAAECBAgQIEAgLWDAStcjHAECBAgQIECAAAECBAgQIECAgAHLDxAgQIAAAQIECBAgQIAAAQIECKQFDFjpeoQjQIAAAQIECBAgQIAAAQIECBAwYPkBAgQIECBAgAABAgQIECBAgACBtIABK12PcAQIECBAgAABAgQIECBAgAABAgYsP0CAAAECBAgQIECAAAECBAgQIJAWMGCl6xGOAAECBAgQIECAAAECBAgQIEDAgOUHCBAgQIAAAQIECBAgQIAAAQIE0gIGrHQ9whEgQIAAAQIECBAgQIAAAQIECBiw/AABAgQIECBAgAABAgQIECBAgEBawICVrkc4AgQIECBAgAABAgQIECBAgAABA5YfIECAAAECBAgQIECAAAECBAgQSAsYsNL1CEeAAAECBAgQIECAAAECBAgQIGDA8gMECBAgQIAAAQIECBAgQIAAAQJpAQNWuh7hCBAgQIAAAQIECBAgQIAAAQIEDFh+gAABAgQIECBAgAABAgQIECBAIC1gwErXIxwBAgQIECBAgAABAgQIECBAgIAByw8QIECAAAECBAgQIECAAAECBAikBQxY6XqEI0CAAAECBAgQIECAAAECBAgQMGD5AQIECBAgQIAAAQIECBAgQIAAgbSAAStdj3AECBAgQIAAAQIECBAgQIAAAQIGLD9AgAABAgQIECBAgAABAgQIECCQFjBgpesRjgABAgQIECBAgAABAgQIECBAwIDlBwgQIECAAAECBAgQIECAAAECBNICBqx0PcIRIECAAAECBAgQIECAAAECBAgYsPwAAQIECBAgQIAAAQIECBAgQIBAWsCAla5HOAIECBAgQIAAAQIECBAgQIAAAQOWHyBAgAABAgQIECBAgAABAgQIEEgLGLDS9QhHgAABAgQIECBAgAABAgQIECDwHSACdXqBXa0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Top] 100 hình ảnh mặt cười dễ thương ngộ nghĩnh mới cập nh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" b="98856" l="1831" r="96110">
                        <a14:foregroundMark x1="4119" y1="24485" x2="28833" y2="62471"/>
                        <a14:foregroundMark x1="38902" y1="12128" x2="52860" y2="45309"/>
                        <a14:foregroundMark x1="52860" y1="45309" x2="52860" y2="45309"/>
                        <a14:foregroundMark x1="52860" y1="15103" x2="66590" y2="37529"/>
                        <a14:foregroundMark x1="55149" y1="12815" x2="72769" y2="39130"/>
                        <a14:foregroundMark x1="12586" y1="23570" x2="42792" y2="32952"/>
                        <a14:foregroundMark x1="29519" y1="17391" x2="45767" y2="24485"/>
                        <a14:foregroundMark x1="27918" y1="12815" x2="41876" y2="32952"/>
                        <a14:foregroundMark x1="31121" y1="13501" x2="46682" y2="46911"/>
                        <a14:foregroundMark x1="41190" y1="25172" x2="44165" y2="43021"/>
                        <a14:foregroundMark x1="29519" y1="30664" x2="46682" y2="44622"/>
                        <a14:foregroundMark x1="29519" y1="18993" x2="37986" y2="35240"/>
                        <a14:foregroundMark x1="27231" y1="16705" x2="32723" y2="34554"/>
                        <a14:foregroundMark x1="26545" y1="28375" x2="30435" y2="43021"/>
                        <a14:foregroundMark x1="37300" y1="5950" x2="54233" y2="7323"/>
                        <a14:foregroundMark x1="59039" y1="29062" x2="68192" y2="46224"/>
                        <a14:foregroundMark x1="47368" y1="18307" x2="73684" y2="29748"/>
                        <a14:foregroundMark x1="63616" y1="19680" x2="74371" y2="67735"/>
                        <a14:foregroundMark x1="75286" y1="43707" x2="76659" y2="70252"/>
                        <a14:foregroundMark x1="76659" y1="70252" x2="43707" y2="86728"/>
                        <a14:foregroundMark x1="43707" y1="86728" x2="5721" y2="55606"/>
                        <a14:foregroundMark x1="5721" y1="55606" x2="1831" y2="49199"/>
                        <a14:foregroundMark x1="32723" y1="84897" x2="71396" y2="73684"/>
                        <a14:foregroundMark x1="71396" y1="73684" x2="79863" y2="56064"/>
                        <a14:foregroundMark x1="80549" y1="33638" x2="65446" y2="90160"/>
                        <a14:foregroundMark x1="65446" y1="90160" x2="37986" y2="89931"/>
                        <a14:foregroundMark x1="37986" y1="89931" x2="34325" y2="83982"/>
                        <a14:foregroundMark x1="87643" y1="30664" x2="70252" y2="78947"/>
                        <a14:foregroundMark x1="70252" y1="78947" x2="65904" y2="79405"/>
                        <a14:foregroundMark x1="88330" y1="55378" x2="75286" y2="80549"/>
                        <a14:foregroundMark x1="75286" y1="80549" x2="61327" y2="94966"/>
                        <a14:foregroundMark x1="89016" y1="43707" x2="89931" y2="68650"/>
                        <a14:foregroundMark x1="89931" y1="41419" x2="91533" y2="53089"/>
                        <a14:foregroundMark x1="96110" y1="46911" x2="95195" y2="53089"/>
                        <a14:foregroundMark x1="62929" y1="26087" x2="69108" y2="37529"/>
                        <a14:foregroundMark x1="55835" y1="26773" x2="64302" y2="40732"/>
                        <a14:foregroundMark x1="64302" y1="23570" x2="75286" y2="41419"/>
                        <a14:foregroundMark x1="66590" y1="28375" x2="70481" y2="39130"/>
                        <a14:foregroundMark x1="65904" y1="20595" x2="69108" y2="23570"/>
                        <a14:foregroundMark x1="65904" y1="19680" x2="68192" y2="34554"/>
                        <a14:foregroundMark x1="52860" y1="31350" x2="55149" y2="39130"/>
                        <a14:foregroundMark x1="51259" y1="29062" x2="57437" y2="39130"/>
                        <a14:foregroundMark x1="54233" y1="36156" x2="52860" y2="42334"/>
                        <a14:foregroundMark x1="21739" y1="35240" x2="25629" y2="46224"/>
                        <a14:foregroundMark x1="21739" y1="35240" x2="28833" y2="40732"/>
                        <a14:foregroundMark x1="27918" y1="36842" x2="31808" y2="45309"/>
                        <a14:foregroundMark x1="43478" y1="1144" x2="43478" y2="1144"/>
                        <a14:foregroundMark x1="50343" y1="1144" x2="50343" y2="1144"/>
                        <a14:foregroundMark x1="65217" y1="89474" x2="82838" y2="75515"/>
                        <a14:foregroundMark x1="51945" y1="84897" x2="51945" y2="84897"/>
                        <a14:foregroundMark x1="47368" y1="98856" x2="47368" y2="9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66" y="610977"/>
            <a:ext cx="1819656" cy="181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9313" y="2656884"/>
            <a:ext cx="5355209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     B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ạn đã biết sử dụng chai nước có thể dùng nhiều lần để góp phần tiêu dùng tiết kiệm và bảo vệ môi trường,</a:t>
            </a:r>
            <a:endParaRPr lang="en-US" sz="32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3313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40" t="70110" r="10447" b="10459"/>
          <a:stretch/>
        </p:blipFill>
        <p:spPr>
          <a:xfrm>
            <a:off x="185394" y="1012874"/>
            <a:ext cx="5929685" cy="4063692"/>
          </a:xfrm>
          <a:prstGeom prst="rect">
            <a:avLst/>
          </a:prstGeom>
        </p:spPr>
      </p:pic>
      <p:pic>
        <p:nvPicPr>
          <p:cNvPr id="8194" name="Picture 2" descr="Tuyển dụng Nhân Viên Buồn Phòng tại trường tiếng anh/trung/nhật anh mỹ -  1731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7" b="92167" l="10000" r="90000">
                        <a14:foregroundMark x1="28125" y1="28833" x2="48125" y2="52000"/>
                        <a14:foregroundMark x1="38125" y1="27333" x2="47625" y2="42167"/>
                        <a14:foregroundMark x1="51875" y1="28833" x2="67625" y2="42833"/>
                        <a14:foregroundMark x1="58625" y1="32333" x2="63375" y2="41500"/>
                        <a14:foregroundMark x1="22250" y1="33667" x2="37000" y2="47000"/>
                        <a14:foregroundMark x1="31250" y1="38000" x2="35000" y2="44333"/>
                        <a14:foregroundMark x1="51250" y1="35833" x2="67625" y2="45000"/>
                        <a14:foregroundMark x1="62875" y1="37167" x2="62875" y2="37167"/>
                        <a14:foregroundMark x1="62875" y1="31667" x2="66625" y2="38000"/>
                        <a14:foregroundMark x1="62875" y1="29500" x2="65500" y2="30833"/>
                        <a14:foregroundMark x1="41250" y1="6333" x2="41250" y2="6333"/>
                        <a14:foregroundMark x1="49750" y1="8333" x2="49750" y2="8333"/>
                        <a14:foregroundMark x1="47625" y1="89333" x2="47625" y2="89333"/>
                        <a14:foregroundMark x1="51875" y1="92167" x2="51875" y2="9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00" y="428770"/>
            <a:ext cx="2666870" cy="200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56193" y="2467609"/>
            <a:ext cx="516284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+mj-lt"/>
              </a:rPr>
              <a:t>    B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ạn đang sử dụng lãng phí màu vẽ và giấy vẽ. Việc sử dụng lãng phí có thể gây ô nhiễm môi trường.</a:t>
            </a:r>
            <a:endParaRPr lang="en-US" sz="32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69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E3BEFD4A-816C-4986-A079-30D3D1DE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" y="248198"/>
            <a:ext cx="1746915" cy="473740"/>
          </a:xfrm>
          <a:prstGeom prst="rect">
            <a:avLst/>
          </a:prstGeom>
        </p:spPr>
      </p:pic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F7C581D-D4B0-4994-90F6-E08FCAE20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48" y="151760"/>
            <a:ext cx="2143416" cy="473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ECDFB0-270E-43F6-0173-FEC39A42184F}"/>
              </a:ext>
            </a:extLst>
          </p:cNvPr>
          <p:cNvSpPr txBox="1"/>
          <p:nvPr/>
        </p:nvSpPr>
        <p:spPr>
          <a:xfrm>
            <a:off x="5865321" y="1404384"/>
            <a:ext cx="65" cy="1099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43" b="1" i="0" u="none" strike="noStrike" kern="1200" cap="none" spc="0" normalizeH="0" baseline="0" noProof="0" dirty="0">
              <a:ln w="25400">
                <a:solidFill>
                  <a:srgbClr val="FFFFFF"/>
                </a:solidFill>
              </a:ln>
              <a:solidFill>
                <a:srgbClr val="0064D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P Simplified" panose="020B0604020204020204" pitchFamily="34" charset="0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FDFB69-710A-7444-19C1-5CE26572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7" y="388629"/>
            <a:ext cx="10264214" cy="5412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3EE08-2255-303D-9C1F-23122FC3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034" y="3248151"/>
            <a:ext cx="2860384" cy="37124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DD8085-FD3A-F407-E77B-651A0C001531}"/>
              </a:ext>
            </a:extLst>
          </p:cNvPr>
          <p:cNvSpPr txBox="1"/>
          <p:nvPr/>
        </p:nvSpPr>
        <p:spPr>
          <a:xfrm>
            <a:off x="3486155" y="1168747"/>
            <a:ext cx="598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Hoạt động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2176D-11F4-629F-90F7-BC9240CC3E2F}"/>
              </a:ext>
            </a:extLst>
          </p:cNvPr>
          <p:cNvSpPr txBox="1"/>
          <p:nvPr/>
        </p:nvSpPr>
        <p:spPr>
          <a:xfrm>
            <a:off x="1335248" y="1961526"/>
            <a:ext cx="79312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srgbClr val="FF0000"/>
                </a:solidFill>
                <a:latin typeface="UVN Banh Mi" pitchFamily="2" charset="0"/>
              </a:rPr>
              <a:t>Sưu tầm, tìm hiểu thông tin và chia sẻ về các hoạt động tiêu dùng tiết kiệm và bảo vệ môi trường trong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25394781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51146" y="168657"/>
            <a:ext cx="9888941" cy="122583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algn="ctr" defTabSz="914201">
              <a:defRPr/>
            </a:pPr>
            <a:r>
              <a:rPr lang="en-US" sz="3200" kern="0">
                <a:solidFill>
                  <a:prstClr val="black"/>
                </a:solidFill>
              </a:rPr>
              <a:t>Sưu tầm thông tin, tranh ảnh về tiêu dùng tiết kiệm và bảo vệ môi trường theo gợi ý sau.</a:t>
            </a:r>
            <a:endParaRPr lang="en-US" sz="3200" kern="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BDA65-3FBC-44CE-9ABD-7FCC5FEA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" r="84601" b="1"/>
          <a:stretch/>
        </p:blipFill>
        <p:spPr>
          <a:xfrm>
            <a:off x="651437" y="284962"/>
            <a:ext cx="1016773" cy="993227"/>
          </a:xfrm>
          <a:prstGeom prst="rect">
            <a:avLst/>
          </a:prstGeom>
        </p:spPr>
      </p:pic>
      <p:pic>
        <p:nvPicPr>
          <p:cNvPr id="14338" name="Picture 2" descr="https://zalo-file-dl9.zdn.vn/852053dc3594dbca8285/191584963737509243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t="12540" r="7603" b="53008"/>
          <a:stretch/>
        </p:blipFill>
        <p:spPr bwMode="auto">
          <a:xfrm>
            <a:off x="1902239" y="1405046"/>
            <a:ext cx="8384345" cy="50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376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zalo-file-dl9.zdn.vn/852053dc3594dbca8285/19158496373750924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47831" r="11431" b="30836"/>
          <a:stretch/>
        </p:blipFill>
        <p:spPr bwMode="auto">
          <a:xfrm rot="10800000" flipH="1" flipV="1">
            <a:off x="197866" y="597573"/>
            <a:ext cx="11793091" cy="50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911" y="3284805"/>
            <a:ext cx="501287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Sử dụng lại quần áo cũ của anh chị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4825" y="3284805"/>
            <a:ext cx="61068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- Không phải mua quần áo mới.</a:t>
            </a:r>
          </a:p>
          <a:p>
            <a:r>
              <a:rPr lang="en-US" sz="3200"/>
              <a:t>- Giảm rác thải.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910" y="4375037"/>
            <a:ext cx="501287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+mj-lt"/>
              </a:rPr>
              <a:t>Tắt điện, nước khi không sử dụng</a:t>
            </a:r>
            <a:endParaRPr lang="en-US" sz="32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825" y="4375037"/>
            <a:ext cx="61068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Tiết kiệm điện nước.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+mj-lt"/>
              </a:rPr>
              <a:t>- Bảo vệ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928226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BBF8C9A-628F-4AB3-8DCA-F6EDF89CB984}"/>
              </a:ext>
            </a:extLst>
          </p:cNvPr>
          <p:cNvSpPr/>
          <p:nvPr/>
        </p:nvSpPr>
        <p:spPr>
          <a:xfrm>
            <a:off x="3625928" y="288522"/>
            <a:ext cx="8002701" cy="2988911"/>
          </a:xfrm>
          <a:custGeom>
            <a:avLst/>
            <a:gdLst>
              <a:gd name="connsiteX0" fmla="*/ 0 w 8002701"/>
              <a:gd name="connsiteY0" fmla="*/ 498162 h 2988911"/>
              <a:gd name="connsiteX1" fmla="*/ 498162 w 8002701"/>
              <a:gd name="connsiteY1" fmla="*/ 0 h 2988911"/>
              <a:gd name="connsiteX2" fmla="*/ 1333784 w 8002701"/>
              <a:gd name="connsiteY2" fmla="*/ 0 h 2988911"/>
              <a:gd name="connsiteX3" fmla="*/ 1333784 w 8002701"/>
              <a:gd name="connsiteY3" fmla="*/ 0 h 2988911"/>
              <a:gd name="connsiteX4" fmla="*/ 3334459 w 8002701"/>
              <a:gd name="connsiteY4" fmla="*/ 0 h 2988911"/>
              <a:gd name="connsiteX5" fmla="*/ 7504539 w 8002701"/>
              <a:gd name="connsiteY5" fmla="*/ 0 h 2988911"/>
              <a:gd name="connsiteX6" fmla="*/ 8002701 w 8002701"/>
              <a:gd name="connsiteY6" fmla="*/ 498162 h 2988911"/>
              <a:gd name="connsiteX7" fmla="*/ 8002701 w 8002701"/>
              <a:gd name="connsiteY7" fmla="*/ 1743531 h 2988911"/>
              <a:gd name="connsiteX8" fmla="*/ 8002701 w 8002701"/>
              <a:gd name="connsiteY8" fmla="*/ 1743531 h 2988911"/>
              <a:gd name="connsiteX9" fmla="*/ 8002701 w 8002701"/>
              <a:gd name="connsiteY9" fmla="*/ 2490759 h 2988911"/>
              <a:gd name="connsiteX10" fmla="*/ 8002701 w 8002701"/>
              <a:gd name="connsiteY10" fmla="*/ 2490749 h 2988911"/>
              <a:gd name="connsiteX11" fmla="*/ 7504539 w 8002701"/>
              <a:gd name="connsiteY11" fmla="*/ 2988911 h 2988911"/>
              <a:gd name="connsiteX12" fmla="*/ 3334459 w 8002701"/>
              <a:gd name="connsiteY12" fmla="*/ 2988911 h 2988911"/>
              <a:gd name="connsiteX13" fmla="*/ 230078 w 8002701"/>
              <a:gd name="connsiteY13" fmla="*/ 3924530 h 2988911"/>
              <a:gd name="connsiteX14" fmla="*/ 1333784 w 8002701"/>
              <a:gd name="connsiteY14" fmla="*/ 2988911 h 2988911"/>
              <a:gd name="connsiteX15" fmla="*/ 498162 w 8002701"/>
              <a:gd name="connsiteY15" fmla="*/ 2988911 h 2988911"/>
              <a:gd name="connsiteX16" fmla="*/ 0 w 8002701"/>
              <a:gd name="connsiteY16" fmla="*/ 2490749 h 2988911"/>
              <a:gd name="connsiteX17" fmla="*/ 0 w 8002701"/>
              <a:gd name="connsiteY17" fmla="*/ 2490759 h 2988911"/>
              <a:gd name="connsiteX18" fmla="*/ 0 w 8002701"/>
              <a:gd name="connsiteY18" fmla="*/ 1743531 h 2988911"/>
              <a:gd name="connsiteX19" fmla="*/ 0 w 8002701"/>
              <a:gd name="connsiteY19" fmla="*/ 1743531 h 2988911"/>
              <a:gd name="connsiteX20" fmla="*/ 0 w 8002701"/>
              <a:gd name="connsiteY20" fmla="*/ 498162 h 298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02701" h="2988911" fill="none" extrusionOk="0">
                <a:moveTo>
                  <a:pt x="0" y="498162"/>
                </a:moveTo>
                <a:cubicBezTo>
                  <a:pt x="24653" y="181323"/>
                  <a:pt x="235905" y="14914"/>
                  <a:pt x="498162" y="0"/>
                </a:cubicBezTo>
                <a:cubicBezTo>
                  <a:pt x="615809" y="-28676"/>
                  <a:pt x="1153305" y="-25404"/>
                  <a:pt x="1333784" y="0"/>
                </a:cubicBezTo>
                <a:lnTo>
                  <a:pt x="1333784" y="0"/>
                </a:lnTo>
                <a:cubicBezTo>
                  <a:pt x="1958708" y="-97370"/>
                  <a:pt x="2773395" y="-93369"/>
                  <a:pt x="3334459" y="0"/>
                </a:cubicBezTo>
                <a:cubicBezTo>
                  <a:pt x="4727320" y="127171"/>
                  <a:pt x="5828164" y="-125037"/>
                  <a:pt x="7504539" y="0"/>
                </a:cubicBezTo>
                <a:cubicBezTo>
                  <a:pt x="7767383" y="29936"/>
                  <a:pt x="8015514" y="226668"/>
                  <a:pt x="8002701" y="498162"/>
                </a:cubicBezTo>
                <a:cubicBezTo>
                  <a:pt x="7944030" y="794128"/>
                  <a:pt x="8014853" y="1193554"/>
                  <a:pt x="8002701" y="1743531"/>
                </a:cubicBezTo>
                <a:lnTo>
                  <a:pt x="8002701" y="1743531"/>
                </a:lnTo>
                <a:cubicBezTo>
                  <a:pt x="8047305" y="2069874"/>
                  <a:pt x="8039978" y="2377385"/>
                  <a:pt x="8002701" y="2490759"/>
                </a:cubicBezTo>
                <a:cubicBezTo>
                  <a:pt x="8002700" y="2490756"/>
                  <a:pt x="8002701" y="2490751"/>
                  <a:pt x="8002701" y="2490749"/>
                </a:cubicBezTo>
                <a:cubicBezTo>
                  <a:pt x="7982919" y="2797434"/>
                  <a:pt x="7763304" y="3035209"/>
                  <a:pt x="7504539" y="2988911"/>
                </a:cubicBezTo>
                <a:cubicBezTo>
                  <a:pt x="6994338" y="3006584"/>
                  <a:pt x="3776841" y="2840584"/>
                  <a:pt x="3334459" y="2988911"/>
                </a:cubicBezTo>
                <a:cubicBezTo>
                  <a:pt x="2149711" y="3353374"/>
                  <a:pt x="1162354" y="3756284"/>
                  <a:pt x="230078" y="3924530"/>
                </a:cubicBezTo>
                <a:cubicBezTo>
                  <a:pt x="638223" y="3432058"/>
                  <a:pt x="712035" y="3352806"/>
                  <a:pt x="1333784" y="2988911"/>
                </a:cubicBezTo>
                <a:cubicBezTo>
                  <a:pt x="1220177" y="3059314"/>
                  <a:pt x="669049" y="3047511"/>
                  <a:pt x="498162" y="2988911"/>
                </a:cubicBezTo>
                <a:cubicBezTo>
                  <a:pt x="227729" y="2997945"/>
                  <a:pt x="46649" y="2781035"/>
                  <a:pt x="0" y="2490749"/>
                </a:cubicBezTo>
                <a:cubicBezTo>
                  <a:pt x="0" y="2490752"/>
                  <a:pt x="0" y="2490754"/>
                  <a:pt x="0" y="2490759"/>
                </a:cubicBezTo>
                <a:cubicBezTo>
                  <a:pt x="-52566" y="2389884"/>
                  <a:pt x="-26411" y="2040007"/>
                  <a:pt x="0" y="1743531"/>
                </a:cubicBezTo>
                <a:lnTo>
                  <a:pt x="0" y="1743531"/>
                </a:lnTo>
                <a:cubicBezTo>
                  <a:pt x="39481" y="1320508"/>
                  <a:pt x="-70190" y="664143"/>
                  <a:pt x="0" y="498162"/>
                </a:cubicBezTo>
                <a:close/>
              </a:path>
              <a:path w="8002701" h="2988911" stroke="0" extrusionOk="0">
                <a:moveTo>
                  <a:pt x="0" y="498162"/>
                </a:moveTo>
                <a:cubicBezTo>
                  <a:pt x="32658" y="253548"/>
                  <a:pt x="251133" y="-47129"/>
                  <a:pt x="498162" y="0"/>
                </a:cubicBezTo>
                <a:cubicBezTo>
                  <a:pt x="712404" y="20466"/>
                  <a:pt x="1006876" y="3552"/>
                  <a:pt x="1333784" y="0"/>
                </a:cubicBezTo>
                <a:lnTo>
                  <a:pt x="1333784" y="0"/>
                </a:lnTo>
                <a:cubicBezTo>
                  <a:pt x="1694958" y="-114732"/>
                  <a:pt x="2804244" y="-4832"/>
                  <a:pt x="3334459" y="0"/>
                </a:cubicBezTo>
                <a:cubicBezTo>
                  <a:pt x="5244462" y="-11458"/>
                  <a:pt x="5618213" y="-95064"/>
                  <a:pt x="7504539" y="0"/>
                </a:cubicBezTo>
                <a:cubicBezTo>
                  <a:pt x="7773002" y="-24301"/>
                  <a:pt x="7992293" y="205624"/>
                  <a:pt x="8002701" y="498162"/>
                </a:cubicBezTo>
                <a:cubicBezTo>
                  <a:pt x="8030424" y="681818"/>
                  <a:pt x="8084293" y="1451745"/>
                  <a:pt x="8002701" y="1743531"/>
                </a:cubicBezTo>
                <a:lnTo>
                  <a:pt x="8002701" y="1743531"/>
                </a:lnTo>
                <a:cubicBezTo>
                  <a:pt x="7936168" y="2002750"/>
                  <a:pt x="7943354" y="2359511"/>
                  <a:pt x="8002701" y="2490759"/>
                </a:cubicBezTo>
                <a:cubicBezTo>
                  <a:pt x="8002702" y="2490754"/>
                  <a:pt x="8002701" y="2490750"/>
                  <a:pt x="8002701" y="2490749"/>
                </a:cubicBezTo>
                <a:cubicBezTo>
                  <a:pt x="7960844" y="2762992"/>
                  <a:pt x="7821054" y="2970861"/>
                  <a:pt x="7504539" y="2988911"/>
                </a:cubicBezTo>
                <a:cubicBezTo>
                  <a:pt x="7075560" y="2939776"/>
                  <a:pt x="5166446" y="3013074"/>
                  <a:pt x="3334459" y="2988911"/>
                </a:cubicBezTo>
                <a:cubicBezTo>
                  <a:pt x="3009683" y="3100215"/>
                  <a:pt x="1063434" y="3553604"/>
                  <a:pt x="230078" y="3924530"/>
                </a:cubicBezTo>
                <a:cubicBezTo>
                  <a:pt x="759862" y="3458146"/>
                  <a:pt x="921781" y="3471962"/>
                  <a:pt x="1333784" y="2988911"/>
                </a:cubicBezTo>
                <a:cubicBezTo>
                  <a:pt x="1218536" y="2978844"/>
                  <a:pt x="758314" y="3032030"/>
                  <a:pt x="498162" y="2988911"/>
                </a:cubicBezTo>
                <a:cubicBezTo>
                  <a:pt x="243610" y="2940429"/>
                  <a:pt x="42050" y="2736508"/>
                  <a:pt x="0" y="2490749"/>
                </a:cubicBezTo>
                <a:cubicBezTo>
                  <a:pt x="0" y="2490754"/>
                  <a:pt x="1" y="2490754"/>
                  <a:pt x="0" y="2490759"/>
                </a:cubicBezTo>
                <a:cubicBezTo>
                  <a:pt x="39736" y="2155429"/>
                  <a:pt x="7590" y="2077989"/>
                  <a:pt x="0" y="1743531"/>
                </a:cubicBezTo>
                <a:lnTo>
                  <a:pt x="0" y="1743531"/>
                </a:lnTo>
                <a:cubicBezTo>
                  <a:pt x="17588" y="1180751"/>
                  <a:pt x="3222" y="838996"/>
                  <a:pt x="0" y="498162"/>
                </a:cubicBezTo>
                <a:close/>
              </a:path>
            </a:pathLst>
          </a:custGeom>
          <a:solidFill>
            <a:schemeClr val="bg1"/>
          </a:solidFill>
          <a:ln w="19050">
            <a:extLst>
              <a:ext uri="{C807C97D-BFC1-408E-A445-0C87EB9F89A2}">
                <ask:lineSketchStyleProps xmlns:ask="http://schemas.microsoft.com/office/drawing/2018/sketchyshapes" sd="1142999739">
                  <a:prstGeom prst="wedgeRoundRectCallout">
                    <a:avLst>
                      <a:gd name="adj1" fmla="val -47125"/>
                      <a:gd name="adj2" fmla="val 8130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>
                <a:solidFill>
                  <a:srgbClr val="000000"/>
                </a:solidFill>
              </a:rPr>
              <a:t>Em tự giác thực hiện và chia sẻ với mọi người xung quanh cùng nhau tiêu dùng tiết kiệm, bảo vệ môi trường.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F8714-5111-42B6-B4FB-A92980CD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96" y="2191040"/>
            <a:ext cx="3418444" cy="44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6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BBF8C9A-628F-4AB3-8DCA-F6EDF89CB984}"/>
              </a:ext>
            </a:extLst>
          </p:cNvPr>
          <p:cNvSpPr/>
          <p:nvPr/>
        </p:nvSpPr>
        <p:spPr>
          <a:xfrm>
            <a:off x="3978640" y="1948511"/>
            <a:ext cx="6952977" cy="1723158"/>
          </a:xfrm>
          <a:custGeom>
            <a:avLst/>
            <a:gdLst>
              <a:gd name="connsiteX0" fmla="*/ 0 w 6952977"/>
              <a:gd name="connsiteY0" fmla="*/ 287199 h 1723158"/>
              <a:gd name="connsiteX1" fmla="*/ 287199 w 6952977"/>
              <a:gd name="connsiteY1" fmla="*/ 0 h 1723158"/>
              <a:gd name="connsiteX2" fmla="*/ 1158830 w 6952977"/>
              <a:gd name="connsiteY2" fmla="*/ 0 h 1723158"/>
              <a:gd name="connsiteX3" fmla="*/ 1158830 w 6952977"/>
              <a:gd name="connsiteY3" fmla="*/ 0 h 1723158"/>
              <a:gd name="connsiteX4" fmla="*/ 2897074 w 6952977"/>
              <a:gd name="connsiteY4" fmla="*/ 0 h 1723158"/>
              <a:gd name="connsiteX5" fmla="*/ 6665778 w 6952977"/>
              <a:gd name="connsiteY5" fmla="*/ 0 h 1723158"/>
              <a:gd name="connsiteX6" fmla="*/ 6952977 w 6952977"/>
              <a:gd name="connsiteY6" fmla="*/ 287199 h 1723158"/>
              <a:gd name="connsiteX7" fmla="*/ 6952977 w 6952977"/>
              <a:gd name="connsiteY7" fmla="*/ 1005176 h 1723158"/>
              <a:gd name="connsiteX8" fmla="*/ 6952977 w 6952977"/>
              <a:gd name="connsiteY8" fmla="*/ 1005176 h 1723158"/>
              <a:gd name="connsiteX9" fmla="*/ 6952977 w 6952977"/>
              <a:gd name="connsiteY9" fmla="*/ 1435965 h 1723158"/>
              <a:gd name="connsiteX10" fmla="*/ 6952977 w 6952977"/>
              <a:gd name="connsiteY10" fmla="*/ 1435959 h 1723158"/>
              <a:gd name="connsiteX11" fmla="*/ 6665778 w 6952977"/>
              <a:gd name="connsiteY11" fmla="*/ 1723158 h 1723158"/>
              <a:gd name="connsiteX12" fmla="*/ 2897074 w 6952977"/>
              <a:gd name="connsiteY12" fmla="*/ 1723158 h 1723158"/>
              <a:gd name="connsiteX13" fmla="*/ 2281898 w 6952977"/>
              <a:gd name="connsiteY13" fmla="*/ 1723158 h 1723158"/>
              <a:gd name="connsiteX14" fmla="*/ 1158830 w 6952977"/>
              <a:gd name="connsiteY14" fmla="*/ 1723158 h 1723158"/>
              <a:gd name="connsiteX15" fmla="*/ 287199 w 6952977"/>
              <a:gd name="connsiteY15" fmla="*/ 1723158 h 1723158"/>
              <a:gd name="connsiteX16" fmla="*/ 0 w 6952977"/>
              <a:gd name="connsiteY16" fmla="*/ 1435959 h 1723158"/>
              <a:gd name="connsiteX17" fmla="*/ 0 w 6952977"/>
              <a:gd name="connsiteY17" fmla="*/ 1435965 h 1723158"/>
              <a:gd name="connsiteX18" fmla="*/ 0 w 6952977"/>
              <a:gd name="connsiteY18" fmla="*/ 1005176 h 1723158"/>
              <a:gd name="connsiteX19" fmla="*/ 0 w 6952977"/>
              <a:gd name="connsiteY19" fmla="*/ 1005176 h 1723158"/>
              <a:gd name="connsiteX20" fmla="*/ 0 w 6952977"/>
              <a:gd name="connsiteY20" fmla="*/ 287199 h 172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52977" h="1723158" fill="none" extrusionOk="0">
                <a:moveTo>
                  <a:pt x="0" y="287199"/>
                </a:moveTo>
                <a:cubicBezTo>
                  <a:pt x="-30194" y="136407"/>
                  <a:pt x="120928" y="11097"/>
                  <a:pt x="287199" y="0"/>
                </a:cubicBezTo>
                <a:cubicBezTo>
                  <a:pt x="406141" y="-38989"/>
                  <a:pt x="894347" y="-69975"/>
                  <a:pt x="1158830" y="0"/>
                </a:cubicBezTo>
                <a:lnTo>
                  <a:pt x="1158830" y="0"/>
                </a:lnTo>
                <a:cubicBezTo>
                  <a:pt x="1377187" y="-93766"/>
                  <a:pt x="2570841" y="-55563"/>
                  <a:pt x="2897074" y="0"/>
                </a:cubicBezTo>
                <a:cubicBezTo>
                  <a:pt x="3413575" y="140732"/>
                  <a:pt x="5650769" y="-146591"/>
                  <a:pt x="6665778" y="0"/>
                </a:cubicBezTo>
                <a:cubicBezTo>
                  <a:pt x="6827368" y="-3893"/>
                  <a:pt x="6945784" y="131075"/>
                  <a:pt x="6952977" y="287199"/>
                </a:cubicBezTo>
                <a:cubicBezTo>
                  <a:pt x="6892698" y="551148"/>
                  <a:pt x="6896518" y="738573"/>
                  <a:pt x="6952977" y="1005176"/>
                </a:cubicBezTo>
                <a:lnTo>
                  <a:pt x="6952977" y="1005176"/>
                </a:lnTo>
                <a:cubicBezTo>
                  <a:pt x="6921807" y="1105382"/>
                  <a:pt x="6931377" y="1275122"/>
                  <a:pt x="6952977" y="1435965"/>
                </a:cubicBezTo>
                <a:lnTo>
                  <a:pt x="6952977" y="1435959"/>
                </a:lnTo>
                <a:cubicBezTo>
                  <a:pt x="6942032" y="1595668"/>
                  <a:pt x="6815367" y="1715819"/>
                  <a:pt x="6665778" y="1723158"/>
                </a:cubicBezTo>
                <a:cubicBezTo>
                  <a:pt x="4967287" y="1715958"/>
                  <a:pt x="3341896" y="1874069"/>
                  <a:pt x="2897074" y="1723158"/>
                </a:cubicBezTo>
                <a:cubicBezTo>
                  <a:pt x="2785398" y="1775907"/>
                  <a:pt x="2391122" y="1679932"/>
                  <a:pt x="2281898" y="1723158"/>
                </a:cubicBezTo>
                <a:cubicBezTo>
                  <a:pt x="1849296" y="1686982"/>
                  <a:pt x="1389025" y="1640801"/>
                  <a:pt x="1158830" y="1723158"/>
                </a:cubicBezTo>
                <a:cubicBezTo>
                  <a:pt x="1044416" y="1740521"/>
                  <a:pt x="499951" y="1675162"/>
                  <a:pt x="287199" y="1723158"/>
                </a:cubicBezTo>
                <a:cubicBezTo>
                  <a:pt x="137869" y="1738650"/>
                  <a:pt x="24366" y="1602102"/>
                  <a:pt x="0" y="1435959"/>
                </a:cubicBezTo>
                <a:lnTo>
                  <a:pt x="0" y="1435965"/>
                </a:lnTo>
                <a:cubicBezTo>
                  <a:pt x="6721" y="1370714"/>
                  <a:pt x="30647" y="1103788"/>
                  <a:pt x="0" y="1005176"/>
                </a:cubicBezTo>
                <a:lnTo>
                  <a:pt x="0" y="1005176"/>
                </a:lnTo>
                <a:cubicBezTo>
                  <a:pt x="-19226" y="821568"/>
                  <a:pt x="33969" y="531206"/>
                  <a:pt x="0" y="287199"/>
                </a:cubicBezTo>
                <a:close/>
              </a:path>
              <a:path w="6952977" h="1723158" stroke="0" extrusionOk="0">
                <a:moveTo>
                  <a:pt x="0" y="287199"/>
                </a:moveTo>
                <a:cubicBezTo>
                  <a:pt x="11294" y="139135"/>
                  <a:pt x="130580" y="-3350"/>
                  <a:pt x="287199" y="0"/>
                </a:cubicBezTo>
                <a:cubicBezTo>
                  <a:pt x="680253" y="59922"/>
                  <a:pt x="866557" y="-45926"/>
                  <a:pt x="1158830" y="0"/>
                </a:cubicBezTo>
                <a:lnTo>
                  <a:pt x="1158830" y="0"/>
                </a:lnTo>
                <a:cubicBezTo>
                  <a:pt x="2003231" y="-49593"/>
                  <a:pt x="2637493" y="-47198"/>
                  <a:pt x="2897074" y="0"/>
                </a:cubicBezTo>
                <a:cubicBezTo>
                  <a:pt x="3644866" y="-11458"/>
                  <a:pt x="4814692" y="-95064"/>
                  <a:pt x="6665778" y="0"/>
                </a:cubicBezTo>
                <a:cubicBezTo>
                  <a:pt x="6816268" y="-29631"/>
                  <a:pt x="6946006" y="116922"/>
                  <a:pt x="6952977" y="287199"/>
                </a:cubicBezTo>
                <a:cubicBezTo>
                  <a:pt x="6940630" y="536902"/>
                  <a:pt x="6963206" y="797707"/>
                  <a:pt x="6952977" y="1005176"/>
                </a:cubicBezTo>
                <a:lnTo>
                  <a:pt x="6952977" y="1005176"/>
                </a:lnTo>
                <a:cubicBezTo>
                  <a:pt x="6969788" y="1081273"/>
                  <a:pt x="6980131" y="1238095"/>
                  <a:pt x="6952977" y="1435965"/>
                </a:cubicBezTo>
                <a:lnTo>
                  <a:pt x="6952977" y="1435959"/>
                </a:lnTo>
                <a:cubicBezTo>
                  <a:pt x="6974041" y="1586207"/>
                  <a:pt x="6830252" y="1716238"/>
                  <a:pt x="6665778" y="1723158"/>
                </a:cubicBezTo>
                <a:cubicBezTo>
                  <a:pt x="4925066" y="1582396"/>
                  <a:pt x="4393065" y="1813722"/>
                  <a:pt x="2897074" y="1723158"/>
                </a:cubicBezTo>
                <a:cubicBezTo>
                  <a:pt x="2623191" y="1689813"/>
                  <a:pt x="2460184" y="1725224"/>
                  <a:pt x="2281898" y="1723158"/>
                </a:cubicBezTo>
                <a:cubicBezTo>
                  <a:pt x="2107589" y="1714620"/>
                  <a:pt x="1369533" y="1675145"/>
                  <a:pt x="1158830" y="1723158"/>
                </a:cubicBezTo>
                <a:cubicBezTo>
                  <a:pt x="1032742" y="1720253"/>
                  <a:pt x="456225" y="1682999"/>
                  <a:pt x="287199" y="1723158"/>
                </a:cubicBezTo>
                <a:cubicBezTo>
                  <a:pt x="112759" y="1735730"/>
                  <a:pt x="-11045" y="1610527"/>
                  <a:pt x="0" y="1435959"/>
                </a:cubicBezTo>
                <a:lnTo>
                  <a:pt x="0" y="1435965"/>
                </a:lnTo>
                <a:cubicBezTo>
                  <a:pt x="-20831" y="1303108"/>
                  <a:pt x="4540" y="1082045"/>
                  <a:pt x="0" y="1005176"/>
                </a:cubicBezTo>
                <a:lnTo>
                  <a:pt x="0" y="1005176"/>
                </a:lnTo>
                <a:cubicBezTo>
                  <a:pt x="55511" y="765633"/>
                  <a:pt x="-3966" y="406029"/>
                  <a:pt x="0" y="287199"/>
                </a:cubicBezTo>
                <a:close/>
              </a:path>
            </a:pathLst>
          </a:custGeom>
          <a:solidFill>
            <a:schemeClr val="bg1"/>
          </a:solidFill>
          <a:ln w="19050">
            <a:extLst>
              <a:ext uri="{C807C97D-BFC1-408E-A445-0C87EB9F89A2}">
                <ask:lineSketchStyleProps xmlns:ask="http://schemas.microsoft.com/office/drawing/2018/sketchyshapes" sd="1142999739">
                  <a:prstGeom prst="wedgeRoundRectCallout">
                    <a:avLst>
                      <a:gd name="adj1" fmla="val -17181"/>
                      <a:gd name="adj2" fmla="val 4701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TIÊU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DÙNG TIẾT KIỆM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F8714-5111-42B6-B4FB-A92980CD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96" y="2191040"/>
            <a:ext cx="3418444" cy="44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" y="5488"/>
            <a:ext cx="12120417" cy="6845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3" y="-506412"/>
            <a:ext cx="11566774" cy="115231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34" y="354711"/>
            <a:ext cx="2232950" cy="74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681" y="302991"/>
            <a:ext cx="2501731" cy="1164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23763" y="3542718"/>
            <a:ext cx="10940220" cy="1600023"/>
          </a:xfrm>
          <a:prstGeom prst="rect">
            <a:avLst/>
          </a:prstGeom>
        </p:spPr>
        <p:txBody>
          <a:bodyPr wrap="square" lIns="121816" tIns="60908" rIns="121816" bIns="60908">
            <a:spAutoFit/>
          </a:bodyPr>
          <a:lstStyle/>
          <a:p>
            <a:pPr marL="0" marR="0" lvl="0" indent="0" algn="ctr" defTabSz="12181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390565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" y="5488"/>
            <a:ext cx="12120417" cy="6845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3" y="-506412"/>
            <a:ext cx="11566774" cy="115231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34" y="354711"/>
            <a:ext cx="2232950" cy="74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681" y="302991"/>
            <a:ext cx="2501731" cy="1164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23763" y="3542718"/>
            <a:ext cx="10940220" cy="1600023"/>
          </a:xfrm>
          <a:prstGeom prst="rect">
            <a:avLst/>
          </a:prstGeom>
        </p:spPr>
        <p:txBody>
          <a:bodyPr wrap="square" lIns="121816" tIns="60908" rIns="121816" bIns="60908">
            <a:spAutoFit/>
          </a:bodyPr>
          <a:lstStyle/>
          <a:p>
            <a:pPr marL="0" marR="0" lvl="0" indent="0" algn="ctr" defTabSz="12181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46" y="114181"/>
            <a:ext cx="5408791" cy="19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1507" y="315672"/>
            <a:ext cx="3211901" cy="132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SẠCH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77" y="2178959"/>
            <a:ext cx="1069369" cy="5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031" y="5123357"/>
            <a:ext cx="1727477" cy="2342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198057" y="5062274"/>
            <a:ext cx="1715449" cy="2144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4874" y="5227253"/>
            <a:ext cx="2588887" cy="1773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6640" y="1708272"/>
            <a:ext cx="328082" cy="1181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7028" y="5309810"/>
            <a:ext cx="1302798" cy="1302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187" y="998871"/>
            <a:ext cx="399377" cy="693655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0450" y="5989807"/>
            <a:ext cx="609441" cy="609441"/>
          </a:xfrm>
          <a:prstGeom prst="rect">
            <a:avLst/>
          </a:prstGeom>
        </p:spPr>
      </p:pic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01A98848-D98E-495F-BB05-4F6995D221D9}"/>
              </a:ext>
            </a:extLst>
          </p:cNvPr>
          <p:cNvSpPr/>
          <p:nvPr/>
        </p:nvSpPr>
        <p:spPr>
          <a:xfrm>
            <a:off x="1828323" y="3277672"/>
            <a:ext cx="9243192" cy="262426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CD464-0A8C-4045-9D6D-839FEF35E4CF}"/>
              </a:ext>
            </a:extLst>
          </p:cNvPr>
          <p:cNvSpPr txBox="1"/>
          <p:nvPr/>
        </p:nvSpPr>
        <p:spPr>
          <a:xfrm>
            <a:off x="2220077" y="3403467"/>
            <a:ext cx="9069815" cy="286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nhiễm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loài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94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3634" y="583006"/>
            <a:ext cx="809415" cy="7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875" y="2717668"/>
            <a:ext cx="799518" cy="6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4154" y="3174727"/>
            <a:ext cx="1406482" cy="8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33" y="1328539"/>
            <a:ext cx="1028432" cy="7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314" y="3681502"/>
            <a:ext cx="1127512" cy="5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342" y="4597537"/>
            <a:ext cx="1159575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6805" y="1350095"/>
            <a:ext cx="292521" cy="10530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507" y="723715"/>
            <a:ext cx="1302798" cy="13027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6683" y="2588707"/>
            <a:ext cx="409498" cy="711234"/>
          </a:xfrm>
          <a:prstGeom prst="rect">
            <a:avLst/>
          </a:prstGeom>
        </p:spPr>
      </p:pic>
      <p:sp>
        <p:nvSpPr>
          <p:cNvPr id="39" name="8-Point Star 38">
            <a:hlinkClick r:id="rId14" action="ppaction://hlinksldjump"/>
          </p:cNvPr>
          <p:cNvSpPr/>
          <p:nvPr/>
        </p:nvSpPr>
        <p:spPr>
          <a:xfrm>
            <a:off x="1150026" y="221245"/>
            <a:ext cx="711759" cy="660657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0" name="8-Point Star 39">
            <a:hlinkClick r:id="rId15" action="ppaction://hlinksldjump"/>
          </p:cNvPr>
          <p:cNvSpPr/>
          <p:nvPr/>
        </p:nvSpPr>
        <p:spPr>
          <a:xfrm>
            <a:off x="3339451" y="1726683"/>
            <a:ext cx="711759" cy="660657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1" name="8-Point Star 40">
            <a:hlinkClick r:id="rId16" action="ppaction://hlinksldjump"/>
          </p:cNvPr>
          <p:cNvSpPr/>
          <p:nvPr/>
        </p:nvSpPr>
        <p:spPr>
          <a:xfrm>
            <a:off x="6956249" y="1054502"/>
            <a:ext cx="711759" cy="660657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2EDD68-5069-454F-94BC-A1E157D1885F}"/>
              </a:ext>
            </a:extLst>
          </p:cNvPr>
          <p:cNvSpPr/>
          <p:nvPr/>
        </p:nvSpPr>
        <p:spPr>
          <a:xfrm>
            <a:off x="11303876" y="6290441"/>
            <a:ext cx="884948" cy="566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3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CED29-DA64-4E43-9069-6552570A2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B0D1E-FF7C-4D2C-A3E7-34552578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97" y="3312297"/>
            <a:ext cx="7922736" cy="2012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463BC-3AB2-49A4-A22A-92A8D027F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688118" y="3547689"/>
            <a:ext cx="1920665" cy="125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AE1B0E-3C71-4599-B611-CDB9D5928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8933150" y="5645096"/>
            <a:ext cx="1181951" cy="867094"/>
          </a:xfrm>
          <a:prstGeom prst="rect">
            <a:avLst/>
          </a:prstGeom>
        </p:spPr>
      </p:pic>
      <p:pic>
        <p:nvPicPr>
          <p:cNvPr id="7" name="Picture 6" descr="C:\Users\ADMIN\Desktop\Doreamon cau ca\giphy (4).gif">
            <a:extLst>
              <a:ext uri="{FF2B5EF4-FFF2-40B4-BE49-F238E27FC236}">
                <a16:creationId xmlns:a16="http://schemas.microsoft.com/office/drawing/2014/main" id="{0CFCFB8E-9274-484D-841A-0D25326B2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7331" y="3048101"/>
            <a:ext cx="1257345" cy="8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0B1B33F3-1485-4DA6-9EBD-55DC59F5F6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750" y="4258276"/>
            <a:ext cx="1371243" cy="7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2CF9CF85-B95F-420C-8742-03C2AE43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5" y="6095307"/>
            <a:ext cx="1546100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3CE61971-30F5-44C2-A2CD-938FB0DEF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833" y="5466885"/>
            <a:ext cx="1066023" cy="6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A7428-D402-456E-B4D4-8AB10F36F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06" y="349219"/>
            <a:ext cx="10914907" cy="2209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E3AC51-BBC6-4382-B1D4-6B15A556B1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551304" y="1087281"/>
            <a:ext cx="2627061" cy="1470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EB2330-61EE-4768-9155-6B95D515CE5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8548705" y="1072418"/>
            <a:ext cx="1851409" cy="1470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09E39C-7C46-4B2F-A56B-8D6AC58BD93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10" y="3746879"/>
            <a:ext cx="1530785" cy="1216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208326-9EA1-4A65-899B-2D8A24FEF6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837981" y="5730321"/>
            <a:ext cx="1474225" cy="10598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FC93E-13FE-4BC0-BCDA-CD78A49E3740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4CA254-042B-426A-84BD-99B48BADFB38}"/>
              </a:ext>
            </a:extLst>
          </p:cNvPr>
          <p:cNvSpPr txBox="1"/>
          <p:nvPr/>
        </p:nvSpPr>
        <p:spPr>
          <a:xfrm>
            <a:off x="2364681" y="681750"/>
            <a:ext cx="8596941" cy="10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999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cách sử dụng giấy tiết kiệm là gì?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B490ED-1B1F-4E54-90FF-89672DFE16FF}"/>
              </a:ext>
            </a:extLst>
          </p:cNvPr>
          <p:cNvSpPr/>
          <p:nvPr/>
        </p:nvSpPr>
        <p:spPr>
          <a:xfrm>
            <a:off x="1929897" y="3170771"/>
            <a:ext cx="7922736" cy="23077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defTabSz="914126">
              <a:lnSpc>
                <a:spcPct val="150000"/>
              </a:lnSpc>
              <a:defRPr/>
            </a:pPr>
            <a:r>
              <a:rPr lang="vi-VN" sz="3199" b="1" kern="0">
                <a:solidFill>
                  <a:prstClr val="black"/>
                </a:solidFill>
              </a:rPr>
              <a:t>Sử dụng giấy còn một mặt để làm nháp</a:t>
            </a:r>
            <a:r>
              <a:rPr lang="en-US" sz="3199" b="1" kern="0">
                <a:solidFill>
                  <a:prstClr val="black"/>
                </a:solidFill>
              </a:rPr>
              <a:t>; </a:t>
            </a:r>
            <a:r>
              <a:rPr lang="vi-VN" sz="3199" b="1" kern="0">
                <a:solidFill>
                  <a:prstClr val="black"/>
                </a:solidFill>
              </a:rPr>
              <a:t>Phân loại rác thải: giấy có thể tái chế</a:t>
            </a:r>
            <a:r>
              <a:rPr lang="en-US" sz="3199" b="1" kern="0">
                <a:solidFill>
                  <a:prstClr val="black"/>
                </a:solidFill>
              </a:rPr>
              <a:t>; </a:t>
            </a:r>
            <a:r>
              <a:rPr lang="vi-VN" sz="3199" b="1" kern="0">
                <a:solidFill>
                  <a:prstClr val="black"/>
                </a:solidFill>
              </a:rPr>
              <a:t>Không sử dụng giấy lãng phí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9B76E5A8-B2EE-4093-81E0-1BB418F3824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29" y="5668242"/>
            <a:ext cx="1808446" cy="1356335"/>
          </a:xfrm>
          <a:prstGeom prst="rect">
            <a:avLst/>
          </a:prstGeom>
        </p:spPr>
      </p:pic>
      <p:pic>
        <p:nvPicPr>
          <p:cNvPr id="21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208DD20-F9CC-4754-991C-7932256E6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22" name="Arrow: Left 21">
            <a:hlinkClick r:id="rId24" action="ppaction://hlinksldjump"/>
            <a:extLst>
              <a:ext uri="{FF2B5EF4-FFF2-40B4-BE49-F238E27FC236}">
                <a16:creationId xmlns:a16="http://schemas.microsoft.com/office/drawing/2014/main" id="{7269BAFD-D7E5-4387-B1C1-CEC06E154093}"/>
              </a:ext>
            </a:extLst>
          </p:cNvPr>
          <p:cNvSpPr/>
          <p:nvPr/>
        </p:nvSpPr>
        <p:spPr>
          <a:xfrm>
            <a:off x="269037" y="6079540"/>
            <a:ext cx="882869" cy="463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62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ECD11-F7FB-4F54-A262-A8B345D4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18FAE-3F02-4CF2-BCB9-AA6F94CB3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688118" y="3547689"/>
            <a:ext cx="1920665" cy="1254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39B27-3506-4AFE-9854-DD308AA753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8162817" y="3312297"/>
            <a:ext cx="1181951" cy="867094"/>
          </a:xfrm>
          <a:prstGeom prst="rect">
            <a:avLst/>
          </a:prstGeom>
        </p:spPr>
      </p:pic>
      <p:pic>
        <p:nvPicPr>
          <p:cNvPr id="7" name="Picture 6" descr="C:\Users\ADMIN\Desktop\Doreamon cau ca\giphy (4).gif">
            <a:extLst>
              <a:ext uri="{FF2B5EF4-FFF2-40B4-BE49-F238E27FC236}">
                <a16:creationId xmlns:a16="http://schemas.microsoft.com/office/drawing/2014/main" id="{C68C36B0-5FD8-4EFB-9C4D-F2779669EC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2817" y="5390275"/>
            <a:ext cx="1257345" cy="8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8AAF88DE-3CC6-47A8-A3EC-01C04B2FB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36" y="4311889"/>
            <a:ext cx="1371243" cy="7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E7C8AE69-C2A6-42F4-B9BE-E825CDB9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73" y="5793086"/>
            <a:ext cx="1546100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9A1E5C34-A54F-44E9-9A52-9C004D5AB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26" y="5645721"/>
            <a:ext cx="1066023" cy="6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C73D65-F8CB-4AAB-B502-9F4CC91FF5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7" y="381795"/>
            <a:ext cx="11538171" cy="2209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B5DB8-A2AB-432C-AE97-74B5626693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7" y="3211205"/>
            <a:ext cx="11538171" cy="2012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0AF385-F9CA-4DC2-BDB8-DA336B9B64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13495" y="1157134"/>
            <a:ext cx="2671951" cy="1470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00C65-FA11-411A-8B31-FC4705A5D38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9955799" y="1136908"/>
            <a:ext cx="1851409" cy="1470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3637C-AC28-4FBC-97BC-D5D7B2105B3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34" y="5305717"/>
            <a:ext cx="1530785" cy="1216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E2CA52-9753-4A70-BFDB-0156162478A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1778924" y="4286989"/>
            <a:ext cx="1474225" cy="10598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C92F18-8F1D-4C11-9D38-A4338B1C44D2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3BCE91-EE57-4961-A61B-306267482C3E}"/>
              </a:ext>
            </a:extLst>
          </p:cNvPr>
          <p:cNvSpPr txBox="1"/>
          <p:nvPr/>
        </p:nvSpPr>
        <p:spPr>
          <a:xfrm>
            <a:off x="1943100" y="743216"/>
            <a:ext cx="9340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26"/>
            <a:r>
              <a:rPr lang="vi-VN" sz="4000">
                <a:solidFill>
                  <a:srgbClr val="000000"/>
                </a:solidFill>
                <a:latin typeface="Open Sans"/>
              </a:rPr>
              <a:t>Kể những việc làm của em thể hiện tiêu dùng tiết kiệm và bảo vệ môi trường.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938B7-FC6C-4C70-BB53-EC828D099359}"/>
              </a:ext>
            </a:extLst>
          </p:cNvPr>
          <p:cNvSpPr/>
          <p:nvPr/>
        </p:nvSpPr>
        <p:spPr>
          <a:xfrm>
            <a:off x="1529326" y="3555859"/>
            <a:ext cx="9572772" cy="132318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defTabSz="914126"/>
            <a:r>
              <a:rPr lang="vi-VN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 xả rác bừa bãi</a:t>
            </a:r>
            <a:r>
              <a:rPr lang="en-US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Không lãng phí thực phẩm</a:t>
            </a:r>
            <a:r>
              <a:rPr lang="en-US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Tiết kiệm điện, nước</a:t>
            </a:r>
            <a:r>
              <a:rPr lang="en-US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vi-VN" sz="3999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Picture 19">
            <a:hlinkClick r:id="rId20" action="ppaction://hlinksldjump"/>
            <a:extLst>
              <a:ext uri="{FF2B5EF4-FFF2-40B4-BE49-F238E27FC236}">
                <a16:creationId xmlns:a16="http://schemas.microsoft.com/office/drawing/2014/main" id="{B06A5676-394B-4BEC-A64A-71B8E2151B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29" y="5668242"/>
            <a:ext cx="1808446" cy="1356335"/>
          </a:xfrm>
          <a:prstGeom prst="rect">
            <a:avLst/>
          </a:prstGeom>
        </p:spPr>
      </p:pic>
      <p:pic>
        <p:nvPicPr>
          <p:cNvPr id="21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935661E-1019-4C27-B105-BE6B03ACE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22" name="Arrow: Left 21">
            <a:hlinkClick r:id="rId23" action="ppaction://hlinksldjump"/>
            <a:extLst>
              <a:ext uri="{FF2B5EF4-FFF2-40B4-BE49-F238E27FC236}">
                <a16:creationId xmlns:a16="http://schemas.microsoft.com/office/drawing/2014/main" id="{42BA9EB6-0D1B-4F24-B119-5FDE36FA13EB}"/>
              </a:ext>
            </a:extLst>
          </p:cNvPr>
          <p:cNvSpPr/>
          <p:nvPr/>
        </p:nvSpPr>
        <p:spPr>
          <a:xfrm>
            <a:off x="269037" y="6079540"/>
            <a:ext cx="882869" cy="463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60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ECD11-F7FB-4F54-A262-A8B345D4A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4BDA7-B8C8-4480-BBE8-229891D9E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5688118" y="3547689"/>
            <a:ext cx="1920665" cy="1254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9F256E-6C47-4004-B64A-48E73DB321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8162817" y="3312297"/>
            <a:ext cx="1181951" cy="867094"/>
          </a:xfrm>
          <a:prstGeom prst="rect">
            <a:avLst/>
          </a:prstGeom>
        </p:spPr>
      </p:pic>
      <p:pic>
        <p:nvPicPr>
          <p:cNvPr id="23" name="Picture 6" descr="C:\Users\ADMIN\Desktop\Doreamon cau ca\giphy (4).gif">
            <a:extLst>
              <a:ext uri="{FF2B5EF4-FFF2-40B4-BE49-F238E27FC236}">
                <a16:creationId xmlns:a16="http://schemas.microsoft.com/office/drawing/2014/main" id="{0C301453-AFF6-4DBA-8DFE-8AB3294AC5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0070" y="3312588"/>
            <a:ext cx="1257345" cy="8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B68FE695-5C52-47FF-92EF-F1D1EA95D7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60" y="4438078"/>
            <a:ext cx="1371243" cy="7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157F272D-5273-443E-9EF5-19A855B2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792" y="5925563"/>
            <a:ext cx="1546100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4F42B1B5-3CA7-4C3C-96E0-28A842C3C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90" y="6208690"/>
            <a:ext cx="1066023" cy="6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CB2F3-314C-4FE3-AEE7-EC76BED377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381794"/>
            <a:ext cx="11096405" cy="22092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BD111F-C9C1-4D81-B056-613743C7C3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3111121"/>
            <a:ext cx="8384433" cy="20124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9C2EA8-41F8-4DED-8002-0CD1D0BC163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255010" y="1213013"/>
            <a:ext cx="2627061" cy="14702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F260AD-6223-40E8-8103-49A14794893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9669540" y="1056356"/>
            <a:ext cx="1851409" cy="14702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CF0916-1BE6-4909-8129-002014E960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10" y="3746879"/>
            <a:ext cx="1530785" cy="12165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EBDCDE-A64D-475C-84C6-6188E56549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369727" y="4167158"/>
            <a:ext cx="1474225" cy="10598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138907-FC20-4F91-94E2-B5A44DE19C5A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5F7ED5-C970-4ED9-A14D-0DDF6FB6DC45}"/>
              </a:ext>
            </a:extLst>
          </p:cNvPr>
          <p:cNvSpPr txBox="1"/>
          <p:nvPr/>
        </p:nvSpPr>
        <p:spPr>
          <a:xfrm>
            <a:off x="2356174" y="572852"/>
            <a:ext cx="9000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26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Lợi ích của việc s</a:t>
            </a:r>
            <a:r>
              <a:rPr lang="vi-VN" sz="3600">
                <a:solidFill>
                  <a:srgbClr val="000000"/>
                </a:solidFill>
                <a:latin typeface="Open Sans"/>
              </a:rPr>
              <a:t>ử dụng cốc uống giấy, nhựa uống nước để trồng cây</a:t>
            </a:r>
            <a:r>
              <a:rPr lang="en-US" sz="3600">
                <a:solidFill>
                  <a:srgbClr val="000000"/>
                </a:solidFill>
                <a:latin typeface="Open Sans"/>
              </a:rPr>
              <a:t> là gì?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A31AB7-E7B9-47C7-A6B2-F714BB194133}"/>
              </a:ext>
            </a:extLst>
          </p:cNvPr>
          <p:cNvSpPr/>
          <p:nvPr/>
        </p:nvSpPr>
        <p:spPr>
          <a:xfrm>
            <a:off x="3366094" y="3444283"/>
            <a:ext cx="677381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3200">
                <a:solidFill>
                  <a:srgbClr val="000000"/>
                </a:solidFill>
                <a:latin typeface="Open Sans"/>
              </a:rPr>
              <a:t>Không phải mua chậu trồng cây.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Open Sans"/>
              </a:rPr>
              <a:t>- Giảm rác thải.</a:t>
            </a:r>
            <a:endParaRPr lang="en-US" sz="3200" b="0" i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6" name="Picture 35">
            <a:hlinkClick r:id="rId20" action="ppaction://hlinksldjump"/>
            <a:extLst>
              <a:ext uri="{FF2B5EF4-FFF2-40B4-BE49-F238E27FC236}">
                <a16:creationId xmlns:a16="http://schemas.microsoft.com/office/drawing/2014/main" id="{45711F30-3D26-418C-AB8E-B165930E97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29" y="5668242"/>
            <a:ext cx="1808446" cy="1356335"/>
          </a:xfrm>
          <a:prstGeom prst="rect">
            <a:avLst/>
          </a:prstGeom>
        </p:spPr>
      </p:pic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F78CCF-42E3-4A2B-88A6-14C1AA6C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38" name="Arrow: Left 37">
            <a:hlinkClick r:id="rId23" action="ppaction://hlinksldjump"/>
            <a:extLst>
              <a:ext uri="{FF2B5EF4-FFF2-40B4-BE49-F238E27FC236}">
                <a16:creationId xmlns:a16="http://schemas.microsoft.com/office/drawing/2014/main" id="{BCC64BF4-5D8E-4508-B4AD-3C688E8D7B0D}"/>
              </a:ext>
            </a:extLst>
          </p:cNvPr>
          <p:cNvSpPr/>
          <p:nvPr/>
        </p:nvSpPr>
        <p:spPr>
          <a:xfrm>
            <a:off x="269037" y="6079540"/>
            <a:ext cx="882869" cy="463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656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1138907-FC20-4F91-94E2-B5A44DE19C5A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F78CCF-42E3-4A2B-88A6-14C1AA6C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0F241-41B9-0124-EC18-6A99EF6EC109}"/>
              </a:ext>
            </a:extLst>
          </p:cNvPr>
          <p:cNvSpPr txBox="1"/>
          <p:nvPr/>
        </p:nvSpPr>
        <p:spPr>
          <a:xfrm>
            <a:off x="170121" y="67402"/>
            <a:ext cx="1188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30505">
              <a:spcAft>
                <a:spcPts val="0"/>
              </a:spcAft>
            </a:pPr>
            <a:r>
              <a:rPr lang="vi-VN" sz="36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3: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vào chỗ (…) lời khuyên của em dành </a:t>
            </a:r>
            <a:r>
              <a:rPr lang="vi-VN" sz="36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trong tình huống sau.</a:t>
            </a:r>
          </a:p>
        </p:txBody>
      </p:sp>
      <p:pic>
        <p:nvPicPr>
          <p:cNvPr id="4" name="image3.jpeg" descr="Vở bài tập Tự nhiên và xã hội lớp 3 trang 35, 36 Bài 12: Tiêu dùng tiết kiệm và bảo vệ môi trường - Chân trời sáng tạo (ảnh 1)">
            <a:extLst>
              <a:ext uri="{FF2B5EF4-FFF2-40B4-BE49-F238E27FC236}">
                <a16:creationId xmlns:a16="http://schemas.microsoft.com/office/drawing/2014/main" id="{AE86471E-CF70-353E-3C57-E6E0987755B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5042" y="1259166"/>
            <a:ext cx="7602289" cy="5598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64E00-DD5F-634C-569C-030F6206C372}"/>
              </a:ext>
            </a:extLst>
          </p:cNvPr>
          <p:cNvSpPr txBox="1"/>
          <p:nvPr/>
        </p:nvSpPr>
        <p:spPr>
          <a:xfrm>
            <a:off x="276436" y="2207641"/>
            <a:ext cx="41786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Lời khuyên của em dành cho bạn: Mình nên bảo vệ môi trường bằng việc không thay quần áo quá nhiều lần nếu như không cần thiết.</a:t>
            </a:r>
          </a:p>
        </p:txBody>
      </p:sp>
    </p:spTree>
    <p:extLst>
      <p:ext uri="{BB962C8B-B14F-4D97-AF65-F5344CB8AC3E}">
        <p14:creationId xmlns:p14="http://schemas.microsoft.com/office/powerpoint/2010/main" val="2238117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1138907-FC20-4F91-94E2-B5A44DE19C5A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F78CCF-42E3-4A2B-88A6-14C1AA6C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0C9FC-75B7-3260-924C-49328B3256EA}"/>
              </a:ext>
            </a:extLst>
          </p:cNvPr>
          <p:cNvSpPr txBox="1"/>
          <p:nvPr/>
        </p:nvSpPr>
        <p:spPr>
          <a:xfrm>
            <a:off x="170121" y="248157"/>
            <a:ext cx="1175960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800">
              <a:spcAft>
                <a:spcPts val="0"/>
              </a:spcAft>
            </a:pPr>
            <a:r>
              <a:rPr lang="vi-VN" sz="36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4: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làm ống đựng bút, viết vào chỗ (…) ý nghĩa của việc làm này.</a:t>
            </a:r>
          </a:p>
          <a:p>
            <a:pPr marR="177800"/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1: Chuẩn bị lõi cuộn giấy vệ sinh, keo sữa, bìa các-ton, kéo, bút màu.</a:t>
            </a:r>
          </a:p>
        </p:txBody>
      </p:sp>
      <p:pic>
        <p:nvPicPr>
          <p:cNvPr id="5" name="image4.jpeg" descr="Vở bài tập Tự nhiên và xã hội lớp 3 trang 35, 36 Bài 12: Tiêu dùng tiết kiệm và bảo vệ môi trường - Chân trời sáng tạo (ảnh 1)">
            <a:extLst>
              <a:ext uri="{FF2B5EF4-FFF2-40B4-BE49-F238E27FC236}">
                <a16:creationId xmlns:a16="http://schemas.microsoft.com/office/drawing/2014/main" id="{6A282EE1-C3D2-3B04-F368-65607D649B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2661" y="2190307"/>
            <a:ext cx="52205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14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1138907-FC20-4F91-94E2-B5A44DE19C5A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F78CCF-42E3-4A2B-88A6-14C1AA6C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0C9FC-75B7-3260-924C-49328B3256EA}"/>
              </a:ext>
            </a:extLst>
          </p:cNvPr>
          <p:cNvSpPr txBox="1"/>
          <p:nvPr/>
        </p:nvSpPr>
        <p:spPr>
          <a:xfrm>
            <a:off x="170121" y="248157"/>
            <a:ext cx="117596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800">
              <a:spcAft>
                <a:spcPts val="0"/>
              </a:spcAft>
            </a:pPr>
            <a:r>
              <a:rPr lang="vi-VN" sz="36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4: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làm ống đựng bút, viết vào chỗ (…) ý nghĩa của việc làm này.</a:t>
            </a:r>
          </a:p>
          <a:p>
            <a:pPr marR="177800"/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Bước 2: Thực hiện</a:t>
            </a:r>
          </a:p>
        </p:txBody>
      </p:sp>
      <p:pic>
        <p:nvPicPr>
          <p:cNvPr id="2" name="image5.jpeg" descr="Vở bài tập Tự nhiên và xã hội lớp 3 trang 35, 36 Bài 12: Tiêu dùng tiết kiệm và bảo vệ môi trường - Chân trời sáng tạo (ảnh 1)">
            <a:extLst>
              <a:ext uri="{FF2B5EF4-FFF2-40B4-BE49-F238E27FC236}">
                <a16:creationId xmlns:a16="http://schemas.microsoft.com/office/drawing/2014/main" id="{6F535F56-C927-6108-5970-4DF24C903C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605" y="2158409"/>
            <a:ext cx="10568761" cy="43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1138907-FC20-4F91-94E2-B5A44DE19C5A}"/>
              </a:ext>
            </a:extLst>
          </p:cNvPr>
          <p:cNvSpPr txBox="1"/>
          <p:nvPr/>
        </p:nvSpPr>
        <p:spPr>
          <a:xfrm>
            <a:off x="3859794" y="534154"/>
            <a:ext cx="599283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F78CCF-42E3-4A2B-88A6-14C1AA6C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1756" y="6858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0C9FC-75B7-3260-924C-49328B3256EA}"/>
              </a:ext>
            </a:extLst>
          </p:cNvPr>
          <p:cNvSpPr txBox="1"/>
          <p:nvPr/>
        </p:nvSpPr>
        <p:spPr>
          <a:xfrm>
            <a:off x="170121" y="88662"/>
            <a:ext cx="117596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800">
              <a:spcAft>
                <a:spcPts val="0"/>
              </a:spcAft>
            </a:pPr>
            <a:r>
              <a:rPr lang="vi-VN" sz="36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4: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làm ống đựng bút, viết vào chỗ (…) ý nghĩa của việc làm này.</a:t>
            </a:r>
          </a:p>
          <a:p>
            <a:pPr marR="177800"/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Bước 3: Trang trí và hoàn thành sản phẩm</a:t>
            </a:r>
          </a:p>
        </p:txBody>
      </p:sp>
      <p:pic>
        <p:nvPicPr>
          <p:cNvPr id="4" name="image6.jpeg" descr="Vở bài tập Tự nhiên và xã hội lớp 3 trang 35, 36 Bài 12: Tiêu dùng tiết kiệm và bảo vệ môi trường - Chân trời sáng tạo (ảnh 1)">
            <a:extLst>
              <a:ext uri="{FF2B5EF4-FFF2-40B4-BE49-F238E27FC236}">
                <a16:creationId xmlns:a16="http://schemas.microsoft.com/office/drawing/2014/main" id="{6191036D-4E61-B675-27A3-7A649F2F7C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2336" y="1908337"/>
            <a:ext cx="6168653" cy="480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D9F5E-6C83-E9B6-FACB-4AFC2E983998}"/>
              </a:ext>
            </a:extLst>
          </p:cNvPr>
          <p:cNvSpPr txBox="1"/>
          <p:nvPr/>
        </p:nvSpPr>
        <p:spPr>
          <a:xfrm>
            <a:off x="265801" y="2564694"/>
            <a:ext cx="5741594" cy="17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spcBef>
                <a:spcPts val="45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làm này sẽ</a:t>
            </a:r>
          </a:p>
          <a:p>
            <a:pPr marL="63500">
              <a:spcBef>
                <a:spcPts val="45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………………………………………………….……</a:t>
            </a:r>
          </a:p>
          <a:p>
            <a:pPr marL="63500">
              <a:spcBef>
                <a:spcPts val="450"/>
              </a:spcBef>
              <a:spcAft>
                <a:spcPts val="0"/>
              </a:spcAft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0">
              <a:spcBef>
                <a:spcPts val="45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52F6D-A111-B45F-DDC2-DBD022C3D7D8}"/>
              </a:ext>
            </a:extLst>
          </p:cNvPr>
          <p:cNvSpPr txBox="1"/>
          <p:nvPr/>
        </p:nvSpPr>
        <p:spPr>
          <a:xfrm>
            <a:off x="106305" y="3026921"/>
            <a:ext cx="5913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350"/>
              <a:tabLst>
                <a:tab pos="164465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 tự tạo ra các ống đựng bút</a:t>
            </a:r>
            <a:r>
              <a:rPr lang="vi-VN" sz="28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EA568-C618-5B51-49FE-C14DC40F4E5A}"/>
              </a:ext>
            </a:extLst>
          </p:cNvPr>
          <p:cNvSpPr txBox="1"/>
          <p:nvPr/>
        </p:nvSpPr>
        <p:spPr>
          <a:xfrm>
            <a:off x="116946" y="3505375"/>
            <a:ext cx="5722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350"/>
              <a:tabLst>
                <a:tab pos="164465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 vệ môi trường bằng cách tái chế lõi giấy vệ</a:t>
            </a:r>
            <a:r>
              <a:rPr lang="vi-VN" sz="2800" b="1" spc="-5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sinh.</a:t>
            </a:r>
          </a:p>
        </p:txBody>
      </p:sp>
    </p:spTree>
    <p:extLst>
      <p:ext uri="{BB962C8B-B14F-4D97-AF65-F5344CB8AC3E}">
        <p14:creationId xmlns:p14="http://schemas.microsoft.com/office/powerpoint/2010/main" val="916475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48" y="150246"/>
            <a:ext cx="10916528" cy="63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1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shion Cute Mural Poster Background Material, Fashion Cute Mural Pictures  Download, Wall Painting, Kindergart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5597" y="572501"/>
            <a:ext cx="9129443" cy="3046970"/>
          </a:xfrm>
          <a:prstGeom prst="rect">
            <a:avLst/>
          </a:prstGeom>
          <a:noFill/>
        </p:spPr>
        <p:txBody>
          <a:bodyPr wrap="square" lIns="91419" tIns="45711" rIns="91419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99">
              <a:defRPr/>
            </a:pPr>
            <a:r>
              <a:rPr lang="vi-VN" sz="9600" b="1" dirty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 tạm biệt các con</a:t>
            </a:r>
            <a:endParaRPr lang="en-US" sz="9600" b="1" dirty="0">
              <a:ln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48148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E3BEFD4A-816C-4986-A079-30D3D1DE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" y="248198"/>
            <a:ext cx="1746915" cy="473740"/>
          </a:xfrm>
          <a:prstGeom prst="rect">
            <a:avLst/>
          </a:prstGeom>
        </p:spPr>
      </p:pic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F7C581D-D4B0-4994-90F6-E08FCAE20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48" y="151760"/>
            <a:ext cx="2143416" cy="473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ECDFB0-270E-43F6-0173-FEC39A42184F}"/>
              </a:ext>
            </a:extLst>
          </p:cNvPr>
          <p:cNvSpPr txBox="1"/>
          <p:nvPr/>
        </p:nvSpPr>
        <p:spPr>
          <a:xfrm>
            <a:off x="5865321" y="1404384"/>
            <a:ext cx="65" cy="1099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43" b="1" i="0" u="none" strike="noStrike" kern="1200" cap="none" spc="0" normalizeH="0" baseline="0" noProof="0" dirty="0">
              <a:ln w="25400">
                <a:solidFill>
                  <a:srgbClr val="FFFFFF"/>
                </a:solidFill>
              </a:ln>
              <a:solidFill>
                <a:srgbClr val="0064D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P Simplified" panose="020B0604020204020204" pitchFamily="34" charset="0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FDFB69-710A-7444-19C1-5CE26572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7" y="388629"/>
            <a:ext cx="10264214" cy="5412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3EE08-2255-303D-9C1F-23122FC3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034" y="3248151"/>
            <a:ext cx="2860384" cy="37124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DD8085-FD3A-F407-E77B-651A0C001531}"/>
              </a:ext>
            </a:extLst>
          </p:cNvPr>
          <p:cNvSpPr txBox="1"/>
          <p:nvPr/>
        </p:nvSpPr>
        <p:spPr>
          <a:xfrm>
            <a:off x="3102762" y="1071387"/>
            <a:ext cx="5983301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2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Hoạt động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2176D-11F4-629F-90F7-BC9240CC3E2F}"/>
              </a:ext>
            </a:extLst>
          </p:cNvPr>
          <p:cNvSpPr txBox="1"/>
          <p:nvPr/>
        </p:nvSpPr>
        <p:spPr>
          <a:xfrm>
            <a:off x="1320871" y="2208485"/>
            <a:ext cx="7931285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820">
                <a:solidFill>
                  <a:srgbClr val="FF0000"/>
                </a:solidFill>
                <a:latin typeface="UVN Banh Mi" pitchFamily="2" charset="0"/>
              </a:rPr>
              <a:t>Tìm  hiểu về lợi ích của tiêu dùng tiết kiệm đối với môi trường sống</a:t>
            </a:r>
          </a:p>
        </p:txBody>
      </p:sp>
    </p:spTree>
    <p:extLst>
      <p:ext uri="{BB962C8B-B14F-4D97-AF65-F5344CB8AC3E}">
        <p14:creationId xmlns:p14="http://schemas.microsoft.com/office/powerpoint/2010/main" val="3257667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45364" y="96420"/>
            <a:ext cx="6228297" cy="12258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defTabSz="914201">
              <a:defRPr/>
            </a:pPr>
            <a:r>
              <a:rPr lang="en-US" sz="3200" kern="0">
                <a:solidFill>
                  <a:prstClr val="black"/>
                </a:solidFill>
                <a:latin typeface="+mj-lt"/>
              </a:rPr>
              <a:t>Giấy được sản xuất từ đâu?</a:t>
            </a:r>
          </a:p>
          <a:p>
            <a:pPr defTabSz="914201">
              <a:defRPr/>
            </a:pPr>
            <a:r>
              <a:rPr lang="en-US" sz="3200" kern="0">
                <a:solidFill>
                  <a:prstClr val="black"/>
                </a:solidFill>
                <a:latin typeface="+mj-lt"/>
              </a:rPr>
              <a:t>Sử dụng giấy thế nào là hợp lí?</a:t>
            </a:r>
            <a:endParaRPr lang="en-US" kern="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52" y="386861"/>
            <a:ext cx="823812" cy="823812"/>
          </a:xfrm>
          <a:prstGeom prst="rect">
            <a:avLst/>
          </a:prstGeom>
        </p:spPr>
      </p:pic>
      <p:pic>
        <p:nvPicPr>
          <p:cNvPr id="7170" name="Picture 2" descr="https://zalo-file-dl14.zdn.vn/6c712d8d4bc5a59bfcd4/378707609091534156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14831" r="12366" b="50169"/>
          <a:stretch/>
        </p:blipFill>
        <p:spPr bwMode="auto">
          <a:xfrm>
            <a:off x="1786768" y="1501114"/>
            <a:ext cx="8345487" cy="49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221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57C4D4-BD0E-4B45-8A06-224D7C2FF8C0}"/>
              </a:ext>
            </a:extLst>
          </p:cNvPr>
          <p:cNvSpPr txBox="1"/>
          <p:nvPr/>
        </p:nvSpPr>
        <p:spPr>
          <a:xfrm>
            <a:off x="4014129" y="1183965"/>
            <a:ext cx="4160566" cy="783193"/>
          </a:xfrm>
          <a:custGeom>
            <a:avLst/>
            <a:gdLst>
              <a:gd name="connsiteX0" fmla="*/ 0 w 4160566"/>
              <a:gd name="connsiteY0" fmla="*/ 256660 h 783193"/>
              <a:gd name="connsiteX1" fmla="*/ 256660 w 4160566"/>
              <a:gd name="connsiteY1" fmla="*/ 0 h 783193"/>
              <a:gd name="connsiteX2" fmla="*/ 3903906 w 4160566"/>
              <a:gd name="connsiteY2" fmla="*/ 0 h 783193"/>
              <a:gd name="connsiteX3" fmla="*/ 4160566 w 4160566"/>
              <a:gd name="connsiteY3" fmla="*/ 256660 h 783193"/>
              <a:gd name="connsiteX4" fmla="*/ 4160566 w 4160566"/>
              <a:gd name="connsiteY4" fmla="*/ 526533 h 783193"/>
              <a:gd name="connsiteX5" fmla="*/ 3903906 w 4160566"/>
              <a:gd name="connsiteY5" fmla="*/ 783193 h 783193"/>
              <a:gd name="connsiteX6" fmla="*/ 256660 w 4160566"/>
              <a:gd name="connsiteY6" fmla="*/ 783193 h 783193"/>
              <a:gd name="connsiteX7" fmla="*/ 0 w 4160566"/>
              <a:gd name="connsiteY7" fmla="*/ 526533 h 783193"/>
              <a:gd name="connsiteX8" fmla="*/ 0 w 4160566"/>
              <a:gd name="connsiteY8" fmla="*/ 256660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0566" h="783193" fill="none" extrusionOk="0">
                <a:moveTo>
                  <a:pt x="0" y="256660"/>
                </a:moveTo>
                <a:cubicBezTo>
                  <a:pt x="593" y="130972"/>
                  <a:pt x="126567" y="19562"/>
                  <a:pt x="256660" y="0"/>
                </a:cubicBezTo>
                <a:cubicBezTo>
                  <a:pt x="1972004" y="72427"/>
                  <a:pt x="3009830" y="61419"/>
                  <a:pt x="3903906" y="0"/>
                </a:cubicBezTo>
                <a:cubicBezTo>
                  <a:pt x="4042629" y="-20828"/>
                  <a:pt x="4145589" y="110381"/>
                  <a:pt x="4160566" y="256660"/>
                </a:cubicBezTo>
                <a:cubicBezTo>
                  <a:pt x="4171981" y="386409"/>
                  <a:pt x="4177891" y="496871"/>
                  <a:pt x="4160566" y="526533"/>
                </a:cubicBezTo>
                <a:cubicBezTo>
                  <a:pt x="4164204" y="649818"/>
                  <a:pt x="4033338" y="769386"/>
                  <a:pt x="3903906" y="783193"/>
                </a:cubicBezTo>
                <a:cubicBezTo>
                  <a:pt x="2737638" y="813020"/>
                  <a:pt x="1429336" y="703887"/>
                  <a:pt x="256660" y="783193"/>
                </a:cubicBezTo>
                <a:cubicBezTo>
                  <a:pt x="134159" y="781017"/>
                  <a:pt x="-25414" y="673307"/>
                  <a:pt x="0" y="526533"/>
                </a:cubicBezTo>
                <a:cubicBezTo>
                  <a:pt x="-23867" y="396156"/>
                  <a:pt x="-9165" y="381481"/>
                  <a:pt x="0" y="256660"/>
                </a:cubicBezTo>
                <a:close/>
              </a:path>
              <a:path w="4160566" h="783193" stroke="0" extrusionOk="0">
                <a:moveTo>
                  <a:pt x="0" y="256660"/>
                </a:moveTo>
                <a:cubicBezTo>
                  <a:pt x="17403" y="119655"/>
                  <a:pt x="121209" y="13122"/>
                  <a:pt x="256660" y="0"/>
                </a:cubicBezTo>
                <a:cubicBezTo>
                  <a:pt x="1339514" y="123000"/>
                  <a:pt x="2786847" y="-96860"/>
                  <a:pt x="3903906" y="0"/>
                </a:cubicBezTo>
                <a:cubicBezTo>
                  <a:pt x="4037819" y="-5972"/>
                  <a:pt x="4170091" y="95708"/>
                  <a:pt x="4160566" y="256660"/>
                </a:cubicBezTo>
                <a:cubicBezTo>
                  <a:pt x="4160673" y="335880"/>
                  <a:pt x="4145222" y="437248"/>
                  <a:pt x="4160566" y="526533"/>
                </a:cubicBezTo>
                <a:cubicBezTo>
                  <a:pt x="4137083" y="676789"/>
                  <a:pt x="4038577" y="782035"/>
                  <a:pt x="3903906" y="783193"/>
                </a:cubicBezTo>
                <a:cubicBezTo>
                  <a:pt x="2774777" y="622486"/>
                  <a:pt x="1332036" y="822860"/>
                  <a:pt x="256660" y="783193"/>
                </a:cubicBezTo>
                <a:cubicBezTo>
                  <a:pt x="104334" y="781057"/>
                  <a:pt x="-7576" y="664850"/>
                  <a:pt x="0" y="526533"/>
                </a:cubicBezTo>
                <a:cubicBezTo>
                  <a:pt x="12138" y="413235"/>
                  <a:pt x="-7215" y="370741"/>
                  <a:pt x="0" y="256660"/>
                </a:cubicBezTo>
                <a:close/>
              </a:path>
            </a:pathLst>
          </a:custGeom>
          <a:solidFill>
            <a:srgbClr val="FFFF99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77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VN Banh Mi" pitchFamily="2" charset="0"/>
                <a:ea typeface="微软雅黑"/>
                <a:cs typeface="+mn-cs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67B127-B5BF-4088-BD97-C33ECC3A6A7D}"/>
              </a:ext>
            </a:extLst>
          </p:cNvPr>
          <p:cNvGrpSpPr/>
          <p:nvPr/>
        </p:nvGrpSpPr>
        <p:grpSpPr>
          <a:xfrm>
            <a:off x="3428526" y="2745007"/>
            <a:ext cx="5064421" cy="3891554"/>
            <a:chOff x="5789959" y="2440207"/>
            <a:chExt cx="2924087" cy="22468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F78643-8CD3-4428-AA0D-ABE552E02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0772" y="2447003"/>
              <a:ext cx="1713274" cy="22401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9B16B2-68CE-497A-B8EA-A4F4ABD2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9959" y="2440207"/>
              <a:ext cx="1515292" cy="2240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736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51026" y="198910"/>
            <a:ext cx="6228297" cy="6810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marL="0" marR="0" lvl="0" indent="0" algn="ctr" defTabSz="914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Giấy được sản xuất từ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2F841-5BE5-43BF-92CA-53DA0077A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0" y="96420"/>
            <a:ext cx="823812" cy="823812"/>
          </a:xfrm>
          <a:prstGeom prst="rect">
            <a:avLst/>
          </a:prstGeom>
        </p:spPr>
      </p:pic>
      <p:pic>
        <p:nvPicPr>
          <p:cNvPr id="7170" name="Picture 2" descr="https://zalo-file-dl14.zdn.vn/6c712d8d4bc5a59bfcd4/378707609091534156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14831" r="12366" b="50169"/>
          <a:stretch/>
        </p:blipFill>
        <p:spPr bwMode="auto">
          <a:xfrm>
            <a:off x="974362" y="1270782"/>
            <a:ext cx="6903547" cy="49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119572" y="2747977"/>
            <a:ext cx="3493477" cy="13620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marL="0" marR="0" lvl="0" indent="0" algn="ctr" defTabSz="914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Giấy được sản xuất từ cây.</a:t>
            </a:r>
          </a:p>
        </p:txBody>
      </p:sp>
    </p:spTree>
    <p:extLst>
      <p:ext uri="{BB962C8B-B14F-4D97-AF65-F5344CB8AC3E}">
        <p14:creationId xmlns:p14="http://schemas.microsoft.com/office/powerpoint/2010/main" val="3613701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9112" y="327710"/>
            <a:ext cx="6228297" cy="6810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marL="0" marR="0" lvl="0" indent="0" algn="l" defTabSz="914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 dụng giấy thế nào là hợp lí?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170" name="Picture 2" descr="https://zalo-file-dl14.zdn.vn/6c712d8d4bc5a59bfcd4/378707609091534156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14831" r="12366" b="50169"/>
          <a:stretch/>
        </p:blipFill>
        <p:spPr bwMode="auto">
          <a:xfrm>
            <a:off x="150550" y="1266094"/>
            <a:ext cx="6247055" cy="49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27409" y="1480531"/>
            <a:ext cx="5201871" cy="44948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 lIns="121893" tIns="60947" rIns="121893" bIns="60947">
            <a:spAutoFit/>
          </a:bodyPr>
          <a:lstStyle/>
          <a:p>
            <a:pPr lvl="0" defTabSz="914201">
              <a:defRPr/>
            </a:pPr>
            <a:r>
              <a:rPr lang="en-US" sz="3200" kern="0">
                <a:solidFill>
                  <a:sysClr val="windowText" lastClr="000000"/>
                </a:solidFill>
              </a:rPr>
              <a:t> Cách sử dụng giấy tiết kiệm:</a:t>
            </a:r>
          </a:p>
          <a:p>
            <a:pPr lvl="0" defTabSz="914201">
              <a:defRPr/>
            </a:pPr>
            <a:r>
              <a:rPr lang="en-US" sz="3200" kern="0">
                <a:solidFill>
                  <a:sysClr val="windowText" lastClr="000000"/>
                </a:solidFill>
              </a:rPr>
              <a:t>+ Sử dụng giấy còn một mặt để làm nháp</a:t>
            </a:r>
          </a:p>
          <a:p>
            <a:pPr lvl="0" defTabSz="914201">
              <a:defRPr/>
            </a:pPr>
            <a:r>
              <a:rPr lang="en-US" sz="3200" kern="0">
                <a:solidFill>
                  <a:sysClr val="windowText" lastClr="000000"/>
                </a:solidFill>
              </a:rPr>
              <a:t>+ Phân loại rác thải: giấy có thể tái chế</a:t>
            </a:r>
          </a:p>
          <a:p>
            <a:pPr lvl="0" defTabSz="914201">
              <a:defRPr/>
            </a:pPr>
            <a:r>
              <a:rPr lang="en-US" sz="3200" kern="0">
                <a:solidFill>
                  <a:sysClr val="windowText" lastClr="000000"/>
                </a:solidFill>
              </a:rPr>
              <a:t>+ Không sử dụng giấy lãng phí</a:t>
            </a:r>
          </a:p>
        </p:txBody>
      </p:sp>
    </p:spTree>
    <p:extLst>
      <p:ext uri="{BB962C8B-B14F-4D97-AF65-F5344CB8AC3E}">
        <p14:creationId xmlns:p14="http://schemas.microsoft.com/office/powerpoint/2010/main" val="495029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BBF8C9A-628F-4AB3-8DCA-F6EDF89CB984}"/>
              </a:ext>
            </a:extLst>
          </p:cNvPr>
          <p:cNvSpPr/>
          <p:nvPr/>
        </p:nvSpPr>
        <p:spPr>
          <a:xfrm>
            <a:off x="3625928" y="288522"/>
            <a:ext cx="8002701" cy="2988911"/>
          </a:xfrm>
          <a:custGeom>
            <a:avLst/>
            <a:gdLst>
              <a:gd name="connsiteX0" fmla="*/ 0 w 8002701"/>
              <a:gd name="connsiteY0" fmla="*/ 498162 h 2988911"/>
              <a:gd name="connsiteX1" fmla="*/ 498162 w 8002701"/>
              <a:gd name="connsiteY1" fmla="*/ 0 h 2988911"/>
              <a:gd name="connsiteX2" fmla="*/ 1333784 w 8002701"/>
              <a:gd name="connsiteY2" fmla="*/ 0 h 2988911"/>
              <a:gd name="connsiteX3" fmla="*/ 1333784 w 8002701"/>
              <a:gd name="connsiteY3" fmla="*/ 0 h 2988911"/>
              <a:gd name="connsiteX4" fmla="*/ 3334459 w 8002701"/>
              <a:gd name="connsiteY4" fmla="*/ 0 h 2988911"/>
              <a:gd name="connsiteX5" fmla="*/ 7504539 w 8002701"/>
              <a:gd name="connsiteY5" fmla="*/ 0 h 2988911"/>
              <a:gd name="connsiteX6" fmla="*/ 8002701 w 8002701"/>
              <a:gd name="connsiteY6" fmla="*/ 498162 h 2988911"/>
              <a:gd name="connsiteX7" fmla="*/ 8002701 w 8002701"/>
              <a:gd name="connsiteY7" fmla="*/ 1743531 h 2988911"/>
              <a:gd name="connsiteX8" fmla="*/ 8002701 w 8002701"/>
              <a:gd name="connsiteY8" fmla="*/ 1743531 h 2988911"/>
              <a:gd name="connsiteX9" fmla="*/ 8002701 w 8002701"/>
              <a:gd name="connsiteY9" fmla="*/ 2490759 h 2988911"/>
              <a:gd name="connsiteX10" fmla="*/ 8002701 w 8002701"/>
              <a:gd name="connsiteY10" fmla="*/ 2490749 h 2988911"/>
              <a:gd name="connsiteX11" fmla="*/ 7504539 w 8002701"/>
              <a:gd name="connsiteY11" fmla="*/ 2988911 h 2988911"/>
              <a:gd name="connsiteX12" fmla="*/ 3334459 w 8002701"/>
              <a:gd name="connsiteY12" fmla="*/ 2988911 h 2988911"/>
              <a:gd name="connsiteX13" fmla="*/ 230078 w 8002701"/>
              <a:gd name="connsiteY13" fmla="*/ 3924530 h 2988911"/>
              <a:gd name="connsiteX14" fmla="*/ 1333784 w 8002701"/>
              <a:gd name="connsiteY14" fmla="*/ 2988911 h 2988911"/>
              <a:gd name="connsiteX15" fmla="*/ 498162 w 8002701"/>
              <a:gd name="connsiteY15" fmla="*/ 2988911 h 2988911"/>
              <a:gd name="connsiteX16" fmla="*/ 0 w 8002701"/>
              <a:gd name="connsiteY16" fmla="*/ 2490749 h 2988911"/>
              <a:gd name="connsiteX17" fmla="*/ 0 w 8002701"/>
              <a:gd name="connsiteY17" fmla="*/ 2490759 h 2988911"/>
              <a:gd name="connsiteX18" fmla="*/ 0 w 8002701"/>
              <a:gd name="connsiteY18" fmla="*/ 1743531 h 2988911"/>
              <a:gd name="connsiteX19" fmla="*/ 0 w 8002701"/>
              <a:gd name="connsiteY19" fmla="*/ 1743531 h 2988911"/>
              <a:gd name="connsiteX20" fmla="*/ 0 w 8002701"/>
              <a:gd name="connsiteY20" fmla="*/ 498162 h 298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02701" h="2988911" fill="none" extrusionOk="0">
                <a:moveTo>
                  <a:pt x="0" y="498162"/>
                </a:moveTo>
                <a:cubicBezTo>
                  <a:pt x="24653" y="181323"/>
                  <a:pt x="235905" y="14914"/>
                  <a:pt x="498162" y="0"/>
                </a:cubicBezTo>
                <a:cubicBezTo>
                  <a:pt x="615809" y="-28676"/>
                  <a:pt x="1153305" y="-25404"/>
                  <a:pt x="1333784" y="0"/>
                </a:cubicBezTo>
                <a:lnTo>
                  <a:pt x="1333784" y="0"/>
                </a:lnTo>
                <a:cubicBezTo>
                  <a:pt x="1958708" y="-97370"/>
                  <a:pt x="2773395" y="-93369"/>
                  <a:pt x="3334459" y="0"/>
                </a:cubicBezTo>
                <a:cubicBezTo>
                  <a:pt x="4727320" y="127171"/>
                  <a:pt x="5828164" y="-125037"/>
                  <a:pt x="7504539" y="0"/>
                </a:cubicBezTo>
                <a:cubicBezTo>
                  <a:pt x="7767383" y="29936"/>
                  <a:pt x="8015514" y="226668"/>
                  <a:pt x="8002701" y="498162"/>
                </a:cubicBezTo>
                <a:cubicBezTo>
                  <a:pt x="7944030" y="794128"/>
                  <a:pt x="8014853" y="1193554"/>
                  <a:pt x="8002701" y="1743531"/>
                </a:cubicBezTo>
                <a:lnTo>
                  <a:pt x="8002701" y="1743531"/>
                </a:lnTo>
                <a:cubicBezTo>
                  <a:pt x="8047305" y="2069874"/>
                  <a:pt x="8039978" y="2377385"/>
                  <a:pt x="8002701" y="2490759"/>
                </a:cubicBezTo>
                <a:cubicBezTo>
                  <a:pt x="8002700" y="2490756"/>
                  <a:pt x="8002701" y="2490751"/>
                  <a:pt x="8002701" y="2490749"/>
                </a:cubicBezTo>
                <a:cubicBezTo>
                  <a:pt x="7982919" y="2797434"/>
                  <a:pt x="7763304" y="3035209"/>
                  <a:pt x="7504539" y="2988911"/>
                </a:cubicBezTo>
                <a:cubicBezTo>
                  <a:pt x="6994338" y="3006584"/>
                  <a:pt x="3776841" y="2840584"/>
                  <a:pt x="3334459" y="2988911"/>
                </a:cubicBezTo>
                <a:cubicBezTo>
                  <a:pt x="2149711" y="3353374"/>
                  <a:pt x="1162354" y="3756284"/>
                  <a:pt x="230078" y="3924530"/>
                </a:cubicBezTo>
                <a:cubicBezTo>
                  <a:pt x="638223" y="3432058"/>
                  <a:pt x="712035" y="3352806"/>
                  <a:pt x="1333784" y="2988911"/>
                </a:cubicBezTo>
                <a:cubicBezTo>
                  <a:pt x="1220177" y="3059314"/>
                  <a:pt x="669049" y="3047511"/>
                  <a:pt x="498162" y="2988911"/>
                </a:cubicBezTo>
                <a:cubicBezTo>
                  <a:pt x="227729" y="2997945"/>
                  <a:pt x="46649" y="2781035"/>
                  <a:pt x="0" y="2490749"/>
                </a:cubicBezTo>
                <a:cubicBezTo>
                  <a:pt x="0" y="2490752"/>
                  <a:pt x="0" y="2490754"/>
                  <a:pt x="0" y="2490759"/>
                </a:cubicBezTo>
                <a:cubicBezTo>
                  <a:pt x="-52566" y="2389884"/>
                  <a:pt x="-26411" y="2040007"/>
                  <a:pt x="0" y="1743531"/>
                </a:cubicBezTo>
                <a:lnTo>
                  <a:pt x="0" y="1743531"/>
                </a:lnTo>
                <a:cubicBezTo>
                  <a:pt x="39481" y="1320508"/>
                  <a:pt x="-70190" y="664143"/>
                  <a:pt x="0" y="498162"/>
                </a:cubicBezTo>
                <a:close/>
              </a:path>
              <a:path w="8002701" h="2988911" stroke="0" extrusionOk="0">
                <a:moveTo>
                  <a:pt x="0" y="498162"/>
                </a:moveTo>
                <a:cubicBezTo>
                  <a:pt x="32658" y="253548"/>
                  <a:pt x="251133" y="-47129"/>
                  <a:pt x="498162" y="0"/>
                </a:cubicBezTo>
                <a:cubicBezTo>
                  <a:pt x="712404" y="20466"/>
                  <a:pt x="1006876" y="3552"/>
                  <a:pt x="1333784" y="0"/>
                </a:cubicBezTo>
                <a:lnTo>
                  <a:pt x="1333784" y="0"/>
                </a:lnTo>
                <a:cubicBezTo>
                  <a:pt x="1694958" y="-114732"/>
                  <a:pt x="2804244" y="-4832"/>
                  <a:pt x="3334459" y="0"/>
                </a:cubicBezTo>
                <a:cubicBezTo>
                  <a:pt x="5244462" y="-11458"/>
                  <a:pt x="5618213" y="-95064"/>
                  <a:pt x="7504539" y="0"/>
                </a:cubicBezTo>
                <a:cubicBezTo>
                  <a:pt x="7773002" y="-24301"/>
                  <a:pt x="7992293" y="205624"/>
                  <a:pt x="8002701" y="498162"/>
                </a:cubicBezTo>
                <a:cubicBezTo>
                  <a:pt x="8030424" y="681818"/>
                  <a:pt x="8084293" y="1451745"/>
                  <a:pt x="8002701" y="1743531"/>
                </a:cubicBezTo>
                <a:lnTo>
                  <a:pt x="8002701" y="1743531"/>
                </a:lnTo>
                <a:cubicBezTo>
                  <a:pt x="7936168" y="2002750"/>
                  <a:pt x="7943354" y="2359511"/>
                  <a:pt x="8002701" y="2490759"/>
                </a:cubicBezTo>
                <a:cubicBezTo>
                  <a:pt x="8002702" y="2490754"/>
                  <a:pt x="8002701" y="2490750"/>
                  <a:pt x="8002701" y="2490749"/>
                </a:cubicBezTo>
                <a:cubicBezTo>
                  <a:pt x="7960844" y="2762992"/>
                  <a:pt x="7821054" y="2970861"/>
                  <a:pt x="7504539" y="2988911"/>
                </a:cubicBezTo>
                <a:cubicBezTo>
                  <a:pt x="7075560" y="2939776"/>
                  <a:pt x="5166446" y="3013074"/>
                  <a:pt x="3334459" y="2988911"/>
                </a:cubicBezTo>
                <a:cubicBezTo>
                  <a:pt x="3009683" y="3100215"/>
                  <a:pt x="1063434" y="3553604"/>
                  <a:pt x="230078" y="3924530"/>
                </a:cubicBezTo>
                <a:cubicBezTo>
                  <a:pt x="759862" y="3458146"/>
                  <a:pt x="921781" y="3471962"/>
                  <a:pt x="1333784" y="2988911"/>
                </a:cubicBezTo>
                <a:cubicBezTo>
                  <a:pt x="1218536" y="2978844"/>
                  <a:pt x="758314" y="3032030"/>
                  <a:pt x="498162" y="2988911"/>
                </a:cubicBezTo>
                <a:cubicBezTo>
                  <a:pt x="243610" y="2940429"/>
                  <a:pt x="42050" y="2736508"/>
                  <a:pt x="0" y="2490749"/>
                </a:cubicBezTo>
                <a:cubicBezTo>
                  <a:pt x="0" y="2490754"/>
                  <a:pt x="1" y="2490754"/>
                  <a:pt x="0" y="2490759"/>
                </a:cubicBezTo>
                <a:cubicBezTo>
                  <a:pt x="39736" y="2155429"/>
                  <a:pt x="7590" y="2077989"/>
                  <a:pt x="0" y="1743531"/>
                </a:cubicBezTo>
                <a:lnTo>
                  <a:pt x="0" y="1743531"/>
                </a:lnTo>
                <a:cubicBezTo>
                  <a:pt x="17588" y="1180751"/>
                  <a:pt x="3222" y="838996"/>
                  <a:pt x="0" y="498162"/>
                </a:cubicBezTo>
                <a:close/>
              </a:path>
            </a:pathLst>
          </a:custGeom>
          <a:solidFill>
            <a:schemeClr val="bg1"/>
          </a:solidFill>
          <a:ln w="19050">
            <a:extLst>
              <a:ext uri="{C807C97D-BFC1-408E-A445-0C87EB9F89A2}">
                <ask:lineSketchStyleProps xmlns:ask="http://schemas.microsoft.com/office/drawing/2018/sketchyshapes" sd="1142999739">
                  <a:prstGeom prst="wedgeRoundRectCallout">
                    <a:avLst>
                      <a:gd name="adj1" fmla="val -47125"/>
                      <a:gd name="adj2" fmla="val 8130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>
                <a:solidFill>
                  <a:srgbClr val="000000"/>
                </a:solidFill>
              </a:rPr>
              <a:t>Giấy có thể tái chế. Chúng ta nên sử dụng hợp lí để tiết kiệm tài nguyên và bảo vệ môi trường.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F8714-5111-42B6-B4FB-A92980CD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96" y="2191040"/>
            <a:ext cx="3418444" cy="44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4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913</TotalTime>
  <Words>783</Words>
  <Application>Microsoft Office PowerPoint</Application>
  <PresentationFormat>Custom</PresentationFormat>
  <Paragraphs>76</Paragraphs>
  <Slides>30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微软雅黑</vt:lpstr>
      <vt:lpstr>Arial</vt:lpstr>
      <vt:lpstr>Calibri</vt:lpstr>
      <vt:lpstr>Calibri Light</vt:lpstr>
      <vt:lpstr>HP Simplified</vt:lpstr>
      <vt:lpstr>Open Sans</vt:lpstr>
      <vt:lpstr>Times New Roman</vt:lpstr>
      <vt:lpstr>UVN Banh Mi</vt:lpstr>
      <vt:lpstr>Hoạt động</vt:lpstr>
      <vt:lpstr>11_Office Theme</vt:lpstr>
      <vt:lpstr>1_包图主题2</vt:lpstr>
      <vt:lpstr>2_包图主题2</vt:lpstr>
      <vt:lpstr>3_Office Theme</vt:lpstr>
      <vt:lpstr>Custom Design</vt:lpstr>
      <vt:lpstr>4_Office Theme</vt:lpstr>
      <vt:lpstr>3_包图主题2</vt:lpstr>
      <vt:lpstr>4_包图主题2</vt:lpstr>
      <vt:lpstr>5_包图主题2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Nguyen Thi Thuy Trang</cp:lastModifiedBy>
  <cp:revision>1</cp:revision>
  <dcterms:created xsi:type="dcterms:W3CDTF">2020-10-17T01:03:04Z</dcterms:created>
  <dcterms:modified xsi:type="dcterms:W3CDTF">2023-06-20T07:31:53Z</dcterms:modified>
</cp:coreProperties>
</file>