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84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5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4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9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7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3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3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3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7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9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3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1DA0-D4B1-4F44-81A6-226F300BE0E7}" type="datetimeFigureOut">
              <a:rPr lang="en-US" smtClean="0"/>
              <a:t>01/03/2025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55A5C-5D01-4A20-BC0F-01CFF9048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04491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vi-VN" sz="3200" dirty="0">
              <a:solidFill>
                <a:srgbClr val="00B050"/>
              </a:solidFill>
            </a:endParaRPr>
          </a:p>
          <a:p>
            <a:pPr algn="ctr"/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ĐẾN </a:t>
            </a:r>
            <a:r>
              <a:rPr lang="vi-VN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  VÀ DỰ GIỜ 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MÔN TOÁN </a:t>
            </a:r>
            <a:endParaRPr lang="vi-VN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1026" name="Picture 2" descr="D:\hoa-mau-d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08" y="0"/>
            <a:ext cx="1253592" cy="783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hoa-mau-d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-32519"/>
            <a:ext cx="1115139" cy="69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1116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7" y="6130018"/>
            <a:ext cx="1116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D:\Toan 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91000"/>
            <a:ext cx="3584448" cy="250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48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04800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TiếT</a:t>
            </a:r>
            <a:r>
              <a:rPr lang="en-US" sz="3200" dirty="0">
                <a:solidFill>
                  <a:srgbClr val="FF0000"/>
                </a:solidFill>
              </a:rPr>
              <a:t> 3 : LUYỆN TẬP</a:t>
            </a:r>
          </a:p>
          <a:p>
            <a:r>
              <a:rPr lang="en-US" sz="3200" dirty="0">
                <a:solidFill>
                  <a:srgbClr val="FF0000"/>
                </a:solidFill>
              </a:rPr>
              <a:t>1 . </a:t>
            </a:r>
            <a:r>
              <a:rPr lang="en-US" sz="3200" dirty="0" err="1">
                <a:solidFill>
                  <a:srgbClr val="FF0000"/>
                </a:solidFill>
              </a:rPr>
              <a:t>Tính</a:t>
            </a:r>
            <a:r>
              <a:rPr lang="en-US" sz="3200" dirty="0">
                <a:solidFill>
                  <a:srgbClr val="FF0000"/>
                </a:solidFill>
              </a:rPr>
              <a:t> 3 + 8  </a:t>
            </a:r>
          </a:p>
        </p:txBody>
      </p:sp>
      <p:pic>
        <p:nvPicPr>
          <p:cNvPr id="9218" name="Picture 2" descr="D:\bai-1-toan-lop-2-trang-28-tap-1-ket-noi-anh-s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1555513"/>
            <a:ext cx="7696200" cy="320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95400" y="4171950"/>
            <a:ext cx="2994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Đánh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giá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nhận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xét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69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vi-VN" dirty="0"/>
              <a:t>Bài 1 trang 28 Toán lớp 2 tập 1 SGK Kết nối tri thức với cuộc </a:t>
            </a:r>
            <a:r>
              <a:rPr lang="vi-VN" sz="4000" dirty="0"/>
              <a:t>sống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vi-VN" sz="4000" dirty="0"/>
              <a:t>Hướng dẫn:</a:t>
            </a:r>
            <a:br>
              <a:rPr lang="vi-VN" sz="4000" dirty="0"/>
            </a:br>
            <a:r>
              <a:rPr lang="vi-VN" sz="4000" dirty="0"/>
              <a:t>Thực hiện phép tính cộng (qua 10) trong phạm vi 20 bằng cách tách số: Tách các số hạng sao cho xuất hiện phép cộng có tổng bằng 10, sau đó lấy 10 cộng với số hạng còn lại.</a:t>
            </a:r>
            <a:br>
              <a:rPr lang="en-US" sz="4000" dirty="0"/>
            </a:br>
            <a:r>
              <a:rPr lang="vi-VN" sz="4000" dirty="0"/>
              <a:t>Lời giải:</a:t>
            </a:r>
            <a:br>
              <a:rPr lang="vi-VN" sz="4000" dirty="0"/>
            </a:br>
            <a:br>
              <a:rPr lang="vi-VN" sz="40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675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bai-1-toan-lop-2-trang-28-tap-1-ket-noi-anh-s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877" y="1828800"/>
            <a:ext cx="5638800" cy="153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45720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4114800"/>
            <a:ext cx="231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Bài</a:t>
            </a:r>
            <a:r>
              <a:rPr lang="en-US" dirty="0"/>
              <a:t> 2 :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</a:p>
        </p:txBody>
      </p:sp>
      <p:pic>
        <p:nvPicPr>
          <p:cNvPr id="10243" name="Picture 3" descr="D:\bai-2-toan-lop-2-trang-28-tap-1-ket-noi-anh-so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00600"/>
            <a:ext cx="5394960" cy="77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624840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929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Có</a:t>
            </a:r>
            <a:r>
              <a:rPr lang="en-US" dirty="0"/>
              <a:t> 9 + 3 = 9 + 1 + 2 = 10 + 2 = 12	9 + 4 = 9 + 1 + 3 = 10 + 3 = 13</a:t>
            </a:r>
          </a:p>
          <a:p>
            <a:r>
              <a:rPr lang="en-US" dirty="0"/>
              <a:t>9 + 5 = 9 + 1 + 4 = 10 + 4 = 14	9 + 6 = 9 + 1 + 5 = 10 + 5 = 15</a:t>
            </a:r>
          </a:p>
          <a:p>
            <a:r>
              <a:rPr lang="en-US" dirty="0"/>
              <a:t>9 + 7 = 9 + 1 + 6 = 10 + 6 = 16	</a:t>
            </a:r>
          </a:p>
          <a:p>
            <a:r>
              <a:rPr lang="en-US" dirty="0" err="1"/>
              <a:t>Vậy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28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</p:txBody>
      </p:sp>
      <p:pic>
        <p:nvPicPr>
          <p:cNvPr id="11266" name="Picture 2" descr="D:\bai-2-toan-lop-2-trang-28-tap-1-ket-noi-anh-s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570" y="3044190"/>
            <a:ext cx="5356860" cy="76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4191000"/>
            <a:ext cx="739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Bài</a:t>
            </a:r>
            <a:r>
              <a:rPr lang="en-US" sz="2800" dirty="0"/>
              <a:t> 3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r>
              <a:rPr lang="en-US" sz="2800" dirty="0"/>
              <a:t> 2 </a:t>
            </a:r>
            <a:r>
              <a:rPr lang="en-US" sz="2800" dirty="0" err="1"/>
              <a:t>trang</a:t>
            </a:r>
            <a:r>
              <a:rPr lang="en-US" sz="2800" dirty="0"/>
              <a:t> 28</a:t>
            </a:r>
          </a:p>
          <a:p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: </a:t>
            </a:r>
            <a:r>
              <a:rPr lang="en-US" sz="2800" dirty="0" err="1"/>
              <a:t>Tính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9 + 5 + 3	6 + 3 + 4	10 – 2 + 5</a:t>
            </a:r>
          </a:p>
        </p:txBody>
      </p:sp>
    </p:spTree>
    <p:extLst>
      <p:ext uri="{BB962C8B-B14F-4D97-AF65-F5344CB8AC3E}">
        <p14:creationId xmlns:p14="http://schemas.microsoft.com/office/powerpoint/2010/main" val="250592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4801"/>
            <a:ext cx="845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Hướng dẫn:</a:t>
            </a:r>
          </a:p>
          <a:p>
            <a:endParaRPr lang="vi-VN" dirty="0"/>
          </a:p>
          <a:p>
            <a:r>
              <a:rPr lang="vi-VN" dirty="0"/>
              <a:t>Thực hiện phép tính cộng (qua 10) trong phạm vi 20 bằng cách tách số: Tách các số hạng sao cho xuất hiện phép cộng có tổng bằng 10, sau đó lấy 10 cộng với số hạng còn lại.</a:t>
            </a:r>
          </a:p>
          <a:p>
            <a:endParaRPr lang="vi-VN" dirty="0"/>
          </a:p>
          <a:p>
            <a:r>
              <a:rPr lang="vi-VN" dirty="0"/>
              <a:t>Lời giải:</a:t>
            </a:r>
          </a:p>
          <a:p>
            <a:endParaRPr lang="vi-VN" dirty="0"/>
          </a:p>
          <a:p>
            <a:r>
              <a:rPr lang="vi-VN" dirty="0"/>
              <a:t>• 9 + 5 + 3 = 9 + 1 + 4 + 3 = 10 + 4 + 3 = 14 + 3 = 17</a:t>
            </a:r>
          </a:p>
          <a:p>
            <a:endParaRPr lang="vi-VN" dirty="0"/>
          </a:p>
          <a:p>
            <a:r>
              <a:rPr lang="vi-VN" dirty="0"/>
              <a:t>• 6 + 3 + 4 = 3 + 3 + 3 + 4 = 3 + 3 + 7 = 3 + 10 = 13</a:t>
            </a:r>
          </a:p>
          <a:p>
            <a:endParaRPr lang="vi-VN" dirty="0"/>
          </a:p>
          <a:p>
            <a:r>
              <a:rPr lang="vi-VN" dirty="0"/>
              <a:t>• 10 – 2 + 5 = 8 + 5 = 3 + 5 + 5 = 3 + 10 = 13</a:t>
            </a:r>
          </a:p>
          <a:p>
            <a:endParaRPr lang="vi-VN" dirty="0"/>
          </a:p>
          <a:p>
            <a:r>
              <a:rPr lang="vi-VN" dirty="0"/>
              <a:t>Bài 4 Toán lớp 2 trang 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3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mèo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D:\bai-4-toan-lop-2-trang-28-tap-1-ket-noi-anh-s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830" y="2217420"/>
            <a:ext cx="5768340" cy="242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477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b="1" i="1" dirty="0">
                <a:solidFill>
                  <a:srgbClr val="003399"/>
                </a:solidFill>
                <a:effectLst/>
                <a:latin typeface="inherit"/>
              </a:rPr>
              <a:t>Hướng dẫn:</a:t>
            </a:r>
            <a:endParaRPr lang="vi-VN" dirty="0">
              <a:solidFill>
                <a:srgbClr val="003399"/>
              </a:solidFill>
            </a:endParaRPr>
          </a:p>
          <a:p>
            <a:pPr algn="just"/>
            <a:r>
              <a:rPr lang="vi-VN" dirty="0">
                <a:solidFill>
                  <a:srgbClr val="003399"/>
                </a:solidFill>
              </a:rPr>
              <a:t>Thực hiện các phép tính cộng (qua 10) trong phạm vi 20 sau đó nối phép tính ở mỗi con mèo và kết quả ở mỗi con cá thích hợp.</a:t>
            </a:r>
          </a:p>
          <a:p>
            <a:pPr algn="just"/>
            <a:r>
              <a:rPr lang="vi-VN" b="1" i="1" dirty="0">
                <a:effectLst/>
                <a:latin typeface="inherit"/>
              </a:rPr>
              <a:t>Lời giải:</a:t>
            </a:r>
            <a:endParaRPr lang="vi-VN" dirty="0"/>
          </a:p>
          <a:p>
            <a:pPr algn="just"/>
            <a:r>
              <a:rPr lang="vi-VN" dirty="0"/>
              <a:t>Có 9 + 2 = 9 + 1 + 1 = 10 + 1 = 11</a:t>
            </a:r>
          </a:p>
          <a:p>
            <a:pPr algn="just"/>
            <a:r>
              <a:rPr lang="vi-VN" dirty="0"/>
              <a:t>9 + 6 = 9 + 1 + 5 = 10 + 5 = 15</a:t>
            </a:r>
          </a:p>
          <a:p>
            <a:pPr algn="just"/>
            <a:r>
              <a:rPr lang="vi-VN" dirty="0"/>
              <a:t>9 + 3 = 9 + 1 + 2 = 10 + 2 = 12</a:t>
            </a:r>
          </a:p>
          <a:p>
            <a:pPr algn="just"/>
            <a:r>
              <a:rPr lang="vi-VN" dirty="0"/>
              <a:t>Vậy: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7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314" name="Picture 2" descr="D:\bai-4-toan-lop-2-trang-28-tap-1-ket-noi-anh-s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221230"/>
            <a:ext cx="5905500" cy="241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130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Bài</a:t>
            </a:r>
            <a:r>
              <a:rPr lang="en-US" dirty="0"/>
              <a:t> 5 : </a:t>
            </a:r>
            <a:r>
              <a:rPr lang="en-US" dirty="0" err="1"/>
              <a:t>Số</a:t>
            </a:r>
            <a:r>
              <a:rPr lang="en-US" dirty="0"/>
              <a:t> ? </a:t>
            </a:r>
            <a:br>
              <a:rPr lang="en-US" dirty="0"/>
            </a:b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hoạc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: </a:t>
            </a:r>
            <a:r>
              <a:rPr lang="en-US" dirty="0" err="1"/>
              <a:t>Có</a:t>
            </a:r>
            <a:r>
              <a:rPr lang="en-US" dirty="0"/>
              <a:t> 4 con </a:t>
            </a:r>
            <a:r>
              <a:rPr lang="en-US" dirty="0" err="1"/>
              <a:t>cò</a:t>
            </a:r>
            <a:r>
              <a:rPr lang="en-US" dirty="0"/>
              <a:t> ở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. </a:t>
            </a:r>
            <a:r>
              <a:rPr lang="en-US" dirty="0" err="1"/>
              <a:t>Và</a:t>
            </a:r>
            <a:r>
              <a:rPr lang="en-US" dirty="0"/>
              <a:t> 9 con ở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ruộng</a:t>
            </a:r>
            <a:r>
              <a:rPr lang="en-US" dirty="0"/>
              <a:t> .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con </a:t>
            </a:r>
            <a:r>
              <a:rPr lang="en-US" dirty="0" err="1"/>
              <a:t>cò</a:t>
            </a:r>
            <a:r>
              <a:rPr lang="en-US" dirty="0"/>
              <a:t> ? </a:t>
            </a:r>
          </a:p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</a:p>
          <a:p>
            <a:r>
              <a:rPr lang="en-US" dirty="0" err="1"/>
              <a:t>Số</a:t>
            </a:r>
            <a:r>
              <a:rPr lang="en-US" dirty="0"/>
              <a:t> con </a:t>
            </a:r>
            <a:r>
              <a:rPr lang="en-US" dirty="0" err="1"/>
              <a:t>cò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:</a:t>
            </a:r>
          </a:p>
          <a:p>
            <a:r>
              <a:rPr lang="en-US" dirty="0"/>
              <a:t>9 + 4 = 9 + 1 + 3 = 10 + 3 = 13 ( con </a:t>
            </a:r>
            <a:r>
              <a:rPr lang="en-US" dirty="0" err="1"/>
              <a:t>cò</a:t>
            </a:r>
            <a:r>
              <a:rPr lang="en-US" dirty="0"/>
              <a:t> ) </a:t>
            </a:r>
          </a:p>
          <a:p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= 13 con </a:t>
            </a:r>
            <a:r>
              <a:rPr lang="en-US" dirty="0" err="1"/>
              <a:t>cò</a:t>
            </a:r>
            <a:r>
              <a:rPr lang="en-US" dirty="0"/>
              <a:t> . </a:t>
            </a:r>
          </a:p>
          <a:p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</a:p>
          <a:p>
            <a:r>
              <a:rPr lang="en-US" dirty="0" err="1"/>
              <a:t>Tóm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</a:p>
          <a:p>
            <a:r>
              <a:rPr lang="en-US" dirty="0" err="1"/>
              <a:t>Củng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</a:p>
          <a:p>
            <a:r>
              <a:rPr lang="en-US" dirty="0" err="1"/>
              <a:t>Dặn</a:t>
            </a:r>
            <a:r>
              <a:rPr lang="en-US" dirty="0"/>
              <a:t> </a:t>
            </a:r>
            <a:r>
              <a:rPr lang="en-US" dirty="0" err="1"/>
              <a:t>dò</a:t>
            </a:r>
            <a:r>
              <a:rPr lang="en-US" dirty="0"/>
              <a:t> : </a:t>
            </a:r>
          </a:p>
          <a:p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ở </a:t>
            </a:r>
            <a:r>
              <a:rPr lang="en-US" dirty="0" err="1"/>
              <a:t>nhà</a:t>
            </a:r>
            <a:r>
              <a:rPr lang="en-US" dirty="0"/>
              <a:t> :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29 </a:t>
            </a:r>
          </a:p>
        </p:txBody>
      </p:sp>
      <p:pic>
        <p:nvPicPr>
          <p:cNvPr id="14338" name="Picture 2" descr="D:\bai-5-toan-lop-2-trang-28-tap-1-ket-noi-anh-s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77807"/>
            <a:ext cx="546354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13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Toán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lớp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2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bài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7: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Phép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cộng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(qua 10)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trong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</a:t>
            </a:r>
            <a:r>
              <a:rPr lang="en-US" sz="2700" b="1" i="0" dirty="0" err="1">
                <a:solidFill>
                  <a:srgbClr val="ED1C24"/>
                </a:solidFill>
                <a:effectLst/>
                <a:latin typeface="Arial"/>
              </a:rPr>
              <a:t>phạm</a:t>
            </a:r>
            <a:r>
              <a:rPr lang="en-US" sz="2700" b="1" i="0" dirty="0">
                <a:solidFill>
                  <a:srgbClr val="ED1C24"/>
                </a:solidFill>
                <a:effectLst/>
                <a:latin typeface="Arial"/>
              </a:rPr>
              <a:t> vi 20 </a:t>
            </a:r>
            <a:br>
              <a:rPr lang="en-US" b="1" i="0" dirty="0">
                <a:solidFill>
                  <a:srgbClr val="ED1C24"/>
                </a:solidFill>
                <a:effectLst/>
                <a:latin typeface="Arial"/>
              </a:rPr>
            </a:br>
            <a:endParaRPr lang="en-US" b="1" i="0" dirty="0">
              <a:solidFill>
                <a:srgbClr val="ED1C24"/>
              </a:solidFill>
              <a:effectLst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221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1 .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cũ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1 </a:t>
            </a:r>
            <a:r>
              <a:rPr lang="en-US" dirty="0" err="1"/>
              <a:t>tiết</a:t>
            </a:r>
            <a:r>
              <a:rPr lang="en-US" dirty="0"/>
              <a:t> 2 </a:t>
            </a:r>
          </a:p>
          <a:p>
            <a:pPr marL="0" indent="0">
              <a:buNone/>
            </a:pPr>
            <a:r>
              <a:rPr lang="en-US" dirty="0"/>
              <a:t>A .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32 </a:t>
            </a:r>
            <a:r>
              <a:rPr lang="en-US" dirty="0" err="1"/>
              <a:t>và</a:t>
            </a:r>
            <a:r>
              <a:rPr lang="en-US" dirty="0"/>
              <a:t> 6 </a:t>
            </a:r>
            <a:r>
              <a:rPr lang="en-US" dirty="0" err="1"/>
              <a:t>là</a:t>
            </a:r>
            <a:r>
              <a:rPr lang="en-US" dirty="0"/>
              <a:t> : 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32 </a:t>
            </a:r>
            <a:r>
              <a:rPr lang="en-US" dirty="0" err="1"/>
              <a:t>và</a:t>
            </a:r>
            <a:r>
              <a:rPr lang="en-US" dirty="0"/>
              <a:t> 6 </a:t>
            </a:r>
            <a:r>
              <a:rPr lang="en-US" dirty="0" err="1"/>
              <a:t>là</a:t>
            </a:r>
            <a:r>
              <a:rPr lang="en-US" dirty="0"/>
              <a:t> 38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khoanh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B </a:t>
            </a:r>
          </a:p>
          <a:p>
            <a:pPr>
              <a:buFontTx/>
              <a:buChar char="-"/>
            </a:pPr>
            <a:r>
              <a:rPr lang="en-US" dirty="0"/>
              <a:t>B .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47 </a:t>
            </a:r>
            <a:r>
              <a:rPr lang="en-US" dirty="0" err="1"/>
              <a:t>và</a:t>
            </a:r>
            <a:r>
              <a:rPr lang="en-US" dirty="0"/>
              <a:t> 22 </a:t>
            </a:r>
            <a:r>
              <a:rPr lang="en-US" dirty="0" err="1"/>
              <a:t>là</a:t>
            </a:r>
            <a:r>
              <a:rPr lang="en-US" dirty="0"/>
              <a:t> : 69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khoanh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a . </a:t>
            </a:r>
          </a:p>
          <a:p>
            <a:pPr>
              <a:buFontTx/>
              <a:buChar char="-"/>
            </a:pP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liền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bé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: </a:t>
            </a:r>
            <a:r>
              <a:rPr lang="en-US" dirty="0" err="1"/>
              <a:t>số</a:t>
            </a:r>
            <a:r>
              <a:rPr lang="en-US" dirty="0"/>
              <a:t> 10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khoanh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b </a:t>
            </a:r>
          </a:p>
          <a:p>
            <a:pPr>
              <a:buFontTx/>
              <a:buChar char="-"/>
            </a:pP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liền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: </a:t>
            </a:r>
            <a:r>
              <a:rPr lang="en-US" dirty="0" err="1"/>
              <a:t>số</a:t>
            </a:r>
            <a:r>
              <a:rPr lang="en-US" dirty="0"/>
              <a:t> 100 </a:t>
            </a:r>
          </a:p>
          <a:p>
            <a:pPr>
              <a:buFontTx/>
              <a:buChar char="-"/>
            </a:pP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. </a:t>
            </a:r>
          </a:p>
          <a:p>
            <a:r>
              <a:rPr lang="en-US" dirty="0"/>
              <a:t>2 . </a:t>
            </a:r>
            <a:r>
              <a:rPr lang="en-US" dirty="0" err="1"/>
              <a:t>Giaó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: </a:t>
            </a:r>
            <a:r>
              <a:rPr lang="en-US" dirty="0" err="1"/>
              <a:t>Hôm</a:t>
            </a:r>
            <a:r>
              <a:rPr lang="en-US" dirty="0"/>
              <a:t> nay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qua 10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20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con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5029" y="5193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Khám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6743" y="5562600"/>
            <a:ext cx="2983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6372" y="5562600"/>
            <a:ext cx="2640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6107668"/>
            <a:ext cx="168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+ 5 = ?  </a:t>
            </a:r>
          </a:p>
        </p:txBody>
      </p:sp>
    </p:spTree>
    <p:extLst>
      <p:ext uri="{BB962C8B-B14F-4D97-AF65-F5344CB8AC3E}">
        <p14:creationId xmlns:p14="http://schemas.microsoft.com/office/powerpoint/2010/main" val="272963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28600"/>
            <a:ext cx="832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Gv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con </a:t>
            </a:r>
            <a:r>
              <a:rPr lang="en-US" dirty="0" err="1"/>
              <a:t>có</a:t>
            </a:r>
            <a:r>
              <a:rPr lang="en-US" dirty="0"/>
              <a:t> 9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ta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năn</a:t>
            </a:r>
            <a:r>
              <a:rPr lang="en-US" dirty="0"/>
              <a:t>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nữa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ta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.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</a:p>
        </p:txBody>
      </p:sp>
      <p:pic>
        <p:nvPicPr>
          <p:cNvPr id="2050" name="Picture 2" descr="D: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02795"/>
            <a:ext cx="622637" cy="41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966" y="1373529"/>
            <a:ext cx="685800" cy="45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02795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06512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8" y="1395831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3" y="1406512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536" y="1359932"/>
            <a:ext cx="69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395831"/>
            <a:ext cx="69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02795"/>
            <a:ext cx="69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2575" y="2004690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 </a:t>
            </a:r>
            <a:r>
              <a:rPr lang="en-US" dirty="0" err="1"/>
              <a:t>bông</a:t>
            </a:r>
            <a:r>
              <a:rPr lang="en-US" dirty="0"/>
              <a:t> </a:t>
            </a:r>
          </a:p>
        </p:txBody>
      </p:sp>
      <p:pic>
        <p:nvPicPr>
          <p:cNvPr id="2059" name="Picture 11" descr="D:\images (9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8" y="2667000"/>
            <a:ext cx="836554" cy="55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D:\images (9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052" y="2667000"/>
            <a:ext cx="851654" cy="56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D:\images (9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340" y="2667000"/>
            <a:ext cx="852235" cy="56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7" y="2694471"/>
            <a:ext cx="85407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667387"/>
            <a:ext cx="85407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2530" y="326120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7421" y="32612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4287" y="32612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27623" y="333607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57596" y="331697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5000" y="2793173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 + 5 = 14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6955" y="3810000"/>
            <a:ext cx="926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97" y="5442809"/>
            <a:ext cx="601068" cy="39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255" y="4499046"/>
            <a:ext cx="632561" cy="419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535" y="4499046"/>
            <a:ext cx="686652" cy="455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869" y="4510235"/>
            <a:ext cx="717394" cy="47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757" y="4473659"/>
            <a:ext cx="627644" cy="419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96" y="4424083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53" y="4432188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12" y="4432188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775" y="4403684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95" y="4937806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04" y="4926898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11" y="4939664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12" y="4939664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7" y="4939664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94" y="5486400"/>
            <a:ext cx="62865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287965" y="5693568"/>
            <a:ext cx="147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+10 </a:t>
            </a:r>
            <a:r>
              <a:rPr lang="en-US" dirty="0" err="1"/>
              <a:t>bông</a:t>
            </a:r>
            <a:r>
              <a:rPr lang="en-US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21742" y="5917943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Tách</a:t>
            </a:r>
            <a:r>
              <a:rPr lang="en-US" dirty="0"/>
              <a:t> : 5 –  1 = 4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</a:p>
          <a:p>
            <a:r>
              <a:rPr lang="en-US" dirty="0"/>
              <a:t>10 + 4  =    14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</a:p>
          <a:p>
            <a:r>
              <a:rPr lang="en-US" dirty="0"/>
              <a:t>9 + 5    =    14 </a:t>
            </a:r>
            <a:r>
              <a:rPr lang="en-US" dirty="0" err="1"/>
              <a:t>bông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</a:p>
        </p:txBody>
      </p:sp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340" y="5445622"/>
            <a:ext cx="63341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707" y="5462067"/>
            <a:ext cx="583890" cy="38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4" name="Picture 3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3217863"/>
            <a:ext cx="63341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5" name="Picture 3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09" y="5398606"/>
            <a:ext cx="633413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45031" y="6412391"/>
            <a:ext cx="392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471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304800" y="337066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96462"/>
            <a:ext cx="73923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TIẾT 2 :   </a:t>
            </a:r>
          </a:p>
          <a:p>
            <a:r>
              <a:rPr lang="en-US" sz="3200" dirty="0" err="1">
                <a:solidFill>
                  <a:srgbClr val="00B050"/>
                </a:solidFill>
              </a:rPr>
              <a:t>Hoạt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động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10000" y="787384"/>
            <a:ext cx="5087246" cy="143116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Bài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1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Toán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lớp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2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trang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27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Đề</a:t>
            </a:r>
            <a:r>
              <a:rPr kumimoji="0" lang="en-US" sz="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 </a:t>
            </a:r>
            <a:r>
              <a:rPr kumimoji="0" lang="en-US" sz="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bài</a:t>
            </a:r>
            <a:r>
              <a:rPr kumimoji="0" lang="en-US" sz="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:</a:t>
            </a:r>
            <a:endParaRPr kumimoji="0" lang="en-US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10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Bài 1 trang 27 Toán lớp 2 tập 1 SGK Kết nối tri thức với cuộc số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93" y="2133600"/>
            <a:ext cx="47625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Bài 1 trang 27 Toán lớp 2 tập 1 SGK Kết nối tri thức với cuộc số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47625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82486" y="1524000"/>
            <a:ext cx="149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a)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Tính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9 + 6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82486" y="4114800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 8 + 6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57600" y="1752600"/>
            <a:ext cx="448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.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vở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093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1" dirty="0">
                <a:solidFill>
                  <a:srgbClr val="003399"/>
                </a:solidFill>
                <a:effectLst/>
                <a:latin typeface="inherit"/>
              </a:rPr>
              <a:t>Hướng dẫn:</a:t>
            </a:r>
            <a:endParaRPr lang="vi-VN" dirty="0">
              <a:solidFill>
                <a:srgbClr val="003399"/>
              </a:solidFill>
            </a:endParaRPr>
          </a:p>
          <a:p>
            <a:pPr algn="just"/>
            <a:r>
              <a:rPr lang="vi-VN" dirty="0">
                <a:solidFill>
                  <a:srgbClr val="003399"/>
                </a:solidFill>
              </a:rPr>
              <a:t>Thực hiện phép tính cộng (qua 10) trong phạm vi 20 bằng cách tách số:</a:t>
            </a:r>
          </a:p>
          <a:p>
            <a:pPr algn="just"/>
            <a:r>
              <a:rPr lang="vi-VN" dirty="0">
                <a:solidFill>
                  <a:srgbClr val="003399"/>
                </a:solidFill>
              </a:rPr>
              <a:t>Tách các số hạng sao cho xuất hiện phép cộng có tổng bằng 10, sau đó lấy 10 cộng với số hạng còn lại.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352729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err="1">
                <a:effectLst/>
                <a:latin typeface="inherit"/>
              </a:rPr>
              <a:t>Lời</a:t>
            </a:r>
            <a:r>
              <a:rPr lang="en-US" b="1" i="1" dirty="0">
                <a:effectLst/>
                <a:latin typeface="inherit"/>
              </a:rPr>
              <a:t> </a:t>
            </a:r>
            <a:r>
              <a:rPr lang="en-US" b="1" i="1" dirty="0" err="1">
                <a:effectLst/>
                <a:latin typeface="inherit"/>
              </a:rPr>
              <a:t>giải</a:t>
            </a:r>
            <a:r>
              <a:rPr lang="en-US" b="1" i="1" dirty="0">
                <a:effectLst/>
                <a:latin typeface="inherit"/>
              </a:rPr>
              <a:t>:</a:t>
            </a:r>
            <a:endParaRPr lang="en-US" b="0" i="0" dirty="0">
              <a:effectLst/>
              <a:latin typeface="Arial"/>
            </a:endParaRPr>
          </a:p>
          <a:p>
            <a:pPr algn="just"/>
            <a:r>
              <a:rPr lang="en-US" b="0" i="0" dirty="0">
                <a:effectLst/>
                <a:latin typeface="Arial"/>
              </a:rPr>
              <a:t>a)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4098" name="Picture 2" descr="D:\bai-1-toan-lop-2-trang-27-tap-1-ket-noi-anh-s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42007"/>
            <a:ext cx="5181600" cy="150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bai-1-toan-lop-2-trang-27-tap-1-ket-noi-anh-so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462534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1371" y="6172200"/>
            <a:ext cx="2666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267200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 ) 8 + 6 </a:t>
            </a:r>
          </a:p>
        </p:txBody>
      </p:sp>
    </p:spTree>
    <p:extLst>
      <p:ext uri="{BB962C8B-B14F-4D97-AF65-F5344CB8AC3E}">
        <p14:creationId xmlns:p14="http://schemas.microsoft.com/office/powerpoint/2010/main" val="3472114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bai-2-toan-lop-2-trang-27-tap-1-ket-noi-anh-so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54" y="5901497"/>
            <a:ext cx="46482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1221" y="638518"/>
            <a:ext cx="7620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Bài</a:t>
            </a:r>
            <a:r>
              <a:rPr lang="en-US" sz="2800" dirty="0"/>
              <a:t> 2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r>
              <a:rPr lang="en-US" sz="2800" dirty="0"/>
              <a:t> 2  </a:t>
            </a:r>
            <a:r>
              <a:rPr lang="en-US" sz="2800" dirty="0" err="1"/>
              <a:t>trang</a:t>
            </a:r>
            <a:r>
              <a:rPr lang="en-US" sz="2800" dirty="0"/>
              <a:t> 27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r>
              <a:rPr lang="en-US" sz="2800" dirty="0"/>
              <a:t> 2 </a:t>
            </a:r>
            <a:r>
              <a:rPr lang="en-US" sz="2800" dirty="0" err="1"/>
              <a:t>tập</a:t>
            </a:r>
            <a:r>
              <a:rPr lang="en-US" sz="2800" dirty="0"/>
              <a:t> 1 SGK </a:t>
            </a:r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nối</a:t>
            </a:r>
            <a:r>
              <a:rPr lang="en-US" sz="2800" dirty="0"/>
              <a:t> tri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cuộc</a:t>
            </a:r>
            <a:r>
              <a:rPr lang="en-US" sz="2800" dirty="0"/>
              <a:t> </a:t>
            </a:r>
            <a:r>
              <a:rPr lang="en-US" sz="2800" dirty="0" err="1"/>
              <a:t>sống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a) </a:t>
            </a:r>
            <a:r>
              <a:rPr lang="en-US" sz="2800" dirty="0" err="1"/>
              <a:t>Tính</a:t>
            </a:r>
            <a:r>
              <a:rPr lang="en-US" sz="2800" dirty="0"/>
              <a:t> 9 + 2.</a:t>
            </a:r>
          </a:p>
          <a:p>
            <a:r>
              <a:rPr lang="en-US" sz="2800" dirty="0" err="1"/>
              <a:t>Đếm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:</a:t>
            </a:r>
          </a:p>
          <a:p>
            <a:endParaRPr lang="en-US" sz="2800" dirty="0"/>
          </a:p>
          <a:p>
            <a:r>
              <a:rPr lang="en-US" sz="2800" dirty="0"/>
              <a:t>b)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c)</a:t>
            </a:r>
          </a:p>
        </p:txBody>
      </p:sp>
      <p:pic>
        <p:nvPicPr>
          <p:cNvPr id="5123" name="Picture 3" descr="D:\bai-2-toan-lop-2-trang-27-tap-1-ket-noi-anh-so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511040" cy="1546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bai-2-toan-lop-2-trang-27-tap-1-ket-noi-anh-so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34" y="2912055"/>
            <a:ext cx="3368040" cy="54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32811" y="3759202"/>
            <a:ext cx="115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Tính</a:t>
            </a:r>
            <a:r>
              <a:rPr lang="en-US" dirty="0"/>
              <a:t> 9 + 3 </a:t>
            </a:r>
          </a:p>
        </p:txBody>
      </p:sp>
    </p:spTree>
    <p:extLst>
      <p:ext uri="{BB962C8B-B14F-4D97-AF65-F5344CB8AC3E}">
        <p14:creationId xmlns:p14="http://schemas.microsoft.com/office/powerpoint/2010/main" val="167961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b="1" i="1" dirty="0">
                <a:solidFill>
                  <a:srgbClr val="003399"/>
                </a:solidFill>
                <a:effectLst/>
                <a:latin typeface="inherit"/>
              </a:rPr>
              <a:t>Hướng dẫn:</a:t>
            </a:r>
            <a:endParaRPr lang="vi-VN" dirty="0">
              <a:solidFill>
                <a:srgbClr val="003399"/>
              </a:solidFill>
            </a:endParaRPr>
          </a:p>
          <a:p>
            <a:pPr algn="just"/>
            <a:r>
              <a:rPr lang="vi-VN" b="1" i="0" dirty="0">
                <a:solidFill>
                  <a:srgbClr val="003399"/>
                </a:solidFill>
                <a:effectLst/>
                <a:latin typeface="inherit"/>
              </a:rPr>
              <a:t>Cách 1:</a:t>
            </a:r>
            <a:r>
              <a:rPr lang="vi-VN" dirty="0">
                <a:solidFill>
                  <a:srgbClr val="003399"/>
                </a:solidFill>
              </a:rPr>
              <a:t> Thực hiện phép tính cộng (qua 10) trong phạm vi 20 bằng cách tách số: Tách các số hạng sao cho xuất hiện phép cộng có tổng bằng 10, sau đó lấy 10 cộng với số hạng còn lại.</a:t>
            </a:r>
          </a:p>
          <a:p>
            <a:pPr algn="just"/>
            <a:r>
              <a:rPr lang="vi-VN" b="1" i="0" dirty="0">
                <a:solidFill>
                  <a:srgbClr val="003399"/>
                </a:solidFill>
                <a:effectLst/>
                <a:latin typeface="inherit"/>
              </a:rPr>
              <a:t>Cách 2:</a:t>
            </a:r>
            <a:r>
              <a:rPr lang="vi-VN" dirty="0">
                <a:solidFill>
                  <a:srgbClr val="003399"/>
                </a:solidFill>
              </a:rPr>
              <a:t> Thực hiện phép tính cộng (qua 10) trong phạm vi 20 bằng cách đếm tiếp.</a:t>
            </a:r>
            <a:endParaRPr lang="en-US" dirty="0">
              <a:solidFill>
                <a:srgbClr val="003399"/>
              </a:solidFill>
            </a:endParaRPr>
          </a:p>
          <a:p>
            <a:pPr algn="just"/>
            <a:endParaRPr lang="en-US" dirty="0">
              <a:solidFill>
                <a:srgbClr val="003399"/>
              </a:solidFill>
            </a:endParaRPr>
          </a:p>
          <a:p>
            <a:pPr algn="just"/>
            <a:r>
              <a:rPr lang="en-US" dirty="0">
                <a:solidFill>
                  <a:srgbClr val="003399"/>
                </a:solidFill>
              </a:rPr>
              <a:t>a) . </a:t>
            </a:r>
          </a:p>
        </p:txBody>
      </p:sp>
      <p:pic>
        <p:nvPicPr>
          <p:cNvPr id="6146" name="Picture 2" descr="D:\bai-2-toan-lop-2-trang-27-tap-1-ket-noi-anh-so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935" y="2028095"/>
            <a:ext cx="3954265" cy="62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29200" y="2316480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+ 1 = </a:t>
            </a:r>
            <a:r>
              <a:rPr lang="en-US" dirty="0">
                <a:solidFill>
                  <a:srgbClr val="FF0000"/>
                </a:solidFill>
              </a:rPr>
              <a:t>11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2771" y="271093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 </a:t>
            </a:r>
          </a:p>
        </p:txBody>
      </p:sp>
      <p:pic>
        <p:nvPicPr>
          <p:cNvPr id="6148" name="Picture 4" descr="D:\bai-2-toan-lop-2-trang-27-tap-1-ket-noi-anh-so-5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4541520" cy="157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617720" y="4588329"/>
            <a:ext cx="1828800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Tính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 8 + 3.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Cách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cs typeface="Arial" pitchFamily="34" charset="0"/>
              </a:rPr>
              <a:t> 1: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Đếm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tiếp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0" name="Picture 6" descr="Bài 2 trang 27 Toán lớp 2 tập 1 SGK Kết nối tri thức với cuộc số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88329"/>
            <a:ext cx="242866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17734" y="4485501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9800" y="5562600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+ 5 = 13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43684" y="5638800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 + 4 = 12 </a:t>
            </a:r>
          </a:p>
        </p:txBody>
      </p:sp>
    </p:spTree>
    <p:extLst>
      <p:ext uri="{BB962C8B-B14F-4D97-AF65-F5344CB8AC3E}">
        <p14:creationId xmlns:p14="http://schemas.microsoft.com/office/powerpoint/2010/main" val="229736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200" y="76200"/>
            <a:ext cx="9067800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3 = 2 + 1</a:t>
            </a:r>
          </a:p>
          <a:p>
            <a:endParaRPr lang="en-US" dirty="0"/>
          </a:p>
          <a:p>
            <a:r>
              <a:rPr lang="en-US" dirty="0"/>
              <a:t>• 8 + 2 = 10</a:t>
            </a:r>
          </a:p>
          <a:p>
            <a:endParaRPr lang="en-US" dirty="0"/>
          </a:p>
          <a:p>
            <a:r>
              <a:rPr lang="en-US" dirty="0"/>
              <a:t>• 10 + 1 = 11</a:t>
            </a:r>
          </a:p>
          <a:p>
            <a:endParaRPr lang="en-US" dirty="0"/>
          </a:p>
          <a:p>
            <a:r>
              <a:rPr lang="en-US" dirty="0"/>
              <a:t>→ 8 + 3 = 11</a:t>
            </a:r>
          </a:p>
          <a:p>
            <a:r>
              <a:rPr lang="en-US" dirty="0" err="1"/>
              <a:t>Tính</a:t>
            </a:r>
            <a:r>
              <a:rPr lang="en-US" dirty="0"/>
              <a:t> 8 + 5.</a:t>
            </a:r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1: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tiếp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5 = 2 + 3</a:t>
            </a:r>
          </a:p>
          <a:p>
            <a:endParaRPr lang="en-US" dirty="0"/>
          </a:p>
          <a:p>
            <a:r>
              <a:rPr lang="en-US" dirty="0"/>
              <a:t>• 8 + 2 = 10</a:t>
            </a:r>
          </a:p>
          <a:p>
            <a:endParaRPr lang="en-US" dirty="0"/>
          </a:p>
          <a:p>
            <a:r>
              <a:rPr lang="en-US" dirty="0"/>
              <a:t>• 10 + 3 = 13</a:t>
            </a:r>
          </a:p>
          <a:p>
            <a:endParaRPr lang="en-US" dirty="0"/>
          </a:p>
          <a:p>
            <a:r>
              <a:rPr lang="en-US" dirty="0"/>
              <a:t>→ 8 + 5 = 13</a:t>
            </a:r>
          </a:p>
          <a:p>
            <a:r>
              <a:rPr lang="en-US" dirty="0" err="1"/>
              <a:t>Tính</a:t>
            </a:r>
            <a:r>
              <a:rPr lang="en-US" dirty="0"/>
              <a:t> 9 + 4.</a:t>
            </a:r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1: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tiếp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4 + 1 + 3</a:t>
            </a:r>
          </a:p>
          <a:p>
            <a:endParaRPr lang="en-US" dirty="0"/>
          </a:p>
          <a:p>
            <a:r>
              <a:rPr lang="en-US" dirty="0"/>
              <a:t>• 9 + 1 = 10</a:t>
            </a:r>
          </a:p>
          <a:p>
            <a:endParaRPr lang="en-US" dirty="0"/>
          </a:p>
          <a:p>
            <a:r>
              <a:rPr lang="en-US" dirty="0"/>
              <a:t>• 10 + 3 = 13</a:t>
            </a:r>
          </a:p>
          <a:p>
            <a:endParaRPr lang="en-US" dirty="0"/>
          </a:p>
          <a:p>
            <a:r>
              <a:rPr lang="en-US" dirty="0"/>
              <a:t>→ 9 + 4 = 13</a:t>
            </a:r>
          </a:p>
          <a:p>
            <a:r>
              <a:rPr lang="en-US" dirty="0" err="1"/>
              <a:t>Vậy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4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0" y="-2849642"/>
            <a:ext cx="4572000" cy="125572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3 = 2 + 1</a:t>
            </a:r>
          </a:p>
          <a:p>
            <a:endParaRPr lang="en-US" dirty="0"/>
          </a:p>
          <a:p>
            <a:r>
              <a:rPr lang="en-US" dirty="0"/>
              <a:t>• 8 + 2 = 10</a:t>
            </a:r>
          </a:p>
          <a:p>
            <a:endParaRPr lang="en-US" dirty="0"/>
          </a:p>
          <a:p>
            <a:r>
              <a:rPr lang="en-US" dirty="0"/>
              <a:t>• 10 + 1 = 11</a:t>
            </a:r>
          </a:p>
          <a:p>
            <a:endParaRPr lang="en-US" dirty="0"/>
          </a:p>
          <a:p>
            <a:r>
              <a:rPr lang="en-US" dirty="0"/>
              <a:t>→ 8 + 3 = 11</a:t>
            </a:r>
          </a:p>
          <a:p>
            <a:r>
              <a:rPr lang="en-US" dirty="0" err="1"/>
              <a:t>Tính</a:t>
            </a:r>
            <a:r>
              <a:rPr lang="en-US" dirty="0"/>
              <a:t> 8 + 5.</a:t>
            </a:r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1: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tiếp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5 = 2 + 3</a:t>
            </a:r>
          </a:p>
          <a:p>
            <a:endParaRPr lang="en-US" dirty="0"/>
          </a:p>
          <a:p>
            <a:r>
              <a:rPr lang="en-US" dirty="0"/>
              <a:t>• 8 + 2 = 10</a:t>
            </a:r>
          </a:p>
          <a:p>
            <a:endParaRPr lang="en-US" dirty="0"/>
          </a:p>
          <a:p>
            <a:r>
              <a:rPr lang="en-US" dirty="0"/>
              <a:t>• 10 + 3 = 13</a:t>
            </a:r>
          </a:p>
          <a:p>
            <a:endParaRPr lang="en-US" dirty="0"/>
          </a:p>
          <a:p>
            <a:r>
              <a:rPr lang="en-US" dirty="0"/>
              <a:t>→ 8 + 5 = 13</a:t>
            </a:r>
          </a:p>
          <a:p>
            <a:r>
              <a:rPr lang="en-US" dirty="0" err="1"/>
              <a:t>Tính</a:t>
            </a:r>
            <a:r>
              <a:rPr lang="en-US" dirty="0"/>
              <a:t> 9 + 4.</a:t>
            </a:r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1: </a:t>
            </a:r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tiếp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Cách</a:t>
            </a:r>
            <a:r>
              <a:rPr lang="en-US" dirty="0"/>
              <a:t> 2: 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Tách</a:t>
            </a:r>
            <a:r>
              <a:rPr lang="en-US" dirty="0"/>
              <a:t>: 4 + 1 + 3</a:t>
            </a:r>
          </a:p>
          <a:p>
            <a:endParaRPr lang="en-US" dirty="0"/>
          </a:p>
          <a:p>
            <a:r>
              <a:rPr lang="en-US" dirty="0"/>
              <a:t>• 9 + 1 = 10</a:t>
            </a:r>
          </a:p>
          <a:p>
            <a:endParaRPr lang="en-US" dirty="0"/>
          </a:p>
          <a:p>
            <a:r>
              <a:rPr lang="en-US" dirty="0"/>
              <a:t>• 10 + 3 = 13</a:t>
            </a:r>
          </a:p>
          <a:p>
            <a:endParaRPr lang="en-US" dirty="0"/>
          </a:p>
          <a:p>
            <a:r>
              <a:rPr lang="en-US" dirty="0"/>
              <a:t>→ 9 + 4 = 13</a:t>
            </a:r>
          </a:p>
          <a:p>
            <a:r>
              <a:rPr lang="en-US" dirty="0" err="1"/>
              <a:t>Vậy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Bài</a:t>
            </a:r>
            <a:r>
              <a:rPr lang="en-US" dirty="0"/>
              <a:t> 2 </a:t>
            </a:r>
            <a:r>
              <a:rPr lang="en-US" dirty="0" err="1"/>
              <a:t>trang</a:t>
            </a:r>
            <a:r>
              <a:rPr lang="en-US" dirty="0"/>
              <a:t> 27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2 </a:t>
            </a:r>
            <a:r>
              <a:rPr lang="en-US" dirty="0" err="1"/>
              <a:t>tập</a:t>
            </a:r>
            <a:r>
              <a:rPr lang="en-US" dirty="0"/>
              <a:t> 1 SGK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 tri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cuộc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</p:txBody>
      </p:sp>
      <p:pic>
        <p:nvPicPr>
          <p:cNvPr id="8198" name="Picture 6" descr="D:\bai-2-toan-lop-2-trang-27-tap-1-ket-noi-anh-so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909" y="8387443"/>
            <a:ext cx="420624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8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1448</Words>
  <Application>Microsoft Office PowerPoint</Application>
  <PresentationFormat>On-screen Show (4:3)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inherit</vt:lpstr>
      <vt:lpstr>Times New Roman</vt:lpstr>
      <vt:lpstr>Office Theme</vt:lpstr>
      <vt:lpstr>PowerPoint Presentation</vt:lpstr>
      <vt:lpstr>Toán lớp 2 bài 7: Phép cộng (qua 10) trong phạm vi 20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Bài 1 trang 28 Toán lớp 2 tập 1 SGK Kết nối tri thức với cuộc sống   Hướng dẫn: Thực hiện phép tính cộng (qua 10) trong phạm vi 20 bằng cách tách số: Tách các số hạng sao cho xuất hiện phép cộng có tổng bằng 10, sau đó lấy 10 cộng với số hạng còn lại. Lời giải:  </vt:lpstr>
      <vt:lpstr>PowerPoint Presentation</vt:lpstr>
      <vt:lpstr>PowerPoint Presentation</vt:lpstr>
      <vt:lpstr>PowerPoint Presentation</vt:lpstr>
      <vt:lpstr>Đề bài : Tìm cá cho mèo </vt:lpstr>
      <vt:lpstr>PowerPoint Presentation</vt:lpstr>
      <vt:lpstr>PowerPoint Presentation</vt:lpstr>
      <vt:lpstr>Bài 5 : Số ?  Hướng dẫn hoạc sinh làm  Bao nhiêu công với bao nhiêu để được kết quả ?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Mỹ Ái Phạm</cp:lastModifiedBy>
  <cp:revision>16</cp:revision>
  <dcterms:created xsi:type="dcterms:W3CDTF">2021-09-21T01:42:57Z</dcterms:created>
  <dcterms:modified xsi:type="dcterms:W3CDTF">2025-03-01T14:22:17Z</dcterms:modified>
</cp:coreProperties>
</file>