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84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1DA0-D4B1-4F44-81A6-226F300BE0E7}" type="datetimeFigureOut">
              <a:rPr lang="en-US" smtClean="0"/>
              <a:t>01/03/2025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5A5C-5D01-4A20-BC0F-01CFF9048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5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1DA0-D4B1-4F44-81A6-226F300BE0E7}" type="datetimeFigureOut">
              <a:rPr lang="en-US" smtClean="0"/>
              <a:t>01/03/2025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5A5C-5D01-4A20-BC0F-01CFF9048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4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1DA0-D4B1-4F44-81A6-226F300BE0E7}" type="datetimeFigureOut">
              <a:rPr lang="en-US" smtClean="0"/>
              <a:t>01/03/2025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5A5C-5D01-4A20-BC0F-01CFF9048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9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1DA0-D4B1-4F44-81A6-226F300BE0E7}" type="datetimeFigureOut">
              <a:rPr lang="en-US" smtClean="0"/>
              <a:t>01/03/2025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5A5C-5D01-4A20-BC0F-01CFF9048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7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1DA0-D4B1-4F44-81A6-226F300BE0E7}" type="datetimeFigureOut">
              <a:rPr lang="en-US" smtClean="0"/>
              <a:t>01/03/2025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5A5C-5D01-4A20-BC0F-01CFF9048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3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1DA0-D4B1-4F44-81A6-226F300BE0E7}" type="datetimeFigureOut">
              <a:rPr lang="en-US" smtClean="0"/>
              <a:t>01/03/2025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5A5C-5D01-4A20-BC0F-01CFF9048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3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1DA0-D4B1-4F44-81A6-226F300BE0E7}" type="datetimeFigureOut">
              <a:rPr lang="en-US" smtClean="0"/>
              <a:t>01/03/2025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5A5C-5D01-4A20-BC0F-01CFF9048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3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1DA0-D4B1-4F44-81A6-226F300BE0E7}" type="datetimeFigureOut">
              <a:rPr lang="en-US" smtClean="0"/>
              <a:t>01/03/2025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5A5C-5D01-4A20-BC0F-01CFF9048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7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1DA0-D4B1-4F44-81A6-226F300BE0E7}" type="datetimeFigureOut">
              <a:rPr lang="en-US" smtClean="0"/>
              <a:t>01/03/2025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5A5C-5D01-4A20-BC0F-01CFF9048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1DA0-D4B1-4F44-81A6-226F300BE0E7}" type="datetimeFigureOut">
              <a:rPr lang="en-US" smtClean="0"/>
              <a:t>01/03/2025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5A5C-5D01-4A20-BC0F-01CFF9048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90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1DA0-D4B1-4F44-81A6-226F300BE0E7}" type="datetimeFigureOut">
              <a:rPr lang="en-US" smtClean="0"/>
              <a:t>01/03/2025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5A5C-5D01-4A20-BC0F-01CFF9048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3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11DA0-D4B1-4F44-81A6-226F300BE0E7}" type="datetimeFigureOut">
              <a:rPr lang="en-US" smtClean="0"/>
              <a:t>01/03/2025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55A5C-5D01-4A20-BC0F-01CFF9048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804491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endParaRPr lang="vi-VN" sz="3200" dirty="0">
              <a:solidFill>
                <a:srgbClr val="00B050"/>
              </a:solidFill>
            </a:endParaRPr>
          </a:p>
          <a:p>
            <a:pPr algn="ctr"/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THẦY CÔ ĐẾN </a:t>
            </a:r>
            <a:r>
              <a:rPr lang="vi-VN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  VÀ DỰ GIỜ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 MÔN TOÁN </a:t>
            </a:r>
            <a:endParaRPr lang="vi-VN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2A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pic>
        <p:nvPicPr>
          <p:cNvPr id="1026" name="Picture 2" descr="D:\hoa-mau-d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408" y="0"/>
            <a:ext cx="1253592" cy="78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hoa-mau-d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-32519"/>
            <a:ext cx="1115139" cy="69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11160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7" y="6130018"/>
            <a:ext cx="11160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D:\Toan 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91000"/>
            <a:ext cx="3584448" cy="250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484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04800"/>
            <a:ext cx="464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TiếT</a:t>
            </a:r>
            <a:r>
              <a:rPr lang="en-US" sz="3200" dirty="0">
                <a:solidFill>
                  <a:srgbClr val="FF0000"/>
                </a:solidFill>
              </a:rPr>
              <a:t> 3 : LUYỆN TẬP</a:t>
            </a:r>
          </a:p>
          <a:p>
            <a:r>
              <a:rPr lang="en-US" sz="3200" dirty="0">
                <a:solidFill>
                  <a:srgbClr val="FF0000"/>
                </a:solidFill>
              </a:rPr>
              <a:t>1 . </a:t>
            </a:r>
            <a:r>
              <a:rPr lang="en-US" sz="3200" dirty="0" err="1">
                <a:solidFill>
                  <a:srgbClr val="FF0000"/>
                </a:solidFill>
              </a:rPr>
              <a:t>Tính</a:t>
            </a:r>
            <a:r>
              <a:rPr lang="en-US" sz="3200" dirty="0">
                <a:solidFill>
                  <a:srgbClr val="FF0000"/>
                </a:solidFill>
              </a:rPr>
              <a:t> 3 + 8  </a:t>
            </a:r>
          </a:p>
        </p:txBody>
      </p:sp>
      <p:pic>
        <p:nvPicPr>
          <p:cNvPr id="9218" name="Picture 2" descr="D:\bai-1-toan-lop-2-trang-28-tap-1-ket-noi-anh-so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43" y="1555513"/>
            <a:ext cx="7696200" cy="320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95400" y="4171950"/>
            <a:ext cx="299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Đánh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giá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nhận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xét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5690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vi-VN" dirty="0"/>
              <a:t>Bài 1 trang 28 Toán lớp 2 tập 1 SGK Kết nối tri thức với cuộc </a:t>
            </a:r>
            <a:r>
              <a:rPr lang="vi-VN" sz="4000" dirty="0"/>
              <a:t>sống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vi-VN" sz="4000" dirty="0"/>
              <a:t>Hướng dẫn:</a:t>
            </a:r>
            <a:br>
              <a:rPr lang="vi-VN" sz="4000" dirty="0"/>
            </a:br>
            <a:r>
              <a:rPr lang="vi-VN" sz="4000" dirty="0"/>
              <a:t>Thực hiện phép tính cộng (qua 10) trong phạm vi 20 bằng cách tách số: Tách các số hạng sao cho xuất hiện phép cộng có tổng bằng 10, sau đó lấy 10 cộng với số hạng còn lại.</a:t>
            </a:r>
            <a:br>
              <a:rPr lang="en-US" sz="4000" dirty="0"/>
            </a:br>
            <a:r>
              <a:rPr lang="vi-VN" sz="4000" dirty="0"/>
              <a:t>Lời giải:</a:t>
            </a:r>
            <a:br>
              <a:rPr lang="vi-VN" sz="4000" dirty="0"/>
            </a:br>
            <a:br>
              <a:rPr lang="vi-VN" sz="40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96750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bai-1-toan-lop-2-trang-28-tap-1-ket-noi-anh-s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877" y="1828800"/>
            <a:ext cx="5638800" cy="153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00" y="457200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Đáp</a:t>
            </a:r>
            <a:r>
              <a:rPr lang="en-US" dirty="0"/>
              <a:t> </a:t>
            </a:r>
            <a:r>
              <a:rPr lang="en-US" dirty="0" err="1"/>
              <a:t>án</a:t>
            </a:r>
            <a:r>
              <a:rPr lang="en-US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4114800"/>
            <a:ext cx="2318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Bài</a:t>
            </a:r>
            <a:r>
              <a:rPr lang="en-US" dirty="0"/>
              <a:t> 2 :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điền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</a:p>
        </p:txBody>
      </p:sp>
      <p:pic>
        <p:nvPicPr>
          <p:cNvPr id="10243" name="Picture 3" descr="D:\bai-2-toan-lop-2-trang-28-tap-1-ket-noi-anh-so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800600"/>
            <a:ext cx="5394960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43000" y="6248400"/>
            <a:ext cx="159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đáp</a:t>
            </a:r>
            <a:r>
              <a:rPr lang="en-US" dirty="0"/>
              <a:t> </a:t>
            </a:r>
            <a:r>
              <a:rPr lang="en-US" dirty="0" err="1"/>
              <a:t>án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9297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err="1"/>
              <a:t>Có</a:t>
            </a:r>
            <a:r>
              <a:rPr lang="en-US" dirty="0"/>
              <a:t> 9 + 3 = 9 + 1 + 2 = 10 + 2 = 12	9 + 4 = 9 + 1 + 3 = 10 + 3 = 13</a:t>
            </a:r>
          </a:p>
          <a:p>
            <a:r>
              <a:rPr lang="en-US" dirty="0"/>
              <a:t>9 + 5 = 9 + 1 + 4 = 10 + 4 = 14	9 + 6 = 9 + 1 + 5 = 10 + 5 = 15</a:t>
            </a:r>
          </a:p>
          <a:p>
            <a:r>
              <a:rPr lang="en-US" dirty="0"/>
              <a:t>9 + 7 = 9 + 1 + 6 = 10 + 6 = 16	</a:t>
            </a:r>
          </a:p>
          <a:p>
            <a:r>
              <a:rPr lang="en-US" dirty="0" err="1"/>
              <a:t>Vậy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err="1"/>
              <a:t>Bài</a:t>
            </a:r>
            <a:r>
              <a:rPr lang="en-US" dirty="0"/>
              <a:t> 2 </a:t>
            </a:r>
            <a:r>
              <a:rPr lang="en-US" dirty="0" err="1"/>
              <a:t>trang</a:t>
            </a:r>
            <a:r>
              <a:rPr lang="en-US" dirty="0"/>
              <a:t> 28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lớp</a:t>
            </a:r>
            <a:r>
              <a:rPr lang="en-US" dirty="0"/>
              <a:t> 2 </a:t>
            </a:r>
            <a:r>
              <a:rPr lang="en-US" dirty="0" err="1"/>
              <a:t>tập</a:t>
            </a:r>
            <a:r>
              <a:rPr lang="en-US" dirty="0"/>
              <a:t> 1 SGK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nối</a:t>
            </a:r>
            <a:r>
              <a:rPr lang="en-US" dirty="0"/>
              <a:t> tri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cuộc</a:t>
            </a:r>
            <a:r>
              <a:rPr lang="en-US" dirty="0"/>
              <a:t> </a:t>
            </a:r>
            <a:r>
              <a:rPr lang="en-US" dirty="0" err="1"/>
              <a:t>sống</a:t>
            </a:r>
            <a:endParaRPr lang="en-US" dirty="0"/>
          </a:p>
        </p:txBody>
      </p:sp>
      <p:pic>
        <p:nvPicPr>
          <p:cNvPr id="11266" name="Picture 2" descr="D:\bai-2-toan-lop-2-trang-28-tap-1-ket-noi-anh-s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570" y="3044190"/>
            <a:ext cx="5356860" cy="76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4191000"/>
            <a:ext cx="7391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Bài</a:t>
            </a:r>
            <a:r>
              <a:rPr lang="en-US" sz="2800" dirty="0"/>
              <a:t> 3 </a:t>
            </a:r>
            <a:r>
              <a:rPr lang="en-US" sz="2800" dirty="0" err="1"/>
              <a:t>Toán</a:t>
            </a:r>
            <a:r>
              <a:rPr lang="en-US" sz="2800" dirty="0"/>
              <a:t> </a:t>
            </a:r>
            <a:r>
              <a:rPr lang="en-US" sz="2800" dirty="0" err="1"/>
              <a:t>lớp</a:t>
            </a:r>
            <a:r>
              <a:rPr lang="en-US" sz="2800" dirty="0"/>
              <a:t> 2 </a:t>
            </a:r>
            <a:r>
              <a:rPr lang="en-US" sz="2800" dirty="0" err="1"/>
              <a:t>trang</a:t>
            </a:r>
            <a:r>
              <a:rPr lang="en-US" sz="2800" dirty="0"/>
              <a:t> 28</a:t>
            </a:r>
          </a:p>
          <a:p>
            <a:r>
              <a:rPr lang="en-US" sz="2800" dirty="0" err="1"/>
              <a:t>Đề</a:t>
            </a:r>
            <a:r>
              <a:rPr lang="en-US" sz="2800" dirty="0"/>
              <a:t> </a:t>
            </a:r>
            <a:r>
              <a:rPr lang="en-US" sz="2800" dirty="0" err="1"/>
              <a:t>bài</a:t>
            </a:r>
            <a:r>
              <a:rPr lang="en-US" sz="2800" dirty="0"/>
              <a:t>: </a:t>
            </a:r>
            <a:r>
              <a:rPr lang="en-US" sz="2800" dirty="0" err="1"/>
              <a:t>Tính</a:t>
            </a:r>
            <a:r>
              <a:rPr lang="en-US" sz="2800" dirty="0"/>
              <a:t>:</a:t>
            </a:r>
          </a:p>
          <a:p>
            <a:endParaRPr lang="en-US" sz="2800" dirty="0"/>
          </a:p>
          <a:p>
            <a:r>
              <a:rPr lang="en-US" sz="2800" dirty="0"/>
              <a:t>9 + 5 + 3	6 + 3 + 4	10 – 2 + 5</a:t>
            </a:r>
          </a:p>
        </p:txBody>
      </p:sp>
    </p:spTree>
    <p:extLst>
      <p:ext uri="{BB962C8B-B14F-4D97-AF65-F5344CB8AC3E}">
        <p14:creationId xmlns:p14="http://schemas.microsoft.com/office/powerpoint/2010/main" val="2505921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04801"/>
            <a:ext cx="8458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/>
              <a:t>Hướng dẫn:</a:t>
            </a:r>
          </a:p>
          <a:p>
            <a:endParaRPr lang="vi-VN" dirty="0"/>
          </a:p>
          <a:p>
            <a:r>
              <a:rPr lang="vi-VN" dirty="0"/>
              <a:t>Thực hiện phép tính cộng (qua 10) trong phạm vi 20 bằng cách tách số: Tách các số hạng sao cho xuất hiện phép cộng có tổng bằng 10, sau đó lấy 10 cộng với số hạng còn lại.</a:t>
            </a:r>
          </a:p>
          <a:p>
            <a:endParaRPr lang="vi-VN" dirty="0"/>
          </a:p>
          <a:p>
            <a:r>
              <a:rPr lang="vi-VN" dirty="0"/>
              <a:t>Lời giải:</a:t>
            </a:r>
          </a:p>
          <a:p>
            <a:endParaRPr lang="vi-VN" dirty="0"/>
          </a:p>
          <a:p>
            <a:r>
              <a:rPr lang="vi-VN" dirty="0"/>
              <a:t>• 9 + 5 + 3 = 9 + 1 + 4 + 3 = 10 + 4 + 3 = 14 + 3 = 17</a:t>
            </a:r>
          </a:p>
          <a:p>
            <a:endParaRPr lang="vi-VN" dirty="0"/>
          </a:p>
          <a:p>
            <a:r>
              <a:rPr lang="vi-VN" dirty="0"/>
              <a:t>• 6 + 3 + 4 = 3 + 3 + 3 + 4 = 3 + 3 + 7 = 3 + 10 = 13</a:t>
            </a:r>
          </a:p>
          <a:p>
            <a:endParaRPr lang="vi-VN" dirty="0"/>
          </a:p>
          <a:p>
            <a:r>
              <a:rPr lang="vi-VN" dirty="0"/>
              <a:t>• 10 – 2 + 5 = 8 + 5 = 3 + 5 + 5 = 3 + 10 = 13</a:t>
            </a:r>
          </a:p>
          <a:p>
            <a:endParaRPr lang="vi-VN" dirty="0"/>
          </a:p>
          <a:p>
            <a:r>
              <a:rPr lang="vi-VN" dirty="0"/>
              <a:t>Bài 4 Toán lớp 2 trang 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34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: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cá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mèo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 descr="D:\bai-4-toan-lop-2-trang-28-tap-1-ket-noi-anh-so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830" y="2217420"/>
            <a:ext cx="5768340" cy="242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477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vi-VN" b="1" i="1" dirty="0">
                <a:solidFill>
                  <a:srgbClr val="003399"/>
                </a:solidFill>
                <a:effectLst/>
                <a:latin typeface="inherit"/>
              </a:rPr>
              <a:t>Hướng dẫn:</a:t>
            </a:r>
            <a:endParaRPr lang="vi-VN" dirty="0">
              <a:solidFill>
                <a:srgbClr val="003399"/>
              </a:solidFill>
            </a:endParaRPr>
          </a:p>
          <a:p>
            <a:pPr algn="just"/>
            <a:r>
              <a:rPr lang="vi-VN" dirty="0">
                <a:solidFill>
                  <a:srgbClr val="003399"/>
                </a:solidFill>
              </a:rPr>
              <a:t>Thực hiện các phép tính cộng (qua 10) trong phạm vi 20 sau đó nối phép tính ở mỗi con mèo và kết quả ở mỗi con cá thích hợp.</a:t>
            </a:r>
          </a:p>
          <a:p>
            <a:pPr algn="just"/>
            <a:r>
              <a:rPr lang="vi-VN" b="1" i="1" dirty="0">
                <a:effectLst/>
                <a:latin typeface="inherit"/>
              </a:rPr>
              <a:t>Lời giải:</a:t>
            </a:r>
            <a:endParaRPr lang="vi-VN" dirty="0"/>
          </a:p>
          <a:p>
            <a:pPr algn="just"/>
            <a:r>
              <a:rPr lang="vi-VN" dirty="0"/>
              <a:t>Có 9 + 2 = 9 + 1 + 1 = 10 + 1 = 11</a:t>
            </a:r>
          </a:p>
          <a:p>
            <a:pPr algn="just"/>
            <a:r>
              <a:rPr lang="vi-VN" dirty="0"/>
              <a:t>9 + 6 = 9 + 1 + 5 = 10 + 5 = 15</a:t>
            </a:r>
          </a:p>
          <a:p>
            <a:pPr algn="just"/>
            <a:r>
              <a:rPr lang="vi-VN" dirty="0"/>
              <a:t>9 + 3 = 9 + 1 + 2 = 10 + 2 = 12</a:t>
            </a:r>
          </a:p>
          <a:p>
            <a:pPr algn="just"/>
            <a:r>
              <a:rPr lang="vi-VN" dirty="0"/>
              <a:t>Vậy: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71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4" name="Picture 2" descr="D:\bai-4-toan-lop-2-trang-28-tap-1-ket-noi-anh-s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221230"/>
            <a:ext cx="5905500" cy="241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130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Bài</a:t>
            </a:r>
            <a:r>
              <a:rPr lang="en-US" dirty="0"/>
              <a:t> 5 : </a:t>
            </a:r>
            <a:r>
              <a:rPr lang="en-US" dirty="0" err="1"/>
              <a:t>Số</a:t>
            </a:r>
            <a:r>
              <a:rPr lang="en-US" dirty="0"/>
              <a:t> ? </a:t>
            </a:r>
            <a:br>
              <a:rPr lang="en-US" dirty="0"/>
            </a:b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hoạc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Gv</a:t>
            </a:r>
            <a:r>
              <a:rPr lang="en-US" dirty="0"/>
              <a:t> </a:t>
            </a: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: </a:t>
            </a:r>
            <a:r>
              <a:rPr lang="en-US" dirty="0" err="1"/>
              <a:t>Có</a:t>
            </a:r>
            <a:r>
              <a:rPr lang="en-US" dirty="0"/>
              <a:t> 4 con </a:t>
            </a:r>
            <a:r>
              <a:rPr lang="en-US" dirty="0" err="1"/>
              <a:t>cò</a:t>
            </a:r>
            <a:r>
              <a:rPr lang="en-US" dirty="0"/>
              <a:t> ở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trời</a:t>
            </a:r>
            <a:r>
              <a:rPr lang="en-US" dirty="0"/>
              <a:t> . </a:t>
            </a:r>
            <a:r>
              <a:rPr lang="en-US" dirty="0" err="1"/>
              <a:t>Và</a:t>
            </a:r>
            <a:r>
              <a:rPr lang="en-US" dirty="0"/>
              <a:t> 9 con ở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ruộng</a:t>
            </a:r>
            <a:r>
              <a:rPr lang="en-US" dirty="0"/>
              <a:t> . </a:t>
            </a:r>
            <a:r>
              <a:rPr lang="en-US" dirty="0" err="1"/>
              <a:t>Hỏi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tất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nhiêu</a:t>
            </a:r>
            <a:r>
              <a:rPr lang="en-US" dirty="0"/>
              <a:t> con </a:t>
            </a:r>
            <a:r>
              <a:rPr lang="en-US" dirty="0" err="1"/>
              <a:t>cò</a:t>
            </a:r>
            <a:r>
              <a:rPr lang="en-US" dirty="0"/>
              <a:t> ? </a:t>
            </a:r>
          </a:p>
          <a:p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</a:p>
          <a:p>
            <a:r>
              <a:rPr lang="en-US" dirty="0" err="1"/>
              <a:t>Số</a:t>
            </a:r>
            <a:r>
              <a:rPr lang="en-US" dirty="0"/>
              <a:t> con </a:t>
            </a:r>
            <a:r>
              <a:rPr lang="en-US" dirty="0" err="1"/>
              <a:t>cò</a:t>
            </a:r>
            <a:r>
              <a:rPr lang="en-US" dirty="0"/>
              <a:t> </a:t>
            </a:r>
            <a:r>
              <a:rPr lang="en-US" dirty="0" err="1"/>
              <a:t>dưới</a:t>
            </a:r>
            <a:r>
              <a:rPr lang="en-US" dirty="0"/>
              <a:t> </a:t>
            </a:r>
            <a:r>
              <a:rPr lang="en-US" dirty="0" err="1"/>
              <a:t>đất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trời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tất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:</a:t>
            </a:r>
          </a:p>
          <a:p>
            <a:r>
              <a:rPr lang="en-US" dirty="0"/>
              <a:t>9 + 4 = 9 + 1 + 3 = 10 + 3 = 13 ( con </a:t>
            </a:r>
            <a:r>
              <a:rPr lang="en-US" dirty="0" err="1"/>
              <a:t>cò</a:t>
            </a:r>
            <a:r>
              <a:rPr lang="en-US" dirty="0"/>
              <a:t> ) </a:t>
            </a:r>
          </a:p>
          <a:p>
            <a:r>
              <a:rPr lang="en-US" dirty="0" err="1"/>
              <a:t>Đáp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= 13 con </a:t>
            </a:r>
            <a:r>
              <a:rPr lang="en-US" dirty="0" err="1"/>
              <a:t>cò</a:t>
            </a:r>
            <a:r>
              <a:rPr lang="en-US" dirty="0"/>
              <a:t> . </a:t>
            </a:r>
          </a:p>
          <a:p>
            <a:r>
              <a:rPr lang="en-US" dirty="0" err="1"/>
              <a:t>Gv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</a:p>
          <a:p>
            <a:r>
              <a:rPr lang="en-US" dirty="0" err="1"/>
              <a:t>Tóm</a:t>
            </a:r>
            <a:r>
              <a:rPr lang="en-US" dirty="0"/>
              <a:t> </a:t>
            </a:r>
            <a:r>
              <a:rPr lang="en-US" dirty="0" err="1"/>
              <a:t>tắt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</a:p>
          <a:p>
            <a:r>
              <a:rPr lang="en-US" dirty="0" err="1"/>
              <a:t>Củng</a:t>
            </a:r>
            <a:r>
              <a:rPr lang="en-US" dirty="0"/>
              <a:t> </a:t>
            </a:r>
            <a:r>
              <a:rPr lang="en-US" dirty="0" err="1"/>
              <a:t>cố</a:t>
            </a:r>
            <a:r>
              <a:rPr lang="en-US" dirty="0"/>
              <a:t> </a:t>
            </a:r>
            <a:r>
              <a:rPr lang="en-US" dirty="0" err="1"/>
              <a:t>tiết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</a:p>
          <a:p>
            <a:r>
              <a:rPr lang="en-US" dirty="0" err="1"/>
              <a:t>Dặn</a:t>
            </a:r>
            <a:r>
              <a:rPr lang="en-US" dirty="0"/>
              <a:t> </a:t>
            </a:r>
            <a:r>
              <a:rPr lang="en-US" dirty="0" err="1"/>
              <a:t>dò</a:t>
            </a:r>
            <a:r>
              <a:rPr lang="en-US" dirty="0"/>
              <a:t> : </a:t>
            </a:r>
          </a:p>
          <a:p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ở </a:t>
            </a:r>
            <a:r>
              <a:rPr lang="en-US" dirty="0" err="1"/>
              <a:t>nhà</a:t>
            </a:r>
            <a:r>
              <a:rPr lang="en-US" dirty="0"/>
              <a:t> :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29 </a:t>
            </a:r>
          </a:p>
        </p:txBody>
      </p:sp>
      <p:pic>
        <p:nvPicPr>
          <p:cNvPr id="14338" name="Picture 2" descr="D:\bai-5-toan-lop-2-trang-28-tap-1-ket-noi-anh-so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77807"/>
            <a:ext cx="546354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13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700" b="1" i="0" dirty="0" err="1">
                <a:solidFill>
                  <a:srgbClr val="ED1C24"/>
                </a:solidFill>
                <a:effectLst/>
                <a:latin typeface="Arial"/>
              </a:rPr>
              <a:t>Toán</a:t>
            </a:r>
            <a:r>
              <a:rPr lang="en-US" sz="2700" b="1" i="0" dirty="0">
                <a:solidFill>
                  <a:srgbClr val="ED1C24"/>
                </a:solidFill>
                <a:effectLst/>
                <a:latin typeface="Arial"/>
              </a:rPr>
              <a:t> </a:t>
            </a:r>
            <a:r>
              <a:rPr lang="en-US" sz="2700" b="1" i="0" dirty="0" err="1">
                <a:solidFill>
                  <a:srgbClr val="ED1C24"/>
                </a:solidFill>
                <a:effectLst/>
                <a:latin typeface="Arial"/>
              </a:rPr>
              <a:t>lớp</a:t>
            </a:r>
            <a:r>
              <a:rPr lang="en-US" sz="2700" b="1" i="0" dirty="0">
                <a:solidFill>
                  <a:srgbClr val="ED1C24"/>
                </a:solidFill>
                <a:effectLst/>
                <a:latin typeface="Arial"/>
              </a:rPr>
              <a:t> 2 </a:t>
            </a:r>
            <a:r>
              <a:rPr lang="en-US" sz="2700" b="1" i="0" dirty="0" err="1">
                <a:solidFill>
                  <a:srgbClr val="ED1C24"/>
                </a:solidFill>
                <a:effectLst/>
                <a:latin typeface="Arial"/>
              </a:rPr>
              <a:t>bài</a:t>
            </a:r>
            <a:r>
              <a:rPr lang="en-US" sz="2700" b="1" i="0" dirty="0">
                <a:solidFill>
                  <a:srgbClr val="ED1C24"/>
                </a:solidFill>
                <a:effectLst/>
                <a:latin typeface="Arial"/>
              </a:rPr>
              <a:t> 7: </a:t>
            </a:r>
            <a:r>
              <a:rPr lang="en-US" sz="2700" b="1" i="0" dirty="0" err="1">
                <a:solidFill>
                  <a:srgbClr val="ED1C24"/>
                </a:solidFill>
                <a:effectLst/>
                <a:latin typeface="Arial"/>
              </a:rPr>
              <a:t>Phép</a:t>
            </a:r>
            <a:r>
              <a:rPr lang="en-US" sz="2700" b="1" i="0" dirty="0">
                <a:solidFill>
                  <a:srgbClr val="ED1C24"/>
                </a:solidFill>
                <a:effectLst/>
                <a:latin typeface="Arial"/>
              </a:rPr>
              <a:t> </a:t>
            </a:r>
            <a:r>
              <a:rPr lang="en-US" sz="2700" b="1" i="0" dirty="0" err="1">
                <a:solidFill>
                  <a:srgbClr val="ED1C24"/>
                </a:solidFill>
                <a:effectLst/>
                <a:latin typeface="Arial"/>
              </a:rPr>
              <a:t>cộng</a:t>
            </a:r>
            <a:r>
              <a:rPr lang="en-US" sz="2700" b="1" i="0" dirty="0">
                <a:solidFill>
                  <a:srgbClr val="ED1C24"/>
                </a:solidFill>
                <a:effectLst/>
                <a:latin typeface="Arial"/>
              </a:rPr>
              <a:t> (qua 10) </a:t>
            </a:r>
            <a:r>
              <a:rPr lang="en-US" sz="2700" b="1" i="0" dirty="0" err="1">
                <a:solidFill>
                  <a:srgbClr val="ED1C24"/>
                </a:solidFill>
                <a:effectLst/>
                <a:latin typeface="Arial"/>
              </a:rPr>
              <a:t>trong</a:t>
            </a:r>
            <a:r>
              <a:rPr lang="en-US" sz="2700" b="1" i="0" dirty="0">
                <a:solidFill>
                  <a:srgbClr val="ED1C24"/>
                </a:solidFill>
                <a:effectLst/>
                <a:latin typeface="Arial"/>
              </a:rPr>
              <a:t> </a:t>
            </a:r>
            <a:r>
              <a:rPr lang="en-US" sz="2700" b="1" i="0" dirty="0" err="1">
                <a:solidFill>
                  <a:srgbClr val="ED1C24"/>
                </a:solidFill>
                <a:effectLst/>
                <a:latin typeface="Arial"/>
              </a:rPr>
              <a:t>phạm</a:t>
            </a:r>
            <a:r>
              <a:rPr lang="en-US" sz="2700" b="1" i="0" dirty="0">
                <a:solidFill>
                  <a:srgbClr val="ED1C24"/>
                </a:solidFill>
                <a:effectLst/>
                <a:latin typeface="Arial"/>
              </a:rPr>
              <a:t> vi 20 </a:t>
            </a:r>
            <a:br>
              <a:rPr lang="en-US" b="1" i="0" dirty="0">
                <a:solidFill>
                  <a:srgbClr val="ED1C24"/>
                </a:solidFill>
                <a:effectLst/>
                <a:latin typeface="Arial"/>
              </a:rPr>
            </a:br>
            <a:endParaRPr lang="en-US" b="1" i="0" dirty="0">
              <a:solidFill>
                <a:srgbClr val="ED1C24"/>
              </a:solidFill>
              <a:effectLst/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221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1 .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cũ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1 </a:t>
            </a:r>
            <a:r>
              <a:rPr lang="en-US" dirty="0" err="1"/>
              <a:t>tiết</a:t>
            </a:r>
            <a:r>
              <a:rPr lang="en-US" dirty="0"/>
              <a:t> 2 </a:t>
            </a:r>
          </a:p>
          <a:p>
            <a:pPr marL="0" indent="0">
              <a:buNone/>
            </a:pPr>
            <a:r>
              <a:rPr lang="en-US" dirty="0"/>
              <a:t>A .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32 </a:t>
            </a:r>
            <a:r>
              <a:rPr lang="en-US" dirty="0" err="1"/>
              <a:t>và</a:t>
            </a:r>
            <a:r>
              <a:rPr lang="en-US" dirty="0"/>
              <a:t> 6 </a:t>
            </a:r>
            <a:r>
              <a:rPr lang="en-US" dirty="0" err="1"/>
              <a:t>là</a:t>
            </a:r>
            <a:r>
              <a:rPr lang="en-US" dirty="0"/>
              <a:t> :  </a:t>
            </a:r>
            <a:r>
              <a:rPr lang="en-US" dirty="0" err="1"/>
              <a:t>Hs</a:t>
            </a:r>
            <a:r>
              <a:rPr lang="en-US" dirty="0"/>
              <a:t> </a:t>
            </a:r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32 </a:t>
            </a:r>
            <a:r>
              <a:rPr lang="en-US" dirty="0" err="1"/>
              <a:t>và</a:t>
            </a:r>
            <a:r>
              <a:rPr lang="en-US" dirty="0"/>
              <a:t> 6 </a:t>
            </a:r>
            <a:r>
              <a:rPr lang="en-US" dirty="0" err="1"/>
              <a:t>là</a:t>
            </a:r>
            <a:r>
              <a:rPr lang="en-US" dirty="0"/>
              <a:t> 38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khoanh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B </a:t>
            </a:r>
          </a:p>
          <a:p>
            <a:pPr>
              <a:buFontTx/>
              <a:buChar char="-"/>
            </a:pPr>
            <a:r>
              <a:rPr lang="en-US" dirty="0"/>
              <a:t>B .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47 </a:t>
            </a:r>
            <a:r>
              <a:rPr lang="en-US" dirty="0" err="1"/>
              <a:t>và</a:t>
            </a:r>
            <a:r>
              <a:rPr lang="en-US" dirty="0"/>
              <a:t> 22 </a:t>
            </a:r>
            <a:r>
              <a:rPr lang="en-US" dirty="0" err="1"/>
              <a:t>là</a:t>
            </a:r>
            <a:r>
              <a:rPr lang="en-US" dirty="0"/>
              <a:t> : 69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khoanh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a . </a:t>
            </a:r>
          </a:p>
          <a:p>
            <a:pPr>
              <a:buFontTx/>
              <a:buChar char="-"/>
            </a:pP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liền</a:t>
            </a:r>
            <a:r>
              <a:rPr lang="en-US" dirty="0"/>
              <a:t> </a:t>
            </a:r>
            <a:r>
              <a:rPr lang="en-US" dirty="0" err="1"/>
              <a:t>trước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bé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: </a:t>
            </a:r>
            <a:r>
              <a:rPr lang="en-US" dirty="0" err="1"/>
              <a:t>số</a:t>
            </a:r>
            <a:r>
              <a:rPr lang="en-US" dirty="0"/>
              <a:t> 10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khoanh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b </a:t>
            </a:r>
          </a:p>
          <a:p>
            <a:pPr>
              <a:buFontTx/>
              <a:buChar char="-"/>
            </a:pP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liền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: </a:t>
            </a:r>
            <a:r>
              <a:rPr lang="en-US" dirty="0" err="1"/>
              <a:t>số</a:t>
            </a:r>
            <a:r>
              <a:rPr lang="en-US" dirty="0"/>
              <a:t> 100 </a:t>
            </a:r>
          </a:p>
          <a:p>
            <a:pPr>
              <a:buFontTx/>
              <a:buChar char="-"/>
            </a:pP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. </a:t>
            </a:r>
          </a:p>
          <a:p>
            <a:r>
              <a:rPr lang="en-US" dirty="0"/>
              <a:t>2 . </a:t>
            </a:r>
            <a:r>
              <a:rPr lang="en-US" dirty="0" err="1"/>
              <a:t>Giaó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giới</a:t>
            </a:r>
            <a:r>
              <a:rPr lang="en-US" dirty="0"/>
              <a:t> </a:t>
            </a:r>
            <a:r>
              <a:rPr lang="en-US" dirty="0" err="1"/>
              <a:t>thiệu</a:t>
            </a:r>
            <a:r>
              <a:rPr lang="en-US" dirty="0"/>
              <a:t> : </a:t>
            </a:r>
            <a:r>
              <a:rPr lang="en-US" dirty="0" err="1"/>
              <a:t>Hôm</a:t>
            </a:r>
            <a:r>
              <a:rPr lang="en-US" dirty="0"/>
              <a:t> nay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chúng</a:t>
            </a:r>
            <a:r>
              <a:rPr lang="en-US" dirty="0"/>
              <a:t> </a:t>
            </a:r>
            <a:r>
              <a:rPr lang="en-US" dirty="0" err="1"/>
              <a:t>mình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cộng</a:t>
            </a:r>
            <a:r>
              <a:rPr lang="en-US" dirty="0"/>
              <a:t> qua 10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phạm</a:t>
            </a:r>
            <a:r>
              <a:rPr lang="en-US" dirty="0"/>
              <a:t> vi 20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con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5029" y="51932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Khám</a:t>
            </a:r>
            <a:r>
              <a:rPr lang="en-US" dirty="0"/>
              <a:t> </a:t>
            </a:r>
            <a:r>
              <a:rPr lang="en-US" dirty="0" err="1"/>
              <a:t>phá</a:t>
            </a:r>
            <a:r>
              <a:rPr lang="en-US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86743" y="5562600"/>
            <a:ext cx="2983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tất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/>
              <a:t>bông</a:t>
            </a:r>
            <a:r>
              <a:rPr lang="en-US" dirty="0"/>
              <a:t> </a:t>
            </a:r>
            <a:r>
              <a:rPr lang="en-US" dirty="0" err="1"/>
              <a:t>hoa</a:t>
            </a:r>
            <a:r>
              <a:rPr lang="en-US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46372" y="5562600"/>
            <a:ext cx="264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6107668"/>
            <a:ext cx="168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 + 5 = ?  </a:t>
            </a:r>
          </a:p>
        </p:txBody>
      </p:sp>
    </p:spTree>
    <p:extLst>
      <p:ext uri="{BB962C8B-B14F-4D97-AF65-F5344CB8AC3E}">
        <p14:creationId xmlns:p14="http://schemas.microsoft.com/office/powerpoint/2010/main" val="2729632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28600"/>
            <a:ext cx="8322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Gv</a:t>
            </a:r>
            <a:r>
              <a:rPr lang="en-US" dirty="0"/>
              <a:t>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con </a:t>
            </a:r>
            <a:r>
              <a:rPr lang="en-US" dirty="0" err="1"/>
              <a:t>có</a:t>
            </a:r>
            <a:r>
              <a:rPr lang="en-US" dirty="0"/>
              <a:t> 9 </a:t>
            </a:r>
            <a:r>
              <a:rPr lang="en-US" dirty="0" err="1"/>
              <a:t>bông</a:t>
            </a:r>
            <a:r>
              <a:rPr lang="en-US" dirty="0"/>
              <a:t> </a:t>
            </a:r>
            <a:r>
              <a:rPr lang="en-US" dirty="0" err="1"/>
              <a:t>hoa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ta </a:t>
            </a:r>
            <a:r>
              <a:rPr lang="en-US" dirty="0" err="1"/>
              <a:t>đếm</a:t>
            </a:r>
            <a:r>
              <a:rPr lang="en-US" dirty="0"/>
              <a:t> </a:t>
            </a:r>
            <a:r>
              <a:rPr lang="en-US" dirty="0" err="1"/>
              <a:t>thêm</a:t>
            </a:r>
            <a:r>
              <a:rPr lang="en-US" dirty="0"/>
              <a:t> </a:t>
            </a:r>
            <a:r>
              <a:rPr lang="en-US" dirty="0" err="1"/>
              <a:t>năn</a:t>
            </a:r>
            <a:r>
              <a:rPr lang="en-US" dirty="0"/>
              <a:t> </a:t>
            </a:r>
            <a:r>
              <a:rPr lang="en-US" dirty="0" err="1"/>
              <a:t>bông</a:t>
            </a:r>
            <a:r>
              <a:rPr lang="en-US" dirty="0"/>
              <a:t> </a:t>
            </a:r>
            <a:r>
              <a:rPr lang="en-US" dirty="0" err="1"/>
              <a:t>hoa</a:t>
            </a:r>
            <a:r>
              <a:rPr lang="en-US" dirty="0"/>
              <a:t> </a:t>
            </a:r>
            <a:r>
              <a:rPr lang="en-US" dirty="0" err="1"/>
              <a:t>nữa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ta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.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ảnh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</a:p>
        </p:txBody>
      </p:sp>
      <p:pic>
        <p:nvPicPr>
          <p:cNvPr id="2050" name="Picture 2" descr="D:\images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02795"/>
            <a:ext cx="622637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images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966" y="1373529"/>
            <a:ext cx="685800" cy="45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02795"/>
            <a:ext cx="68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06512"/>
            <a:ext cx="68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8" y="1395831"/>
            <a:ext cx="68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713" y="1406512"/>
            <a:ext cx="68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536" y="1359932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395831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40279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32575" y="2004690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 </a:t>
            </a:r>
            <a:r>
              <a:rPr lang="en-US" dirty="0" err="1"/>
              <a:t>bông</a:t>
            </a:r>
            <a:r>
              <a:rPr lang="en-US" dirty="0"/>
              <a:t> </a:t>
            </a:r>
          </a:p>
        </p:txBody>
      </p:sp>
      <p:pic>
        <p:nvPicPr>
          <p:cNvPr id="2059" name="Picture 11" descr="D:\images (9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98" y="2667000"/>
            <a:ext cx="836554" cy="55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D:\images (9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052" y="2667000"/>
            <a:ext cx="851654" cy="56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D:\images (9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340" y="2667000"/>
            <a:ext cx="852235" cy="56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87" y="2694471"/>
            <a:ext cx="854075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667387"/>
            <a:ext cx="854075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32530" y="326120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17421" y="32612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54287" y="32612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27623" y="333607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57596" y="3316971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14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15000" y="2793173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 + 5 = 14 </a:t>
            </a:r>
            <a:r>
              <a:rPr lang="en-US" dirty="0" err="1"/>
              <a:t>bông</a:t>
            </a:r>
            <a:r>
              <a:rPr lang="en-US" dirty="0"/>
              <a:t> </a:t>
            </a:r>
            <a:r>
              <a:rPr lang="en-US" dirty="0" err="1"/>
              <a:t>hoa</a:t>
            </a:r>
            <a:r>
              <a:rPr lang="en-US" dirty="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6955" y="3810000"/>
            <a:ext cx="926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Tách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597" y="5442809"/>
            <a:ext cx="601068" cy="398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255" y="4499046"/>
            <a:ext cx="632561" cy="419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535" y="4499046"/>
            <a:ext cx="686652" cy="455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869" y="4510235"/>
            <a:ext cx="717394" cy="47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757" y="4473659"/>
            <a:ext cx="627644" cy="419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96" y="4424083"/>
            <a:ext cx="68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753" y="4432188"/>
            <a:ext cx="68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312" y="4432188"/>
            <a:ext cx="68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775" y="4403684"/>
            <a:ext cx="68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95" y="4937806"/>
            <a:ext cx="68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6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904" y="4926898"/>
            <a:ext cx="68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311" y="4939664"/>
            <a:ext cx="68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512" y="4939664"/>
            <a:ext cx="68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7" y="4939664"/>
            <a:ext cx="68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1" name="Picture 3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94" y="5486400"/>
            <a:ext cx="62865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287965" y="5693568"/>
            <a:ext cx="147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 +10 </a:t>
            </a:r>
            <a:r>
              <a:rPr lang="en-US" dirty="0" err="1"/>
              <a:t>bông</a:t>
            </a:r>
            <a:r>
              <a:rPr lang="en-US" dirty="0"/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21742" y="5917943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Tách</a:t>
            </a:r>
            <a:r>
              <a:rPr lang="en-US" dirty="0"/>
              <a:t> : 5 –  1 = 4 </a:t>
            </a:r>
            <a:r>
              <a:rPr lang="en-US" dirty="0" err="1"/>
              <a:t>bông</a:t>
            </a:r>
            <a:r>
              <a:rPr lang="en-US" dirty="0"/>
              <a:t> </a:t>
            </a:r>
            <a:r>
              <a:rPr lang="en-US" dirty="0" err="1"/>
              <a:t>hoa</a:t>
            </a:r>
            <a:r>
              <a:rPr lang="en-US" dirty="0"/>
              <a:t> </a:t>
            </a:r>
          </a:p>
          <a:p>
            <a:r>
              <a:rPr lang="en-US" dirty="0"/>
              <a:t>10 + 4  =    14 </a:t>
            </a:r>
            <a:r>
              <a:rPr lang="en-US" dirty="0" err="1"/>
              <a:t>bông</a:t>
            </a:r>
            <a:r>
              <a:rPr lang="en-US" dirty="0"/>
              <a:t> </a:t>
            </a:r>
            <a:r>
              <a:rPr lang="en-US" dirty="0" err="1"/>
              <a:t>hoa</a:t>
            </a:r>
            <a:r>
              <a:rPr lang="en-US" dirty="0"/>
              <a:t> </a:t>
            </a:r>
          </a:p>
          <a:p>
            <a:r>
              <a:rPr lang="en-US" dirty="0"/>
              <a:t>9 + 5    =    14 </a:t>
            </a:r>
            <a:r>
              <a:rPr lang="en-US" dirty="0" err="1"/>
              <a:t>bông</a:t>
            </a:r>
            <a:r>
              <a:rPr lang="en-US" dirty="0"/>
              <a:t> </a:t>
            </a:r>
            <a:r>
              <a:rPr lang="en-US" dirty="0" err="1"/>
              <a:t>hoa</a:t>
            </a:r>
            <a:r>
              <a:rPr lang="en-US" dirty="0"/>
              <a:t> </a:t>
            </a:r>
          </a:p>
        </p:txBody>
      </p:sp>
      <p:pic>
        <p:nvPicPr>
          <p:cNvPr id="2082" name="Picture 3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340" y="5445622"/>
            <a:ext cx="63341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3" name="Picture 3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707" y="5462067"/>
            <a:ext cx="583890" cy="38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4" name="Picture 3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3217863"/>
            <a:ext cx="63341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5" name="Picture 3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709" y="5398606"/>
            <a:ext cx="63341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45031" y="6412391"/>
            <a:ext cx="392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4712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304800" y="337066"/>
            <a:ext cx="914400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96462"/>
            <a:ext cx="73923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TIẾT 2 :   </a:t>
            </a:r>
          </a:p>
          <a:p>
            <a:r>
              <a:rPr lang="en-US" sz="3200" dirty="0" err="1">
                <a:solidFill>
                  <a:srgbClr val="00B050"/>
                </a:solidFill>
              </a:rPr>
              <a:t>Hoạt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động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810000" y="787384"/>
            <a:ext cx="5087246" cy="143116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Bài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 1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Toán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lớp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 2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trang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 27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cs typeface="Arial" pitchFamily="34" charset="0"/>
              </a:rPr>
              <a:t>Đề</a:t>
            </a:r>
            <a:r>
              <a:rPr kumimoji="0" lang="en-US" sz="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cs typeface="Arial" pitchFamily="34" charset="0"/>
              </a:rPr>
              <a:t> </a:t>
            </a:r>
            <a:r>
              <a:rPr kumimoji="0" lang="en-US" sz="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cs typeface="Arial" pitchFamily="34" charset="0"/>
              </a:rPr>
              <a:t>bài</a:t>
            </a:r>
            <a:r>
              <a:rPr kumimoji="0" lang="en-US" sz="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cs typeface="Arial" pitchFamily="34" charset="0"/>
              </a:rPr>
              <a:t>:</a:t>
            </a:r>
            <a:endParaRPr kumimoji="0" lang="en-US" sz="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n-US" sz="10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Bài 1 trang 27 Toán lớp 2 tập 1 SGK Kết nối tri thức với cuộc số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893" y="2133600"/>
            <a:ext cx="47625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Bài 1 trang 27 Toán lớp 2 tập 1 SGK Kết nối tri thức với cuộc số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48200"/>
            <a:ext cx="47625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82486" y="1524000"/>
            <a:ext cx="1494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a)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Tính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9 + 6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82486" y="4114800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b) 8 + 6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57600" y="1752600"/>
            <a:ext cx="4484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</a:t>
            </a:r>
            <a:r>
              <a:rPr lang="en-US" dirty="0"/>
              <a:t> </a:t>
            </a:r>
            <a:r>
              <a:rPr lang="en-US" dirty="0" err="1"/>
              <a:t>tranh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 .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vở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0932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524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b="1" i="1" dirty="0">
                <a:solidFill>
                  <a:srgbClr val="003399"/>
                </a:solidFill>
                <a:effectLst/>
                <a:latin typeface="inherit"/>
              </a:rPr>
              <a:t>Hướng dẫn:</a:t>
            </a:r>
            <a:endParaRPr lang="vi-VN" dirty="0">
              <a:solidFill>
                <a:srgbClr val="003399"/>
              </a:solidFill>
            </a:endParaRPr>
          </a:p>
          <a:p>
            <a:pPr algn="just"/>
            <a:r>
              <a:rPr lang="vi-VN" dirty="0">
                <a:solidFill>
                  <a:srgbClr val="003399"/>
                </a:solidFill>
              </a:rPr>
              <a:t>Thực hiện phép tính cộng (qua 10) trong phạm vi 20 bằng cách tách số:</a:t>
            </a:r>
          </a:p>
          <a:p>
            <a:pPr algn="just"/>
            <a:r>
              <a:rPr lang="vi-VN" dirty="0">
                <a:solidFill>
                  <a:srgbClr val="003399"/>
                </a:solidFill>
              </a:rPr>
              <a:t>Tách các số hạng sao cho xuất hiện phép cộng có tổng bằng 10, sau đó lấy 10 cộng với số hạng còn lại.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352729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i="1" dirty="0" err="1">
                <a:effectLst/>
                <a:latin typeface="inherit"/>
              </a:rPr>
              <a:t>Lời</a:t>
            </a:r>
            <a:r>
              <a:rPr lang="en-US" b="1" i="1" dirty="0">
                <a:effectLst/>
                <a:latin typeface="inherit"/>
              </a:rPr>
              <a:t> </a:t>
            </a:r>
            <a:r>
              <a:rPr lang="en-US" b="1" i="1" dirty="0" err="1">
                <a:effectLst/>
                <a:latin typeface="inherit"/>
              </a:rPr>
              <a:t>giải</a:t>
            </a:r>
            <a:r>
              <a:rPr lang="en-US" b="1" i="1" dirty="0">
                <a:effectLst/>
                <a:latin typeface="inherit"/>
              </a:rPr>
              <a:t>:</a:t>
            </a:r>
            <a:endParaRPr lang="en-US" b="0" i="0" dirty="0">
              <a:effectLst/>
              <a:latin typeface="Arial"/>
            </a:endParaRPr>
          </a:p>
          <a:p>
            <a:pPr algn="just"/>
            <a:r>
              <a:rPr lang="en-US" b="0" i="0" dirty="0">
                <a:effectLst/>
                <a:latin typeface="Arial"/>
              </a:rPr>
              <a:t>a)</a:t>
            </a:r>
          </a:p>
          <a:p>
            <a:br>
              <a:rPr lang="en-US" dirty="0"/>
            </a:br>
            <a:endParaRPr lang="en-US" dirty="0"/>
          </a:p>
        </p:txBody>
      </p:sp>
      <p:pic>
        <p:nvPicPr>
          <p:cNvPr id="4098" name="Picture 2" descr="D:\bai-1-toan-lop-2-trang-27-tap-1-ket-noi-anh-so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42007"/>
            <a:ext cx="5181600" cy="150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bai-1-toan-lop-2-trang-27-tap-1-ket-noi-anh-so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48200"/>
            <a:ext cx="462534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1371" y="6172200"/>
            <a:ext cx="2666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4267200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 ) 8 + 6 </a:t>
            </a:r>
          </a:p>
        </p:txBody>
      </p:sp>
    </p:spTree>
    <p:extLst>
      <p:ext uri="{BB962C8B-B14F-4D97-AF65-F5344CB8AC3E}">
        <p14:creationId xmlns:p14="http://schemas.microsoft.com/office/powerpoint/2010/main" val="3472114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bai-2-toan-lop-2-trang-27-tap-1-ket-noi-anh-so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454" y="5901497"/>
            <a:ext cx="464820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1221" y="638518"/>
            <a:ext cx="7620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Bài</a:t>
            </a:r>
            <a:r>
              <a:rPr lang="en-US" sz="2800" dirty="0"/>
              <a:t> 2 </a:t>
            </a:r>
            <a:r>
              <a:rPr lang="en-US" sz="2800" dirty="0" err="1"/>
              <a:t>Toán</a:t>
            </a:r>
            <a:r>
              <a:rPr lang="en-US" sz="2800" dirty="0"/>
              <a:t> </a:t>
            </a:r>
            <a:r>
              <a:rPr lang="en-US" sz="2800" dirty="0" err="1"/>
              <a:t>lớp</a:t>
            </a:r>
            <a:r>
              <a:rPr lang="en-US" sz="2800" dirty="0"/>
              <a:t> 2  </a:t>
            </a:r>
            <a:r>
              <a:rPr lang="en-US" sz="2800" dirty="0" err="1"/>
              <a:t>trang</a:t>
            </a:r>
            <a:r>
              <a:rPr lang="en-US" sz="2800" dirty="0"/>
              <a:t> 27 </a:t>
            </a:r>
            <a:r>
              <a:rPr lang="en-US" sz="2800" dirty="0" err="1"/>
              <a:t>Toán</a:t>
            </a:r>
            <a:r>
              <a:rPr lang="en-US" sz="2800" dirty="0"/>
              <a:t> </a:t>
            </a:r>
            <a:r>
              <a:rPr lang="en-US" sz="2800" dirty="0" err="1"/>
              <a:t>lớp</a:t>
            </a:r>
            <a:r>
              <a:rPr lang="en-US" sz="2800" dirty="0"/>
              <a:t> 2 </a:t>
            </a:r>
            <a:r>
              <a:rPr lang="en-US" sz="2800" dirty="0" err="1"/>
              <a:t>tập</a:t>
            </a:r>
            <a:r>
              <a:rPr lang="en-US" sz="2800" dirty="0"/>
              <a:t> 1 SGK </a:t>
            </a:r>
            <a:r>
              <a:rPr lang="en-US" sz="2800" dirty="0" err="1"/>
              <a:t>Kết</a:t>
            </a:r>
            <a:r>
              <a:rPr lang="en-US" sz="2800" dirty="0"/>
              <a:t> </a:t>
            </a:r>
            <a:r>
              <a:rPr lang="en-US" sz="2800" dirty="0" err="1"/>
              <a:t>nối</a:t>
            </a:r>
            <a:r>
              <a:rPr lang="en-US" sz="2800" dirty="0"/>
              <a:t> tri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cuộc</a:t>
            </a:r>
            <a:r>
              <a:rPr lang="en-US" sz="2800" dirty="0"/>
              <a:t> </a:t>
            </a:r>
            <a:r>
              <a:rPr lang="en-US" sz="2800" dirty="0" err="1"/>
              <a:t>sống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a) </a:t>
            </a:r>
            <a:r>
              <a:rPr lang="en-US" sz="2800" dirty="0" err="1"/>
              <a:t>Tính</a:t>
            </a:r>
            <a:r>
              <a:rPr lang="en-US" sz="2800" dirty="0"/>
              <a:t> 9 + 2.</a:t>
            </a:r>
          </a:p>
          <a:p>
            <a:r>
              <a:rPr lang="en-US" sz="2800" dirty="0" err="1"/>
              <a:t>Đếm</a:t>
            </a:r>
            <a:r>
              <a:rPr lang="en-US" sz="2800" dirty="0"/>
              <a:t> </a:t>
            </a:r>
            <a:r>
              <a:rPr lang="en-US" sz="2800" dirty="0" err="1"/>
              <a:t>tiếp</a:t>
            </a:r>
            <a:r>
              <a:rPr lang="en-US" sz="2800" dirty="0"/>
              <a:t>:</a:t>
            </a:r>
          </a:p>
          <a:p>
            <a:endParaRPr lang="en-US" sz="2800" dirty="0"/>
          </a:p>
          <a:p>
            <a:r>
              <a:rPr lang="en-US" sz="2800" dirty="0"/>
              <a:t>b)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c)</a:t>
            </a:r>
          </a:p>
        </p:txBody>
      </p:sp>
      <p:pic>
        <p:nvPicPr>
          <p:cNvPr id="5123" name="Picture 3" descr="D:\bai-2-toan-lop-2-trang-27-tap-1-ket-noi-anh-so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267200"/>
            <a:ext cx="4511040" cy="1546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D:\bai-2-toan-lop-2-trang-27-tap-1-ket-noi-anh-so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534" y="2912055"/>
            <a:ext cx="3368040" cy="541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32811" y="3759202"/>
            <a:ext cx="1150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Tính</a:t>
            </a:r>
            <a:r>
              <a:rPr lang="en-US" dirty="0"/>
              <a:t> 9 + 3 </a:t>
            </a:r>
          </a:p>
        </p:txBody>
      </p:sp>
    </p:spTree>
    <p:extLst>
      <p:ext uri="{BB962C8B-B14F-4D97-AF65-F5344CB8AC3E}">
        <p14:creationId xmlns:p14="http://schemas.microsoft.com/office/powerpoint/2010/main" val="1679616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52400"/>
            <a:ext cx="8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b="1" i="1" dirty="0">
                <a:solidFill>
                  <a:srgbClr val="003399"/>
                </a:solidFill>
                <a:effectLst/>
                <a:latin typeface="inherit"/>
              </a:rPr>
              <a:t>Hướng dẫn:</a:t>
            </a:r>
            <a:endParaRPr lang="vi-VN" dirty="0">
              <a:solidFill>
                <a:srgbClr val="003399"/>
              </a:solidFill>
            </a:endParaRPr>
          </a:p>
          <a:p>
            <a:pPr algn="just"/>
            <a:r>
              <a:rPr lang="vi-VN" b="1" i="0" dirty="0">
                <a:solidFill>
                  <a:srgbClr val="003399"/>
                </a:solidFill>
                <a:effectLst/>
                <a:latin typeface="inherit"/>
              </a:rPr>
              <a:t>Cách 1:</a:t>
            </a:r>
            <a:r>
              <a:rPr lang="vi-VN" dirty="0">
                <a:solidFill>
                  <a:srgbClr val="003399"/>
                </a:solidFill>
              </a:rPr>
              <a:t> Thực hiện phép tính cộng (qua 10) trong phạm vi 20 bằng cách tách số: Tách các số hạng sao cho xuất hiện phép cộng có tổng bằng 10, sau đó lấy 10 cộng với số hạng còn lại.</a:t>
            </a:r>
          </a:p>
          <a:p>
            <a:pPr algn="just"/>
            <a:r>
              <a:rPr lang="vi-VN" b="1" i="0" dirty="0">
                <a:solidFill>
                  <a:srgbClr val="003399"/>
                </a:solidFill>
                <a:effectLst/>
                <a:latin typeface="inherit"/>
              </a:rPr>
              <a:t>Cách 2:</a:t>
            </a:r>
            <a:r>
              <a:rPr lang="vi-VN" dirty="0">
                <a:solidFill>
                  <a:srgbClr val="003399"/>
                </a:solidFill>
              </a:rPr>
              <a:t> Thực hiện phép tính cộng (qua 10) trong phạm vi 20 bằng cách đếm tiếp.</a:t>
            </a:r>
            <a:endParaRPr lang="en-US" dirty="0">
              <a:solidFill>
                <a:srgbClr val="003399"/>
              </a:solidFill>
            </a:endParaRPr>
          </a:p>
          <a:p>
            <a:pPr algn="just"/>
            <a:endParaRPr lang="en-US" dirty="0">
              <a:solidFill>
                <a:srgbClr val="003399"/>
              </a:solidFill>
            </a:endParaRPr>
          </a:p>
          <a:p>
            <a:pPr algn="just"/>
            <a:r>
              <a:rPr lang="en-US" dirty="0">
                <a:solidFill>
                  <a:srgbClr val="003399"/>
                </a:solidFill>
              </a:rPr>
              <a:t>a) . </a:t>
            </a:r>
          </a:p>
        </p:txBody>
      </p:sp>
      <p:pic>
        <p:nvPicPr>
          <p:cNvPr id="6146" name="Picture 2" descr="D:\bai-2-toan-lop-2-trang-27-tap-1-ket-noi-anh-so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935" y="2028095"/>
            <a:ext cx="3954265" cy="628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29200" y="2316480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 + 1 = </a:t>
            </a:r>
            <a:r>
              <a:rPr lang="en-US" dirty="0">
                <a:solidFill>
                  <a:srgbClr val="FF0000"/>
                </a:solidFill>
              </a:rPr>
              <a:t>11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2771" y="271093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b) </a:t>
            </a:r>
          </a:p>
        </p:txBody>
      </p:sp>
      <p:pic>
        <p:nvPicPr>
          <p:cNvPr id="6148" name="Picture 4" descr="D:\bai-2-toan-lop-2-trang-27-tap-1-ket-noi-anh-so-5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9400"/>
            <a:ext cx="4541520" cy="157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617720" y="4588329"/>
            <a:ext cx="1828800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cs typeface="Arial" pitchFamily="34" charset="0"/>
              </a:rPr>
              <a:t>Tính</a:t>
            </a: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cs typeface="Arial" pitchFamily="34" charset="0"/>
              </a:rPr>
              <a:t> 8 + 3.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cs typeface="Arial" pitchFamily="34" charset="0"/>
              </a:rPr>
              <a:t>Cách</a:t>
            </a: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cs typeface="Arial" pitchFamily="34" charset="0"/>
              </a:rPr>
              <a:t> 1: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Đếm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tiếp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50" name="Picture 6" descr="Bài 2 trang 27 Toán lớp 2 tập 1 SGK Kết nối tri thức với cuộc số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88329"/>
            <a:ext cx="2428663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17734" y="4485501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09800" y="5562600"/>
            <a:ext cx="114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 + 5 = 13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43684" y="5638800"/>
            <a:ext cx="114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 + 4 = 12 </a:t>
            </a:r>
          </a:p>
        </p:txBody>
      </p:sp>
    </p:spTree>
    <p:extLst>
      <p:ext uri="{BB962C8B-B14F-4D97-AF65-F5344CB8AC3E}">
        <p14:creationId xmlns:p14="http://schemas.microsoft.com/office/powerpoint/2010/main" val="2297366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00" y="76200"/>
            <a:ext cx="9067800" cy="1172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Tách</a:t>
            </a:r>
            <a:r>
              <a:rPr lang="en-US" dirty="0"/>
              <a:t> 2: </a:t>
            </a:r>
            <a:r>
              <a:rPr lang="en-US" dirty="0" err="1"/>
              <a:t>Tách</a:t>
            </a:r>
            <a:r>
              <a:rPr lang="en-US" dirty="0"/>
              <a:t> </a:t>
            </a:r>
            <a:r>
              <a:rPr lang="en-US" dirty="0" err="1"/>
              <a:t>số</a:t>
            </a:r>
            <a:endParaRPr lang="en-US" dirty="0"/>
          </a:p>
          <a:p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Tách</a:t>
            </a:r>
            <a:r>
              <a:rPr lang="en-US" dirty="0"/>
              <a:t>: 3 = 2 + 1</a:t>
            </a:r>
          </a:p>
          <a:p>
            <a:endParaRPr lang="en-US" dirty="0"/>
          </a:p>
          <a:p>
            <a:r>
              <a:rPr lang="en-US" dirty="0"/>
              <a:t>• 8 + 2 = 10</a:t>
            </a:r>
          </a:p>
          <a:p>
            <a:endParaRPr lang="en-US" dirty="0"/>
          </a:p>
          <a:p>
            <a:r>
              <a:rPr lang="en-US" dirty="0"/>
              <a:t>• 10 + 1 = 11</a:t>
            </a:r>
          </a:p>
          <a:p>
            <a:endParaRPr lang="en-US" dirty="0"/>
          </a:p>
          <a:p>
            <a:r>
              <a:rPr lang="en-US" dirty="0"/>
              <a:t>→ 8 + 3 = 11</a:t>
            </a:r>
          </a:p>
          <a:p>
            <a:r>
              <a:rPr lang="en-US" dirty="0" err="1"/>
              <a:t>Tính</a:t>
            </a:r>
            <a:r>
              <a:rPr lang="en-US" dirty="0"/>
              <a:t> 8 + 5.</a:t>
            </a:r>
          </a:p>
          <a:p>
            <a:endParaRPr lang="en-US" dirty="0"/>
          </a:p>
          <a:p>
            <a:r>
              <a:rPr lang="en-US" dirty="0" err="1"/>
              <a:t>Cách</a:t>
            </a:r>
            <a:r>
              <a:rPr lang="en-US" dirty="0"/>
              <a:t> 1: </a:t>
            </a:r>
            <a:r>
              <a:rPr lang="en-US" dirty="0" err="1"/>
              <a:t>Đếm</a:t>
            </a:r>
            <a:r>
              <a:rPr lang="en-US" dirty="0"/>
              <a:t> </a:t>
            </a:r>
            <a:r>
              <a:rPr lang="en-US" dirty="0" err="1"/>
              <a:t>tiếp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Bài</a:t>
            </a:r>
            <a:r>
              <a:rPr lang="en-US" dirty="0"/>
              <a:t> 2 </a:t>
            </a:r>
            <a:r>
              <a:rPr lang="en-US" dirty="0" err="1"/>
              <a:t>trang</a:t>
            </a:r>
            <a:r>
              <a:rPr lang="en-US" dirty="0"/>
              <a:t> 27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lớp</a:t>
            </a:r>
            <a:r>
              <a:rPr lang="en-US" dirty="0"/>
              <a:t> 2 </a:t>
            </a:r>
            <a:r>
              <a:rPr lang="en-US" dirty="0" err="1"/>
              <a:t>tập</a:t>
            </a:r>
            <a:r>
              <a:rPr lang="en-US" dirty="0"/>
              <a:t> 1 SGK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nối</a:t>
            </a:r>
            <a:r>
              <a:rPr lang="en-US" dirty="0"/>
              <a:t> tri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cuộc</a:t>
            </a:r>
            <a:r>
              <a:rPr lang="en-US" dirty="0"/>
              <a:t> </a:t>
            </a:r>
            <a:r>
              <a:rPr lang="en-US" dirty="0" err="1"/>
              <a:t>sống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Cách</a:t>
            </a:r>
            <a:r>
              <a:rPr lang="en-US" dirty="0"/>
              <a:t> 2: </a:t>
            </a:r>
            <a:r>
              <a:rPr lang="en-US" dirty="0" err="1"/>
              <a:t>Tách</a:t>
            </a:r>
            <a:r>
              <a:rPr lang="en-US" dirty="0"/>
              <a:t> </a:t>
            </a:r>
            <a:r>
              <a:rPr lang="en-US" dirty="0" err="1"/>
              <a:t>số</a:t>
            </a:r>
            <a:endParaRPr lang="en-US" dirty="0"/>
          </a:p>
          <a:p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Tách</a:t>
            </a:r>
            <a:r>
              <a:rPr lang="en-US" dirty="0"/>
              <a:t>: 5 = 2 + 3</a:t>
            </a:r>
          </a:p>
          <a:p>
            <a:endParaRPr lang="en-US" dirty="0"/>
          </a:p>
          <a:p>
            <a:r>
              <a:rPr lang="en-US" dirty="0"/>
              <a:t>• 8 + 2 = 10</a:t>
            </a:r>
          </a:p>
          <a:p>
            <a:endParaRPr lang="en-US" dirty="0"/>
          </a:p>
          <a:p>
            <a:r>
              <a:rPr lang="en-US" dirty="0"/>
              <a:t>• 10 + 3 = 13</a:t>
            </a:r>
          </a:p>
          <a:p>
            <a:endParaRPr lang="en-US" dirty="0"/>
          </a:p>
          <a:p>
            <a:r>
              <a:rPr lang="en-US" dirty="0"/>
              <a:t>→ 8 + 5 = 13</a:t>
            </a:r>
          </a:p>
          <a:p>
            <a:r>
              <a:rPr lang="en-US" dirty="0" err="1"/>
              <a:t>Tính</a:t>
            </a:r>
            <a:r>
              <a:rPr lang="en-US" dirty="0"/>
              <a:t> 9 + 4.</a:t>
            </a:r>
          </a:p>
          <a:p>
            <a:endParaRPr lang="en-US" dirty="0"/>
          </a:p>
          <a:p>
            <a:r>
              <a:rPr lang="en-US" dirty="0" err="1"/>
              <a:t>Cách</a:t>
            </a:r>
            <a:r>
              <a:rPr lang="en-US" dirty="0"/>
              <a:t> 1: </a:t>
            </a:r>
            <a:r>
              <a:rPr lang="en-US" dirty="0" err="1"/>
              <a:t>Đếm</a:t>
            </a:r>
            <a:r>
              <a:rPr lang="en-US" dirty="0"/>
              <a:t> </a:t>
            </a:r>
            <a:r>
              <a:rPr lang="en-US" dirty="0" err="1"/>
              <a:t>tiếp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Bài</a:t>
            </a:r>
            <a:r>
              <a:rPr lang="en-US" dirty="0"/>
              <a:t> 2 </a:t>
            </a:r>
            <a:r>
              <a:rPr lang="en-US" dirty="0" err="1"/>
              <a:t>trang</a:t>
            </a:r>
            <a:r>
              <a:rPr lang="en-US" dirty="0"/>
              <a:t> 27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lớp</a:t>
            </a:r>
            <a:r>
              <a:rPr lang="en-US" dirty="0"/>
              <a:t> 2 </a:t>
            </a:r>
            <a:r>
              <a:rPr lang="en-US" dirty="0" err="1"/>
              <a:t>tập</a:t>
            </a:r>
            <a:r>
              <a:rPr lang="en-US" dirty="0"/>
              <a:t> 1 SGK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nối</a:t>
            </a:r>
            <a:r>
              <a:rPr lang="en-US" dirty="0"/>
              <a:t> tri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cuộc</a:t>
            </a:r>
            <a:r>
              <a:rPr lang="en-US" dirty="0"/>
              <a:t> </a:t>
            </a:r>
            <a:r>
              <a:rPr lang="en-US" dirty="0" err="1"/>
              <a:t>sống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Cách</a:t>
            </a:r>
            <a:r>
              <a:rPr lang="en-US" dirty="0"/>
              <a:t> 2: </a:t>
            </a:r>
            <a:r>
              <a:rPr lang="en-US" dirty="0" err="1"/>
              <a:t>Tách</a:t>
            </a:r>
            <a:r>
              <a:rPr lang="en-US" dirty="0"/>
              <a:t> </a:t>
            </a:r>
            <a:r>
              <a:rPr lang="en-US" dirty="0" err="1"/>
              <a:t>số</a:t>
            </a:r>
            <a:endParaRPr lang="en-US" dirty="0"/>
          </a:p>
          <a:p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Tách</a:t>
            </a:r>
            <a:r>
              <a:rPr lang="en-US" dirty="0"/>
              <a:t>: 4 + 1 + 3</a:t>
            </a:r>
          </a:p>
          <a:p>
            <a:endParaRPr lang="en-US" dirty="0"/>
          </a:p>
          <a:p>
            <a:r>
              <a:rPr lang="en-US" dirty="0"/>
              <a:t>• 9 + 1 = 10</a:t>
            </a:r>
          </a:p>
          <a:p>
            <a:endParaRPr lang="en-US" dirty="0"/>
          </a:p>
          <a:p>
            <a:r>
              <a:rPr lang="en-US" dirty="0"/>
              <a:t>• 10 + 3 = 13</a:t>
            </a:r>
          </a:p>
          <a:p>
            <a:endParaRPr lang="en-US" dirty="0"/>
          </a:p>
          <a:p>
            <a:r>
              <a:rPr lang="en-US" dirty="0"/>
              <a:t>→ 9 + 4 = 13</a:t>
            </a:r>
          </a:p>
          <a:p>
            <a:r>
              <a:rPr lang="en-US" dirty="0" err="1"/>
              <a:t>Vậy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Bài</a:t>
            </a:r>
            <a:r>
              <a:rPr lang="en-US" dirty="0"/>
              <a:t> 2 </a:t>
            </a:r>
            <a:r>
              <a:rPr lang="en-US" dirty="0" err="1"/>
              <a:t>trang</a:t>
            </a:r>
            <a:r>
              <a:rPr lang="en-US" dirty="0"/>
              <a:t> 27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lớp</a:t>
            </a:r>
            <a:r>
              <a:rPr lang="en-US" dirty="0"/>
              <a:t> 2 </a:t>
            </a:r>
            <a:r>
              <a:rPr lang="en-US" dirty="0" err="1"/>
              <a:t>tập</a:t>
            </a:r>
            <a:r>
              <a:rPr lang="en-US" dirty="0"/>
              <a:t> 1 SGK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nối</a:t>
            </a:r>
            <a:r>
              <a:rPr lang="en-US" dirty="0"/>
              <a:t> tri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cuộc</a:t>
            </a:r>
            <a:r>
              <a:rPr lang="en-US" dirty="0"/>
              <a:t> </a:t>
            </a:r>
            <a:r>
              <a:rPr lang="en-US" dirty="0" err="1"/>
              <a:t>sống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42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0" y="-2849642"/>
            <a:ext cx="4572000" cy="125572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ách</a:t>
            </a:r>
            <a:r>
              <a:rPr lang="en-US" dirty="0"/>
              <a:t> 2: </a:t>
            </a:r>
            <a:r>
              <a:rPr lang="en-US" dirty="0" err="1"/>
              <a:t>Tách</a:t>
            </a:r>
            <a:r>
              <a:rPr lang="en-US" dirty="0"/>
              <a:t> </a:t>
            </a:r>
            <a:r>
              <a:rPr lang="en-US" dirty="0" err="1"/>
              <a:t>số</a:t>
            </a:r>
            <a:endParaRPr lang="en-US" dirty="0"/>
          </a:p>
          <a:p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Tách</a:t>
            </a:r>
            <a:r>
              <a:rPr lang="en-US" dirty="0"/>
              <a:t>: 3 = 2 + 1</a:t>
            </a:r>
          </a:p>
          <a:p>
            <a:endParaRPr lang="en-US" dirty="0"/>
          </a:p>
          <a:p>
            <a:r>
              <a:rPr lang="en-US" dirty="0"/>
              <a:t>• 8 + 2 = 10</a:t>
            </a:r>
          </a:p>
          <a:p>
            <a:endParaRPr lang="en-US" dirty="0"/>
          </a:p>
          <a:p>
            <a:r>
              <a:rPr lang="en-US" dirty="0"/>
              <a:t>• 10 + 1 = 11</a:t>
            </a:r>
          </a:p>
          <a:p>
            <a:endParaRPr lang="en-US" dirty="0"/>
          </a:p>
          <a:p>
            <a:r>
              <a:rPr lang="en-US" dirty="0"/>
              <a:t>→ 8 + 3 = 11</a:t>
            </a:r>
          </a:p>
          <a:p>
            <a:r>
              <a:rPr lang="en-US" dirty="0" err="1"/>
              <a:t>Tính</a:t>
            </a:r>
            <a:r>
              <a:rPr lang="en-US" dirty="0"/>
              <a:t> 8 + 5.</a:t>
            </a:r>
          </a:p>
          <a:p>
            <a:endParaRPr lang="en-US" dirty="0"/>
          </a:p>
          <a:p>
            <a:r>
              <a:rPr lang="en-US" dirty="0" err="1"/>
              <a:t>Cách</a:t>
            </a:r>
            <a:r>
              <a:rPr lang="en-US" dirty="0"/>
              <a:t> 1: </a:t>
            </a:r>
            <a:r>
              <a:rPr lang="en-US" dirty="0" err="1"/>
              <a:t>Đếm</a:t>
            </a:r>
            <a:r>
              <a:rPr lang="en-US" dirty="0"/>
              <a:t> </a:t>
            </a:r>
            <a:r>
              <a:rPr lang="en-US" dirty="0" err="1"/>
              <a:t>tiếp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Bài</a:t>
            </a:r>
            <a:r>
              <a:rPr lang="en-US" dirty="0"/>
              <a:t> 2 </a:t>
            </a:r>
            <a:r>
              <a:rPr lang="en-US" dirty="0" err="1"/>
              <a:t>trang</a:t>
            </a:r>
            <a:r>
              <a:rPr lang="en-US" dirty="0"/>
              <a:t> 27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lớp</a:t>
            </a:r>
            <a:r>
              <a:rPr lang="en-US" dirty="0"/>
              <a:t> 2 </a:t>
            </a:r>
            <a:r>
              <a:rPr lang="en-US" dirty="0" err="1"/>
              <a:t>tập</a:t>
            </a:r>
            <a:r>
              <a:rPr lang="en-US" dirty="0"/>
              <a:t> 1 SGK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nối</a:t>
            </a:r>
            <a:r>
              <a:rPr lang="en-US" dirty="0"/>
              <a:t> tri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cuộc</a:t>
            </a:r>
            <a:r>
              <a:rPr lang="en-US" dirty="0"/>
              <a:t> </a:t>
            </a:r>
            <a:r>
              <a:rPr lang="en-US" dirty="0" err="1"/>
              <a:t>sống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Cách</a:t>
            </a:r>
            <a:r>
              <a:rPr lang="en-US" dirty="0"/>
              <a:t> 2: </a:t>
            </a:r>
            <a:r>
              <a:rPr lang="en-US" dirty="0" err="1"/>
              <a:t>Tách</a:t>
            </a:r>
            <a:r>
              <a:rPr lang="en-US" dirty="0"/>
              <a:t> </a:t>
            </a:r>
            <a:r>
              <a:rPr lang="en-US" dirty="0" err="1"/>
              <a:t>số</a:t>
            </a:r>
            <a:endParaRPr lang="en-US" dirty="0"/>
          </a:p>
          <a:p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Tách</a:t>
            </a:r>
            <a:r>
              <a:rPr lang="en-US" dirty="0"/>
              <a:t>: 5 = 2 + 3</a:t>
            </a:r>
          </a:p>
          <a:p>
            <a:endParaRPr lang="en-US" dirty="0"/>
          </a:p>
          <a:p>
            <a:r>
              <a:rPr lang="en-US" dirty="0"/>
              <a:t>• 8 + 2 = 10</a:t>
            </a:r>
          </a:p>
          <a:p>
            <a:endParaRPr lang="en-US" dirty="0"/>
          </a:p>
          <a:p>
            <a:r>
              <a:rPr lang="en-US" dirty="0"/>
              <a:t>• 10 + 3 = 13</a:t>
            </a:r>
          </a:p>
          <a:p>
            <a:endParaRPr lang="en-US" dirty="0"/>
          </a:p>
          <a:p>
            <a:r>
              <a:rPr lang="en-US" dirty="0"/>
              <a:t>→ 8 + 5 = 13</a:t>
            </a:r>
          </a:p>
          <a:p>
            <a:r>
              <a:rPr lang="en-US" dirty="0" err="1"/>
              <a:t>Tính</a:t>
            </a:r>
            <a:r>
              <a:rPr lang="en-US" dirty="0"/>
              <a:t> 9 + 4.</a:t>
            </a:r>
          </a:p>
          <a:p>
            <a:endParaRPr lang="en-US" dirty="0"/>
          </a:p>
          <a:p>
            <a:r>
              <a:rPr lang="en-US" dirty="0" err="1"/>
              <a:t>Cách</a:t>
            </a:r>
            <a:r>
              <a:rPr lang="en-US" dirty="0"/>
              <a:t> 1: </a:t>
            </a:r>
            <a:r>
              <a:rPr lang="en-US" dirty="0" err="1"/>
              <a:t>Đếm</a:t>
            </a:r>
            <a:r>
              <a:rPr lang="en-US" dirty="0"/>
              <a:t> </a:t>
            </a:r>
            <a:r>
              <a:rPr lang="en-US" dirty="0" err="1"/>
              <a:t>tiếp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Bài</a:t>
            </a:r>
            <a:r>
              <a:rPr lang="en-US" dirty="0"/>
              <a:t> 2 </a:t>
            </a:r>
            <a:r>
              <a:rPr lang="en-US" dirty="0" err="1"/>
              <a:t>trang</a:t>
            </a:r>
            <a:r>
              <a:rPr lang="en-US" dirty="0"/>
              <a:t> 27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lớp</a:t>
            </a:r>
            <a:r>
              <a:rPr lang="en-US" dirty="0"/>
              <a:t> 2 </a:t>
            </a:r>
            <a:r>
              <a:rPr lang="en-US" dirty="0" err="1"/>
              <a:t>tập</a:t>
            </a:r>
            <a:r>
              <a:rPr lang="en-US" dirty="0"/>
              <a:t> 1 SGK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nối</a:t>
            </a:r>
            <a:r>
              <a:rPr lang="en-US" dirty="0"/>
              <a:t> tri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cuộc</a:t>
            </a:r>
            <a:r>
              <a:rPr lang="en-US" dirty="0"/>
              <a:t> </a:t>
            </a:r>
            <a:r>
              <a:rPr lang="en-US" dirty="0" err="1"/>
              <a:t>sống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Cách</a:t>
            </a:r>
            <a:r>
              <a:rPr lang="en-US" dirty="0"/>
              <a:t> 2: </a:t>
            </a:r>
            <a:r>
              <a:rPr lang="en-US" dirty="0" err="1"/>
              <a:t>Tách</a:t>
            </a:r>
            <a:r>
              <a:rPr lang="en-US" dirty="0"/>
              <a:t> </a:t>
            </a:r>
            <a:r>
              <a:rPr lang="en-US" dirty="0" err="1"/>
              <a:t>số</a:t>
            </a:r>
            <a:endParaRPr lang="en-US" dirty="0"/>
          </a:p>
          <a:p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Tách</a:t>
            </a:r>
            <a:r>
              <a:rPr lang="en-US" dirty="0"/>
              <a:t>: 4 + 1 + 3</a:t>
            </a:r>
          </a:p>
          <a:p>
            <a:endParaRPr lang="en-US" dirty="0"/>
          </a:p>
          <a:p>
            <a:r>
              <a:rPr lang="en-US" dirty="0"/>
              <a:t>• 9 + 1 = 10</a:t>
            </a:r>
          </a:p>
          <a:p>
            <a:endParaRPr lang="en-US" dirty="0"/>
          </a:p>
          <a:p>
            <a:r>
              <a:rPr lang="en-US" dirty="0"/>
              <a:t>• 10 + 3 = 13</a:t>
            </a:r>
          </a:p>
          <a:p>
            <a:endParaRPr lang="en-US" dirty="0"/>
          </a:p>
          <a:p>
            <a:r>
              <a:rPr lang="en-US" dirty="0"/>
              <a:t>→ 9 + 4 = 13</a:t>
            </a:r>
          </a:p>
          <a:p>
            <a:r>
              <a:rPr lang="en-US" dirty="0" err="1"/>
              <a:t>Vậy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Bài</a:t>
            </a:r>
            <a:r>
              <a:rPr lang="en-US" dirty="0"/>
              <a:t> 2 </a:t>
            </a:r>
            <a:r>
              <a:rPr lang="en-US" dirty="0" err="1"/>
              <a:t>trang</a:t>
            </a:r>
            <a:r>
              <a:rPr lang="en-US" dirty="0"/>
              <a:t> 27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lớp</a:t>
            </a:r>
            <a:r>
              <a:rPr lang="en-US" dirty="0"/>
              <a:t> 2 </a:t>
            </a:r>
            <a:r>
              <a:rPr lang="en-US" dirty="0" err="1"/>
              <a:t>tập</a:t>
            </a:r>
            <a:r>
              <a:rPr lang="en-US" dirty="0"/>
              <a:t> 1 SGK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nối</a:t>
            </a:r>
            <a:r>
              <a:rPr lang="en-US" dirty="0"/>
              <a:t> tri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cuộc</a:t>
            </a:r>
            <a:r>
              <a:rPr lang="en-US" dirty="0"/>
              <a:t> </a:t>
            </a:r>
            <a:r>
              <a:rPr lang="en-US" dirty="0" err="1"/>
              <a:t>sống</a:t>
            </a:r>
            <a:endParaRPr lang="en-US" dirty="0"/>
          </a:p>
        </p:txBody>
      </p:sp>
      <p:pic>
        <p:nvPicPr>
          <p:cNvPr id="8198" name="Picture 6" descr="D:\bai-2-toan-lop-2-trang-27-tap-1-ket-noi-anh-so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909" y="8387443"/>
            <a:ext cx="420624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783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1448</Words>
  <Application>Microsoft Office PowerPoint</Application>
  <PresentationFormat>On-screen Show (4:3)</PresentationFormat>
  <Paragraphs>224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inherit</vt:lpstr>
      <vt:lpstr>Times New Roman</vt:lpstr>
      <vt:lpstr>Office Theme</vt:lpstr>
      <vt:lpstr>PowerPoint Presentation</vt:lpstr>
      <vt:lpstr>Toán lớp 2 bài 7: Phép cộng (qua 10) trong phạm vi 20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Bài 1 trang 28 Toán lớp 2 tập 1 SGK Kết nối tri thức với cuộc sống   Hướng dẫn: Thực hiện phép tính cộng (qua 10) trong phạm vi 20 bằng cách tách số: Tách các số hạng sao cho xuất hiện phép cộng có tổng bằng 10, sau đó lấy 10 cộng với số hạng còn lại. Lời giải:  </vt:lpstr>
      <vt:lpstr>PowerPoint Presentation</vt:lpstr>
      <vt:lpstr>PowerPoint Presentation</vt:lpstr>
      <vt:lpstr>PowerPoint Presentation</vt:lpstr>
      <vt:lpstr>Đề bài : Tìm cá cho mèo </vt:lpstr>
      <vt:lpstr>PowerPoint Presentation</vt:lpstr>
      <vt:lpstr>PowerPoint Presentation</vt:lpstr>
      <vt:lpstr>Bài 5 : Số ?  Hướng dẫn hoạc sinh làm  Bao nhiêu công với bao nhiêu để được kết quả ?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Mỹ Ái Phạm</cp:lastModifiedBy>
  <cp:revision>16</cp:revision>
  <dcterms:created xsi:type="dcterms:W3CDTF">2021-09-21T01:42:57Z</dcterms:created>
  <dcterms:modified xsi:type="dcterms:W3CDTF">2025-03-01T14:22:17Z</dcterms:modified>
</cp:coreProperties>
</file>