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2" r:id="rId2"/>
  </p:sldMasterIdLst>
  <p:sldIdLst>
    <p:sldId id="351" r:id="rId3"/>
    <p:sldId id="314" r:id="rId4"/>
    <p:sldId id="315" r:id="rId5"/>
    <p:sldId id="285" r:id="rId6"/>
    <p:sldId id="300" r:id="rId7"/>
    <p:sldId id="352" r:id="rId8"/>
    <p:sldId id="301" r:id="rId9"/>
    <p:sldId id="304" r:id="rId10"/>
    <p:sldId id="317" r:id="rId11"/>
    <p:sldId id="303" r:id="rId12"/>
    <p:sldId id="316" r:id="rId13"/>
    <p:sldId id="318" r:id="rId14"/>
    <p:sldId id="319" r:id="rId15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ỹ Ái Phạm" initials="MÁP" lastIdx="3" clrIdx="0">
    <p:extLst>
      <p:ext uri="{19B8F6BF-5375-455C-9EA6-DF929625EA0E}">
        <p15:presenceInfo xmlns:p15="http://schemas.microsoft.com/office/powerpoint/2012/main" userId="2326f3eaf423e90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0E3EC"/>
    <a:srgbClr val="FDDD82"/>
    <a:srgbClr val="EDA85B"/>
    <a:srgbClr val="FCC8C3"/>
    <a:srgbClr val="C4EBFC"/>
    <a:srgbClr val="FFD472"/>
    <a:srgbClr val="FACAC8"/>
    <a:srgbClr val="FFD863"/>
    <a:srgbClr val="C6EAFA"/>
    <a:srgbClr val="FEF7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882" autoAdjust="0"/>
    <p:restoredTop sz="94660"/>
  </p:normalViewPr>
  <p:slideViewPr>
    <p:cSldViewPr snapToGrid="0">
      <p:cViewPr varScale="1">
        <p:scale>
          <a:sx n="72" d="100"/>
          <a:sy n="72" d="100"/>
        </p:scale>
        <p:origin x="72" y="22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960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7272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1" animBg="1"/>
      <p:bldP spid="48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4523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82156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9485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34217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8086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766821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038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7935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08953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667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744400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29/10/2024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B8854412-3EAB-4AA7-B56F-08B87120912A}"/>
              </a:ext>
            </a:extLst>
          </p:cNvPr>
          <p:cNvSpPr/>
          <p:nvPr userDrawn="1"/>
        </p:nvSpPr>
        <p:spPr>
          <a:xfrm>
            <a:off x="11117480" y="104502"/>
            <a:ext cx="1158441" cy="1449977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3686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29/10/2024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2665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98851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28599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29/10/2024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157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29/10/2024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9B908A02-C502-4548-9EAB-050D6F38031A}"/>
              </a:ext>
            </a:extLst>
          </p:cNvPr>
          <p:cNvSpPr/>
          <p:nvPr userDrawn="1"/>
        </p:nvSpPr>
        <p:spPr>
          <a:xfrm>
            <a:off x="10772991" y="141787"/>
            <a:ext cx="1158441" cy="1449977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72547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29/10/2024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C8CD6EA-0CF6-4D9F-8B2E-4E915342B957}"/>
              </a:ext>
            </a:extLst>
          </p:cNvPr>
          <p:cNvSpPr/>
          <p:nvPr userDrawn="1"/>
        </p:nvSpPr>
        <p:spPr>
          <a:xfrm>
            <a:off x="11117480" y="104502"/>
            <a:ext cx="1158441" cy="1449977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74886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29/10/2024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86163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29/10/2024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47770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29/10/2024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94518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29/10/2024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09873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29/10/2024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26899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2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29/10/2024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A9B32CE-C5FC-4BA5-BA54-1A06AC4753C3}"/>
              </a:ext>
            </a:extLst>
          </p:cNvPr>
          <p:cNvSpPr/>
          <p:nvPr userDrawn="1"/>
        </p:nvSpPr>
        <p:spPr>
          <a:xfrm>
            <a:off x="11117480" y="104502"/>
            <a:ext cx="1158441" cy="1449977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169667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TRÒ CHƠI</a:t>
            </a:r>
          </a:p>
        </p:txBody>
      </p: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DD75D50-C8A9-46A9-A6B8-FF16B2FC7E80}"/>
              </a:ext>
            </a:extLst>
          </p:cNvPr>
          <p:cNvGrpSpPr/>
          <p:nvPr userDrawn="1"/>
        </p:nvGrpSpPr>
        <p:grpSpPr>
          <a:xfrm>
            <a:off x="2204474" y="3886315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296E8662-8EA3-4C8B-820E-4BF6DFD80CD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6C1A066B-AB0B-4489-8545-9A6C22C6D5CE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04FCC8BC-CDB6-4AD2-B06D-F0687FB90ABD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5383075D-EADF-4C11-840F-91164E34321C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A53E41FA-10BF-4870-BF2C-1C3E32928AA0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58800010-9A82-4E81-8E5B-0DFD2052E66C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B158E422-1902-4E29-A4CE-7AE300619172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6F9DE660-430D-4DC0-BDE0-D53AAF560A94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28443C46-AE51-4F8F-8DD4-1A2441132300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BDEE59E5-3E6B-47A6-A192-9E1CA173F702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1FCBE1A0-9104-49DF-86CE-4788FB463DF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50BEE43F-134E-41CE-9B7E-A5A812180F42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D21F54E6-8881-45B0-97D8-002CB72A1A90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AF7CA650-6488-4917-A81F-8B0E6245BDD8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3B4FFC92-6173-4A77-89EA-8DC117444B3A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77194712-7B2E-4F2D-AEF8-32FE8CB2AE33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EDB48CD4-455C-4B48-8CE7-66878C257A28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120BF107-E018-4DF4-B743-36924AEDAF6F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E47F8288-E77F-4C1B-A081-C85AF58E6D17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A7522094-7202-437A-928E-3DBD12EA380E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E646C7AF-5DFF-4D0A-BFCF-2B1953187AEF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1E341F08-FEC4-4E8C-93EA-134416B65ABD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37049977-2AF7-45DB-BE8D-26185630A595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5968E01A-D720-42F5-BACC-1CE94E670FAC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EFFB5181-4B7C-4DBC-9557-5604624D9814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BCDC0EFE-0ED6-48B1-9443-EF43A18AE1CD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0E0E28D6-59A1-4969-9133-5864882D79E2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17954B1A-55A0-4A56-8890-C6AE57C0687D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6C9624CB-AD7F-4119-BE35-31158A1249F3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C8C675A8-440C-4C62-9652-0D5635B1FE27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C9753C64-8E01-49C3-8CD9-17060FBE5618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F6CFEFFE-DF0E-47EE-9824-FAFD0FE7F6CD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C9A24EF2-0346-433C-A241-CA68F005651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FE9E4DA9-41B4-4901-8393-0F903CDE5936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20F273AC-86B8-4F5B-B6EB-14BCD9CBF2E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864D3505-7993-4AB0-947A-79419454B1D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230F51EA-E5B6-446E-AD13-D4101D564099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05F86326-3805-4FE4-95B0-258EC64E9E02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4A0FF057-5F69-498A-A2D3-04106984B60F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48556D-DDA5-40A1-A560-4ECD6C995026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0BA7DF30-D72A-4FC8-A0ED-E1F3FE8BA66C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04899CAB-A0A6-4D8E-BC98-224D47303F87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2494363C-74F9-459A-9222-63CD703C82A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7A17EA9B-D19F-4B6F-A468-C6A1A3F301B7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F48BA30-5499-4B2F-AFF4-79B992FF4822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5BB2DB8F-F279-43E3-98F8-309FC92782AE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046558E1-5AFE-4C58-98E0-7A8C467E3738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F24D903E-495C-4D31-942F-2F426BEB355E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9567D77-1C1D-4D16-A64F-119FE4762BE4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B5B4C8A3-4C37-457B-9DC3-881006E8E4CD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AE95CD98-7F86-40E0-BE34-64B6BB9D144E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04C370B4-7E44-4790-B2A9-7FF96DD0180C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0F8BA807-E34B-400B-8B0F-B5A0A6BEB92C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6D74C190-2720-4FB3-989A-DE5914D97966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AC826749-7293-498A-9378-07BD103E8C84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57F940B0-74CF-4BEF-A8E7-C17BA1101B9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84DFCA67-3788-430C-B58B-FFC0F634FC4D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397D4BF7-76F0-4E99-BFCD-43C81B8B138A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C9C3A80C-9B2E-460F-9C36-A0CFA83E050D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19A60A5-7DFE-4AE5-BE9A-BBE66161FFE8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C622E568-4F65-414A-98A7-5690D52ECFB5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D70CB92B-15DA-49CA-BCEE-D5FA7A4AD008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66F74D55-7445-4C90-B936-BA5BB634E999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631;p30">
            <a:extLst>
              <a:ext uri="{FF2B5EF4-FFF2-40B4-BE49-F238E27FC236}">
                <a16:creationId xmlns:a16="http://schemas.microsoft.com/office/drawing/2014/main" id="{68384AAF-B7B5-447C-A808-82D0AFB6AC77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03" name="Google Shape;632;p30">
              <a:extLst>
                <a:ext uri="{FF2B5EF4-FFF2-40B4-BE49-F238E27FC236}">
                  <a16:creationId xmlns:a16="http://schemas.microsoft.com/office/drawing/2014/main" id="{C8119E67-0B6B-4353-9F10-DB0F7D2FFDC2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633;p30">
              <a:extLst>
                <a:ext uri="{FF2B5EF4-FFF2-40B4-BE49-F238E27FC236}">
                  <a16:creationId xmlns:a16="http://schemas.microsoft.com/office/drawing/2014/main" id="{91702C4B-81BE-4D3A-B731-611758AFD442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634;p30">
              <a:extLst>
                <a:ext uri="{FF2B5EF4-FFF2-40B4-BE49-F238E27FC236}">
                  <a16:creationId xmlns:a16="http://schemas.microsoft.com/office/drawing/2014/main" id="{37C6E89E-E0C2-4EDE-B21C-928CA6FBF21B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635;p30">
              <a:extLst>
                <a:ext uri="{FF2B5EF4-FFF2-40B4-BE49-F238E27FC236}">
                  <a16:creationId xmlns:a16="http://schemas.microsoft.com/office/drawing/2014/main" id="{16E95490-5F86-43A3-BEDD-2967D5036D48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636;p30">
              <a:extLst>
                <a:ext uri="{FF2B5EF4-FFF2-40B4-BE49-F238E27FC236}">
                  <a16:creationId xmlns:a16="http://schemas.microsoft.com/office/drawing/2014/main" id="{F5861418-6D4E-4F3C-9ABD-4DCF91D0220A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637;p30">
              <a:extLst>
                <a:ext uri="{FF2B5EF4-FFF2-40B4-BE49-F238E27FC236}">
                  <a16:creationId xmlns:a16="http://schemas.microsoft.com/office/drawing/2014/main" id="{E852FCE3-C2C0-4D04-B168-357F8275842F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638;p30">
              <a:extLst>
                <a:ext uri="{FF2B5EF4-FFF2-40B4-BE49-F238E27FC236}">
                  <a16:creationId xmlns:a16="http://schemas.microsoft.com/office/drawing/2014/main" id="{5AE9FE46-679C-4FEA-8DCE-BE2F7FAF1946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639;p30">
              <a:extLst>
                <a:ext uri="{FF2B5EF4-FFF2-40B4-BE49-F238E27FC236}">
                  <a16:creationId xmlns:a16="http://schemas.microsoft.com/office/drawing/2014/main" id="{3D3D3ACC-4C06-42BE-9E79-FC88ADB68340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640;p30">
              <a:extLst>
                <a:ext uri="{FF2B5EF4-FFF2-40B4-BE49-F238E27FC236}">
                  <a16:creationId xmlns:a16="http://schemas.microsoft.com/office/drawing/2014/main" id="{C957BCC4-29D1-47EC-B1F7-73AEACDA49E0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641;p30">
              <a:extLst>
                <a:ext uri="{FF2B5EF4-FFF2-40B4-BE49-F238E27FC236}">
                  <a16:creationId xmlns:a16="http://schemas.microsoft.com/office/drawing/2014/main" id="{8C71BB02-EA7E-4A8A-A3C6-98D02317F5D9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642;p30">
              <a:extLst>
                <a:ext uri="{FF2B5EF4-FFF2-40B4-BE49-F238E27FC236}">
                  <a16:creationId xmlns:a16="http://schemas.microsoft.com/office/drawing/2014/main" id="{00AB493D-AF54-4CD3-B14C-B3F00B4FB2FF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643;p30">
              <a:extLst>
                <a:ext uri="{FF2B5EF4-FFF2-40B4-BE49-F238E27FC236}">
                  <a16:creationId xmlns:a16="http://schemas.microsoft.com/office/drawing/2014/main" id="{2DF8DF2D-C3A5-49F3-B510-02A1898F2777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644;p30">
              <a:extLst>
                <a:ext uri="{FF2B5EF4-FFF2-40B4-BE49-F238E27FC236}">
                  <a16:creationId xmlns:a16="http://schemas.microsoft.com/office/drawing/2014/main" id="{BC833655-5634-4240-9899-FD9224B9CC10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645;p30">
              <a:extLst>
                <a:ext uri="{FF2B5EF4-FFF2-40B4-BE49-F238E27FC236}">
                  <a16:creationId xmlns:a16="http://schemas.microsoft.com/office/drawing/2014/main" id="{FC412254-AB1A-4B56-9D34-43CDD9A006F5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646;p30">
              <a:extLst>
                <a:ext uri="{FF2B5EF4-FFF2-40B4-BE49-F238E27FC236}">
                  <a16:creationId xmlns:a16="http://schemas.microsoft.com/office/drawing/2014/main" id="{418836FC-F298-4B7A-83CA-FB6D988BE6CE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647;p30">
              <a:extLst>
                <a:ext uri="{FF2B5EF4-FFF2-40B4-BE49-F238E27FC236}">
                  <a16:creationId xmlns:a16="http://schemas.microsoft.com/office/drawing/2014/main" id="{52B85772-2E22-435E-9B8E-11AEBE3D05EC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648;p30">
              <a:extLst>
                <a:ext uri="{FF2B5EF4-FFF2-40B4-BE49-F238E27FC236}">
                  <a16:creationId xmlns:a16="http://schemas.microsoft.com/office/drawing/2014/main" id="{073E355F-591A-4F8F-ADE2-CD68B69DAFB9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649;p30">
              <a:extLst>
                <a:ext uri="{FF2B5EF4-FFF2-40B4-BE49-F238E27FC236}">
                  <a16:creationId xmlns:a16="http://schemas.microsoft.com/office/drawing/2014/main" id="{1592EFBB-BD34-4DC6-A753-9DF710D68B62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650;p30">
              <a:extLst>
                <a:ext uri="{FF2B5EF4-FFF2-40B4-BE49-F238E27FC236}">
                  <a16:creationId xmlns:a16="http://schemas.microsoft.com/office/drawing/2014/main" id="{D1763DA2-E91A-4647-9F88-CBAC0C1FF7C8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651;p30">
              <a:extLst>
                <a:ext uri="{FF2B5EF4-FFF2-40B4-BE49-F238E27FC236}">
                  <a16:creationId xmlns:a16="http://schemas.microsoft.com/office/drawing/2014/main" id="{A37B7A95-0D42-462E-ACB6-DF5E68B47F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652;p30">
              <a:extLst>
                <a:ext uri="{FF2B5EF4-FFF2-40B4-BE49-F238E27FC236}">
                  <a16:creationId xmlns:a16="http://schemas.microsoft.com/office/drawing/2014/main" id="{035B4059-F804-4F0A-A687-0578164FC201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653;p30">
              <a:extLst>
                <a:ext uri="{FF2B5EF4-FFF2-40B4-BE49-F238E27FC236}">
                  <a16:creationId xmlns:a16="http://schemas.microsoft.com/office/drawing/2014/main" id="{AC3F8667-F8EB-44D5-8E7C-F146BC3114FB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654;p30">
              <a:extLst>
                <a:ext uri="{FF2B5EF4-FFF2-40B4-BE49-F238E27FC236}">
                  <a16:creationId xmlns:a16="http://schemas.microsoft.com/office/drawing/2014/main" id="{5FAC0A30-3BED-4B9D-AAE7-EF7C7E0EE1E7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655;p30">
              <a:extLst>
                <a:ext uri="{FF2B5EF4-FFF2-40B4-BE49-F238E27FC236}">
                  <a16:creationId xmlns:a16="http://schemas.microsoft.com/office/drawing/2014/main" id="{3FD2F0B1-4C74-428D-B499-F24C02C809CA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656;p30">
              <a:extLst>
                <a:ext uri="{FF2B5EF4-FFF2-40B4-BE49-F238E27FC236}">
                  <a16:creationId xmlns:a16="http://schemas.microsoft.com/office/drawing/2014/main" id="{2A16750A-BA6E-4B19-8A8F-841516B81B55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657;p30">
              <a:extLst>
                <a:ext uri="{FF2B5EF4-FFF2-40B4-BE49-F238E27FC236}">
                  <a16:creationId xmlns:a16="http://schemas.microsoft.com/office/drawing/2014/main" id="{0ACCDDEA-6700-4981-96FD-F69C08E17911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658;p30">
              <a:extLst>
                <a:ext uri="{FF2B5EF4-FFF2-40B4-BE49-F238E27FC236}">
                  <a16:creationId xmlns:a16="http://schemas.microsoft.com/office/drawing/2014/main" id="{A186D19B-D827-45D7-8241-51DAE20706AF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659;p30">
              <a:extLst>
                <a:ext uri="{FF2B5EF4-FFF2-40B4-BE49-F238E27FC236}">
                  <a16:creationId xmlns:a16="http://schemas.microsoft.com/office/drawing/2014/main" id="{0F9E9CC8-7BF5-4B07-82B6-65F2EDB31903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660;p30">
              <a:extLst>
                <a:ext uri="{FF2B5EF4-FFF2-40B4-BE49-F238E27FC236}">
                  <a16:creationId xmlns:a16="http://schemas.microsoft.com/office/drawing/2014/main" id="{E89840E0-2312-4109-9B8E-27042911B01E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661;p30">
              <a:extLst>
                <a:ext uri="{FF2B5EF4-FFF2-40B4-BE49-F238E27FC236}">
                  <a16:creationId xmlns:a16="http://schemas.microsoft.com/office/drawing/2014/main" id="{ABDDA8C6-86B1-4D13-8477-26BFF49FE82A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662;p30">
              <a:extLst>
                <a:ext uri="{FF2B5EF4-FFF2-40B4-BE49-F238E27FC236}">
                  <a16:creationId xmlns:a16="http://schemas.microsoft.com/office/drawing/2014/main" id="{F4320CEA-EED6-4E76-A829-D7C121CC54BD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663;p30">
              <a:extLst>
                <a:ext uri="{FF2B5EF4-FFF2-40B4-BE49-F238E27FC236}">
                  <a16:creationId xmlns:a16="http://schemas.microsoft.com/office/drawing/2014/main" id="{EAB61CDD-5EC4-4093-8C2F-8464B40B6242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0" name="Google Shape;664;p30">
              <a:extLst>
                <a:ext uri="{FF2B5EF4-FFF2-40B4-BE49-F238E27FC236}">
                  <a16:creationId xmlns:a16="http://schemas.microsoft.com/office/drawing/2014/main" id="{EF0AE066-94D1-4496-B873-6D37A4E8134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1" name="Google Shape;665;p30">
              <a:extLst>
                <a:ext uri="{FF2B5EF4-FFF2-40B4-BE49-F238E27FC236}">
                  <a16:creationId xmlns:a16="http://schemas.microsoft.com/office/drawing/2014/main" id="{42E21A7A-649B-451B-84CD-5B5E5210975A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2" name="Google Shape;666;p30">
              <a:extLst>
                <a:ext uri="{FF2B5EF4-FFF2-40B4-BE49-F238E27FC236}">
                  <a16:creationId xmlns:a16="http://schemas.microsoft.com/office/drawing/2014/main" id="{EFC63EFC-4985-4181-B268-BBE86AFEB9C5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3" name="Google Shape;667;p30">
              <a:extLst>
                <a:ext uri="{FF2B5EF4-FFF2-40B4-BE49-F238E27FC236}">
                  <a16:creationId xmlns:a16="http://schemas.microsoft.com/office/drawing/2014/main" id="{300F47C0-B7A0-440B-89C5-D425A98B829E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4" name="Google Shape;668;p30">
              <a:extLst>
                <a:ext uri="{FF2B5EF4-FFF2-40B4-BE49-F238E27FC236}">
                  <a16:creationId xmlns:a16="http://schemas.microsoft.com/office/drawing/2014/main" id="{C85A5A99-D403-4672-BF93-AAE1C98744FA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5" name="Google Shape;669;p30">
              <a:extLst>
                <a:ext uri="{FF2B5EF4-FFF2-40B4-BE49-F238E27FC236}">
                  <a16:creationId xmlns:a16="http://schemas.microsoft.com/office/drawing/2014/main" id="{CCDC3E1D-A4C6-480F-9648-58AF27DBC5F0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6" name="Google Shape;670;p30">
              <a:extLst>
                <a:ext uri="{FF2B5EF4-FFF2-40B4-BE49-F238E27FC236}">
                  <a16:creationId xmlns:a16="http://schemas.microsoft.com/office/drawing/2014/main" id="{4A6FFDD3-23DB-4E57-B21E-BB3086F18452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7" name="Google Shape;671;p30">
              <a:extLst>
                <a:ext uri="{FF2B5EF4-FFF2-40B4-BE49-F238E27FC236}">
                  <a16:creationId xmlns:a16="http://schemas.microsoft.com/office/drawing/2014/main" id="{0A863DF9-6C68-4CD3-A6D3-B635474FD1C1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8" name="Google Shape;672;p30">
              <a:extLst>
                <a:ext uri="{FF2B5EF4-FFF2-40B4-BE49-F238E27FC236}">
                  <a16:creationId xmlns:a16="http://schemas.microsoft.com/office/drawing/2014/main" id="{071D6E0A-9424-4050-8F03-C9F0079004E9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2991229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19709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688670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91" r:id="rId4"/>
    <p:sldLayoutId id="2147483661" r:id="rId5"/>
    <p:sldLayoutId id="2147483674" r:id="rId6"/>
    <p:sldLayoutId id="2147483662" r:id="rId7"/>
    <p:sldLayoutId id="2147483663" r:id="rId8"/>
    <p:sldLayoutId id="2147483664" r:id="rId9"/>
    <p:sldLayoutId id="2147483665" r:id="rId10"/>
    <p:sldLayoutId id="2147483675" r:id="rId11"/>
    <p:sldLayoutId id="2147483676" r:id="rId12"/>
    <p:sldLayoutId id="2147483677" r:id="rId13"/>
    <p:sldLayoutId id="2147483678" r:id="rId14"/>
    <p:sldLayoutId id="2147483679" r:id="rId15"/>
    <p:sldLayoutId id="2147483680" r:id="rId16"/>
    <p:sldLayoutId id="2147483681" r:id="rId17"/>
    <p:sldLayoutId id="2147483682" r:id="rId18"/>
    <p:sldLayoutId id="2147483683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29/10/2024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85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12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1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6" descr="Hinh_nen_dong">
            <a:extLst>
              <a:ext uri="{FF2B5EF4-FFF2-40B4-BE49-F238E27FC236}">
                <a16:creationId xmlns:a16="http://schemas.microsoft.com/office/drawing/2014/main" id="{D1E0FF3B-4DEE-E91A-D19A-D05723521BA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295400"/>
            <a:ext cx="62484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21">
            <a:extLst>
              <a:ext uri="{FF2B5EF4-FFF2-40B4-BE49-F238E27FC236}">
                <a16:creationId xmlns:a16="http://schemas.microsoft.com/office/drawing/2014/main" id="{EC5B33F3-646C-8205-0D79-DF77201A84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0" y="228600"/>
            <a:ext cx="6096000" cy="13843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TRƯỜNG TIỂU HỌC TRƯNG TRẮC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.VnTime" pitchFamily="34" charset="0"/>
              <a:ea typeface="+mn-ea"/>
              <a:cs typeface="+mn-cs"/>
            </a:endParaRPr>
          </a:p>
        </p:txBody>
      </p:sp>
      <p:pic>
        <p:nvPicPr>
          <p:cNvPr id="14340" name="Picture 4" descr="rgb-on-white-01">
            <a:extLst>
              <a:ext uri="{FF2B5EF4-FFF2-40B4-BE49-F238E27FC236}">
                <a16:creationId xmlns:a16="http://schemas.microsoft.com/office/drawing/2014/main" id="{90FE5137-0A74-3C85-5F63-28503E09ED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785"/>
            <a:ext cx="12192000" cy="6872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12" descr="POINSET2">
            <a:extLst>
              <a:ext uri="{FF2B5EF4-FFF2-40B4-BE49-F238E27FC236}">
                <a16:creationId xmlns:a16="http://schemas.microsoft.com/office/drawing/2014/main" id="{5170129A-DA48-CFC1-5C3A-995E8334DB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829800" y="232569"/>
            <a:ext cx="1981200" cy="197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4" descr="POINSET2">
            <a:extLst>
              <a:ext uri="{FF2B5EF4-FFF2-40B4-BE49-F238E27FC236}">
                <a16:creationId xmlns:a16="http://schemas.microsoft.com/office/drawing/2014/main" id="{7F01951F-817B-993E-401C-DC6C99C185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551" y="103696"/>
            <a:ext cx="1981200" cy="197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21">
            <a:extLst>
              <a:ext uri="{FF2B5EF4-FFF2-40B4-BE49-F238E27FC236}">
                <a16:creationId xmlns:a16="http://schemas.microsoft.com/office/drawing/2014/main" id="{11326F26-1FED-122C-19A3-36691A8234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381001"/>
            <a:ext cx="6553200" cy="9239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TRƯỜNG TIỂU HỌC 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SỐ 3 HOÀI HƯƠNG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13" name="WordArt 6">
            <a:extLst>
              <a:ext uri="{FF2B5EF4-FFF2-40B4-BE49-F238E27FC236}">
                <a16:creationId xmlns:a16="http://schemas.microsoft.com/office/drawing/2014/main" id="{DC881B65-71C1-2641-D651-30EC5F5BEF8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461155" y="1295400"/>
            <a:ext cx="9332536" cy="19812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9900CC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NHIỆT LIỆT CHÀO MỪNG CÁC THẦY CÔ</a:t>
            </a:r>
          </a:p>
        </p:txBody>
      </p:sp>
      <p:sp>
        <p:nvSpPr>
          <p:cNvPr id="14" name="WordArt 7">
            <a:extLst>
              <a:ext uri="{FF2B5EF4-FFF2-40B4-BE49-F238E27FC236}">
                <a16:creationId xmlns:a16="http://schemas.microsoft.com/office/drawing/2014/main" id="{46C9D5B1-41CD-FA3B-727C-55741DA183C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253751" y="3268664"/>
            <a:ext cx="8115734" cy="1473494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 THĂM VÀ DỰ GIỜ LỚP </a:t>
            </a:r>
            <a:r>
              <a:rPr kumimoji="0" lang="vi-VN" sz="3600" b="1" i="0" u="none" strike="noStrike" kern="10" cap="none" spc="0" normalizeH="0" baseline="0" noProof="0" dirty="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2A</a:t>
            </a:r>
            <a:endParaRPr kumimoji="0" lang="en-US" sz="3600" b="1" i="0" u="none" strike="noStrike" kern="10" cap="none" spc="0" normalizeH="0" baseline="0" noProof="0" dirty="0">
              <a:ln w="9525">
                <a:solidFill>
                  <a:srgbClr val="FF66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ext Box 8">
            <a:extLst>
              <a:ext uri="{FF2B5EF4-FFF2-40B4-BE49-F238E27FC236}">
                <a16:creationId xmlns:a16="http://schemas.microsoft.com/office/drawing/2014/main" id="{16BF6405-D70A-53E1-92EA-044AB2E95A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0" y="5204225"/>
            <a:ext cx="6858000" cy="997196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1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MÔN: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OÁN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1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Giáo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viên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: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PHẠM THỊ MỸ ÁI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C0099"/>
              </a:solidFill>
              <a:effectLst/>
              <a:uLnTx/>
              <a:uFillTx/>
              <a:latin typeface=".VnKoal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3926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7ACB79-DA27-4B74-8B46-326B444B24A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53445" y="1693646"/>
            <a:ext cx="6381881" cy="4086885"/>
          </a:xfrm>
          <a:prstGeom prst="rect">
            <a:avLst/>
          </a:prstGeom>
        </p:spPr>
      </p:pic>
      <p:pic>
        <p:nvPicPr>
          <p:cNvPr id="3" name="Picture 2" descr="C:\Users\TUAN\Downloads\Luyện tập 1.png">
            <a:extLst>
              <a:ext uri="{FF2B5EF4-FFF2-40B4-BE49-F238E27FC236}">
                <a16:creationId xmlns:a16="http://schemas.microsoft.com/office/drawing/2014/main" id="{2F88D6CC-6491-49D9-A498-9B716D35BF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2445" y="1616230"/>
            <a:ext cx="2237784" cy="863493"/>
          </a:xfrm>
          <a:prstGeom prst="rect">
            <a:avLst/>
          </a:prstGeom>
          <a:noFill/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2A6D78DF-CDE6-4B82-84CB-DA90E87F3555}"/>
              </a:ext>
            </a:extLst>
          </p:cNvPr>
          <p:cNvSpPr/>
          <p:nvPr/>
        </p:nvSpPr>
        <p:spPr>
          <a:xfrm>
            <a:off x="1056674" y="2589237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4</a:t>
            </a:r>
            <a:endParaRPr lang="vi-VN" sz="3200" b="1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B9AA66F-F162-4C7D-AA23-D97D609A6C08}"/>
              </a:ext>
            </a:extLst>
          </p:cNvPr>
          <p:cNvGrpSpPr/>
          <p:nvPr/>
        </p:nvGrpSpPr>
        <p:grpSpPr>
          <a:xfrm>
            <a:off x="1633279" y="2523441"/>
            <a:ext cx="1068975" cy="607796"/>
            <a:chOff x="1868776" y="1440653"/>
            <a:chExt cx="1118054" cy="461666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7370DC0C-5C62-4F03-BCF2-4E1F0756938A}"/>
                </a:ext>
              </a:extLst>
            </p:cNvPr>
            <p:cNvGrpSpPr/>
            <p:nvPr/>
          </p:nvGrpSpPr>
          <p:grpSpPr>
            <a:xfrm>
              <a:off x="1868776" y="1440654"/>
              <a:ext cx="760124" cy="461665"/>
              <a:chOff x="1868776" y="1440654"/>
              <a:chExt cx="760124" cy="461665"/>
            </a:xfrm>
          </p:grpSpPr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1A5179AE-2D65-4501-97C2-B03C8778368F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EC703AB-591B-4013-B2C6-E5DB34340053}"/>
                  </a:ext>
                </a:extLst>
              </p:cNvPr>
              <p:cNvSpPr txBox="1"/>
              <p:nvPr/>
            </p:nvSpPr>
            <p:spPr>
              <a:xfrm>
                <a:off x="1868776" y="1440654"/>
                <a:ext cx="76012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2400" dirty="0"/>
                  <a:t>Số</a:t>
                </a: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BEBD7C3-ADE3-498B-A526-A6D9DD7215C6}"/>
                </a:ext>
              </a:extLst>
            </p:cNvPr>
            <p:cNvSpPr txBox="1"/>
            <p:nvPr/>
          </p:nvSpPr>
          <p:spPr>
            <a:xfrm>
              <a:off x="2630642" y="1440653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/>
                <a:t>?</a:t>
              </a:r>
            </a:p>
          </p:txBody>
        </p:sp>
      </p:grp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7212DDBF-C077-415B-98BA-462119CEBDBE}"/>
              </a:ext>
            </a:extLst>
          </p:cNvPr>
          <p:cNvSpPr/>
          <p:nvPr/>
        </p:nvSpPr>
        <p:spPr>
          <a:xfrm rot="5400000">
            <a:off x="2229985" y="3628242"/>
            <a:ext cx="658837" cy="4064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3996B9B-00B0-440F-9FB7-363744DCE791}"/>
              </a:ext>
            </a:extLst>
          </p:cNvPr>
          <p:cNvSpPr txBox="1"/>
          <p:nvPr/>
        </p:nvSpPr>
        <p:spPr>
          <a:xfrm>
            <a:off x="535597" y="4265062"/>
            <a:ext cx="41001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</a:rPr>
              <a:t>Số ở trên bằng tổng của hai số ở dưới.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9A01DFD-2E89-40E6-A715-10745CE73722}"/>
              </a:ext>
            </a:extLst>
          </p:cNvPr>
          <p:cNvSpPr/>
          <p:nvPr/>
        </p:nvSpPr>
        <p:spPr>
          <a:xfrm>
            <a:off x="7730827" y="4297735"/>
            <a:ext cx="910155" cy="34326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D02D19B-E554-47E2-B3B9-B667EC04A9CD}"/>
              </a:ext>
            </a:extLst>
          </p:cNvPr>
          <p:cNvSpPr/>
          <p:nvPr/>
        </p:nvSpPr>
        <p:spPr>
          <a:xfrm>
            <a:off x="8714611" y="4297734"/>
            <a:ext cx="910155" cy="343268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76A1477-2562-4B52-A914-C3C6852D97A8}"/>
              </a:ext>
            </a:extLst>
          </p:cNvPr>
          <p:cNvSpPr/>
          <p:nvPr/>
        </p:nvSpPr>
        <p:spPr>
          <a:xfrm>
            <a:off x="7290541" y="3870109"/>
            <a:ext cx="910156" cy="343268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13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E273B5E-1A2E-41BC-A5FF-6D752DE693E7}"/>
              </a:ext>
            </a:extLst>
          </p:cNvPr>
          <p:cNvSpPr/>
          <p:nvPr/>
        </p:nvSpPr>
        <p:spPr>
          <a:xfrm>
            <a:off x="8259533" y="3870109"/>
            <a:ext cx="910155" cy="343268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15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82148B6-07D6-4757-8D71-4D26734854D2}"/>
              </a:ext>
            </a:extLst>
          </p:cNvPr>
          <p:cNvSpPr/>
          <p:nvPr/>
        </p:nvSpPr>
        <p:spPr>
          <a:xfrm>
            <a:off x="7804455" y="3472249"/>
            <a:ext cx="910155" cy="343268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28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34AFA26-30F4-4050-A1F9-5646A45FAC68}"/>
              </a:ext>
            </a:extLst>
          </p:cNvPr>
          <p:cNvSpPr/>
          <p:nvPr/>
        </p:nvSpPr>
        <p:spPr>
          <a:xfrm>
            <a:off x="7325838" y="3059506"/>
            <a:ext cx="910155" cy="343268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52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FC5568F-2618-A8D1-1C02-6EBFA080DD6F}"/>
              </a:ext>
            </a:extLst>
          </p:cNvPr>
          <p:cNvSpPr txBox="1"/>
          <p:nvPr/>
        </p:nvSpPr>
        <p:spPr>
          <a:xfrm>
            <a:off x="7290541" y="354062"/>
            <a:ext cx="422688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29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12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20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22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546F24E-3F2F-3E45-C322-7C8B354CBE7A}"/>
              </a:ext>
            </a:extLst>
          </p:cNvPr>
          <p:cNvSpPr txBox="1"/>
          <p:nvPr/>
        </p:nvSpPr>
        <p:spPr>
          <a:xfrm>
            <a:off x="2702254" y="722223"/>
            <a:ext cx="60944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tập 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4)</a:t>
            </a:r>
          </a:p>
        </p:txBody>
      </p:sp>
    </p:spTree>
    <p:extLst>
      <p:ext uri="{BB962C8B-B14F-4D97-AF65-F5344CB8AC3E}">
        <p14:creationId xmlns:p14="http://schemas.microsoft.com/office/powerpoint/2010/main" val="1990551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6" grpId="0" animBg="1"/>
      <p:bldP spid="17" grpId="0"/>
      <p:bldP spid="18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6917A48-7310-6AE9-3492-7A66909A1A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672"/>
            <a:ext cx="12192000" cy="667018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CC13412-B386-D812-F035-8B6B7DCBA8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9395" y="2727899"/>
            <a:ext cx="8413209" cy="1402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101825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26C7271-1967-AB13-B9C5-EE1704413B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143" y="527052"/>
            <a:ext cx="10209314" cy="58038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BC732D5-7146-F705-803F-5F363FC00F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5403" y="2307771"/>
            <a:ext cx="5906826" cy="16149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F728D1A-BA71-CFC3-DB5F-E822B1D76E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610" y="4821911"/>
            <a:ext cx="3225064" cy="167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789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68E01A-9682-0CA1-FFE4-D57CE11ABD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400" y="217714"/>
            <a:ext cx="10907485" cy="6233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047747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A4C9851-A612-CAD9-A458-9CBA36F88D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106" y="142922"/>
            <a:ext cx="10935930" cy="6370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680975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">
            <a:hlinkClick r:id="" action="ppaction://media"/>
            <a:extLst>
              <a:ext uri="{FF2B5EF4-FFF2-40B4-BE49-F238E27FC236}">
                <a16:creationId xmlns:a16="http://schemas.microsoft.com/office/drawing/2014/main" id="{11E56C08-9A79-DA19-0B34-8A07113758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01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6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5138C25-CF3A-465B-B7E6-42C30821173C}"/>
              </a:ext>
            </a:extLst>
          </p:cNvPr>
          <p:cNvGrpSpPr/>
          <p:nvPr/>
        </p:nvGrpSpPr>
        <p:grpSpPr>
          <a:xfrm>
            <a:off x="1068403" y="317237"/>
            <a:ext cx="3459351" cy="769440"/>
            <a:chOff x="1523998" y="0"/>
            <a:chExt cx="2190751" cy="980661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C384A053-A1E6-439B-A919-2F424B13516D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5" name="Rectangle: Top Corners Rounded 4">
                <a:extLst>
                  <a:ext uri="{FF2B5EF4-FFF2-40B4-BE49-F238E27FC236}">
                    <a16:creationId xmlns:a16="http://schemas.microsoft.com/office/drawing/2014/main" id="{B6063A08-A60E-4694-ABCC-273A3D0953EE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4C41FB10-03C2-4D3E-9855-319623548209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rgbClr val="7030A0"/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E7F5520-C5D5-4F4E-96E0-A72DCF2CB46C}"/>
                </a:ext>
              </a:extLst>
            </p:cNvPr>
            <p:cNvSpPr txBox="1"/>
            <p:nvPr/>
          </p:nvSpPr>
          <p:spPr>
            <a:xfrm>
              <a:off x="1677724" y="206880"/>
              <a:ext cx="1972089" cy="6668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u="sng" dirty="0" err="1">
                  <a:solidFill>
                    <a:srgbClr val="7030A0"/>
                  </a:solidFill>
                </a:rPr>
                <a:t>Toán</a:t>
              </a:r>
              <a:r>
                <a:rPr lang="en-US" sz="2800" dirty="0">
                  <a:solidFill>
                    <a:srgbClr val="7030A0"/>
                  </a:solidFill>
                </a:rPr>
                <a:t> :</a:t>
              </a:r>
              <a:endParaRPr lang="vi-VN" sz="2800" dirty="0">
                <a:solidFill>
                  <a:srgbClr val="7030A0"/>
                </a:solidFill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7E1D5657-02F9-4206-8D9F-84DE1BC35A4E}"/>
              </a:ext>
            </a:extLst>
          </p:cNvPr>
          <p:cNvSpPr txBox="1"/>
          <p:nvPr/>
        </p:nvSpPr>
        <p:spPr>
          <a:xfrm>
            <a:off x="3540167" y="332624"/>
            <a:ext cx="64804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7030A0"/>
                </a:solidFill>
              </a:rPr>
              <a:t>                                          </a:t>
            </a:r>
            <a:r>
              <a:rPr lang="en-US" dirty="0" err="1">
                <a:solidFill>
                  <a:srgbClr val="7030A0"/>
                </a:solidFill>
              </a:rPr>
              <a:t>Thứ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năm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ngày</a:t>
            </a:r>
            <a:r>
              <a:rPr lang="en-US" dirty="0">
                <a:solidFill>
                  <a:srgbClr val="7030A0"/>
                </a:solidFill>
              </a:rPr>
              <a:t> 29 </a:t>
            </a:r>
            <a:r>
              <a:rPr lang="en-US" dirty="0" err="1">
                <a:solidFill>
                  <a:srgbClr val="7030A0"/>
                </a:solidFill>
              </a:rPr>
              <a:t>tháng</a:t>
            </a:r>
            <a:r>
              <a:rPr lang="en-US" dirty="0">
                <a:solidFill>
                  <a:srgbClr val="7030A0"/>
                </a:solidFill>
              </a:rPr>
              <a:t> 12 </a:t>
            </a:r>
            <a:r>
              <a:rPr lang="en-US" dirty="0" err="1">
                <a:solidFill>
                  <a:srgbClr val="7030A0"/>
                </a:solidFill>
              </a:rPr>
              <a:t>năm</a:t>
            </a:r>
            <a:r>
              <a:rPr lang="en-US" dirty="0">
                <a:solidFill>
                  <a:srgbClr val="7030A0"/>
                </a:solidFill>
              </a:rPr>
              <a:t> 2024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A2A65E-4925-443C-973E-2B692A7DB1DB}"/>
              </a:ext>
            </a:extLst>
          </p:cNvPr>
          <p:cNvSpPr txBox="1"/>
          <p:nvPr/>
        </p:nvSpPr>
        <p:spPr>
          <a:xfrm>
            <a:off x="1183753" y="1261104"/>
            <a:ext cx="9585189" cy="297908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000" dirty="0">
                <a:ln>
                  <a:solidFill>
                    <a:srgbClr val="7030A0"/>
                  </a:solidFill>
                </a:ln>
              </a:rPr>
              <a:t>BÀI 33</a:t>
            </a:r>
          </a:p>
          <a:p>
            <a:pPr algn="ctr">
              <a:lnSpc>
                <a:spcPct val="120000"/>
              </a:lnSpc>
            </a:pPr>
            <a:r>
              <a:rPr lang="vi-VN" sz="4000" dirty="0">
                <a:ln>
                  <a:solidFill>
                    <a:srgbClr val="7030A0"/>
                  </a:solidFill>
                </a:ln>
              </a:rPr>
              <a:t>ÔN TẬP PHÉP CỘNG, PHÉP TRỪ TRONG PHẠM VI 20,100</a:t>
            </a:r>
            <a:endParaRPr lang="en-US" sz="4000" dirty="0">
              <a:ln>
                <a:solidFill>
                  <a:srgbClr val="7030A0"/>
                </a:solidFill>
              </a:ln>
            </a:endParaRPr>
          </a:p>
          <a:p>
            <a:pPr algn="ctr">
              <a:lnSpc>
                <a:spcPct val="120000"/>
              </a:lnSpc>
            </a:pPr>
            <a:r>
              <a:rPr lang="en-US" sz="4000" dirty="0">
                <a:ln>
                  <a:solidFill>
                    <a:srgbClr val="7030A0"/>
                  </a:solidFill>
                </a:ln>
              </a:rPr>
              <a:t>LUYỆN  TẬP ( </a:t>
            </a:r>
            <a:r>
              <a:rPr lang="en-US" sz="4000" dirty="0" err="1">
                <a:ln>
                  <a:solidFill>
                    <a:srgbClr val="7030A0"/>
                  </a:solidFill>
                </a:ln>
              </a:rPr>
              <a:t>Tiết</a:t>
            </a:r>
            <a:r>
              <a:rPr lang="en-US" sz="4000" dirty="0">
                <a:ln>
                  <a:solidFill>
                    <a:srgbClr val="7030A0"/>
                  </a:solidFill>
                </a:ln>
              </a:rPr>
              <a:t> 4)</a:t>
            </a:r>
            <a:endParaRPr lang="vi-VN" sz="4000" dirty="0">
              <a:ln>
                <a:solidFill>
                  <a:srgbClr val="7030A0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820494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TUAN\Downloads\Luyện tập 1.png">
            <a:extLst>
              <a:ext uri="{FF2B5EF4-FFF2-40B4-BE49-F238E27FC236}">
                <a16:creationId xmlns:a16="http://schemas.microsoft.com/office/drawing/2014/main" id="{D0FA8710-4CF5-4BB5-AE2F-1C740F121A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5383" y="769460"/>
            <a:ext cx="2385153" cy="863493"/>
          </a:xfrm>
          <a:prstGeom prst="rect">
            <a:avLst/>
          </a:prstGeom>
          <a:noFill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316EDCB-A254-4302-A25E-D3CB23B5ADB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0152" y="1730650"/>
            <a:ext cx="10011400" cy="2476853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00553EA6-A673-477F-8B7E-26DB6507F10F}"/>
              </a:ext>
            </a:extLst>
          </p:cNvPr>
          <p:cNvSpPr/>
          <p:nvPr/>
        </p:nvSpPr>
        <p:spPr>
          <a:xfrm>
            <a:off x="906229" y="1671434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  <a:endParaRPr lang="vi-VN" sz="3200" b="1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54AEA21-78E4-4B4D-AE9D-E5A0BE1811FD}"/>
              </a:ext>
            </a:extLst>
          </p:cNvPr>
          <p:cNvGrpSpPr/>
          <p:nvPr/>
        </p:nvGrpSpPr>
        <p:grpSpPr>
          <a:xfrm>
            <a:off x="1450448" y="1647091"/>
            <a:ext cx="1649811" cy="468262"/>
            <a:chOff x="1424803" y="1434057"/>
            <a:chExt cx="1649811" cy="468262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6B63E86-798A-4238-80D6-348F8488E74F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461665"/>
              <a:chOff x="1870518" y="1440654"/>
              <a:chExt cx="758382" cy="461665"/>
            </a:xfrm>
          </p:grpSpPr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92EE4D1D-A8DD-421D-895F-8416F7308863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EBAA207-A5ED-4339-B5CE-1DF5448E1B97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5613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/>
                  <a:t>Số</a:t>
                </a: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265829A-093C-48BD-9C65-1A3F23FB3D86}"/>
                </a:ext>
              </a:extLst>
            </p:cNvPr>
            <p:cNvSpPr txBox="1"/>
            <p:nvPr/>
          </p:nvSpPr>
          <p:spPr>
            <a:xfrm>
              <a:off x="1424803" y="1434057"/>
              <a:ext cx="164981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/>
                <a:t>a)            ?</a:t>
              </a:r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EBE1EEF-41B1-4E8D-9DAD-134FFA953CB2}"/>
              </a:ext>
            </a:extLst>
          </p:cNvPr>
          <p:cNvSpPr/>
          <p:nvPr/>
        </p:nvSpPr>
        <p:spPr>
          <a:xfrm>
            <a:off x="3366053" y="2115353"/>
            <a:ext cx="649356" cy="609600"/>
          </a:xfrm>
          <a:prstGeom prst="roundRect">
            <a:avLst/>
          </a:prstGeom>
          <a:solidFill>
            <a:srgbClr val="FFD472"/>
          </a:solidFill>
          <a:ln>
            <a:solidFill>
              <a:srgbClr val="FFD4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35</a:t>
            </a:r>
            <a:endParaRPr lang="vi-VN" sz="2800" b="1" dirty="0">
              <a:solidFill>
                <a:srgbClr val="FF0000"/>
              </a:solidFill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99F4708-9E4B-4B20-8FDD-E0725F1D088E}"/>
              </a:ext>
            </a:extLst>
          </p:cNvPr>
          <p:cNvGrpSpPr/>
          <p:nvPr/>
        </p:nvGrpSpPr>
        <p:grpSpPr>
          <a:xfrm>
            <a:off x="5113000" y="2796209"/>
            <a:ext cx="784728" cy="754546"/>
            <a:chOff x="5113000" y="2796209"/>
            <a:chExt cx="784728" cy="754546"/>
          </a:xfrm>
        </p:grpSpPr>
        <p:sp>
          <p:nvSpPr>
            <p:cNvPr id="15" name="Star: 16 Points 14">
              <a:extLst>
                <a:ext uri="{FF2B5EF4-FFF2-40B4-BE49-F238E27FC236}">
                  <a16:creationId xmlns:a16="http://schemas.microsoft.com/office/drawing/2014/main" id="{7D520998-4DC6-4196-9D56-BC4FA50CD5E9}"/>
                </a:ext>
              </a:extLst>
            </p:cNvPr>
            <p:cNvSpPr/>
            <p:nvPr/>
          </p:nvSpPr>
          <p:spPr>
            <a:xfrm>
              <a:off x="5113000" y="2796209"/>
              <a:ext cx="784728" cy="754546"/>
            </a:xfrm>
            <a:prstGeom prst="star16">
              <a:avLst>
                <a:gd name="adj" fmla="val 43849"/>
              </a:avLst>
            </a:prstGeom>
            <a:solidFill>
              <a:srgbClr val="C4EBFC"/>
            </a:solidFill>
            <a:ln>
              <a:solidFill>
                <a:srgbClr val="C4EBF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800" b="1" dirty="0">
                <a:solidFill>
                  <a:srgbClr val="FF0000"/>
                </a:solidFill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3004981-9BA5-4816-BA7D-CAE71EC250EE}"/>
                </a:ext>
              </a:extLst>
            </p:cNvPr>
            <p:cNvSpPr/>
            <p:nvPr/>
          </p:nvSpPr>
          <p:spPr>
            <a:xfrm>
              <a:off x="5212655" y="2928557"/>
              <a:ext cx="58541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</a:rPr>
                <a:t>26</a:t>
              </a:r>
              <a:endParaRPr lang="vi-VN" sz="28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5F82D4A-3FCA-4D7B-A334-13E141DD10FA}"/>
              </a:ext>
            </a:extLst>
          </p:cNvPr>
          <p:cNvGrpSpPr/>
          <p:nvPr/>
        </p:nvGrpSpPr>
        <p:grpSpPr>
          <a:xfrm>
            <a:off x="7821252" y="3058766"/>
            <a:ext cx="784728" cy="753599"/>
            <a:chOff x="7821252" y="3058766"/>
            <a:chExt cx="784728" cy="753599"/>
          </a:xfrm>
        </p:grpSpPr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F3EF6799-4524-43DA-87D7-C45064915C89}"/>
                </a:ext>
              </a:extLst>
            </p:cNvPr>
            <p:cNvSpPr/>
            <p:nvPr/>
          </p:nvSpPr>
          <p:spPr>
            <a:xfrm>
              <a:off x="7821252" y="3058766"/>
              <a:ext cx="784728" cy="700434"/>
            </a:xfrm>
            <a:prstGeom prst="triangle">
              <a:avLst/>
            </a:prstGeom>
            <a:solidFill>
              <a:srgbClr val="FCC8C3"/>
            </a:solidFill>
            <a:ln>
              <a:solidFill>
                <a:srgbClr val="FCC8C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99631F6E-3CC7-4E01-9027-C830A85C68B6}"/>
                </a:ext>
              </a:extLst>
            </p:cNvPr>
            <p:cNvSpPr/>
            <p:nvPr/>
          </p:nvSpPr>
          <p:spPr>
            <a:xfrm>
              <a:off x="7920906" y="3289145"/>
              <a:ext cx="58541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</a:rPr>
                <a:t>16</a:t>
              </a:r>
              <a:endParaRPr lang="vi-VN" sz="28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6198018-9CFA-4CEB-A4A6-F28BF5FF1B74}"/>
              </a:ext>
            </a:extLst>
          </p:cNvPr>
          <p:cNvGrpSpPr/>
          <p:nvPr/>
        </p:nvGrpSpPr>
        <p:grpSpPr>
          <a:xfrm>
            <a:off x="9634200" y="2329620"/>
            <a:ext cx="784728" cy="754546"/>
            <a:chOff x="5113000" y="2796209"/>
            <a:chExt cx="784728" cy="754546"/>
          </a:xfrm>
          <a:solidFill>
            <a:srgbClr val="90E3EC"/>
          </a:solidFill>
        </p:grpSpPr>
        <p:sp>
          <p:nvSpPr>
            <p:cNvPr id="23" name="Star: 16 Points 22">
              <a:extLst>
                <a:ext uri="{FF2B5EF4-FFF2-40B4-BE49-F238E27FC236}">
                  <a16:creationId xmlns:a16="http://schemas.microsoft.com/office/drawing/2014/main" id="{FE4D4E72-86A2-432B-93B1-DF962D971702}"/>
                </a:ext>
              </a:extLst>
            </p:cNvPr>
            <p:cNvSpPr/>
            <p:nvPr/>
          </p:nvSpPr>
          <p:spPr>
            <a:xfrm>
              <a:off x="5113000" y="2796209"/>
              <a:ext cx="784728" cy="754546"/>
            </a:xfrm>
            <a:prstGeom prst="star16">
              <a:avLst>
                <a:gd name="adj" fmla="val 43849"/>
              </a:avLst>
            </a:prstGeom>
            <a:grpFill/>
            <a:ln>
              <a:solidFill>
                <a:srgbClr val="90E3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800" b="1" dirty="0">
                <a:solidFill>
                  <a:srgbClr val="FF0000"/>
                </a:solidFill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E7BBF3CE-BDDE-4F8F-9EC1-60EBEA495391}"/>
                </a:ext>
              </a:extLst>
            </p:cNvPr>
            <p:cNvSpPr/>
            <p:nvPr/>
          </p:nvSpPr>
          <p:spPr>
            <a:xfrm>
              <a:off x="5212654" y="2928557"/>
              <a:ext cx="585418" cy="523220"/>
            </a:xfrm>
            <a:prstGeom prst="rect">
              <a:avLst/>
            </a:prstGeom>
            <a:grpFill/>
            <a:ln>
              <a:solidFill>
                <a:srgbClr val="90E3EC"/>
              </a:solidFill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</a:rPr>
                <a:t>31</a:t>
              </a:r>
              <a:endParaRPr lang="vi-VN" sz="28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2972C190-2D29-4C21-BE50-BA04D3A47CDB}"/>
              </a:ext>
            </a:extLst>
          </p:cNvPr>
          <p:cNvSpPr txBox="1"/>
          <p:nvPr/>
        </p:nvSpPr>
        <p:spPr>
          <a:xfrm>
            <a:off x="960227" y="3971641"/>
            <a:ext cx="52109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b) Tính tổng các số hạng bằng nhau.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08491035-498D-41E3-A4DD-6D53A0AC5216}"/>
              </a:ext>
            </a:extLst>
          </p:cNvPr>
          <p:cNvSpPr/>
          <p:nvPr/>
        </p:nvSpPr>
        <p:spPr>
          <a:xfrm>
            <a:off x="2182363" y="4587779"/>
            <a:ext cx="2930638" cy="670021"/>
          </a:xfrm>
          <a:prstGeom prst="roundRect">
            <a:avLst>
              <a:gd name="adj" fmla="val 31831"/>
            </a:avLst>
          </a:prstGeom>
          <a:solidFill>
            <a:schemeClr val="bg1"/>
          </a:solidFill>
          <a:ln w="38100">
            <a:solidFill>
              <a:srgbClr val="EDA85B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chemeClr val="tx1"/>
                </a:solidFill>
              </a:rPr>
              <a:t>24 + 24 + 24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B65C38BB-ECEB-468B-BA85-CA70EFE3F760}"/>
              </a:ext>
            </a:extLst>
          </p:cNvPr>
          <p:cNvSpPr/>
          <p:nvPr/>
        </p:nvSpPr>
        <p:spPr>
          <a:xfrm>
            <a:off x="6455586" y="4587779"/>
            <a:ext cx="3374213" cy="670021"/>
          </a:xfrm>
          <a:prstGeom prst="roundRect">
            <a:avLst>
              <a:gd name="adj" fmla="val 29935"/>
            </a:avLst>
          </a:prstGeom>
          <a:solidFill>
            <a:schemeClr val="bg1"/>
          </a:solidFill>
          <a:ln w="38100">
            <a:solidFill>
              <a:srgbClr val="EDA85B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>
                <a:solidFill>
                  <a:schemeClr val="tx1"/>
                </a:solidFill>
              </a:rPr>
              <a:t>2 + 2 + 2 + 2 + 2</a:t>
            </a:r>
            <a:endParaRPr lang="vi-VN" sz="2800" dirty="0">
              <a:solidFill>
                <a:schemeClr val="tx1"/>
              </a:solidFill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6C697A4-6A61-4F3B-9DD7-100AB159E1AA}"/>
              </a:ext>
            </a:extLst>
          </p:cNvPr>
          <p:cNvGrpSpPr/>
          <p:nvPr/>
        </p:nvGrpSpPr>
        <p:grpSpPr>
          <a:xfrm>
            <a:off x="3293781" y="5404416"/>
            <a:ext cx="780648" cy="670685"/>
            <a:chOff x="1750173" y="2918643"/>
            <a:chExt cx="780648" cy="670685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4C58C39A-1022-4E53-9F23-4F4E19BA12D0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26</a:t>
              </a:r>
              <a:endParaRPr lang="vi-VN" sz="2400" dirty="0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0741BC13-2598-4570-A2F1-2A5172AB886D}"/>
                </a:ext>
              </a:extLst>
            </p:cNvPr>
            <p:cNvSpPr txBox="1"/>
            <p:nvPr/>
          </p:nvSpPr>
          <p:spPr>
            <a:xfrm>
              <a:off x="1750173" y="2918643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72</a:t>
              </a:r>
              <a:endParaRPr lang="vi-VN" sz="32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0C666BE-6D30-4594-9533-8D9BECCBAF19}"/>
              </a:ext>
            </a:extLst>
          </p:cNvPr>
          <p:cNvGrpSpPr/>
          <p:nvPr/>
        </p:nvGrpSpPr>
        <p:grpSpPr>
          <a:xfrm>
            <a:off x="7838443" y="5418540"/>
            <a:ext cx="793899" cy="662828"/>
            <a:chOff x="1750173" y="2926500"/>
            <a:chExt cx="793899" cy="662828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5473458F-6B97-458A-8D42-48321D8F6277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26</a:t>
              </a:r>
              <a:endParaRPr lang="vi-VN" sz="2400" dirty="0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B1FA98B5-BE1B-441F-ACCF-275F1FC97B28}"/>
                </a:ext>
              </a:extLst>
            </p:cNvPr>
            <p:cNvSpPr txBox="1"/>
            <p:nvPr/>
          </p:nvSpPr>
          <p:spPr>
            <a:xfrm>
              <a:off x="1763424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10</a:t>
              </a:r>
              <a:endParaRPr lang="vi-VN" sz="32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D916D228-97EB-5954-7579-7B052B71B7DC}"/>
              </a:ext>
            </a:extLst>
          </p:cNvPr>
          <p:cNvSpPr txBox="1"/>
          <p:nvPr/>
        </p:nvSpPr>
        <p:spPr>
          <a:xfrm>
            <a:off x="7173798" y="244358"/>
            <a:ext cx="40723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29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680D766-4661-7441-4EE9-EF27126F2046}"/>
              </a:ext>
            </a:extLst>
          </p:cNvPr>
          <p:cNvSpPr txBox="1"/>
          <p:nvPr/>
        </p:nvSpPr>
        <p:spPr>
          <a:xfrm>
            <a:off x="3539874" y="645761"/>
            <a:ext cx="39309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tập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4)</a:t>
            </a:r>
          </a:p>
        </p:txBody>
      </p:sp>
    </p:spTree>
    <p:extLst>
      <p:ext uri="{BB962C8B-B14F-4D97-AF65-F5344CB8AC3E}">
        <p14:creationId xmlns:p14="http://schemas.microsoft.com/office/powerpoint/2010/main" val="3751811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26" grpId="0"/>
      <p:bldP spid="27" grpId="0" animBg="1"/>
      <p:bldP spid="2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6B27202-4A9E-5A42-FEF6-EB5F9538687F}"/>
              </a:ext>
            </a:extLst>
          </p:cNvPr>
          <p:cNvSpPr txBox="1"/>
          <p:nvPr/>
        </p:nvSpPr>
        <p:spPr>
          <a:xfrm>
            <a:off x="7239786" y="333808"/>
            <a:ext cx="418550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29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2022</a:t>
            </a:r>
            <a:endParaRPr lang="en-US" sz="2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6BFF4E3-9F2D-B8C4-B652-2158EFBE27B4}"/>
              </a:ext>
            </a:extLst>
          </p:cNvPr>
          <p:cNvSpPr txBox="1"/>
          <p:nvPr/>
        </p:nvSpPr>
        <p:spPr>
          <a:xfrm>
            <a:off x="2656114" y="849086"/>
            <a:ext cx="628103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tập 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783C07-37A8-74C5-F2EB-0EA50B7C34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068" y="1054620"/>
            <a:ext cx="2237426" cy="8657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48B507D-E850-EA4C-9D76-99DDEC9A20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9998" y="1802745"/>
            <a:ext cx="2359356" cy="6462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B6525AA-095E-8592-01E4-3DB06A591B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779" y="1754847"/>
            <a:ext cx="719390" cy="8596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A2DAB25-A6D5-D519-5A83-87D062A546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7911" y="2402331"/>
            <a:ext cx="5688061" cy="40785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75BB3BC-A93F-BF91-2DFE-4DCA30C8BF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95972" y="2516588"/>
            <a:ext cx="4901609" cy="10120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4C2A1FF-078D-7033-146D-A064964938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95971" y="3719808"/>
            <a:ext cx="4901609" cy="101202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3024F5C-8839-A742-D0BB-D93DE8F3D3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95971" y="4923028"/>
            <a:ext cx="5021736" cy="1039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4753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TUAN\Downloads\Luyện tập 1.png">
            <a:extLst>
              <a:ext uri="{FF2B5EF4-FFF2-40B4-BE49-F238E27FC236}">
                <a16:creationId xmlns:a16="http://schemas.microsoft.com/office/drawing/2014/main" id="{D0FA8710-4CF5-4BB5-AE2F-1C740F121A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5136" y="770452"/>
            <a:ext cx="2237784" cy="863493"/>
          </a:xfrm>
          <a:prstGeom prst="rect">
            <a:avLst/>
          </a:prstGeom>
          <a:noFill/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33EB82AF-7D39-4DB2-9D6E-D562D9C084D0}"/>
              </a:ext>
            </a:extLst>
          </p:cNvPr>
          <p:cNvSpPr/>
          <p:nvPr/>
        </p:nvSpPr>
        <p:spPr>
          <a:xfrm>
            <a:off x="773572" y="1661452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  <a:endParaRPr lang="vi-VN" sz="32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A9E24B-07A6-478C-9C4C-204F722BB695}"/>
              </a:ext>
            </a:extLst>
          </p:cNvPr>
          <p:cNvSpPr txBox="1"/>
          <p:nvPr/>
        </p:nvSpPr>
        <p:spPr>
          <a:xfrm>
            <a:off x="1215372" y="1672965"/>
            <a:ext cx="21884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Cho bảng sau: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C9FD9B0B-58CC-44BF-BB92-A07B52C54F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4455277"/>
              </p:ext>
            </p:extLst>
          </p:nvPr>
        </p:nvGraphicFramePr>
        <p:xfrm>
          <a:off x="773572" y="2298686"/>
          <a:ext cx="5638801" cy="389043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05543">
                  <a:extLst>
                    <a:ext uri="{9D8B030D-6E8A-4147-A177-3AD203B41FA5}">
                      <a16:colId xmlns:a16="http://schemas.microsoft.com/office/drawing/2014/main" val="3921487776"/>
                    </a:ext>
                  </a:extLst>
                </a:gridCol>
                <a:gridCol w="805543">
                  <a:extLst>
                    <a:ext uri="{9D8B030D-6E8A-4147-A177-3AD203B41FA5}">
                      <a16:colId xmlns:a16="http://schemas.microsoft.com/office/drawing/2014/main" val="1970600277"/>
                    </a:ext>
                  </a:extLst>
                </a:gridCol>
                <a:gridCol w="805543">
                  <a:extLst>
                    <a:ext uri="{9D8B030D-6E8A-4147-A177-3AD203B41FA5}">
                      <a16:colId xmlns:a16="http://schemas.microsoft.com/office/drawing/2014/main" val="2862837046"/>
                    </a:ext>
                  </a:extLst>
                </a:gridCol>
                <a:gridCol w="805543">
                  <a:extLst>
                    <a:ext uri="{9D8B030D-6E8A-4147-A177-3AD203B41FA5}">
                      <a16:colId xmlns:a16="http://schemas.microsoft.com/office/drawing/2014/main" val="2415953353"/>
                    </a:ext>
                  </a:extLst>
                </a:gridCol>
                <a:gridCol w="805543">
                  <a:extLst>
                    <a:ext uri="{9D8B030D-6E8A-4147-A177-3AD203B41FA5}">
                      <a16:colId xmlns:a16="http://schemas.microsoft.com/office/drawing/2014/main" val="2873707317"/>
                    </a:ext>
                  </a:extLst>
                </a:gridCol>
                <a:gridCol w="805543">
                  <a:extLst>
                    <a:ext uri="{9D8B030D-6E8A-4147-A177-3AD203B41FA5}">
                      <a16:colId xmlns:a16="http://schemas.microsoft.com/office/drawing/2014/main" val="3693648948"/>
                    </a:ext>
                  </a:extLst>
                </a:gridCol>
                <a:gridCol w="805543">
                  <a:extLst>
                    <a:ext uri="{9D8B030D-6E8A-4147-A177-3AD203B41FA5}">
                      <a16:colId xmlns:a16="http://schemas.microsoft.com/office/drawing/2014/main" val="4282844923"/>
                    </a:ext>
                  </a:extLst>
                </a:gridCol>
              </a:tblGrid>
              <a:tr h="778087"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11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12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13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14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15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16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17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6114352"/>
                  </a:ext>
                </a:extLst>
              </a:tr>
              <a:tr h="778087"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18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19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20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21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22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23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24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5496480"/>
                  </a:ext>
                </a:extLst>
              </a:tr>
              <a:tr h="778087"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25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26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27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28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29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30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31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2946073"/>
                  </a:ext>
                </a:extLst>
              </a:tr>
              <a:tr h="778087"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32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33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34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35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36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37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38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4696141"/>
                  </a:ext>
                </a:extLst>
              </a:tr>
              <a:tr h="778087"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39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40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41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42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43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44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45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8924505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88DC4161-0318-4369-AD61-6CFD984865A9}"/>
              </a:ext>
            </a:extLst>
          </p:cNvPr>
          <p:cNvSpPr txBox="1"/>
          <p:nvPr/>
        </p:nvSpPr>
        <p:spPr>
          <a:xfrm>
            <a:off x="6712729" y="1430685"/>
            <a:ext cx="47146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a) Tính tổng của ba số tròn chục có trong bảng.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E8AE62E-BB5A-4C32-A9AD-CB77222E6DF5}"/>
              </a:ext>
            </a:extLst>
          </p:cNvPr>
          <p:cNvSpPr/>
          <p:nvPr/>
        </p:nvSpPr>
        <p:spPr>
          <a:xfrm>
            <a:off x="2376973" y="3116707"/>
            <a:ext cx="809624" cy="738664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ctr"/>
            <a:endParaRPr lang="vi-VN" sz="300" dirty="0">
              <a:solidFill>
                <a:schemeClr val="bg1"/>
              </a:solidFill>
            </a:endParaRPr>
          </a:p>
          <a:p>
            <a:pPr algn="ctr"/>
            <a:r>
              <a:rPr lang="vi-VN" sz="3600" dirty="0">
                <a:solidFill>
                  <a:schemeClr val="bg1"/>
                </a:solidFill>
              </a:rPr>
              <a:t>20</a:t>
            </a:r>
          </a:p>
          <a:p>
            <a:pPr algn="ctr"/>
            <a:endParaRPr lang="vi-VN" sz="300" dirty="0">
              <a:solidFill>
                <a:schemeClr val="bg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1778E55-D923-492C-ADB0-660FFC33E5B0}"/>
              </a:ext>
            </a:extLst>
          </p:cNvPr>
          <p:cNvSpPr/>
          <p:nvPr/>
        </p:nvSpPr>
        <p:spPr>
          <a:xfrm>
            <a:off x="4829154" y="3874571"/>
            <a:ext cx="809624" cy="738664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ctr"/>
            <a:endParaRPr lang="vi-VN" sz="300" dirty="0">
              <a:solidFill>
                <a:schemeClr val="bg1"/>
              </a:solidFill>
            </a:endParaRPr>
          </a:p>
          <a:p>
            <a:pPr algn="ctr"/>
            <a:r>
              <a:rPr lang="vi-VN" sz="3600" dirty="0">
                <a:solidFill>
                  <a:schemeClr val="bg1"/>
                </a:solidFill>
              </a:rPr>
              <a:t>30</a:t>
            </a:r>
          </a:p>
          <a:p>
            <a:pPr algn="ctr"/>
            <a:endParaRPr lang="vi-VN" sz="300" dirty="0">
              <a:solidFill>
                <a:schemeClr val="bg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5971682-CC82-4127-8D87-EF72488460AB}"/>
              </a:ext>
            </a:extLst>
          </p:cNvPr>
          <p:cNvSpPr/>
          <p:nvPr/>
        </p:nvSpPr>
        <p:spPr>
          <a:xfrm>
            <a:off x="1607575" y="5429493"/>
            <a:ext cx="809624" cy="738664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ctr"/>
            <a:endParaRPr lang="vi-VN" sz="300" dirty="0">
              <a:solidFill>
                <a:schemeClr val="bg1"/>
              </a:solidFill>
            </a:endParaRPr>
          </a:p>
          <a:p>
            <a:pPr algn="ctr"/>
            <a:r>
              <a:rPr lang="vi-VN" sz="3600" dirty="0">
                <a:solidFill>
                  <a:schemeClr val="bg1"/>
                </a:solidFill>
              </a:rPr>
              <a:t>40</a:t>
            </a:r>
          </a:p>
          <a:p>
            <a:pPr algn="ctr"/>
            <a:endParaRPr lang="vi-VN" sz="300" dirty="0">
              <a:solidFill>
                <a:schemeClr val="bg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F569C2E-A7CB-4427-9626-AFF407225454}"/>
              </a:ext>
            </a:extLst>
          </p:cNvPr>
          <p:cNvSpPr/>
          <p:nvPr/>
        </p:nvSpPr>
        <p:spPr>
          <a:xfrm>
            <a:off x="7080585" y="2298686"/>
            <a:ext cx="3978974" cy="75148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 dirty="0"/>
              <a:t>20 + 30 + 40 =         </a:t>
            </a:r>
            <a:r>
              <a:rPr lang="vi-VN" sz="3200" i="1" dirty="0"/>
              <a:t> </a:t>
            </a:r>
            <a:endParaRPr lang="vi-VN" sz="3200" dirty="0">
              <a:latin typeface="Corbel" panose="020B0503020204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990BBD5-AF47-4918-B2D0-45DBB3DE2318}"/>
              </a:ext>
            </a:extLst>
          </p:cNvPr>
          <p:cNvSpPr txBox="1"/>
          <p:nvPr/>
        </p:nvSpPr>
        <p:spPr>
          <a:xfrm>
            <a:off x="9851628" y="2447492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90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EB95F83-E1C2-451E-95E5-F44347B83253}"/>
              </a:ext>
            </a:extLst>
          </p:cNvPr>
          <p:cNvSpPr txBox="1"/>
          <p:nvPr/>
        </p:nvSpPr>
        <p:spPr>
          <a:xfrm>
            <a:off x="6712729" y="3198129"/>
            <a:ext cx="47146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b) Hai số nào trong bảng có tổng là 23?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98B18DC-0DE3-4436-BCA7-22DCEA58C11E}"/>
              </a:ext>
            </a:extLst>
          </p:cNvPr>
          <p:cNvSpPr/>
          <p:nvPr/>
        </p:nvSpPr>
        <p:spPr>
          <a:xfrm>
            <a:off x="769084" y="2323029"/>
            <a:ext cx="796372" cy="738664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endParaRPr lang="vi-VN" sz="300" dirty="0">
              <a:solidFill>
                <a:srgbClr val="FF0000"/>
              </a:solidFill>
            </a:endParaRPr>
          </a:p>
          <a:p>
            <a:pPr algn="ctr"/>
            <a:r>
              <a:rPr lang="vi-VN" sz="3600" dirty="0">
                <a:solidFill>
                  <a:srgbClr val="FF0000"/>
                </a:solidFill>
              </a:rPr>
              <a:t>11</a:t>
            </a:r>
          </a:p>
          <a:p>
            <a:pPr algn="ctr"/>
            <a:endParaRPr lang="vi-VN" sz="300" dirty="0">
              <a:solidFill>
                <a:srgbClr val="FF0000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4876200-CD8F-4A00-A372-B19F22EC28D6}"/>
              </a:ext>
            </a:extLst>
          </p:cNvPr>
          <p:cNvSpPr/>
          <p:nvPr/>
        </p:nvSpPr>
        <p:spPr>
          <a:xfrm>
            <a:off x="1597125" y="2323029"/>
            <a:ext cx="786847" cy="738664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endParaRPr lang="vi-VN" sz="300" dirty="0">
              <a:solidFill>
                <a:srgbClr val="FF0000"/>
              </a:solidFill>
            </a:endParaRPr>
          </a:p>
          <a:p>
            <a:pPr algn="ctr"/>
            <a:r>
              <a:rPr lang="vi-VN" sz="3600" dirty="0">
                <a:solidFill>
                  <a:srgbClr val="FF0000"/>
                </a:solidFill>
              </a:rPr>
              <a:t>12</a:t>
            </a:r>
          </a:p>
          <a:p>
            <a:pPr algn="ctr"/>
            <a:endParaRPr lang="vi-VN" sz="300" dirty="0">
              <a:solidFill>
                <a:srgbClr val="FF0000"/>
              </a:solidFill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82A7C857-EE7C-4F44-9ABC-B5695C8095A4}"/>
              </a:ext>
            </a:extLst>
          </p:cNvPr>
          <p:cNvSpPr/>
          <p:nvPr/>
        </p:nvSpPr>
        <p:spPr>
          <a:xfrm>
            <a:off x="7710267" y="4103133"/>
            <a:ext cx="2701635" cy="583831"/>
          </a:xfrm>
          <a:prstGeom prst="roundRect">
            <a:avLst>
              <a:gd name="adj" fmla="val 31831"/>
            </a:avLst>
          </a:prstGeom>
          <a:solidFill>
            <a:schemeClr val="bg1"/>
          </a:solidFill>
          <a:ln w="38100">
            <a:solidFill>
              <a:srgbClr val="EDA85B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rgbClr val="FF0000"/>
                </a:solidFill>
              </a:rPr>
              <a:t>11 + 12 = 23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DE2FCD6-2FAD-4277-A06F-FBA9229CB1E6}"/>
              </a:ext>
            </a:extLst>
          </p:cNvPr>
          <p:cNvSpPr txBox="1"/>
          <p:nvPr/>
        </p:nvSpPr>
        <p:spPr>
          <a:xfrm>
            <a:off x="6703742" y="4686964"/>
            <a:ext cx="47146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/>
              <a:t>c) </a:t>
            </a:r>
            <a:r>
              <a:rPr lang="vi-VN" sz="2400" dirty="0"/>
              <a:t>Hai số nào trong bảng có tổng lớn nhất?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D87C790-D3ED-4BAB-87B8-D3B20973F128}"/>
              </a:ext>
            </a:extLst>
          </p:cNvPr>
          <p:cNvSpPr/>
          <p:nvPr/>
        </p:nvSpPr>
        <p:spPr>
          <a:xfrm>
            <a:off x="4829154" y="5429493"/>
            <a:ext cx="796372" cy="738664"/>
          </a:xfrm>
          <a:prstGeom prst="rect">
            <a:avLst/>
          </a:prstGeom>
          <a:solidFill>
            <a:srgbClr val="90E3EC"/>
          </a:solidFill>
        </p:spPr>
        <p:txBody>
          <a:bodyPr wrap="square">
            <a:spAutoFit/>
          </a:bodyPr>
          <a:lstStyle/>
          <a:p>
            <a:pPr algn="ctr"/>
            <a:endParaRPr lang="vi-VN" sz="300" dirty="0">
              <a:solidFill>
                <a:srgbClr val="FF0000"/>
              </a:solidFill>
            </a:endParaRPr>
          </a:p>
          <a:p>
            <a:pPr algn="ctr"/>
            <a:r>
              <a:rPr lang="vi-VN" sz="3600" dirty="0">
                <a:solidFill>
                  <a:srgbClr val="FF0000"/>
                </a:solidFill>
              </a:rPr>
              <a:t>44</a:t>
            </a:r>
          </a:p>
          <a:p>
            <a:pPr algn="ctr"/>
            <a:endParaRPr lang="vi-VN" sz="300" dirty="0">
              <a:solidFill>
                <a:srgbClr val="FF0000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FDFDAF6-A3E1-420E-8DFC-E971179C8D1A}"/>
              </a:ext>
            </a:extLst>
          </p:cNvPr>
          <p:cNvSpPr/>
          <p:nvPr/>
        </p:nvSpPr>
        <p:spPr>
          <a:xfrm>
            <a:off x="5603588" y="5429493"/>
            <a:ext cx="786847" cy="738664"/>
          </a:xfrm>
          <a:prstGeom prst="rect">
            <a:avLst/>
          </a:prstGeom>
          <a:solidFill>
            <a:srgbClr val="90E3EC"/>
          </a:solidFill>
        </p:spPr>
        <p:txBody>
          <a:bodyPr wrap="square">
            <a:spAutoFit/>
          </a:bodyPr>
          <a:lstStyle/>
          <a:p>
            <a:pPr algn="ctr"/>
            <a:endParaRPr lang="vi-VN" sz="300" dirty="0">
              <a:solidFill>
                <a:srgbClr val="FF0000"/>
              </a:solidFill>
            </a:endParaRPr>
          </a:p>
          <a:p>
            <a:pPr algn="ctr"/>
            <a:r>
              <a:rPr lang="vi-VN" sz="3600" dirty="0">
                <a:solidFill>
                  <a:srgbClr val="FF0000"/>
                </a:solidFill>
              </a:rPr>
              <a:t>45</a:t>
            </a:r>
          </a:p>
          <a:p>
            <a:pPr algn="ctr"/>
            <a:endParaRPr lang="vi-VN" sz="300" dirty="0">
              <a:solidFill>
                <a:srgbClr val="FF0000"/>
              </a:solidFill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AB75596-458F-4D30-AAA6-48F3640502CE}"/>
              </a:ext>
            </a:extLst>
          </p:cNvPr>
          <p:cNvSpPr/>
          <p:nvPr/>
        </p:nvSpPr>
        <p:spPr>
          <a:xfrm>
            <a:off x="7648313" y="5665974"/>
            <a:ext cx="2701635" cy="583831"/>
          </a:xfrm>
          <a:prstGeom prst="roundRect">
            <a:avLst>
              <a:gd name="adj" fmla="val 31831"/>
            </a:avLst>
          </a:prstGeom>
          <a:solidFill>
            <a:schemeClr val="bg1"/>
          </a:solidFill>
          <a:ln w="38100">
            <a:solidFill>
              <a:srgbClr val="EDA85B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rgbClr val="FF0000"/>
                </a:solidFill>
              </a:rPr>
              <a:t>44 + 45 = 89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849FBBD-C619-CFC7-A286-E09A091DC2DE}"/>
              </a:ext>
            </a:extLst>
          </p:cNvPr>
          <p:cNvSpPr txBox="1"/>
          <p:nvPr/>
        </p:nvSpPr>
        <p:spPr>
          <a:xfrm>
            <a:off x="7080585" y="234980"/>
            <a:ext cx="412497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29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2022</a:t>
            </a:r>
            <a:endParaRPr lang="en-US" sz="20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3409C42-9F5D-80D5-DE6A-BE1BF49429F6}"/>
              </a:ext>
            </a:extLst>
          </p:cNvPr>
          <p:cNvSpPr txBox="1"/>
          <p:nvPr/>
        </p:nvSpPr>
        <p:spPr>
          <a:xfrm>
            <a:off x="2376973" y="538940"/>
            <a:ext cx="60944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tập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4)</a:t>
            </a:r>
          </a:p>
        </p:txBody>
      </p:sp>
    </p:spTree>
    <p:extLst>
      <p:ext uri="{BB962C8B-B14F-4D97-AF65-F5344CB8AC3E}">
        <p14:creationId xmlns:p14="http://schemas.microsoft.com/office/powerpoint/2010/main" val="321975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8" grpId="0"/>
      <p:bldP spid="9" grpId="0" animBg="1"/>
      <p:bldP spid="10" grpId="0" animBg="1"/>
      <p:bldP spid="11" grpId="0" animBg="1"/>
      <p:bldP spid="12" grpId="0" animBg="1"/>
      <p:bldP spid="13" grpId="0"/>
      <p:bldP spid="14" grpId="0"/>
      <p:bldP spid="15" grpId="0" animBg="1"/>
      <p:bldP spid="16" grpId="0" animBg="1"/>
      <p:bldP spid="17" grpId="0" animBg="1"/>
      <p:bldP spid="18" grpId="0"/>
      <p:bldP spid="19" grpId="0" animBg="1"/>
      <p:bldP spid="20" grpId="0" animBg="1"/>
      <p:bldP spid="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77A0EFC-0A52-E97E-5ED5-2F53B4F985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297" y="1428262"/>
            <a:ext cx="2237426" cy="86570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105601E-FAC0-4C84-2C03-A4774259FD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5626" y="2293969"/>
            <a:ext cx="719390" cy="85961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327E878-494D-4497-9971-4814FA18C36D}"/>
              </a:ext>
            </a:extLst>
          </p:cNvPr>
          <p:cNvSpPr txBox="1"/>
          <p:nvPr/>
        </p:nvSpPr>
        <p:spPr>
          <a:xfrm>
            <a:off x="4545740" y="2293969"/>
            <a:ext cx="6437027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dirty="0"/>
              <a:t>Một thanh gỗ dài 92cm. Bác thợ mộc đã cưa đi một đoạn dài 27cm. Hỏi thanh gỗ còn lại dài bao nhiêu xăng-ti-mét?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277DA3-17B0-A055-6851-7A84B7ADFE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3984" y="2195874"/>
            <a:ext cx="3130646" cy="312361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0964056-EFCB-F852-566A-FF7D261586DE}"/>
              </a:ext>
            </a:extLst>
          </p:cNvPr>
          <p:cNvSpPr txBox="1"/>
          <p:nvPr/>
        </p:nvSpPr>
        <p:spPr>
          <a:xfrm>
            <a:off x="7239786" y="333808"/>
            <a:ext cx="418550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29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2022</a:t>
            </a:r>
            <a:endParaRPr lang="en-US" sz="2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0523AED-44F8-7C4D-F5B7-4A0437B8D72E}"/>
              </a:ext>
            </a:extLst>
          </p:cNvPr>
          <p:cNvSpPr txBox="1"/>
          <p:nvPr/>
        </p:nvSpPr>
        <p:spPr>
          <a:xfrm>
            <a:off x="2660716" y="776704"/>
            <a:ext cx="60944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tập 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4)</a:t>
            </a:r>
          </a:p>
        </p:txBody>
      </p:sp>
    </p:spTree>
    <p:extLst>
      <p:ext uri="{BB962C8B-B14F-4D97-AF65-F5344CB8AC3E}">
        <p14:creationId xmlns:p14="http://schemas.microsoft.com/office/powerpoint/2010/main" val="2265330000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7DE3725-0977-F0A6-87B9-B485ABFC50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865" y="2454475"/>
            <a:ext cx="2712955" cy="27068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536689-D517-6FCC-63B7-8475949917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069" y="1039767"/>
            <a:ext cx="2237426" cy="8657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47548E6-1773-EFF6-6448-DC477B5B0A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223" y="2016587"/>
            <a:ext cx="719390" cy="85961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5926A6A-88FE-0EE1-EA34-8FB3A3EC487B}"/>
              </a:ext>
            </a:extLst>
          </p:cNvPr>
          <p:cNvSpPr txBox="1"/>
          <p:nvPr/>
        </p:nvSpPr>
        <p:spPr>
          <a:xfrm>
            <a:off x="7289434" y="337272"/>
            <a:ext cx="421126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29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12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2022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2C5EFDF-08EB-C07B-D40B-9A6AD0BBE34C}"/>
              </a:ext>
            </a:extLst>
          </p:cNvPr>
          <p:cNvSpPr txBox="1"/>
          <p:nvPr/>
        </p:nvSpPr>
        <p:spPr>
          <a:xfrm>
            <a:off x="2723373" y="688872"/>
            <a:ext cx="60944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tập 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596EDA9-899E-06CF-6CA8-8686C800CFCE}"/>
              </a:ext>
            </a:extLst>
          </p:cNvPr>
          <p:cNvSpPr txBox="1"/>
          <p:nvPr/>
        </p:nvSpPr>
        <p:spPr>
          <a:xfrm>
            <a:off x="6231117" y="2583810"/>
            <a:ext cx="19513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32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32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8E89AE9-FA39-42C9-F87D-30910C2E850D}"/>
              </a:ext>
            </a:extLst>
          </p:cNvPr>
          <p:cNvSpPr txBox="1"/>
          <p:nvPr/>
        </p:nvSpPr>
        <p:spPr>
          <a:xfrm>
            <a:off x="6096000" y="4261058"/>
            <a:ext cx="32209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65 cm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CB8FACC-1966-9047-6E0F-04FE0D71FA2A}"/>
              </a:ext>
            </a:extLst>
          </p:cNvPr>
          <p:cNvSpPr txBox="1"/>
          <p:nvPr/>
        </p:nvSpPr>
        <p:spPr>
          <a:xfrm>
            <a:off x="4261538" y="3183840"/>
            <a:ext cx="619226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lại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xăng-ti-mét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92 – 27 = 65 (cm)</a:t>
            </a:r>
          </a:p>
        </p:txBody>
      </p:sp>
    </p:spTree>
    <p:extLst>
      <p:ext uri="{BB962C8B-B14F-4D97-AF65-F5344CB8AC3E}">
        <p14:creationId xmlns:p14="http://schemas.microsoft.com/office/powerpoint/2010/main" val="2111575525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1440</TotalTime>
  <Words>371</Words>
  <Application>Microsoft Office PowerPoint</Application>
  <PresentationFormat>Widescreen</PresentationFormat>
  <Paragraphs>110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.VnKoala</vt:lpstr>
      <vt:lpstr>.VnTime</vt:lpstr>
      <vt:lpstr>Arial</vt:lpstr>
      <vt:lpstr>Corbel</vt:lpstr>
      <vt:lpstr>Times New Roman</vt:lpstr>
      <vt:lpstr>UTM Avo</vt:lpstr>
      <vt:lpstr>UTM Cookies</vt:lpstr>
      <vt:lpstr>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Mỹ Ái Phạm</cp:lastModifiedBy>
  <cp:revision>136</cp:revision>
  <dcterms:created xsi:type="dcterms:W3CDTF">2021-06-02T01:34:28Z</dcterms:created>
  <dcterms:modified xsi:type="dcterms:W3CDTF">2024-10-29T12:15:58Z</dcterms:modified>
</cp:coreProperties>
</file>