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714" r:id="rId3"/>
  </p:sldMasterIdLst>
  <p:notesMasterIdLst>
    <p:notesMasterId r:id="rId22"/>
  </p:notesMasterIdLst>
  <p:sldIdLst>
    <p:sldId id="7835" r:id="rId4"/>
    <p:sldId id="7804" r:id="rId5"/>
    <p:sldId id="7838" r:id="rId6"/>
    <p:sldId id="7837" r:id="rId7"/>
    <p:sldId id="261" r:id="rId8"/>
    <p:sldId id="259" r:id="rId9"/>
    <p:sldId id="7836" r:id="rId10"/>
    <p:sldId id="260" r:id="rId11"/>
    <p:sldId id="7841" r:id="rId12"/>
    <p:sldId id="263" r:id="rId13"/>
    <p:sldId id="264" r:id="rId14"/>
    <p:sldId id="267" r:id="rId15"/>
    <p:sldId id="270" r:id="rId16"/>
    <p:sldId id="272" r:id="rId17"/>
    <p:sldId id="7840" r:id="rId18"/>
    <p:sldId id="288" r:id="rId19"/>
    <p:sldId id="289" r:id="rId20"/>
    <p:sldId id="78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5"/>
    <a:srgbClr val="FFBF61"/>
    <a:srgbClr val="009E75"/>
    <a:srgbClr val="00DFA2"/>
    <a:srgbClr val="FAE2E7"/>
    <a:srgbClr val="F3BCC8"/>
    <a:srgbClr val="FFD28F"/>
    <a:srgbClr val="FFEBCD"/>
    <a:srgbClr val="F6FA70"/>
    <a:srgbClr val="F1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340" autoAdjust="0"/>
  </p:normalViewPr>
  <p:slideViewPr>
    <p:cSldViewPr snapToGrid="0">
      <p:cViewPr>
        <p:scale>
          <a:sx n="98" d="100"/>
          <a:sy n="98" d="100"/>
        </p:scale>
        <p:origin x="-156" y="2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6B87F-5A27-438E-B4BE-54C72484EEF5}"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38AAF-8C93-454B-95A0-56909A3F46D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1</a:t>
            </a:fld>
            <a:endParaRPr lang="en-US"/>
          </a:p>
        </p:txBody>
      </p:sp>
    </p:spTree>
    <p:extLst>
      <p:ext uri="{BB962C8B-B14F-4D97-AF65-F5344CB8AC3E}">
        <p14:creationId xmlns:p14="http://schemas.microsoft.com/office/powerpoint/2010/main" val="348070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6</a:t>
            </a:fld>
            <a:endParaRPr lang="en-US"/>
          </a:p>
        </p:txBody>
      </p:sp>
    </p:spTree>
    <p:extLst>
      <p:ext uri="{BB962C8B-B14F-4D97-AF65-F5344CB8AC3E}">
        <p14:creationId xmlns:p14="http://schemas.microsoft.com/office/powerpoint/2010/main" val="322599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9</a:t>
            </a:fld>
            <a:endParaRPr lang="en-US"/>
          </a:p>
        </p:txBody>
      </p:sp>
    </p:spTree>
    <p:extLst>
      <p:ext uri="{BB962C8B-B14F-4D97-AF65-F5344CB8AC3E}">
        <p14:creationId xmlns:p14="http://schemas.microsoft.com/office/powerpoint/2010/main" val="312223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10</a:t>
            </a:fld>
            <a:endParaRPr lang="en-US"/>
          </a:p>
        </p:txBody>
      </p:sp>
    </p:spTree>
    <p:extLst>
      <p:ext uri="{BB962C8B-B14F-4D97-AF65-F5344CB8AC3E}">
        <p14:creationId xmlns:p14="http://schemas.microsoft.com/office/powerpoint/2010/main" val="235367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11</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13</a:t>
            </a:fld>
            <a:endParaRPr lang="en-US"/>
          </a:p>
        </p:txBody>
      </p:sp>
    </p:spTree>
    <p:extLst>
      <p:ext uri="{BB962C8B-B14F-4D97-AF65-F5344CB8AC3E}">
        <p14:creationId xmlns:p14="http://schemas.microsoft.com/office/powerpoint/2010/main" val="3947499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14</a:t>
            </a:fld>
            <a:endParaRPr lang="en-US"/>
          </a:p>
        </p:txBody>
      </p:sp>
    </p:spTree>
    <p:extLst>
      <p:ext uri="{BB962C8B-B14F-4D97-AF65-F5344CB8AC3E}">
        <p14:creationId xmlns:p14="http://schemas.microsoft.com/office/powerpoint/2010/main" val="360856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38AAF-8C93-454B-95A0-56909A3F46D5}" type="slidenum">
              <a:rPr lang="en-US" smtClean="0"/>
              <a:t>15</a:t>
            </a:fld>
            <a:endParaRPr lang="en-US"/>
          </a:p>
        </p:txBody>
      </p:sp>
    </p:spTree>
    <p:extLst>
      <p:ext uri="{BB962C8B-B14F-4D97-AF65-F5344CB8AC3E}">
        <p14:creationId xmlns:p14="http://schemas.microsoft.com/office/powerpoint/2010/main" val="324395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6733" y="676133"/>
            <a:ext cx="2253122" cy="2255049"/>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8600"/>
            <a:ext cx="1735016" cy="2819400"/>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86373" y="1"/>
            <a:ext cx="1805627" cy="228130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6981" y="985117"/>
            <a:ext cx="676924" cy="811262"/>
          </a:xfrm>
          <a:prstGeom prst="rect">
            <a:avLst/>
          </a:prstGeom>
        </p:spPr>
      </p:pic>
      <p:pic>
        <p:nvPicPr>
          <p:cNvPr id="8" name="图片 7" descr="图片包含 物体&#10;&#10;自动生成的说明"/>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5477326" y="-450369"/>
            <a:ext cx="900451" cy="1761561"/>
          </a:xfrm>
          <a:prstGeom prst="rect">
            <a:avLst/>
          </a:prstGeom>
        </p:spPr>
      </p:pic>
      <p:sp>
        <p:nvSpPr>
          <p:cNvPr id="10" name="矩形: 圆角 9"/>
          <p:cNvSpPr/>
          <p:nvPr userDrawn="1"/>
        </p:nvSpPr>
        <p:spPr>
          <a:xfrm flipV="1">
            <a:off x="3931930" y="5261423"/>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4836523" y="565829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6516333" y="5179817"/>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a:off x="1720589" y="4613341"/>
            <a:ext cx="200925" cy="20092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915" y="-348557"/>
            <a:ext cx="1556604" cy="1557935"/>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28" y="4424043"/>
            <a:ext cx="1509223" cy="2452487"/>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036" y="0"/>
            <a:ext cx="1556605" cy="1966678"/>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95212" y="215143"/>
            <a:ext cx="676924" cy="811262"/>
          </a:xfrm>
          <a:prstGeom prst="rect">
            <a:avLst/>
          </a:prstGeom>
        </p:spPr>
      </p:pic>
      <p:pic>
        <p:nvPicPr>
          <p:cNvPr id="8" name="图片 7" descr="图片包含 物体&#10;&#10;自动生成的说明"/>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58477" y="-430556"/>
            <a:ext cx="900451" cy="1761561"/>
          </a:xfrm>
          <a:prstGeom prst="rect">
            <a:avLst/>
          </a:prstGeom>
        </p:spPr>
      </p:pic>
      <p:sp>
        <p:nvSpPr>
          <p:cNvPr id="10" name="矩形: 圆角 9"/>
          <p:cNvSpPr/>
          <p:nvPr userDrawn="1"/>
        </p:nvSpPr>
        <p:spPr>
          <a:xfrm flipV="1">
            <a:off x="2159914" y="6052672"/>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5966765" y="609546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nvSpPr>
        <p:spPr>
          <a:xfrm>
            <a:off x="4744317" y="5971066"/>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18560879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2C5AE06-28D5-4F22-973B-2A07B6E547C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C5AE06-28D5-4F22-973B-2A07B6E547C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C5AE06-28D5-4F22-973B-2A07B6E547C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C5AE06-28D5-4F22-973B-2A07B6E547C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C5AE06-28D5-4F22-973B-2A07B6E547CE}" type="datetimeFigureOut">
              <a:rPr lang="en-US" smtClean="0"/>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C5AE06-28D5-4F22-973B-2A07B6E547CE}" type="datetimeFigureOut">
              <a:rPr lang="en-US" smtClean="0"/>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AE06-28D5-4F22-973B-2A07B6E547CE}" type="datetimeFigureOut">
              <a:rPr lang="en-US" smtClean="0"/>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C5AE06-28D5-4F22-973B-2A07B6E547C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C5AE06-28D5-4F22-973B-2A07B6E547CE}"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C5AE06-28D5-4F22-973B-2A07B6E547C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C5AE06-28D5-4F22-973B-2A07B6E547CE}"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5/3/2025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83" y="8483"/>
            <a:ext cx="12161837" cy="6841034"/>
          </a:xfrm>
          <a:prstGeom prst="rect">
            <a:avLst/>
          </a:prstGeom>
        </p:spPr>
      </p:pic>
      <p:pic>
        <p:nvPicPr>
          <p:cNvPr id="10" name="Picture 9" descr="A round pink label with white text and a black background&#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727" r:id="rId5"/>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5/3/2025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60.svg"/><Relationship Id="rId3" Type="http://schemas.openxmlformats.org/officeDocument/2006/relationships/image" Target="../media/image23.svg"/><Relationship Id="rId7" Type="http://schemas.openxmlformats.org/officeDocument/2006/relationships/image" Target="../media/image65.svg"/><Relationship Id="rId12" Type="http://schemas.openxmlformats.org/officeDocument/2006/relationships/image" Target="../media/image17.png"/><Relationship Id="rId17" Type="http://schemas.openxmlformats.org/officeDocument/2006/relationships/image" Target="../media/image59.png"/><Relationship Id="rId2" Type="http://schemas.openxmlformats.org/officeDocument/2006/relationships/image" Target="../media/image22.png"/><Relationship Id="rId16" Type="http://schemas.openxmlformats.org/officeDocument/2006/relationships/image" Target="../media/image73.svg"/><Relationship Id="rId1" Type="http://schemas.openxmlformats.org/officeDocument/2006/relationships/slideLayout" Target="../slideLayouts/slideLayout16.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2.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1.sv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23.svg"/><Relationship Id="rId9"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7.xml"/><Relationship Id="rId5" Type="http://schemas.openxmlformats.org/officeDocument/2006/relationships/image" Target="../media/image82.sv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17.xml"/><Relationship Id="rId5" Type="http://schemas.openxmlformats.org/officeDocument/2006/relationships/image" Target="../media/image82.sv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png"/><Relationship Id="rId3" Type="http://schemas.openxmlformats.org/officeDocument/2006/relationships/slideLayout" Target="../slideLayouts/slideLayout16.xml"/><Relationship Id="rId21" Type="http://schemas.openxmlformats.org/officeDocument/2006/relationships/image" Target="../media/image34.svg"/><Relationship Id="rId34" Type="http://schemas.openxmlformats.org/officeDocument/2006/relationships/image" Target="../media/image47.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33" Type="http://schemas.openxmlformats.org/officeDocument/2006/relationships/image" Target="../media/image46.svg"/><Relationship Id="rId38" Type="http://schemas.openxmlformats.org/officeDocument/2006/relationships/image" Target="../media/image51.png"/><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svg"/><Relationship Id="rId1" Type="http://schemas.microsoft.com/office/2007/relationships/media" Target="../media/media1.mp3"/><Relationship Id="rId6" Type="http://schemas.openxmlformats.org/officeDocument/2006/relationships/image" Target="../media/image19.sv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svg"/><Relationship Id="rId5" Type="http://schemas.openxmlformats.org/officeDocument/2006/relationships/image" Target="../media/image18.png"/><Relationship Id="rId15" Type="http://schemas.openxmlformats.org/officeDocument/2006/relationships/image" Target="../media/image28.svg"/><Relationship Id="rId23" Type="http://schemas.openxmlformats.org/officeDocument/2006/relationships/image" Target="../media/image36.sv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3.svg"/><Relationship Id="rId19" Type="http://schemas.openxmlformats.org/officeDocument/2006/relationships/image" Target="../media/image32.svg"/><Relationship Id="rId31" Type="http://schemas.openxmlformats.org/officeDocument/2006/relationships/image" Target="../media/image44.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 Id="rId30" Type="http://schemas.openxmlformats.org/officeDocument/2006/relationships/image" Target="../media/image43.png"/><Relationship Id="rId35"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svg"/><Relationship Id="rId34"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svg"/><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image" Target="../media/image26.sv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6.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35"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6.sv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0.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17.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739723" y="232659"/>
            <a:ext cx="7391541"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TRƯỜNG TIỂU HỌC SỐ 3 HOÀI HƯƠNG</a:t>
            </a:r>
          </a:p>
        </p:txBody>
      </p:sp>
      <p:sp>
        <p:nvSpPr>
          <p:cNvPr id="5" name="Text Box 17"/>
          <p:cNvSpPr txBox="1">
            <a:spLocks noChangeArrowheads="1"/>
          </p:cNvSpPr>
          <p:nvPr/>
        </p:nvSpPr>
        <p:spPr bwMode="auto">
          <a:xfrm>
            <a:off x="854448" y="1317132"/>
            <a:ext cx="10806681" cy="1462896"/>
          </a:xfrm>
          <a:prstGeom prst="rect">
            <a:avLst/>
          </a:prstGeom>
          <a:solidFill>
            <a:srgbClr val="ACE2FD"/>
          </a:solidFill>
          <a:ln w="9525">
            <a:noFill/>
            <a:miter lim="800000"/>
          </a:ln>
          <a:effectLst/>
        </p:spPr>
        <p:txBody>
          <a:bodyPr lIns="107630" tIns="53814" rIns="107630" bIns="538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00" b="1" dirty="0" err="1">
                <a:solidFill>
                  <a:srgbClr val="FF0000"/>
                </a:solidFill>
                <a:latin typeface="Times New Roman" panose="02020603050405020304" charset="0"/>
              </a:rPr>
              <a:t>CHÀO</a:t>
            </a:r>
            <a:r>
              <a:rPr lang="en-US" sz="4400" b="1" dirty="0">
                <a:solidFill>
                  <a:srgbClr val="FF0000"/>
                </a:solidFill>
                <a:latin typeface="Times New Roman" panose="02020603050405020304" charset="0"/>
              </a:rPr>
              <a:t> </a:t>
            </a:r>
            <a:r>
              <a:rPr lang="en-US" sz="4400" b="1" dirty="0" err="1">
                <a:solidFill>
                  <a:srgbClr val="FF0000"/>
                </a:solidFill>
                <a:latin typeface="Times New Roman" panose="02020603050405020304" charset="0"/>
              </a:rPr>
              <a:t>MỪNG</a:t>
            </a:r>
            <a:r>
              <a:rPr lang="en-US" sz="4400" b="1" dirty="0">
                <a:solidFill>
                  <a:srgbClr val="FF0000"/>
                </a:solidFill>
                <a:latin typeface="Times New Roman" panose="02020603050405020304" charset="0"/>
              </a:rPr>
              <a:t> </a:t>
            </a:r>
            <a:r>
              <a:rPr lang="en-US" sz="4400" b="1" dirty="0" err="1">
                <a:solidFill>
                  <a:srgbClr val="FF0000"/>
                </a:solidFill>
                <a:latin typeface="Times New Roman" panose="02020603050405020304" charset="0"/>
              </a:rPr>
              <a:t>QUÝ</a:t>
            </a:r>
            <a:r>
              <a:rPr lang="en-US" sz="4400" b="1" dirty="0">
                <a:solidFill>
                  <a:srgbClr val="FF0000"/>
                </a:solidFill>
                <a:latin typeface="Times New Roman" panose="02020603050405020304" charset="0"/>
              </a:rPr>
              <a:t> </a:t>
            </a:r>
            <a:r>
              <a:rPr lang="en-US" sz="4400" b="1" dirty="0" err="1">
                <a:solidFill>
                  <a:srgbClr val="FF0000"/>
                </a:solidFill>
                <a:latin typeface="Times New Roman" panose="02020603050405020304" charset="0"/>
              </a:rPr>
              <a:t>THẦY</a:t>
            </a:r>
            <a:r>
              <a:rPr lang="en-US" sz="4400" b="1" dirty="0">
                <a:solidFill>
                  <a:srgbClr val="FF0000"/>
                </a:solidFill>
                <a:latin typeface="Times New Roman" panose="02020603050405020304" charset="0"/>
              </a:rPr>
              <a:t> </a:t>
            </a:r>
            <a:r>
              <a:rPr lang="en-US" sz="4400" b="1" dirty="0" err="1">
                <a:solidFill>
                  <a:srgbClr val="FF0000"/>
                </a:solidFill>
                <a:latin typeface="Times New Roman" panose="02020603050405020304" charset="0"/>
              </a:rPr>
              <a:t>CÔ</a:t>
            </a:r>
            <a:endParaRPr lang="en-US" sz="4400" b="1" dirty="0">
              <a:solidFill>
                <a:srgbClr val="FF0000"/>
              </a:solidFill>
              <a:latin typeface="Times New Roman" panose="02020603050405020304" charset="0"/>
            </a:endParaRPr>
          </a:p>
          <a:p>
            <a:pPr algn="ctr" eaLnBrk="1" hangingPunct="1">
              <a:defRPr/>
            </a:pPr>
            <a:r>
              <a:rPr lang="en-US" sz="4400" b="1" dirty="0">
                <a:solidFill>
                  <a:srgbClr val="FF0000"/>
                </a:solidFill>
                <a:latin typeface="Times New Roman" panose="02020603050405020304" charset="0"/>
              </a:rPr>
              <a:t>VỀ DỰ GIỜ THĂM LỚP 5A1</a:t>
            </a:r>
          </a:p>
        </p:txBody>
      </p:sp>
      <p:sp>
        <p:nvSpPr>
          <p:cNvPr id="6" name="Text Box 18"/>
          <p:cNvSpPr txBox="1">
            <a:spLocks noChangeArrowheads="1"/>
          </p:cNvSpPr>
          <p:nvPr/>
        </p:nvSpPr>
        <p:spPr bwMode="auto">
          <a:xfrm>
            <a:off x="3460652" y="3937202"/>
            <a:ext cx="5964702" cy="103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err="1">
                <a:solidFill>
                  <a:srgbClr val="FF0000"/>
                </a:solidFill>
                <a:latin typeface="Times New Roman" panose="02020603050405020304" charset="0"/>
              </a:rPr>
              <a:t>Giáo</a:t>
            </a:r>
            <a:r>
              <a:rPr lang="en-US" altLang="en-US" sz="3600" b="1" dirty="0">
                <a:solidFill>
                  <a:srgbClr val="FF0000"/>
                </a:solidFill>
                <a:latin typeface="Times New Roman" panose="02020603050405020304" charset="0"/>
              </a:rPr>
              <a:t> </a:t>
            </a:r>
            <a:r>
              <a:rPr lang="en-US" altLang="en-US" sz="3600" b="1" dirty="0" err="1">
                <a:solidFill>
                  <a:srgbClr val="FF0000"/>
                </a:solidFill>
                <a:latin typeface="Times New Roman" panose="02020603050405020304" charset="0"/>
              </a:rPr>
              <a:t>viên</a:t>
            </a:r>
            <a:r>
              <a:rPr lang="en-US" altLang="en-US" sz="3600" b="1" dirty="0">
                <a:solidFill>
                  <a:srgbClr val="FF0000"/>
                </a:solidFill>
                <a:latin typeface="Times New Roman" panose="02020603050405020304" charset="0"/>
              </a:rPr>
              <a:t>: Lê </a:t>
            </a:r>
            <a:r>
              <a:rPr lang="en-US" altLang="en-US" sz="3600" b="1" dirty="0" err="1">
                <a:solidFill>
                  <a:srgbClr val="FF0000"/>
                </a:solidFill>
                <a:latin typeface="Times New Roman" panose="02020603050405020304" charset="0"/>
              </a:rPr>
              <a:t>Thị</a:t>
            </a:r>
            <a:r>
              <a:rPr lang="en-US" altLang="en-US" sz="3600" b="1" dirty="0">
                <a:solidFill>
                  <a:srgbClr val="FF0000"/>
                </a:solidFill>
                <a:latin typeface="Times New Roman" panose="02020603050405020304" charset="0"/>
              </a:rPr>
              <a:t> </a:t>
            </a:r>
            <a:r>
              <a:rPr lang="en-US" altLang="en-US" sz="3600" b="1" dirty="0" err="1">
                <a:solidFill>
                  <a:srgbClr val="FF0000"/>
                </a:solidFill>
                <a:latin typeface="Times New Roman" panose="02020603050405020304" charset="0"/>
              </a:rPr>
              <a:t>Mỹ</a:t>
            </a:r>
            <a:r>
              <a:rPr lang="en-US" altLang="en-US" sz="3600" b="1" dirty="0">
                <a:solidFill>
                  <a:srgbClr val="FF0000"/>
                </a:solidFill>
                <a:latin typeface="Times New Roman" panose="02020603050405020304" charset="0"/>
              </a:rPr>
              <a:t> Dung</a:t>
            </a:r>
            <a:endParaRPr lang="en-US" altLang="en-US" sz="3600" b="1" i="1" dirty="0">
              <a:solidFill>
                <a:srgbClr val="FF0000"/>
              </a:solidFill>
              <a:latin typeface="Times New Roman" panose="02020603050405020304" charset="0"/>
            </a:endParaRPr>
          </a:p>
          <a:p>
            <a:pPr eaLnBrk="1" hangingPunct="1"/>
            <a:endParaRPr lang="en-US" altLang="en-US" sz="2400" b="1" dirty="0">
              <a:solidFill>
                <a:srgbClr val="FF0000"/>
              </a:solidFill>
              <a:latin typeface="Times New Roman" panose="02020603050405020304" charset="0"/>
            </a:endParaRPr>
          </a:p>
        </p:txBody>
      </p:sp>
      <p:pic>
        <p:nvPicPr>
          <p:cNvPr id="13"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269940" y="28069"/>
            <a:ext cx="782377" cy="9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5162" y="48288"/>
            <a:ext cx="782377" cy="9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099" descr="12"/>
          <p:cNvPicPr>
            <a:picLocks noChangeAspect="1"/>
          </p:cNvPicPr>
          <p:nvPr/>
        </p:nvPicPr>
        <p:blipFill>
          <a:blip r:embed="rId4"/>
          <a:stretch>
            <a:fillRect/>
          </a:stretch>
        </p:blipFill>
        <p:spPr>
          <a:xfrm rot="5400000">
            <a:off x="-2820101" y="3649435"/>
            <a:ext cx="6043269" cy="237677"/>
          </a:xfrm>
          <a:prstGeom prst="rect">
            <a:avLst/>
          </a:prstGeom>
          <a:noFill/>
          <a:ln w="9525">
            <a:noFill/>
          </a:ln>
        </p:spPr>
      </p:pic>
      <p:pic>
        <p:nvPicPr>
          <p:cNvPr id="17" name="图片 4099" descr="12"/>
          <p:cNvPicPr>
            <a:picLocks noChangeAspect="1"/>
          </p:cNvPicPr>
          <p:nvPr/>
        </p:nvPicPr>
        <p:blipFill>
          <a:blip r:embed="rId4"/>
          <a:stretch>
            <a:fillRect/>
          </a:stretch>
        </p:blipFill>
        <p:spPr>
          <a:xfrm rot="16200000">
            <a:off x="9084060" y="3763275"/>
            <a:ext cx="6043269" cy="179019"/>
          </a:xfrm>
          <a:prstGeom prst="rect">
            <a:avLst/>
          </a:prstGeom>
          <a:noFill/>
          <a:ln w="9525">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080808" y="-54682"/>
            <a:ext cx="1222537" cy="6967363"/>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sp>
        <p:sp>
          <p:nvSpPr>
            <p:cNvPr id="5" name="TextBox 5"/>
            <p:cNvSpPr txBox="1"/>
            <p:nvPr/>
          </p:nvSpPr>
          <p:spPr>
            <a:xfrm>
              <a:off x="0" y="-57150"/>
              <a:ext cx="482977" cy="2809689"/>
            </a:xfrm>
            <a:prstGeom prst="rect">
              <a:avLst/>
            </a:prstGeom>
          </p:spPr>
          <p:txBody>
            <a:bodyPr lIns="33867" tIns="33867" rIns="33867" bIns="33867" rtlCol="0" anchor="ctr"/>
            <a:lstStyle/>
            <a:p>
              <a:pPr algn="ctr">
                <a:lnSpc>
                  <a:spcPts val="2100"/>
                </a:lnSpc>
              </a:pPr>
              <a:endParaRPr sz="1200"/>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2799409" y="127000"/>
            <a:ext cx="8017748" cy="15240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1" dirty="0">
                <a:solidFill>
                  <a:schemeClr val="tx1"/>
                </a:solidFill>
                <a:latin typeface="Calibri" panose="020F0502020204030204" pitchFamily="34" charset="0"/>
                <a:ea typeface="Calibri" panose="020F0502020204030204" pitchFamily="34" charset="0"/>
                <a:cs typeface="Calibri" panose="020F0502020204030204" pitchFamily="34" charset="0"/>
              </a:rPr>
              <a:t>Quan sát hình 1, đọc thông tin và cho biết:</a:t>
            </a:r>
          </a:p>
          <a:p>
            <a:r>
              <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rPr>
              <a:t>- Thông tin nào chỉ đặc điểm sinh học của con người?</a:t>
            </a:r>
          </a:p>
          <a:p>
            <a:r>
              <a:rPr lang="vi-VN" sz="2800" i="1" dirty="0">
                <a:solidFill>
                  <a:schemeClr val="tx1"/>
                </a:solidFill>
                <a:latin typeface="Calibri" panose="020F0502020204030204" pitchFamily="34" charset="0"/>
                <a:ea typeface="Calibri" panose="020F0502020204030204" pitchFamily="34" charset="0"/>
                <a:cs typeface="Calibri" panose="020F0502020204030204" pitchFamily="34" charset="0"/>
              </a:rPr>
              <a:t>- Thông tin nào chỉ đặc điểm xã hội của con người?</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BDB1EC5-440B-936A-6AD6-322570DEE9A7}"/>
              </a:ext>
            </a:extLst>
          </p:cNvPr>
          <p:cNvPicPr>
            <a:picLocks noChangeAspect="1"/>
          </p:cNvPicPr>
          <p:nvPr/>
        </p:nvPicPr>
        <p:blipFill>
          <a:blip r:embed="rId3"/>
          <a:stretch>
            <a:fillRect/>
          </a:stretch>
        </p:blipFill>
        <p:spPr>
          <a:xfrm>
            <a:off x="1944453" y="1752600"/>
            <a:ext cx="8483600" cy="4930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rot="5400000">
            <a:off x="5746563" y="381527"/>
            <a:ext cx="698875" cy="1248342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sp>
        <p:sp>
          <p:nvSpPr>
            <p:cNvPr id="6" name="TextBox 6"/>
            <p:cNvSpPr txBox="1"/>
            <p:nvPr/>
          </p:nvSpPr>
          <p:spPr>
            <a:xfrm>
              <a:off x="0" y="-57150"/>
              <a:ext cx="444866" cy="4988872"/>
            </a:xfrm>
            <a:prstGeom prst="rect">
              <a:avLst/>
            </a:prstGeom>
          </p:spPr>
          <p:txBody>
            <a:bodyPr lIns="33867" tIns="33867" rIns="33867" bIns="33867" rtlCol="0" anchor="ctr"/>
            <a:lstStyle/>
            <a:p>
              <a:pPr algn="ctr">
                <a:lnSpc>
                  <a:spcPts val="2100"/>
                </a:lnSpc>
              </a:pPr>
              <a:endParaRPr sz="1200"/>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908385892"/>
              </p:ext>
            </p:extLst>
          </p:nvPr>
        </p:nvGraphicFramePr>
        <p:xfrm>
          <a:off x="863602" y="901978"/>
          <a:ext cx="11328400" cy="5537200"/>
        </p:xfrm>
        <a:graphic>
          <a:graphicData uri="http://schemas.openxmlformats.org/drawingml/2006/table">
            <a:tbl>
              <a:tblPr firstRow="1" bandRow="1">
                <a:tableStyleId>{93296810-A885-4BE3-A3E7-6D5BEEA58F35}</a:tableStyleId>
              </a:tblPr>
              <a:tblGrid>
                <a:gridCol w="5664200">
                  <a:extLst>
                    <a:ext uri="{9D8B030D-6E8A-4147-A177-3AD203B41FA5}">
                      <a16:colId xmlns:a16="http://schemas.microsoft.com/office/drawing/2014/main" val="2176738396"/>
                    </a:ext>
                  </a:extLst>
                </a:gridCol>
                <a:gridCol w="5664200">
                  <a:extLst>
                    <a:ext uri="{9D8B030D-6E8A-4147-A177-3AD203B41FA5}">
                      <a16:colId xmlns:a16="http://schemas.microsoft.com/office/drawing/2014/main" val="3984527409"/>
                    </a:ext>
                  </a:extLst>
                </a:gridCol>
              </a:tblGrid>
              <a:tr h="955040">
                <a:tc>
                  <a:txBody>
                    <a:bodyPr/>
                    <a:lstStyle/>
                    <a:p>
                      <a:pPr algn="ctr"/>
                      <a:r>
                        <a:rPr lang="en-US" sz="2900" dirty="0" err="1">
                          <a:latin typeface="Cambria" panose="02040503050406030204" pitchFamily="18" charset="0"/>
                          <a:ea typeface="Cambria" panose="02040503050406030204" pitchFamily="18" charset="0"/>
                        </a:rPr>
                        <a:t>Đặc</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điểm</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sinh</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học</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của</a:t>
                      </a:r>
                      <a:r>
                        <a:rPr lang="en-US" sz="2900" dirty="0">
                          <a:latin typeface="Cambria" panose="02040503050406030204" pitchFamily="18" charset="0"/>
                          <a:ea typeface="Cambria" panose="02040503050406030204" pitchFamily="18" charset="0"/>
                        </a:rPr>
                        <a:t> con </a:t>
                      </a:r>
                      <a:r>
                        <a:rPr lang="en-US" sz="2900" dirty="0" err="1">
                          <a:latin typeface="Cambria" panose="02040503050406030204" pitchFamily="18" charset="0"/>
                          <a:ea typeface="Cambria" panose="02040503050406030204" pitchFamily="18" charset="0"/>
                        </a:rPr>
                        <a:t>người</a:t>
                      </a:r>
                      <a:endParaRPr lang="en-US" sz="29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err="1">
                          <a:latin typeface="Cambria" panose="02040503050406030204" pitchFamily="18" charset="0"/>
                          <a:ea typeface="Cambria" panose="02040503050406030204" pitchFamily="18" charset="0"/>
                        </a:rPr>
                        <a:t>Đặc</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điểm</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xã</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hội</a:t>
                      </a:r>
                      <a:r>
                        <a:rPr lang="en-US" sz="2900" dirty="0">
                          <a:latin typeface="Cambria" panose="02040503050406030204" pitchFamily="18" charset="0"/>
                          <a:ea typeface="Cambria" panose="02040503050406030204" pitchFamily="18" charset="0"/>
                        </a:rPr>
                        <a:t> </a:t>
                      </a:r>
                      <a:r>
                        <a:rPr lang="en-US" sz="2900" dirty="0" err="1">
                          <a:latin typeface="Cambria" panose="02040503050406030204" pitchFamily="18" charset="0"/>
                          <a:ea typeface="Cambria" panose="02040503050406030204" pitchFamily="18" charset="0"/>
                        </a:rPr>
                        <a:t>của</a:t>
                      </a:r>
                      <a:r>
                        <a:rPr lang="en-US" sz="2900" dirty="0">
                          <a:latin typeface="Cambria" panose="02040503050406030204" pitchFamily="18" charset="0"/>
                          <a:ea typeface="Cambria" panose="02040503050406030204" pitchFamily="18" charset="0"/>
                        </a:rPr>
                        <a:t> con </a:t>
                      </a:r>
                      <a:r>
                        <a:rPr lang="en-US" sz="2900" dirty="0" err="1">
                          <a:latin typeface="Cambria" panose="02040503050406030204" pitchFamily="18" charset="0"/>
                          <a:ea typeface="Cambria" panose="02040503050406030204" pitchFamily="18" charset="0"/>
                        </a:rPr>
                        <a:t>người</a:t>
                      </a:r>
                      <a:endParaRPr lang="en-US" sz="2900" dirty="0">
                        <a:latin typeface="Cambria" panose="02040503050406030204" pitchFamily="18" charset="0"/>
                        <a:ea typeface="Cambria" panose="02040503050406030204" pitchFamily="18" charset="0"/>
                      </a:endParaRPr>
                    </a:p>
                    <a:p>
                      <a:pPr algn="ctr"/>
                      <a:endParaRPr lang="en-US" sz="2900" dirty="0">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4582160">
                <a:tc>
                  <a:txBody>
                    <a:bodyPr/>
                    <a:lstStyle/>
                    <a:p>
                      <a:endParaRPr lang="en-US" sz="1200" dirty="0"/>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1167321" y="1846277"/>
            <a:ext cx="5791200" cy="4154407"/>
          </a:xfrm>
          <a:prstGeom prst="rect">
            <a:avLst/>
          </a:prstGeom>
          <a:noFill/>
        </p:spPr>
        <p:txBody>
          <a:bodyPr wrap="square" rtlCol="0">
            <a:spAutoFit/>
          </a:bodyPr>
          <a:lstStyle/>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Cơ quan sinh dục tạo ra trứng.</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Sinh con và cho con bú.</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Cơ quan sinh dục tạo ra tinh</a:t>
            </a:r>
            <a:r>
              <a:rPr lang="en-US" sz="2933" dirty="0">
                <a:latin typeface="Cambria" panose="02040503050406030204" pitchFamily="18" charset="0"/>
                <a:ea typeface="Cambria" panose="02040503050406030204" pitchFamily="18" charset="0"/>
              </a:rPr>
              <a:t> </a:t>
            </a:r>
            <a:r>
              <a:rPr lang="vi-VN" sz="2933" dirty="0">
                <a:latin typeface="Cambria" panose="02040503050406030204" pitchFamily="18" charset="0"/>
                <a:ea typeface="Cambria" panose="02040503050406030204" pitchFamily="18" charset="0"/>
              </a:rPr>
              <a:t>trùng.</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Có râu.</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 Da nâu.</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Có thể mang thai.</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Có kinh nguyệt.</a:t>
            </a:r>
            <a:endParaRPr lang="en-US" sz="2933"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2933" dirty="0">
                <a:latin typeface="Cambria" panose="02040503050406030204" pitchFamily="18" charset="0"/>
                <a:ea typeface="Cambria" panose="02040503050406030204" pitchFamily="18" charset="0"/>
              </a:rPr>
              <a:t>Giọng nói trầm.</a:t>
            </a:r>
          </a:p>
        </p:txBody>
      </p:sp>
      <p:sp>
        <p:nvSpPr>
          <p:cNvPr id="66" name="TextBox 65">
            <a:extLst>
              <a:ext uri="{FF2B5EF4-FFF2-40B4-BE49-F238E27FC236}">
                <a16:creationId xmlns:a16="http://schemas.microsoft.com/office/drawing/2014/main" id="{007F11C4-3EFC-46C9-777C-BE75827EA856}"/>
              </a:ext>
            </a:extLst>
          </p:cNvPr>
          <p:cNvSpPr txBox="1"/>
          <p:nvPr/>
        </p:nvSpPr>
        <p:spPr>
          <a:xfrm>
            <a:off x="6788828" y="1899597"/>
            <a:ext cx="5791200" cy="3416320"/>
          </a:xfrm>
          <a:prstGeom prst="rect">
            <a:avLst/>
          </a:prstGeom>
          <a:noFill/>
        </p:spPr>
        <p:txBody>
          <a:bodyPr wrap="square" rtlCol="0">
            <a:spAutoFit/>
          </a:bodyPr>
          <a:lstStyle/>
          <a:p>
            <a:pPr marL="190510" indent="-190510">
              <a:buFont typeface="Arial" panose="020B0604020202020204" pitchFamily="34" charset="0"/>
              <a:buChar char="•"/>
            </a:pPr>
            <a:r>
              <a:rPr lang="vi-VN" sz="3600" dirty="0">
                <a:latin typeface="Cambria" panose="02040503050406030204" pitchFamily="18" charset="0"/>
                <a:ea typeface="Cambria" panose="02040503050406030204" pitchFamily="18" charset="0"/>
              </a:rPr>
              <a:t>Nuôi dưỡng và chăm sóc con.</a:t>
            </a:r>
            <a:endParaRPr lang="en-US" sz="3600"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3600" dirty="0">
                <a:latin typeface="Cambria" panose="02040503050406030204" pitchFamily="18" charset="0"/>
                <a:ea typeface="Cambria" panose="02040503050406030204" pitchFamily="18" charset="0"/>
              </a:rPr>
              <a:t> Thích mặc áo sơ mi.</a:t>
            </a:r>
            <a:endParaRPr lang="en-US" sz="3600"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3600" dirty="0">
                <a:latin typeface="Cambria" panose="02040503050406030204" pitchFamily="18" charset="0"/>
                <a:ea typeface="Cambria" panose="02040503050406030204" pitchFamily="18" charset="0"/>
              </a:rPr>
              <a:t>Để tóc ngắn.</a:t>
            </a:r>
            <a:endParaRPr lang="en-US" sz="3600"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3600" dirty="0">
                <a:latin typeface="Cambria" panose="02040503050406030204" pitchFamily="18" charset="0"/>
                <a:ea typeface="Cambria" panose="02040503050406030204" pitchFamily="18" charset="0"/>
              </a:rPr>
              <a:t>Chú ý vẻ bề ngoài.</a:t>
            </a:r>
            <a:endParaRPr lang="en-US" sz="3600" dirty="0">
              <a:latin typeface="Cambria" panose="02040503050406030204" pitchFamily="18" charset="0"/>
              <a:ea typeface="Cambria" panose="02040503050406030204" pitchFamily="18" charset="0"/>
            </a:endParaRPr>
          </a:p>
          <a:p>
            <a:pPr marL="190510" indent="-190510">
              <a:buFont typeface="Arial" panose="020B0604020202020204" pitchFamily="34" charset="0"/>
              <a:buChar char="•"/>
            </a:pPr>
            <a:r>
              <a:rPr lang="vi-VN" sz="3600" dirty="0">
                <a:latin typeface="Cambria" panose="02040503050406030204" pitchFamily="18" charset="0"/>
                <a:ea typeface="Cambria" panose="02040503050406030204" pitchFamily="18" charset="0"/>
              </a:rPr>
              <a:t>Làm nghề giáo viên.</a:t>
            </a:r>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778063" y="2357967"/>
            <a:ext cx="4635875" cy="3104957"/>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sp>
      <p:grpSp>
        <p:nvGrpSpPr>
          <p:cNvPr id="7" name="Group 7"/>
          <p:cNvGrpSpPr/>
          <p:nvPr/>
        </p:nvGrpSpPr>
        <p:grpSpPr>
          <a:xfrm rot="5400000">
            <a:off x="5903478" y="279387"/>
            <a:ext cx="620431" cy="12536796"/>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sp>
        <p:sp>
          <p:nvSpPr>
            <p:cNvPr id="9" name="TextBox 9"/>
            <p:cNvSpPr txBox="1"/>
            <p:nvPr/>
          </p:nvSpPr>
          <p:spPr>
            <a:xfrm>
              <a:off x="0" y="-57150"/>
              <a:ext cx="245109" cy="5009958"/>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grpSp>
        <p:nvGrpSpPr>
          <p:cNvPr id="12" name="Group 12"/>
          <p:cNvGrpSpPr/>
          <p:nvPr/>
        </p:nvGrpSpPr>
        <p:grpSpPr>
          <a:xfrm rot="5400000">
            <a:off x="5499609" y="-5929644"/>
            <a:ext cx="1192783" cy="12192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sp>
        <p:sp>
          <p:nvSpPr>
            <p:cNvPr id="14" name="TextBox 14"/>
            <p:cNvSpPr txBox="1"/>
            <p:nvPr/>
          </p:nvSpPr>
          <p:spPr>
            <a:xfrm>
              <a:off x="0" y="-57150"/>
              <a:ext cx="471223" cy="4873743"/>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sp>
        <p:nvSpPr>
          <p:cNvPr id="15" name="Freeform 15"/>
          <p:cNvSpPr/>
          <p:nvPr/>
        </p:nvSpPr>
        <p:spPr>
          <a:xfrm rot="318591">
            <a:off x="8903636" y="1751645"/>
            <a:ext cx="2832509" cy="5225227"/>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16" name="Group 16"/>
          <p:cNvGrpSpPr/>
          <p:nvPr/>
        </p:nvGrpSpPr>
        <p:grpSpPr>
          <a:xfrm>
            <a:off x="-437325" y="2088994"/>
            <a:ext cx="4082590" cy="5842705"/>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0" name="Freeform 20"/>
          <p:cNvSpPr/>
          <p:nvPr/>
        </p:nvSpPr>
        <p:spPr>
          <a:xfrm>
            <a:off x="-1166407" y="-1155902"/>
            <a:ext cx="3882074" cy="2729495"/>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sp>
      <p:sp>
        <p:nvSpPr>
          <p:cNvPr id="22" name="Freeform 22"/>
          <p:cNvSpPr/>
          <p:nvPr/>
        </p:nvSpPr>
        <p:spPr>
          <a:xfrm rot="1469471" flipH="1">
            <a:off x="11502363" y="-568474"/>
            <a:ext cx="3485572" cy="3001949"/>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sp>
      <p:sp>
        <p:nvSpPr>
          <p:cNvPr id="23" name="Freeform 23"/>
          <p:cNvSpPr/>
          <p:nvPr/>
        </p:nvSpPr>
        <p:spPr>
          <a:xfrm rot="9802905">
            <a:off x="10409547" y="250802"/>
            <a:ext cx="1409389" cy="1485522"/>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rot="782427">
            <a:off x="7802758" y="2249561"/>
            <a:ext cx="914437" cy="1018871"/>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31" name="Freeform 4"/>
          <p:cNvSpPr/>
          <p:nvPr/>
        </p:nvSpPr>
        <p:spPr>
          <a:xfrm>
            <a:off x="2387600" y="889000"/>
            <a:ext cx="6604000" cy="330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TextBox 31">
            <a:extLst>
              <a:ext uri="{FF2B5EF4-FFF2-40B4-BE49-F238E27FC236}">
                <a16:creationId xmlns:a16="http://schemas.microsoft.com/office/drawing/2014/main" id="{79F1AB18-B4BE-C0CD-8D32-436C269B35B2}"/>
              </a:ext>
            </a:extLst>
          </p:cNvPr>
          <p:cNvSpPr txBox="1"/>
          <p:nvPr/>
        </p:nvSpPr>
        <p:spPr>
          <a:xfrm>
            <a:off x="2946400" y="2057400"/>
            <a:ext cx="5743146" cy="1569660"/>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ea typeface="Cambria" panose="02040503050406030204" pitchFamily="18" charset="0"/>
              </a:rPr>
              <a:t>Kể thêm những đặc điểm sinh học và đặc điểm xã hội khác của con người.</a:t>
            </a:r>
            <a:endParaRPr lang="en-US" sz="3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34480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080808" y="-54682"/>
            <a:ext cx="1222537" cy="6967363"/>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sp>
        <p:sp>
          <p:nvSpPr>
            <p:cNvPr id="5" name="TextBox 5"/>
            <p:cNvSpPr txBox="1"/>
            <p:nvPr/>
          </p:nvSpPr>
          <p:spPr>
            <a:xfrm>
              <a:off x="0" y="-57150"/>
              <a:ext cx="482977" cy="2809689"/>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406400" y="749571"/>
            <a:ext cx="10566400" cy="12192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Liệt kê và sắp xếp một số đặc điểm sinh học, đặc điểm xã hội của nam, nữ theo gợi ý:</a:t>
            </a:r>
            <a:endPar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20996B4-D34A-61CA-E5C1-14904A848B1B}"/>
              </a:ext>
            </a:extLst>
          </p:cNvPr>
          <p:cNvPicPr>
            <a:picLocks noChangeAspect="1"/>
          </p:cNvPicPr>
          <p:nvPr/>
        </p:nvPicPr>
        <p:blipFill>
          <a:blip r:embed="rId3"/>
          <a:stretch>
            <a:fillRect/>
          </a:stretch>
        </p:blipFill>
        <p:spPr>
          <a:xfrm>
            <a:off x="508000" y="2484337"/>
            <a:ext cx="10165757" cy="4064000"/>
          </a:xfrm>
          <a:prstGeom prst="rect">
            <a:avLst/>
          </a:prstGeom>
        </p:spPr>
      </p:pic>
    </p:spTree>
    <p:extLst>
      <p:ext uri="{BB962C8B-B14F-4D97-AF65-F5344CB8AC3E}">
        <p14:creationId xmlns:p14="http://schemas.microsoft.com/office/powerpoint/2010/main" val="122655638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985271" y="-54682"/>
            <a:ext cx="1206729" cy="6967363"/>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sp>
        <p:sp>
          <p:nvSpPr>
            <p:cNvPr id="7" name="TextBox 7"/>
            <p:cNvSpPr txBox="1"/>
            <p:nvPr/>
          </p:nvSpPr>
          <p:spPr>
            <a:xfrm>
              <a:off x="0" y="-57150"/>
              <a:ext cx="476733" cy="2809689"/>
            </a:xfrm>
            <a:prstGeom prst="rect">
              <a:avLst/>
            </a:prstGeom>
          </p:spPr>
          <p:txBody>
            <a:bodyPr lIns="33867" tIns="33867" rIns="33867" bIns="33867" rtlCol="0" anchor="ctr"/>
            <a:lstStyle/>
            <a:p>
              <a:pPr algn="ctr" defTabSz="609630">
                <a:lnSpc>
                  <a:spcPts val="2100"/>
                </a:lnSpc>
                <a:defRPr/>
              </a:pPr>
              <a:endParaRPr sz="1200">
                <a:solidFill>
                  <a:prstClr val="black"/>
                </a:solidFill>
                <a:latin typeface="Calibri"/>
              </a:endParaRPr>
            </a:p>
          </p:txBody>
        </p:sp>
      </p:grpSp>
      <p:sp>
        <p:nvSpPr>
          <p:cNvPr id="8" name="Freeform 8"/>
          <p:cNvSpPr/>
          <p:nvPr/>
        </p:nvSpPr>
        <p:spPr>
          <a:xfrm>
            <a:off x="7810002" y="-1581590"/>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3">
              <a:alphaModFix amt="83000"/>
              <a:extLst>
                <a:ext uri="{96DAC541-7B7A-43D3-8B79-37D633B846F1}">
                  <asvg:svgBlip xmlns:asvg="http://schemas.microsoft.com/office/drawing/2016/SVG/main" r:embed="rId4"/>
                </a:ext>
              </a:extLst>
            </a:blip>
            <a:stretch>
              <a:fillRect l="-9846" t="-51592" b="-4638"/>
            </a:stretch>
          </a:blipFill>
          <a:ln cap="sq">
            <a:noFill/>
            <a:prstDash val="solid"/>
            <a:miter/>
          </a:ln>
        </p:spPr>
      </p:sp>
      <p:sp>
        <p:nvSpPr>
          <p:cNvPr id="2" name="Freeform 16">
            <a:extLst>
              <a:ext uri="{FF2B5EF4-FFF2-40B4-BE49-F238E27FC236}">
                <a16:creationId xmlns:a16="http://schemas.microsoft.com/office/drawing/2014/main" id="{0FE91875-0F71-0803-7A1E-5CE95415405F}"/>
              </a:ext>
            </a:extLst>
          </p:cNvPr>
          <p:cNvSpPr/>
          <p:nvPr/>
        </p:nvSpPr>
        <p:spPr>
          <a:xfrm>
            <a:off x="2233024" y="165737"/>
            <a:ext cx="7723776" cy="4025263"/>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kern="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01600" y="3429000"/>
            <a:ext cx="3795602" cy="3409245"/>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8331200" y="3274682"/>
            <a:ext cx="3860800" cy="346780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2895600" y="1600200"/>
            <a:ext cx="6604000" cy="2554545"/>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rPr>
              <a:t>Em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điểm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sinh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đặc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điểm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xã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hội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86546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2BE74-614B-9C5A-1E96-54695A4CEC15}"/>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82719EE5-FFA1-3E64-1882-E579FAA781B6}"/>
              </a:ext>
            </a:extLst>
          </p:cNvPr>
          <p:cNvSpPr txBox="1">
            <a:spLocks noChangeArrowheads="1"/>
          </p:cNvSpPr>
          <p:nvPr/>
        </p:nvSpPr>
        <p:spPr bwMode="auto">
          <a:xfrm>
            <a:off x="2739723" y="232659"/>
            <a:ext cx="7391541"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Thứ</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ngày</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06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tháng</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3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2025</a:t>
            </a:r>
          </a:p>
        </p:txBody>
      </p:sp>
      <p:pic>
        <p:nvPicPr>
          <p:cNvPr id="13" name="Picture 5" descr="POINSET2">
            <a:extLst>
              <a:ext uri="{FF2B5EF4-FFF2-40B4-BE49-F238E27FC236}">
                <a16:creationId xmlns:a16="http://schemas.microsoft.com/office/drawing/2014/main" id="{54F21E82-2213-2CFA-CF0C-B070220D0C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269940" y="28069"/>
            <a:ext cx="782377" cy="9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OINSET2">
            <a:extLst>
              <a:ext uri="{FF2B5EF4-FFF2-40B4-BE49-F238E27FC236}">
                <a16:creationId xmlns:a16="http://schemas.microsoft.com/office/drawing/2014/main" id="{5AAFF3D7-D92F-8718-4476-125618D57A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105162" y="48288"/>
            <a:ext cx="782377" cy="9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099" descr="12">
            <a:extLst>
              <a:ext uri="{FF2B5EF4-FFF2-40B4-BE49-F238E27FC236}">
                <a16:creationId xmlns:a16="http://schemas.microsoft.com/office/drawing/2014/main" id="{230FB44A-EABB-15D9-3251-50036AF3B43A}"/>
              </a:ext>
            </a:extLst>
          </p:cNvPr>
          <p:cNvPicPr>
            <a:picLocks noChangeAspect="1"/>
          </p:cNvPicPr>
          <p:nvPr/>
        </p:nvPicPr>
        <p:blipFill>
          <a:blip r:embed="rId4"/>
          <a:stretch>
            <a:fillRect/>
          </a:stretch>
        </p:blipFill>
        <p:spPr>
          <a:xfrm rot="5400000">
            <a:off x="-2820101" y="3649435"/>
            <a:ext cx="6043269" cy="237677"/>
          </a:xfrm>
          <a:prstGeom prst="rect">
            <a:avLst/>
          </a:prstGeom>
          <a:noFill/>
          <a:ln w="9525">
            <a:noFill/>
          </a:ln>
        </p:spPr>
      </p:pic>
      <p:pic>
        <p:nvPicPr>
          <p:cNvPr id="17" name="图片 4099" descr="12">
            <a:extLst>
              <a:ext uri="{FF2B5EF4-FFF2-40B4-BE49-F238E27FC236}">
                <a16:creationId xmlns:a16="http://schemas.microsoft.com/office/drawing/2014/main" id="{13017E9A-998C-5BF6-FDD8-3FAD0658D8ED}"/>
              </a:ext>
            </a:extLst>
          </p:cNvPr>
          <p:cNvPicPr>
            <a:picLocks noChangeAspect="1"/>
          </p:cNvPicPr>
          <p:nvPr/>
        </p:nvPicPr>
        <p:blipFill>
          <a:blip r:embed="rId4"/>
          <a:stretch>
            <a:fillRect/>
          </a:stretch>
        </p:blipFill>
        <p:spPr>
          <a:xfrm rot="16200000">
            <a:off x="9084060" y="3763275"/>
            <a:ext cx="6043269" cy="179019"/>
          </a:xfrm>
          <a:prstGeom prst="rect">
            <a:avLst/>
          </a:prstGeom>
          <a:noFill/>
          <a:ln w="9525">
            <a:noFill/>
          </a:ln>
        </p:spPr>
      </p:pic>
      <p:sp>
        <p:nvSpPr>
          <p:cNvPr id="2" name="Text Box 3">
            <a:extLst>
              <a:ext uri="{FF2B5EF4-FFF2-40B4-BE49-F238E27FC236}">
                <a16:creationId xmlns:a16="http://schemas.microsoft.com/office/drawing/2014/main" id="{48477D2E-59BD-41D1-5440-52617015713E}"/>
              </a:ext>
            </a:extLst>
          </p:cNvPr>
          <p:cNvSpPr txBox="1">
            <a:spLocks noChangeArrowheads="1"/>
          </p:cNvSpPr>
          <p:nvPr/>
        </p:nvSpPr>
        <p:spPr bwMode="auto">
          <a:xfrm>
            <a:off x="4609717" y="842261"/>
            <a:ext cx="3203877"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Khoa </a:t>
            </a:r>
            <a:r>
              <a:rPr lang="en-US" altLang="en-US" sz="2620" u="sng" dirty="0" err="1">
                <a:ln w="12700">
                  <a:solidFill>
                    <a:schemeClr val="tx2">
                      <a:lumMod val="75000"/>
                    </a:schemeClr>
                  </a:solidFill>
                  <a:prstDash val="solid"/>
                </a:ln>
                <a:solidFill>
                  <a:schemeClr val="tx1">
                    <a:lumMod val="95000"/>
                    <a:lumOff val="5000"/>
                  </a:schemeClr>
                </a:solidFill>
                <a:latin typeface="Times New Roman" panose="02020603050405020304" charset="0"/>
              </a:rPr>
              <a:t>học</a:t>
            </a: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a:t>
            </a:r>
          </a:p>
        </p:txBody>
      </p:sp>
      <p:sp>
        <p:nvSpPr>
          <p:cNvPr id="3" name="Text Box 3">
            <a:extLst>
              <a:ext uri="{FF2B5EF4-FFF2-40B4-BE49-F238E27FC236}">
                <a16:creationId xmlns:a16="http://schemas.microsoft.com/office/drawing/2014/main" id="{90C88139-1140-9D47-8464-18F9EF5A3E3A}"/>
              </a:ext>
            </a:extLst>
          </p:cNvPr>
          <p:cNvSpPr txBox="1">
            <a:spLocks noChangeArrowheads="1"/>
          </p:cNvSpPr>
          <p:nvPr/>
        </p:nvSpPr>
        <p:spPr bwMode="auto">
          <a:xfrm>
            <a:off x="3076832" y="1830804"/>
            <a:ext cx="6240162" cy="72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4000" b="1" dirty="0">
                <a:ln w="12700">
                  <a:solidFill>
                    <a:schemeClr val="tx2">
                      <a:lumMod val="75000"/>
                    </a:schemeClr>
                  </a:solidFill>
                  <a:prstDash val="solid"/>
                </a:ln>
                <a:solidFill>
                  <a:srgbClr val="FF0000"/>
                </a:solidFill>
                <a:latin typeface="Times New Roman" panose="02020603050405020304" charset="0"/>
              </a:rPr>
              <a:t>NAM VÀ NỮ (TIẾT 1)</a:t>
            </a:r>
          </a:p>
        </p:txBody>
      </p:sp>
    </p:spTree>
    <p:extLst>
      <p:ext uri="{BB962C8B-B14F-4D97-AF65-F5344CB8AC3E}">
        <p14:creationId xmlns:p14="http://schemas.microsoft.com/office/powerpoint/2010/main" val="164739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4368800" y="127001"/>
            <a:ext cx="3810000"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4978844" y="1107124"/>
              <a:ext cx="2304579" cy="646331"/>
            </a:xfrm>
            <a:prstGeom prst="rect">
              <a:avLst/>
            </a:prstGeom>
            <a:noFill/>
          </p:spPr>
          <p:txBody>
            <a:bodyPr wrap="none" rtlCol="0">
              <a:spAutoFit/>
            </a:bodyPr>
            <a:lstStyle/>
            <a:p>
              <a:pPr algn="ctr" defTabSz="914446">
                <a:defRPr/>
              </a:pPr>
              <a:r>
                <a:rPr lang="en-GB" sz="3600" b="1" kern="0" dirty="0" err="1">
                  <a:solidFill>
                    <a:prstClr val="white"/>
                  </a:solidFill>
                  <a:latin typeface="Cambria" panose="02040503050406030204" pitchFamily="18" charset="0"/>
                  <a:ea typeface="Cambria" panose="02040503050406030204" pitchFamily="18" charset="0"/>
                </a:rPr>
                <a:t>Học</a:t>
              </a:r>
              <a:r>
                <a:rPr lang="en-GB" sz="3600" b="1" kern="0" dirty="0">
                  <a:solidFill>
                    <a:prstClr val="white"/>
                  </a:solidFill>
                  <a:latin typeface="Cambria" panose="02040503050406030204" pitchFamily="18" charset="0"/>
                  <a:ea typeface="Cambria" panose="02040503050406030204" pitchFamily="18" charset="0"/>
                </a:rPr>
                <a:t> </a:t>
              </a:r>
              <a:r>
                <a:rPr lang="en-GB" sz="3600" b="1" kern="0" dirty="0" err="1">
                  <a:solidFill>
                    <a:prstClr val="white"/>
                  </a:solidFill>
                  <a:latin typeface="Cambria" panose="02040503050406030204" pitchFamily="18" charset="0"/>
                  <a:ea typeface="Cambria" panose="02040503050406030204" pitchFamily="18" charset="0"/>
                </a:rPr>
                <a:t>sinh</a:t>
              </a:r>
              <a:r>
                <a:rPr lang="en-GB" sz="3600" b="1" kern="0" dirty="0">
                  <a:solidFill>
                    <a:prstClr val="white"/>
                  </a:solidFill>
                  <a:latin typeface="Cambria" panose="02040503050406030204" pitchFamily="18" charset="0"/>
                  <a:ea typeface="Cambria" panose="02040503050406030204" pitchFamily="18" charset="0"/>
                </a:rPr>
                <a:t> </a:t>
              </a:r>
              <a:r>
                <a:rPr lang="en-GB" sz="3600" b="1" kern="0" dirty="0" err="1">
                  <a:solidFill>
                    <a:prstClr val="white"/>
                  </a:solidFill>
                  <a:latin typeface="Cambria" panose="02040503050406030204" pitchFamily="18" charset="0"/>
                  <a:ea typeface="Cambria" panose="02040503050406030204" pitchFamily="18" charset="0"/>
                </a:rPr>
                <a:t>nam</a:t>
              </a:r>
              <a:endParaRPr lang="vi-VN" sz="36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4673600" y="1803400"/>
            <a:ext cx="7010400" cy="4605748"/>
          </a:xfrm>
          <a:prstGeom prst="rect">
            <a:avLst/>
          </a:prstGeom>
          <a:noFill/>
        </p:spPr>
        <p:txBody>
          <a:bodyPr wrap="square" rtlCol="0">
            <a:spAutoFit/>
          </a:bodyPr>
          <a:lstStyle/>
          <a:p>
            <a:pPr algn="just"/>
            <a:r>
              <a:rPr lang="vi-VN" sz="2933" b="1" dirty="0">
                <a:solidFill>
                  <a:srgbClr val="FF0000"/>
                </a:solidFill>
                <a:latin typeface="Cambria" panose="02040503050406030204" pitchFamily="18" charset="0"/>
                <a:ea typeface="Cambria" panose="02040503050406030204" pitchFamily="18" charset="0"/>
              </a:rPr>
              <a:t>+ Đặc điểm sinh học giống nhau: </a:t>
            </a:r>
            <a:r>
              <a:rPr lang="vi-VN" sz="2933" dirty="0">
                <a:solidFill>
                  <a:srgbClr val="FF0000"/>
                </a:solidFill>
                <a:latin typeface="Cambria" panose="02040503050406030204" pitchFamily="18" charset="0"/>
                <a:ea typeface="Cambria" panose="02040503050406030204" pitchFamily="18" charset="0"/>
              </a:rPr>
              <a:t>cơ quan sinh dục tạo ra tinh trùng, giọng nói thường tầm, ...</a:t>
            </a:r>
          </a:p>
          <a:p>
            <a:pPr algn="just"/>
            <a:r>
              <a:rPr lang="vi-VN" sz="2933" b="1" dirty="0">
                <a:solidFill>
                  <a:srgbClr val="FF0000"/>
                </a:solidFill>
                <a:latin typeface="Cambria" panose="02040503050406030204" pitchFamily="18" charset="0"/>
                <a:ea typeface="Cambria" panose="02040503050406030204" pitchFamily="18" charset="0"/>
              </a:rPr>
              <a:t>+ Đặc điểm sinh học khác nhau: </a:t>
            </a:r>
            <a:r>
              <a:rPr lang="vi-VN" sz="2933"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2933" b="1" dirty="0">
                <a:solidFill>
                  <a:srgbClr val="FF0000"/>
                </a:solidFill>
                <a:latin typeface="Cambria" panose="02040503050406030204" pitchFamily="18" charset="0"/>
                <a:ea typeface="Cambria" panose="02040503050406030204" pitchFamily="18" charset="0"/>
              </a:rPr>
              <a:t>+ Đặc điểm xã hội giống nhau: </a:t>
            </a:r>
            <a:r>
              <a:rPr lang="vi-VN" sz="2933"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2933" b="1" dirty="0">
                <a:solidFill>
                  <a:srgbClr val="FF0000"/>
                </a:solidFill>
                <a:latin typeface="Cambria" panose="02040503050406030204" pitchFamily="18" charset="0"/>
                <a:ea typeface="Cambria" panose="02040503050406030204" pitchFamily="18" charset="0"/>
              </a:rPr>
              <a:t>+ Đặc điểm xã hội khác nhau: </a:t>
            </a:r>
            <a:r>
              <a:rPr lang="vi-VN" sz="2933"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4368800" y="127001"/>
            <a:ext cx="3810000"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04908" y="1107124"/>
              <a:ext cx="2052448" cy="646331"/>
            </a:xfrm>
            <a:prstGeom prst="rect">
              <a:avLst/>
            </a:prstGeom>
            <a:noFill/>
          </p:spPr>
          <p:txBody>
            <a:bodyPr wrap="none" rtlCol="0">
              <a:spAutoFit/>
            </a:bodyPr>
            <a:lstStyle/>
            <a:p>
              <a:pPr algn="ctr" defTabSz="914446">
                <a:defRPr/>
              </a:pPr>
              <a:r>
                <a:rPr lang="en-GB" sz="3600" b="1" kern="0" dirty="0" err="1">
                  <a:solidFill>
                    <a:prstClr val="white"/>
                  </a:solidFill>
                  <a:latin typeface="Cambria" panose="02040503050406030204" pitchFamily="18" charset="0"/>
                  <a:ea typeface="Cambria" panose="02040503050406030204" pitchFamily="18" charset="0"/>
                </a:rPr>
                <a:t>Học</a:t>
              </a:r>
              <a:r>
                <a:rPr lang="en-GB" sz="3600" b="1" kern="0" dirty="0">
                  <a:solidFill>
                    <a:prstClr val="white"/>
                  </a:solidFill>
                  <a:latin typeface="Cambria" panose="02040503050406030204" pitchFamily="18" charset="0"/>
                  <a:ea typeface="Cambria" panose="02040503050406030204" pitchFamily="18" charset="0"/>
                </a:rPr>
                <a:t> </a:t>
              </a:r>
              <a:r>
                <a:rPr lang="en-GB" sz="3600" b="1" kern="0" dirty="0" err="1">
                  <a:solidFill>
                    <a:prstClr val="white"/>
                  </a:solidFill>
                  <a:latin typeface="Cambria" panose="02040503050406030204" pitchFamily="18" charset="0"/>
                  <a:ea typeface="Cambria" panose="02040503050406030204" pitchFamily="18" charset="0"/>
                </a:rPr>
                <a:t>sinh</a:t>
              </a:r>
              <a:r>
                <a:rPr lang="en-GB" sz="3600" b="1" kern="0" dirty="0">
                  <a:solidFill>
                    <a:prstClr val="white"/>
                  </a:solidFill>
                  <a:latin typeface="Cambria" panose="02040503050406030204" pitchFamily="18" charset="0"/>
                  <a:ea typeface="Cambria" panose="02040503050406030204" pitchFamily="18" charset="0"/>
                </a:rPr>
                <a:t> </a:t>
              </a:r>
              <a:r>
                <a:rPr lang="en-GB" sz="3600" b="1" kern="0" dirty="0" err="1">
                  <a:solidFill>
                    <a:prstClr val="white"/>
                  </a:solidFill>
                  <a:latin typeface="Cambria" panose="02040503050406030204" pitchFamily="18" charset="0"/>
                  <a:ea typeface="Cambria" panose="02040503050406030204" pitchFamily="18" charset="0"/>
                </a:rPr>
                <a:t>nữ</a:t>
              </a:r>
              <a:endParaRPr lang="vi-VN" sz="36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4673600" y="1803400"/>
            <a:ext cx="7010400" cy="4154407"/>
          </a:xfrm>
          <a:prstGeom prst="rect">
            <a:avLst/>
          </a:prstGeom>
          <a:noFill/>
        </p:spPr>
        <p:txBody>
          <a:bodyPr wrap="square" rtlCol="0">
            <a:spAutoFit/>
          </a:bodyPr>
          <a:lstStyle/>
          <a:p>
            <a:pPr lvl="0" algn="just"/>
            <a:r>
              <a:rPr lang="vi-VN" sz="2933" b="1" dirty="0">
                <a:solidFill>
                  <a:srgbClr val="FF0000"/>
                </a:solidFill>
                <a:latin typeface="Cambria" panose="02040503050406030204" pitchFamily="18" charset="0"/>
                <a:ea typeface="Cambria" panose="02040503050406030204" pitchFamily="18" charset="0"/>
              </a:rPr>
              <a:t>+ Đặc điểm sinh học giống nhau: </a:t>
            </a:r>
            <a:r>
              <a:rPr lang="vi-VN" sz="2933"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2933" b="1" dirty="0">
                <a:solidFill>
                  <a:srgbClr val="FF0000"/>
                </a:solidFill>
                <a:latin typeface="Cambria" panose="02040503050406030204" pitchFamily="18" charset="0"/>
                <a:ea typeface="Cambria" panose="02040503050406030204" pitchFamily="18" charset="0"/>
              </a:rPr>
              <a:t>+ Đặc điểm sinh học khác nhau: </a:t>
            </a:r>
            <a:r>
              <a:rPr lang="vi-VN" sz="2933"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2933" b="1" dirty="0">
                <a:solidFill>
                  <a:srgbClr val="FF0000"/>
                </a:solidFill>
                <a:latin typeface="Cambria" panose="02040503050406030204" pitchFamily="18" charset="0"/>
                <a:ea typeface="Cambria" panose="02040503050406030204" pitchFamily="18" charset="0"/>
              </a:rPr>
              <a:t>+ Đặc điểm xã hội giống nhau: </a:t>
            </a:r>
            <a:r>
              <a:rPr lang="vi-VN" sz="2933"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2933" b="1" dirty="0">
                <a:solidFill>
                  <a:srgbClr val="FF0000"/>
                </a:solidFill>
                <a:latin typeface="Cambria" panose="02040503050406030204" pitchFamily="18" charset="0"/>
                <a:ea typeface="Cambria" panose="02040503050406030204" pitchFamily="18" charset="0"/>
              </a:rPr>
              <a:t>+ Đặc điểm xã hội khác nhau: </a:t>
            </a:r>
            <a:r>
              <a:rPr lang="vi-VN" sz="2933"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5E4C-5C31-F983-B4A7-F2BC5BEEBD81}"/>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DA6FF882-F0C8-B5EF-0063-7B9D86883DAE}"/>
              </a:ext>
            </a:extLst>
          </p:cNvPr>
          <p:cNvSpPr txBox="1">
            <a:spLocks noChangeArrowheads="1"/>
          </p:cNvSpPr>
          <p:nvPr/>
        </p:nvSpPr>
        <p:spPr bwMode="auto">
          <a:xfrm>
            <a:off x="2739723" y="232659"/>
            <a:ext cx="7391541"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Thứ</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ngày</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06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tháng</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3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2025</a:t>
            </a:r>
          </a:p>
        </p:txBody>
      </p:sp>
      <p:pic>
        <p:nvPicPr>
          <p:cNvPr id="13" name="Picture 5" descr="POINSET2">
            <a:extLst>
              <a:ext uri="{FF2B5EF4-FFF2-40B4-BE49-F238E27FC236}">
                <a16:creationId xmlns:a16="http://schemas.microsoft.com/office/drawing/2014/main" id="{E48313BD-AD3C-4C54-6568-E466633D5C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9940" y="28069"/>
            <a:ext cx="782377" cy="9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OINSET2">
            <a:extLst>
              <a:ext uri="{FF2B5EF4-FFF2-40B4-BE49-F238E27FC236}">
                <a16:creationId xmlns:a16="http://schemas.microsoft.com/office/drawing/2014/main" id="{68DE71F9-C046-52B2-90DD-BEEF22E6FA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05162" y="48288"/>
            <a:ext cx="782377" cy="9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099" descr="12">
            <a:extLst>
              <a:ext uri="{FF2B5EF4-FFF2-40B4-BE49-F238E27FC236}">
                <a16:creationId xmlns:a16="http://schemas.microsoft.com/office/drawing/2014/main" id="{2790F984-BF7C-4968-9890-6A674825AF03}"/>
              </a:ext>
            </a:extLst>
          </p:cNvPr>
          <p:cNvPicPr>
            <a:picLocks noChangeAspect="1"/>
          </p:cNvPicPr>
          <p:nvPr/>
        </p:nvPicPr>
        <p:blipFill>
          <a:blip r:embed="rId3"/>
          <a:stretch>
            <a:fillRect/>
          </a:stretch>
        </p:blipFill>
        <p:spPr>
          <a:xfrm rot="5400000">
            <a:off x="-2820101" y="3649435"/>
            <a:ext cx="6043269" cy="237677"/>
          </a:xfrm>
          <a:prstGeom prst="rect">
            <a:avLst/>
          </a:prstGeom>
          <a:noFill/>
          <a:ln w="9525">
            <a:noFill/>
          </a:ln>
        </p:spPr>
      </p:pic>
      <p:pic>
        <p:nvPicPr>
          <p:cNvPr id="17" name="图片 4099" descr="12">
            <a:extLst>
              <a:ext uri="{FF2B5EF4-FFF2-40B4-BE49-F238E27FC236}">
                <a16:creationId xmlns:a16="http://schemas.microsoft.com/office/drawing/2014/main" id="{F88E39E4-3A7D-63FB-FA51-C965C19F11DE}"/>
              </a:ext>
            </a:extLst>
          </p:cNvPr>
          <p:cNvPicPr>
            <a:picLocks noChangeAspect="1"/>
          </p:cNvPicPr>
          <p:nvPr/>
        </p:nvPicPr>
        <p:blipFill>
          <a:blip r:embed="rId3"/>
          <a:stretch>
            <a:fillRect/>
          </a:stretch>
        </p:blipFill>
        <p:spPr>
          <a:xfrm rot="16200000">
            <a:off x="9084060" y="3763275"/>
            <a:ext cx="6043269" cy="179019"/>
          </a:xfrm>
          <a:prstGeom prst="rect">
            <a:avLst/>
          </a:prstGeom>
          <a:noFill/>
          <a:ln w="9525">
            <a:noFill/>
          </a:ln>
        </p:spPr>
      </p:pic>
      <p:sp>
        <p:nvSpPr>
          <p:cNvPr id="2" name="Text Box 3">
            <a:extLst>
              <a:ext uri="{FF2B5EF4-FFF2-40B4-BE49-F238E27FC236}">
                <a16:creationId xmlns:a16="http://schemas.microsoft.com/office/drawing/2014/main" id="{A1805E8D-647E-FFB2-FB86-4D08FC1DD1ED}"/>
              </a:ext>
            </a:extLst>
          </p:cNvPr>
          <p:cNvSpPr txBox="1">
            <a:spLocks noChangeArrowheads="1"/>
          </p:cNvSpPr>
          <p:nvPr/>
        </p:nvSpPr>
        <p:spPr bwMode="auto">
          <a:xfrm>
            <a:off x="4609717" y="842261"/>
            <a:ext cx="3203877"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Khoa </a:t>
            </a:r>
            <a:r>
              <a:rPr lang="en-US" altLang="en-US" sz="2620" u="sng" dirty="0" err="1">
                <a:ln w="12700">
                  <a:solidFill>
                    <a:schemeClr val="tx2">
                      <a:lumMod val="75000"/>
                    </a:schemeClr>
                  </a:solidFill>
                  <a:prstDash val="solid"/>
                </a:ln>
                <a:solidFill>
                  <a:schemeClr val="tx1">
                    <a:lumMod val="95000"/>
                    <a:lumOff val="5000"/>
                  </a:schemeClr>
                </a:solidFill>
                <a:latin typeface="Times New Roman" panose="02020603050405020304" charset="0"/>
              </a:rPr>
              <a:t>học</a:t>
            </a: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a:t>
            </a:r>
          </a:p>
        </p:txBody>
      </p:sp>
      <p:sp>
        <p:nvSpPr>
          <p:cNvPr id="3" name="Text Box 3">
            <a:extLst>
              <a:ext uri="{FF2B5EF4-FFF2-40B4-BE49-F238E27FC236}">
                <a16:creationId xmlns:a16="http://schemas.microsoft.com/office/drawing/2014/main" id="{2874CE42-4B13-3CD7-32A2-2E3B47386588}"/>
              </a:ext>
            </a:extLst>
          </p:cNvPr>
          <p:cNvSpPr txBox="1">
            <a:spLocks noChangeArrowheads="1"/>
          </p:cNvSpPr>
          <p:nvPr/>
        </p:nvSpPr>
        <p:spPr bwMode="auto">
          <a:xfrm>
            <a:off x="3076832" y="1830804"/>
            <a:ext cx="6240162" cy="72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4000" b="1" dirty="0">
                <a:ln w="12700">
                  <a:solidFill>
                    <a:schemeClr val="tx2">
                      <a:lumMod val="75000"/>
                    </a:schemeClr>
                  </a:solidFill>
                  <a:prstDash val="solid"/>
                </a:ln>
                <a:solidFill>
                  <a:srgbClr val="FF0000"/>
                </a:solidFill>
                <a:latin typeface="Times New Roman" panose="02020603050405020304" charset="0"/>
              </a:rPr>
              <a:t>NAM VÀ NỮ (TIẾT 1)</a:t>
            </a:r>
          </a:p>
        </p:txBody>
      </p:sp>
    </p:spTree>
    <p:extLst>
      <p:ext uri="{BB962C8B-B14F-4D97-AF65-F5344CB8AC3E}">
        <p14:creationId xmlns:p14="http://schemas.microsoft.com/office/powerpoint/2010/main" val="332870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3BF4D-A2BF-C07D-6F1F-426BE6C2F23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E7C7855-714B-6B2B-A355-619ACB6D26A8}"/>
              </a:ext>
            </a:extLst>
          </p:cNvPr>
          <p:cNvSpPr/>
          <p:nvPr/>
        </p:nvSpPr>
        <p:spPr>
          <a:xfrm rot="6392008" flipH="1" flipV="1">
            <a:off x="567002" y="5332445"/>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4"/>
            <a:stretch>
              <a:fillRect/>
            </a:stretch>
          </a:blipFill>
        </p:spPr>
      </p:sp>
      <p:sp>
        <p:nvSpPr>
          <p:cNvPr id="3" name="Freeform 3">
            <a:extLst>
              <a:ext uri="{FF2B5EF4-FFF2-40B4-BE49-F238E27FC236}">
                <a16:creationId xmlns:a16="http://schemas.microsoft.com/office/drawing/2014/main" id="{E1997309-EA60-100C-711A-4328136CDE2B}"/>
              </a:ext>
            </a:extLst>
          </p:cNvPr>
          <p:cNvSpPr/>
          <p:nvPr/>
        </p:nvSpPr>
        <p:spPr>
          <a:xfrm rot="2310728">
            <a:off x="5459021" y="5818183"/>
            <a:ext cx="3013191" cy="1736351"/>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4" name="Freeform 4">
            <a:extLst>
              <a:ext uri="{FF2B5EF4-FFF2-40B4-BE49-F238E27FC236}">
                <a16:creationId xmlns:a16="http://schemas.microsoft.com/office/drawing/2014/main" id="{4A8F50F1-38D1-32F0-6590-2B1FE88F838D}"/>
              </a:ext>
            </a:extLst>
          </p:cNvPr>
          <p:cNvSpPr/>
          <p:nvPr/>
        </p:nvSpPr>
        <p:spPr>
          <a:xfrm rot="-3114778">
            <a:off x="6339817" y="5848356"/>
            <a:ext cx="1069200" cy="1524706"/>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a:extLst>
              <a:ext uri="{FF2B5EF4-FFF2-40B4-BE49-F238E27FC236}">
                <a16:creationId xmlns:a16="http://schemas.microsoft.com/office/drawing/2014/main" id="{CC7027BA-39F9-E2F2-30CB-83D59F23B510}"/>
              </a:ext>
            </a:extLst>
          </p:cNvPr>
          <p:cNvSpPr/>
          <p:nvPr/>
        </p:nvSpPr>
        <p:spPr>
          <a:xfrm>
            <a:off x="3963837" y="3492440"/>
            <a:ext cx="4191735" cy="1754891"/>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9">
              <a:alphaModFix amt="83000"/>
              <a:extLst>
                <a:ext uri="{96DAC541-7B7A-43D3-8B79-37D633B846F1}">
                  <asvg:svgBlip xmlns:asvg="http://schemas.microsoft.com/office/drawing/2016/SVG/main" r:embed="rId10"/>
                </a:ext>
              </a:extLst>
            </a:blip>
            <a:stretch>
              <a:fillRect t="-80245" r="-1731" b="-62751"/>
            </a:stretch>
          </a:blipFill>
          <a:ln cap="sq">
            <a:noFill/>
            <a:prstDash val="solid"/>
            <a:miter/>
          </a:ln>
        </p:spPr>
      </p:sp>
      <p:grpSp>
        <p:nvGrpSpPr>
          <p:cNvPr id="6" name="Group 6">
            <a:extLst>
              <a:ext uri="{FF2B5EF4-FFF2-40B4-BE49-F238E27FC236}">
                <a16:creationId xmlns:a16="http://schemas.microsoft.com/office/drawing/2014/main" id="{F6F43A55-B817-2074-5BA9-93DEFF34B4B9}"/>
              </a:ext>
            </a:extLst>
          </p:cNvPr>
          <p:cNvGrpSpPr/>
          <p:nvPr/>
        </p:nvGrpSpPr>
        <p:grpSpPr>
          <a:xfrm rot="5400000">
            <a:off x="5584084" y="-5711077"/>
            <a:ext cx="1023833" cy="12192000"/>
            <a:chOff x="0" y="0"/>
            <a:chExt cx="404477" cy="4816593"/>
          </a:xfrm>
        </p:grpSpPr>
        <p:sp>
          <p:nvSpPr>
            <p:cNvPr id="7" name="Freeform 7">
              <a:extLst>
                <a:ext uri="{FF2B5EF4-FFF2-40B4-BE49-F238E27FC236}">
                  <a16:creationId xmlns:a16="http://schemas.microsoft.com/office/drawing/2014/main" id="{2B50B383-2907-C86C-7E5D-ED91257E92AA}"/>
                </a:ext>
              </a:extLst>
            </p:cNvPr>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sp>
        <p:sp>
          <p:nvSpPr>
            <p:cNvPr id="8" name="TextBox 8">
              <a:extLst>
                <a:ext uri="{FF2B5EF4-FFF2-40B4-BE49-F238E27FC236}">
                  <a16:creationId xmlns:a16="http://schemas.microsoft.com/office/drawing/2014/main" id="{5803DD35-9C0B-021B-404E-BD740B0D073B}"/>
                </a:ext>
              </a:extLst>
            </p:cNvPr>
            <p:cNvSpPr txBox="1"/>
            <p:nvPr/>
          </p:nvSpPr>
          <p:spPr>
            <a:xfrm>
              <a:off x="0" y="-57150"/>
              <a:ext cx="404477" cy="4873743"/>
            </a:xfrm>
            <a:prstGeom prst="rect">
              <a:avLst/>
            </a:prstGeom>
          </p:spPr>
          <p:txBody>
            <a:bodyPr lIns="33867" tIns="33867" rIns="33867" bIns="33867" rtlCol="0" anchor="ctr"/>
            <a:lstStyle/>
            <a:p>
              <a:pPr algn="ctr">
                <a:lnSpc>
                  <a:spcPts val="2100"/>
                </a:lnSpc>
              </a:pPr>
              <a:endParaRPr sz="1200"/>
            </a:p>
          </p:txBody>
        </p:sp>
      </p:grpSp>
      <p:sp>
        <p:nvSpPr>
          <p:cNvPr id="9" name="Freeform 9">
            <a:extLst>
              <a:ext uri="{FF2B5EF4-FFF2-40B4-BE49-F238E27FC236}">
                <a16:creationId xmlns:a16="http://schemas.microsoft.com/office/drawing/2014/main" id="{5984F5D2-1E88-0222-EA2C-0D6774E3AB33}"/>
              </a:ext>
            </a:extLst>
          </p:cNvPr>
          <p:cNvSpPr/>
          <p:nvPr/>
        </p:nvSpPr>
        <p:spPr>
          <a:xfrm rot="-1171105" flipV="1">
            <a:off x="9904244" y="-181854"/>
            <a:ext cx="2507205" cy="2159331"/>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11"/>
            <a:stretch>
              <a:fillRect/>
            </a:stretch>
          </a:blipFill>
          <a:ln cap="sq">
            <a:noFill/>
            <a:prstDash val="solid"/>
            <a:miter/>
          </a:ln>
        </p:spPr>
      </p:sp>
      <p:sp>
        <p:nvSpPr>
          <p:cNvPr id="12" name="Freeform 12">
            <a:extLst>
              <a:ext uri="{FF2B5EF4-FFF2-40B4-BE49-F238E27FC236}">
                <a16:creationId xmlns:a16="http://schemas.microsoft.com/office/drawing/2014/main" id="{9E26B2B9-B3BB-82FC-8136-43EEC3C908F3}"/>
              </a:ext>
            </a:extLst>
          </p:cNvPr>
          <p:cNvSpPr/>
          <p:nvPr/>
        </p:nvSpPr>
        <p:spPr>
          <a:xfrm rot="5722607">
            <a:off x="7643205" y="4691828"/>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4" name="Freeform 14">
            <a:extLst>
              <a:ext uri="{FF2B5EF4-FFF2-40B4-BE49-F238E27FC236}">
                <a16:creationId xmlns:a16="http://schemas.microsoft.com/office/drawing/2014/main" id="{10FE484D-89B6-FB94-45C6-5133C203CBA7}"/>
              </a:ext>
            </a:extLst>
          </p:cNvPr>
          <p:cNvSpPr/>
          <p:nvPr/>
        </p:nvSpPr>
        <p:spPr>
          <a:xfrm rot="5400000">
            <a:off x="8131273" y="4596307"/>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4">
              <a:alphaModFix amt="65999"/>
              <a:extLst>
                <a:ext uri="{96DAC541-7B7A-43D3-8B79-37D633B846F1}">
                  <asvg:svgBlip xmlns:asvg="http://schemas.microsoft.com/office/drawing/2016/SVG/main" r:embed="rId15"/>
                </a:ext>
              </a:extLst>
            </a:blip>
            <a:stretch>
              <a:fillRect/>
            </a:stretch>
          </a:blipFill>
          <a:ln cap="sq">
            <a:noFill/>
            <a:prstDash val="solid"/>
            <a:miter/>
          </a:ln>
        </p:spPr>
      </p:sp>
      <p:sp>
        <p:nvSpPr>
          <p:cNvPr id="15" name="Freeform 15">
            <a:extLst>
              <a:ext uri="{FF2B5EF4-FFF2-40B4-BE49-F238E27FC236}">
                <a16:creationId xmlns:a16="http://schemas.microsoft.com/office/drawing/2014/main" id="{692C9B5B-DD42-ED24-8223-C331595AA353}"/>
              </a:ext>
            </a:extLst>
          </p:cNvPr>
          <p:cNvSpPr/>
          <p:nvPr/>
        </p:nvSpPr>
        <p:spPr>
          <a:xfrm rot="5177739">
            <a:off x="8321763" y="4518407"/>
            <a:ext cx="4003111" cy="2226731"/>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6" name="TextBox 16">
            <a:extLst>
              <a:ext uri="{FF2B5EF4-FFF2-40B4-BE49-F238E27FC236}">
                <a16:creationId xmlns:a16="http://schemas.microsoft.com/office/drawing/2014/main" id="{F4686261-01F7-22E5-9ABB-EDCCF1AB14E8}"/>
              </a:ext>
            </a:extLst>
          </p:cNvPr>
          <p:cNvSpPr txBox="1"/>
          <p:nvPr/>
        </p:nvSpPr>
        <p:spPr>
          <a:xfrm rot="-204935">
            <a:off x="9322918" y="6067771"/>
            <a:ext cx="1717718" cy="635495"/>
          </a:xfrm>
          <a:prstGeom prst="rect">
            <a:avLst/>
          </a:prstGeom>
        </p:spPr>
        <p:txBody>
          <a:bodyPr lIns="0" tIns="0" rIns="0" bIns="0" rtlCol="0" anchor="t">
            <a:spAutoFit/>
          </a:bodyPr>
          <a:lstStyle/>
          <a:p>
            <a:pPr algn="ctr">
              <a:lnSpc>
                <a:spcPts val="4660"/>
              </a:lnSpc>
              <a:spcBef>
                <a:spcPct val="0"/>
              </a:spcBef>
            </a:pPr>
            <a:r>
              <a:rPr lang="en-US" sz="5418">
                <a:solidFill>
                  <a:srgbClr val="763B2F"/>
                </a:solidFill>
                <a:latin typeface="Marykate"/>
                <a:ea typeface="Marykate"/>
                <a:cs typeface="Marykate"/>
                <a:sym typeface="Marykate"/>
              </a:rPr>
              <a:t>Fish</a:t>
            </a:r>
          </a:p>
        </p:txBody>
      </p:sp>
      <p:sp>
        <p:nvSpPr>
          <p:cNvPr id="17" name="Freeform 17">
            <a:extLst>
              <a:ext uri="{FF2B5EF4-FFF2-40B4-BE49-F238E27FC236}">
                <a16:creationId xmlns:a16="http://schemas.microsoft.com/office/drawing/2014/main" id="{FB2E275A-F748-A131-0FBE-4721B2A47FED}"/>
              </a:ext>
            </a:extLst>
          </p:cNvPr>
          <p:cNvSpPr/>
          <p:nvPr/>
        </p:nvSpPr>
        <p:spPr>
          <a:xfrm>
            <a:off x="9375064" y="4331863"/>
            <a:ext cx="1764007" cy="1501611"/>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a:extLst>
              <a:ext uri="{FF2B5EF4-FFF2-40B4-BE49-F238E27FC236}">
                <a16:creationId xmlns:a16="http://schemas.microsoft.com/office/drawing/2014/main" id="{0B2E2042-A426-1FDD-303F-0F6BF331373C}"/>
              </a:ext>
            </a:extLst>
          </p:cNvPr>
          <p:cNvSpPr/>
          <p:nvPr/>
        </p:nvSpPr>
        <p:spPr>
          <a:xfrm rot="4135959">
            <a:off x="8867445" y="4079015"/>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4">
              <a:alphaModFix amt="65999"/>
              <a:extLst>
                <a:ext uri="{96DAC541-7B7A-43D3-8B79-37D633B846F1}">
                  <asvg:svgBlip xmlns:asvg="http://schemas.microsoft.com/office/drawing/2016/SVG/main" r:embed="rId15"/>
                </a:ext>
              </a:extLst>
            </a:blip>
            <a:stretch>
              <a:fillRect/>
            </a:stretch>
          </a:blipFill>
          <a:ln cap="sq">
            <a:noFill/>
            <a:prstDash val="solid"/>
            <a:miter/>
          </a:ln>
        </p:spPr>
      </p:sp>
      <p:sp>
        <p:nvSpPr>
          <p:cNvPr id="19" name="Freeform 19">
            <a:extLst>
              <a:ext uri="{FF2B5EF4-FFF2-40B4-BE49-F238E27FC236}">
                <a16:creationId xmlns:a16="http://schemas.microsoft.com/office/drawing/2014/main" id="{B7C7E1C7-907B-64D9-E846-4141F60E2076}"/>
              </a:ext>
            </a:extLst>
          </p:cNvPr>
          <p:cNvSpPr/>
          <p:nvPr/>
        </p:nvSpPr>
        <p:spPr>
          <a:xfrm rot="3888459">
            <a:off x="9021447" y="3942469"/>
            <a:ext cx="4003111" cy="2226731"/>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a:extLst>
              <a:ext uri="{FF2B5EF4-FFF2-40B4-BE49-F238E27FC236}">
                <a16:creationId xmlns:a16="http://schemas.microsoft.com/office/drawing/2014/main" id="{32FBC005-EC1D-91DD-CB06-08B08C85F092}"/>
              </a:ext>
            </a:extLst>
          </p:cNvPr>
          <p:cNvSpPr/>
          <p:nvPr/>
        </p:nvSpPr>
        <p:spPr>
          <a:xfrm rot="-280881">
            <a:off x="-662603" y="2059823"/>
            <a:ext cx="4089545" cy="4927163"/>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a:extLst>
              <a:ext uri="{FF2B5EF4-FFF2-40B4-BE49-F238E27FC236}">
                <a16:creationId xmlns:a16="http://schemas.microsoft.com/office/drawing/2014/main" id="{655DE7AC-66A7-CAB7-F589-EF9FF2466676}"/>
              </a:ext>
            </a:extLst>
          </p:cNvPr>
          <p:cNvSpPr/>
          <p:nvPr/>
        </p:nvSpPr>
        <p:spPr>
          <a:xfrm rot="-637936">
            <a:off x="1593375" y="2420240"/>
            <a:ext cx="1012442" cy="1536914"/>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2" name="Freeform 22">
            <a:extLst>
              <a:ext uri="{FF2B5EF4-FFF2-40B4-BE49-F238E27FC236}">
                <a16:creationId xmlns:a16="http://schemas.microsoft.com/office/drawing/2014/main" id="{768D2A02-07E2-5F00-64D3-B667049560F3}"/>
              </a:ext>
            </a:extLst>
          </p:cNvPr>
          <p:cNvSpPr/>
          <p:nvPr/>
        </p:nvSpPr>
        <p:spPr>
          <a:xfrm rot="-2129823">
            <a:off x="3797204" y="4814220"/>
            <a:ext cx="1371809" cy="1277497"/>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3" name="Freeform 23">
            <a:extLst>
              <a:ext uri="{FF2B5EF4-FFF2-40B4-BE49-F238E27FC236}">
                <a16:creationId xmlns:a16="http://schemas.microsoft.com/office/drawing/2014/main" id="{300DE26A-A5C2-C5D1-E08A-EEC87B80B5E3}"/>
              </a:ext>
            </a:extLst>
          </p:cNvPr>
          <p:cNvSpPr/>
          <p:nvPr/>
        </p:nvSpPr>
        <p:spPr>
          <a:xfrm rot="704893" flipH="1">
            <a:off x="2449086" y="5585280"/>
            <a:ext cx="758493" cy="620069"/>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4" name="Freeform 24">
            <a:extLst>
              <a:ext uri="{FF2B5EF4-FFF2-40B4-BE49-F238E27FC236}">
                <a16:creationId xmlns:a16="http://schemas.microsoft.com/office/drawing/2014/main" id="{77D7E275-F784-1C87-D454-8F30E3F3EB54}"/>
              </a:ext>
            </a:extLst>
          </p:cNvPr>
          <p:cNvSpPr/>
          <p:nvPr/>
        </p:nvSpPr>
        <p:spPr>
          <a:xfrm>
            <a:off x="340077" y="-136474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9">
              <a:alphaModFix amt="83000"/>
              <a:extLst>
                <a:ext uri="{96DAC541-7B7A-43D3-8B79-37D633B846F1}">
                  <asvg:svgBlip xmlns:asvg="http://schemas.microsoft.com/office/drawing/2016/SVG/main" r:embed="rId10"/>
                </a:ext>
              </a:extLst>
            </a:blip>
            <a:stretch>
              <a:fillRect l="-9846" t="-51592" b="-4638"/>
            </a:stretch>
          </a:blipFill>
          <a:ln cap="sq">
            <a:noFill/>
            <a:prstDash val="solid"/>
            <a:miter/>
          </a:ln>
        </p:spPr>
      </p:sp>
      <p:sp>
        <p:nvSpPr>
          <p:cNvPr id="25" name="Freeform 25">
            <a:extLst>
              <a:ext uri="{FF2B5EF4-FFF2-40B4-BE49-F238E27FC236}">
                <a16:creationId xmlns:a16="http://schemas.microsoft.com/office/drawing/2014/main" id="{6833535B-503A-A8A7-83DC-74B1F2966A5C}"/>
              </a:ext>
            </a:extLst>
          </p:cNvPr>
          <p:cNvSpPr/>
          <p:nvPr/>
        </p:nvSpPr>
        <p:spPr>
          <a:xfrm rot="-3455831">
            <a:off x="788993" y="500754"/>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6" name="Group 26">
            <a:extLst>
              <a:ext uri="{FF2B5EF4-FFF2-40B4-BE49-F238E27FC236}">
                <a16:creationId xmlns:a16="http://schemas.microsoft.com/office/drawing/2014/main" id="{F7A49B78-C348-ED2A-C4EF-3A8CE855330F}"/>
              </a:ext>
            </a:extLst>
          </p:cNvPr>
          <p:cNvGrpSpPr/>
          <p:nvPr/>
        </p:nvGrpSpPr>
        <p:grpSpPr>
          <a:xfrm rot="5860431">
            <a:off x="9313878" y="792775"/>
            <a:ext cx="2042001" cy="2088673"/>
            <a:chOff x="0" y="0"/>
            <a:chExt cx="4084002" cy="4177346"/>
          </a:xfrm>
        </p:grpSpPr>
        <p:sp>
          <p:nvSpPr>
            <p:cNvPr id="27" name="Freeform 27">
              <a:extLst>
                <a:ext uri="{FF2B5EF4-FFF2-40B4-BE49-F238E27FC236}">
                  <a16:creationId xmlns:a16="http://schemas.microsoft.com/office/drawing/2014/main" id="{4EF27119-A140-569A-031F-8DDCDAD1FEED}"/>
                </a:ext>
              </a:extLst>
            </p:cNvPr>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8">
                <a:extLst>
                  <a:ext uri="{96DAC541-7B7A-43D3-8B79-37D633B846F1}">
                    <asvg:svgBlip xmlns:asvg="http://schemas.microsoft.com/office/drawing/2016/SVG/main" r:embed="rId29"/>
                  </a:ext>
                </a:extLst>
              </a:blip>
              <a:stretch>
                <a:fillRect/>
              </a:stretch>
            </a:blipFill>
          </p:spPr>
        </p:sp>
        <p:grpSp>
          <p:nvGrpSpPr>
            <p:cNvPr id="28" name="Group 28">
              <a:extLst>
                <a:ext uri="{FF2B5EF4-FFF2-40B4-BE49-F238E27FC236}">
                  <a16:creationId xmlns:a16="http://schemas.microsoft.com/office/drawing/2014/main" id="{61BF8518-6451-187E-EF90-15A91D82733A}"/>
                </a:ext>
              </a:extLst>
            </p:cNvPr>
            <p:cNvGrpSpPr/>
            <p:nvPr/>
          </p:nvGrpSpPr>
          <p:grpSpPr>
            <a:xfrm rot="-2478731">
              <a:off x="1510890" y="1549154"/>
              <a:ext cx="653734" cy="480069"/>
              <a:chOff x="0" y="0"/>
              <a:chExt cx="812800" cy="596878"/>
            </a:xfrm>
          </p:grpSpPr>
          <p:sp>
            <p:nvSpPr>
              <p:cNvPr id="29" name="Freeform 29">
                <a:extLst>
                  <a:ext uri="{FF2B5EF4-FFF2-40B4-BE49-F238E27FC236}">
                    <a16:creationId xmlns:a16="http://schemas.microsoft.com/office/drawing/2014/main" id="{D8489829-F584-FC1E-0E0F-D2B8FF2DA05F}"/>
                  </a:ext>
                </a:extLst>
              </p:cNvPr>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sp>
          <p:sp>
            <p:nvSpPr>
              <p:cNvPr id="30" name="TextBox 30">
                <a:extLst>
                  <a:ext uri="{FF2B5EF4-FFF2-40B4-BE49-F238E27FC236}">
                    <a16:creationId xmlns:a16="http://schemas.microsoft.com/office/drawing/2014/main" id="{E0AA5240-39CF-805F-3DEE-A1EC7D93A2E8}"/>
                  </a:ext>
                </a:extLst>
              </p:cNvPr>
              <p:cNvSpPr txBox="1"/>
              <p:nvPr/>
            </p:nvSpPr>
            <p:spPr>
              <a:xfrm>
                <a:off x="76200" y="75007"/>
                <a:ext cx="660400" cy="465914"/>
              </a:xfrm>
              <a:prstGeom prst="rect">
                <a:avLst/>
              </a:prstGeom>
            </p:spPr>
            <p:txBody>
              <a:bodyPr lIns="24901" tIns="24901" rIns="24901" bIns="24901" rtlCol="0" anchor="ctr"/>
              <a:lstStyle/>
              <a:p>
                <a:pPr algn="ctr">
                  <a:lnSpc>
                    <a:spcPts val="1773"/>
                  </a:lnSpc>
                </a:pPr>
                <a:endParaRPr sz="1200"/>
              </a:p>
            </p:txBody>
          </p:sp>
        </p:grpSp>
      </p:grpSp>
      <p:sp>
        <p:nvSpPr>
          <p:cNvPr id="31" name="Freeform 31">
            <a:extLst>
              <a:ext uri="{FF2B5EF4-FFF2-40B4-BE49-F238E27FC236}">
                <a16:creationId xmlns:a16="http://schemas.microsoft.com/office/drawing/2014/main" id="{381AC260-DAA0-256B-D938-FDC9304DCD6D}"/>
              </a:ext>
            </a:extLst>
          </p:cNvPr>
          <p:cNvSpPr/>
          <p:nvPr/>
        </p:nvSpPr>
        <p:spPr>
          <a:xfrm rot="4995397">
            <a:off x="4205620" y="5203386"/>
            <a:ext cx="530181" cy="571623"/>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2" name="Freeform 32">
            <a:extLst>
              <a:ext uri="{FF2B5EF4-FFF2-40B4-BE49-F238E27FC236}">
                <a16:creationId xmlns:a16="http://schemas.microsoft.com/office/drawing/2014/main" id="{44CE949B-9AD8-61E2-A51F-99697721BF19}"/>
              </a:ext>
            </a:extLst>
          </p:cNvPr>
          <p:cNvSpPr/>
          <p:nvPr/>
        </p:nvSpPr>
        <p:spPr>
          <a:xfrm rot="10032668">
            <a:off x="11114452" y="1663835"/>
            <a:ext cx="645685" cy="578695"/>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a:extLst>
              <a:ext uri="{FF2B5EF4-FFF2-40B4-BE49-F238E27FC236}">
                <a16:creationId xmlns:a16="http://schemas.microsoft.com/office/drawing/2014/main" id="{1596B301-92D6-1C21-F06E-969BB60CCF36}"/>
              </a:ext>
            </a:extLst>
          </p:cNvPr>
          <p:cNvSpPr/>
          <p:nvPr/>
        </p:nvSpPr>
        <p:spPr>
          <a:xfrm rot="-1631296">
            <a:off x="10101639" y="3761566"/>
            <a:ext cx="1695304" cy="2139185"/>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4" name="Freeform 34">
            <a:extLst>
              <a:ext uri="{FF2B5EF4-FFF2-40B4-BE49-F238E27FC236}">
                <a16:creationId xmlns:a16="http://schemas.microsoft.com/office/drawing/2014/main" id="{C1A5FD0A-EF18-233C-A70A-0340E2BDDB50}"/>
              </a:ext>
            </a:extLst>
          </p:cNvPr>
          <p:cNvSpPr/>
          <p:nvPr/>
        </p:nvSpPr>
        <p:spPr>
          <a:xfrm rot="-7955665">
            <a:off x="9199762" y="2620321"/>
            <a:ext cx="1390490" cy="1390490"/>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6" name="TextBox 36">
            <a:extLst>
              <a:ext uri="{FF2B5EF4-FFF2-40B4-BE49-F238E27FC236}">
                <a16:creationId xmlns:a16="http://schemas.microsoft.com/office/drawing/2014/main" id="{7E5EE687-1C55-FBD9-1204-6A0F30A15D95}"/>
              </a:ext>
            </a:extLst>
          </p:cNvPr>
          <p:cNvSpPr txBox="1"/>
          <p:nvPr/>
        </p:nvSpPr>
        <p:spPr>
          <a:xfrm rot="-1418760">
            <a:off x="10662275" y="5666847"/>
            <a:ext cx="1477338" cy="1055482"/>
          </a:xfrm>
          <a:prstGeom prst="rect">
            <a:avLst/>
          </a:prstGeom>
        </p:spPr>
        <p:txBody>
          <a:bodyPr lIns="0" tIns="0" rIns="0" bIns="0" rtlCol="0" anchor="t">
            <a:spAutoFit/>
          </a:bodyPr>
          <a:lstStyle/>
          <a:p>
            <a:pPr algn="ctr">
              <a:lnSpc>
                <a:spcPts val="4008"/>
              </a:lnSpc>
              <a:spcBef>
                <a:spcPct val="0"/>
              </a:spcBef>
            </a:pPr>
            <a:r>
              <a:rPr lang="en-US" sz="466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C175452D-28E3-F4DA-FC23-F683B6FF928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816068" y="1920472"/>
            <a:ext cx="6559865" cy="2284166"/>
          </a:xfrm>
          <a:prstGeom prst="rect">
            <a:avLst/>
          </a:prstGeom>
        </p:spPr>
      </p:pic>
      <p:pic>
        <p:nvPicPr>
          <p:cNvPr id="10" name="CHỦ ĐỀ 4_ DUYÊN DÁNG MÙA XUÂN (KARAOKE)  -  ÂM NHẠC LỚP 5  - KẾT NỐI TRI THỨC(MP3_320K)">
            <a:hlinkClick r:id="" action="ppaction://media"/>
            <a:extLst>
              <a:ext uri="{FF2B5EF4-FFF2-40B4-BE49-F238E27FC236}">
                <a16:creationId xmlns:a16="http://schemas.microsoft.com/office/drawing/2014/main" id="{95A09E6C-4B18-7530-2AA0-D4AB87E1C675}"/>
              </a:ext>
            </a:extLst>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942071" y="5408729"/>
            <a:ext cx="406400" cy="406400"/>
          </a:xfrm>
          <a:prstGeom prst="rect">
            <a:avLst/>
          </a:prstGeom>
        </p:spPr>
      </p:pic>
    </p:spTree>
    <p:extLst>
      <p:ext uri="{BB962C8B-B14F-4D97-AF65-F5344CB8AC3E}">
        <p14:creationId xmlns:p14="http://schemas.microsoft.com/office/powerpoint/2010/main" val="4584572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7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BFE79-2EF3-9FA8-4501-022ACCAAD93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240E90-B5E4-2423-9955-2A65ED8FFE69}"/>
              </a:ext>
            </a:extLst>
          </p:cNvPr>
          <p:cNvSpPr/>
          <p:nvPr/>
        </p:nvSpPr>
        <p:spPr>
          <a:xfrm rot="6392008" flipH="1" flipV="1">
            <a:off x="567002" y="5332445"/>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sp>
      <p:sp>
        <p:nvSpPr>
          <p:cNvPr id="3" name="Freeform 3">
            <a:extLst>
              <a:ext uri="{FF2B5EF4-FFF2-40B4-BE49-F238E27FC236}">
                <a16:creationId xmlns:a16="http://schemas.microsoft.com/office/drawing/2014/main" id="{ADED860A-3EA3-BE9D-BE36-A7CB02701B80}"/>
              </a:ext>
            </a:extLst>
          </p:cNvPr>
          <p:cNvSpPr/>
          <p:nvPr/>
        </p:nvSpPr>
        <p:spPr>
          <a:xfrm rot="2310728">
            <a:off x="5459021" y="5818183"/>
            <a:ext cx="3013191" cy="1736351"/>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a:extLst>
              <a:ext uri="{FF2B5EF4-FFF2-40B4-BE49-F238E27FC236}">
                <a16:creationId xmlns:a16="http://schemas.microsoft.com/office/drawing/2014/main" id="{C729BCE0-A5C7-25D3-77BE-C1585231660F}"/>
              </a:ext>
            </a:extLst>
          </p:cNvPr>
          <p:cNvSpPr/>
          <p:nvPr/>
        </p:nvSpPr>
        <p:spPr>
          <a:xfrm rot="-3114778">
            <a:off x="6339817" y="5848356"/>
            <a:ext cx="1069200" cy="1524706"/>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0B582C6-AF6E-1AB2-06CA-BBBF4148A33D}"/>
              </a:ext>
            </a:extLst>
          </p:cNvPr>
          <p:cNvSpPr/>
          <p:nvPr/>
        </p:nvSpPr>
        <p:spPr>
          <a:xfrm>
            <a:off x="3963837" y="3492440"/>
            <a:ext cx="4191735" cy="1754891"/>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sp>
      <p:grpSp>
        <p:nvGrpSpPr>
          <p:cNvPr id="6" name="Group 6">
            <a:extLst>
              <a:ext uri="{FF2B5EF4-FFF2-40B4-BE49-F238E27FC236}">
                <a16:creationId xmlns:a16="http://schemas.microsoft.com/office/drawing/2014/main" id="{4B9FC6B9-45DD-F8E9-B9C4-917CD0371FEA}"/>
              </a:ext>
            </a:extLst>
          </p:cNvPr>
          <p:cNvGrpSpPr/>
          <p:nvPr/>
        </p:nvGrpSpPr>
        <p:grpSpPr>
          <a:xfrm rot="5400000">
            <a:off x="5584084" y="-5711077"/>
            <a:ext cx="1023833" cy="12192000"/>
            <a:chOff x="0" y="0"/>
            <a:chExt cx="404477" cy="4816593"/>
          </a:xfrm>
        </p:grpSpPr>
        <p:sp>
          <p:nvSpPr>
            <p:cNvPr id="7" name="Freeform 7">
              <a:extLst>
                <a:ext uri="{FF2B5EF4-FFF2-40B4-BE49-F238E27FC236}">
                  <a16:creationId xmlns:a16="http://schemas.microsoft.com/office/drawing/2014/main" id="{E656E8FB-76B9-9858-7B61-86E65AD57C66}"/>
                </a:ext>
              </a:extLst>
            </p:cNvPr>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sp>
        <p:sp>
          <p:nvSpPr>
            <p:cNvPr id="8" name="TextBox 8">
              <a:extLst>
                <a:ext uri="{FF2B5EF4-FFF2-40B4-BE49-F238E27FC236}">
                  <a16:creationId xmlns:a16="http://schemas.microsoft.com/office/drawing/2014/main" id="{C1BF2AD7-27D8-F35D-BF79-EDA603D7D49D}"/>
                </a:ext>
              </a:extLst>
            </p:cNvPr>
            <p:cNvSpPr txBox="1"/>
            <p:nvPr/>
          </p:nvSpPr>
          <p:spPr>
            <a:xfrm>
              <a:off x="0" y="-57150"/>
              <a:ext cx="404477" cy="4873743"/>
            </a:xfrm>
            <a:prstGeom prst="rect">
              <a:avLst/>
            </a:prstGeom>
          </p:spPr>
          <p:txBody>
            <a:bodyPr lIns="33867" tIns="33867" rIns="33867" bIns="33867" rtlCol="0" anchor="ctr"/>
            <a:lstStyle/>
            <a:p>
              <a:pPr algn="ctr">
                <a:lnSpc>
                  <a:spcPts val="2100"/>
                </a:lnSpc>
              </a:pPr>
              <a:endParaRPr sz="1200"/>
            </a:p>
          </p:txBody>
        </p:sp>
      </p:grpSp>
      <p:sp>
        <p:nvSpPr>
          <p:cNvPr id="9" name="Freeform 9">
            <a:extLst>
              <a:ext uri="{FF2B5EF4-FFF2-40B4-BE49-F238E27FC236}">
                <a16:creationId xmlns:a16="http://schemas.microsoft.com/office/drawing/2014/main" id="{36378537-D70F-CD90-7D9E-E387F97FCE76}"/>
              </a:ext>
            </a:extLst>
          </p:cNvPr>
          <p:cNvSpPr/>
          <p:nvPr/>
        </p:nvSpPr>
        <p:spPr>
          <a:xfrm rot="-1171105" flipV="1">
            <a:off x="9904244" y="-181854"/>
            <a:ext cx="2507205" cy="2159331"/>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sp>
      <p:sp>
        <p:nvSpPr>
          <p:cNvPr id="12" name="Freeform 12">
            <a:extLst>
              <a:ext uri="{FF2B5EF4-FFF2-40B4-BE49-F238E27FC236}">
                <a16:creationId xmlns:a16="http://schemas.microsoft.com/office/drawing/2014/main" id="{5D83DBC3-6ADE-5FDB-229C-6AE37CB9E16B}"/>
              </a:ext>
            </a:extLst>
          </p:cNvPr>
          <p:cNvSpPr/>
          <p:nvPr/>
        </p:nvSpPr>
        <p:spPr>
          <a:xfrm rot="5722607">
            <a:off x="7643205" y="4691828"/>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a:extLst>
              <a:ext uri="{FF2B5EF4-FFF2-40B4-BE49-F238E27FC236}">
                <a16:creationId xmlns:a16="http://schemas.microsoft.com/office/drawing/2014/main" id="{6F24E0FD-AEC6-455D-7E84-EEF2C6F32F37}"/>
              </a:ext>
            </a:extLst>
          </p:cNvPr>
          <p:cNvSpPr/>
          <p:nvPr/>
        </p:nvSpPr>
        <p:spPr>
          <a:xfrm rot="5400000">
            <a:off x="8131273" y="4596307"/>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5" name="Freeform 15">
            <a:extLst>
              <a:ext uri="{FF2B5EF4-FFF2-40B4-BE49-F238E27FC236}">
                <a16:creationId xmlns:a16="http://schemas.microsoft.com/office/drawing/2014/main" id="{53CABC2E-C0A9-EE39-FB6B-0DFC92FA528E}"/>
              </a:ext>
            </a:extLst>
          </p:cNvPr>
          <p:cNvSpPr/>
          <p:nvPr/>
        </p:nvSpPr>
        <p:spPr>
          <a:xfrm rot="5177739">
            <a:off x="8321763" y="4518407"/>
            <a:ext cx="4003111" cy="2226731"/>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6">
            <a:extLst>
              <a:ext uri="{FF2B5EF4-FFF2-40B4-BE49-F238E27FC236}">
                <a16:creationId xmlns:a16="http://schemas.microsoft.com/office/drawing/2014/main" id="{B3234E88-E43E-6C43-A857-E850E7AE5D27}"/>
              </a:ext>
            </a:extLst>
          </p:cNvPr>
          <p:cNvSpPr txBox="1"/>
          <p:nvPr/>
        </p:nvSpPr>
        <p:spPr>
          <a:xfrm rot="-204935">
            <a:off x="9322918" y="6067771"/>
            <a:ext cx="1717718" cy="635495"/>
          </a:xfrm>
          <a:prstGeom prst="rect">
            <a:avLst/>
          </a:prstGeom>
        </p:spPr>
        <p:txBody>
          <a:bodyPr lIns="0" tIns="0" rIns="0" bIns="0" rtlCol="0" anchor="t">
            <a:spAutoFit/>
          </a:bodyPr>
          <a:lstStyle/>
          <a:p>
            <a:pPr algn="ctr">
              <a:lnSpc>
                <a:spcPts val="4660"/>
              </a:lnSpc>
              <a:spcBef>
                <a:spcPct val="0"/>
              </a:spcBef>
            </a:pPr>
            <a:r>
              <a:rPr lang="en-US" sz="5418">
                <a:solidFill>
                  <a:srgbClr val="763B2F"/>
                </a:solidFill>
                <a:latin typeface="Marykate"/>
                <a:ea typeface="Marykate"/>
                <a:cs typeface="Marykate"/>
                <a:sym typeface="Marykate"/>
              </a:rPr>
              <a:t>Fish</a:t>
            </a:r>
          </a:p>
        </p:txBody>
      </p:sp>
      <p:sp>
        <p:nvSpPr>
          <p:cNvPr id="17" name="Freeform 17">
            <a:extLst>
              <a:ext uri="{FF2B5EF4-FFF2-40B4-BE49-F238E27FC236}">
                <a16:creationId xmlns:a16="http://schemas.microsoft.com/office/drawing/2014/main" id="{C7056756-61F9-28A7-12D2-DC0C3B1703C0}"/>
              </a:ext>
            </a:extLst>
          </p:cNvPr>
          <p:cNvSpPr/>
          <p:nvPr/>
        </p:nvSpPr>
        <p:spPr>
          <a:xfrm>
            <a:off x="9375064" y="4331863"/>
            <a:ext cx="1764007" cy="1501611"/>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a:extLst>
              <a:ext uri="{FF2B5EF4-FFF2-40B4-BE49-F238E27FC236}">
                <a16:creationId xmlns:a16="http://schemas.microsoft.com/office/drawing/2014/main" id="{D381085A-6B6D-E1F8-7D70-A5F25EE5A799}"/>
              </a:ext>
            </a:extLst>
          </p:cNvPr>
          <p:cNvSpPr/>
          <p:nvPr/>
        </p:nvSpPr>
        <p:spPr>
          <a:xfrm rot="4135959">
            <a:off x="8867445" y="4079015"/>
            <a:ext cx="4003111" cy="2226731"/>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9" name="Freeform 19">
            <a:extLst>
              <a:ext uri="{FF2B5EF4-FFF2-40B4-BE49-F238E27FC236}">
                <a16:creationId xmlns:a16="http://schemas.microsoft.com/office/drawing/2014/main" id="{665C6F80-EEE0-E6A1-AEF3-71D6505F00BA}"/>
              </a:ext>
            </a:extLst>
          </p:cNvPr>
          <p:cNvSpPr/>
          <p:nvPr/>
        </p:nvSpPr>
        <p:spPr>
          <a:xfrm rot="3888459">
            <a:off x="9021447" y="3942469"/>
            <a:ext cx="4003111" cy="2226731"/>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a:extLst>
              <a:ext uri="{FF2B5EF4-FFF2-40B4-BE49-F238E27FC236}">
                <a16:creationId xmlns:a16="http://schemas.microsoft.com/office/drawing/2014/main" id="{3B67F485-B3A2-705F-FC50-C0FC77C510F4}"/>
              </a:ext>
            </a:extLst>
          </p:cNvPr>
          <p:cNvSpPr/>
          <p:nvPr/>
        </p:nvSpPr>
        <p:spPr>
          <a:xfrm rot="-280881">
            <a:off x="-662603" y="2059823"/>
            <a:ext cx="4089545" cy="4927163"/>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a:extLst>
              <a:ext uri="{FF2B5EF4-FFF2-40B4-BE49-F238E27FC236}">
                <a16:creationId xmlns:a16="http://schemas.microsoft.com/office/drawing/2014/main" id="{08F2D718-154F-26BF-6DBC-487BCC1F2574}"/>
              </a:ext>
            </a:extLst>
          </p:cNvPr>
          <p:cNvSpPr/>
          <p:nvPr/>
        </p:nvSpPr>
        <p:spPr>
          <a:xfrm rot="-637936">
            <a:off x="1593375" y="2420240"/>
            <a:ext cx="1012442" cy="1536914"/>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a:extLst>
              <a:ext uri="{FF2B5EF4-FFF2-40B4-BE49-F238E27FC236}">
                <a16:creationId xmlns:a16="http://schemas.microsoft.com/office/drawing/2014/main" id="{E9F77066-F2A4-2496-99B3-8B0032E7E761}"/>
              </a:ext>
            </a:extLst>
          </p:cNvPr>
          <p:cNvSpPr/>
          <p:nvPr/>
        </p:nvSpPr>
        <p:spPr>
          <a:xfrm rot="-2129823">
            <a:off x="3797204" y="4814220"/>
            <a:ext cx="1371809" cy="1277497"/>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a:extLst>
              <a:ext uri="{FF2B5EF4-FFF2-40B4-BE49-F238E27FC236}">
                <a16:creationId xmlns:a16="http://schemas.microsoft.com/office/drawing/2014/main" id="{0A37177B-4FCE-3ABF-EC50-8822B15803FF}"/>
              </a:ext>
            </a:extLst>
          </p:cNvPr>
          <p:cNvSpPr/>
          <p:nvPr/>
        </p:nvSpPr>
        <p:spPr>
          <a:xfrm rot="704893" flipH="1">
            <a:off x="2449086" y="5585280"/>
            <a:ext cx="758493" cy="620069"/>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a:extLst>
              <a:ext uri="{FF2B5EF4-FFF2-40B4-BE49-F238E27FC236}">
                <a16:creationId xmlns:a16="http://schemas.microsoft.com/office/drawing/2014/main" id="{1925AA58-7B0B-FFD7-D5EA-0B5AAAA1FD22}"/>
              </a:ext>
            </a:extLst>
          </p:cNvPr>
          <p:cNvSpPr/>
          <p:nvPr/>
        </p:nvSpPr>
        <p:spPr>
          <a:xfrm>
            <a:off x="340077" y="-136474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sp>
      <p:sp>
        <p:nvSpPr>
          <p:cNvPr id="25" name="Freeform 25">
            <a:extLst>
              <a:ext uri="{FF2B5EF4-FFF2-40B4-BE49-F238E27FC236}">
                <a16:creationId xmlns:a16="http://schemas.microsoft.com/office/drawing/2014/main" id="{108111E2-4D5B-A6C5-DE16-615870DC3F8A}"/>
              </a:ext>
            </a:extLst>
          </p:cNvPr>
          <p:cNvSpPr/>
          <p:nvPr/>
        </p:nvSpPr>
        <p:spPr>
          <a:xfrm rot="-3455831">
            <a:off x="788993" y="500754"/>
            <a:ext cx="1315144" cy="1340274"/>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26" name="Group 26">
            <a:extLst>
              <a:ext uri="{FF2B5EF4-FFF2-40B4-BE49-F238E27FC236}">
                <a16:creationId xmlns:a16="http://schemas.microsoft.com/office/drawing/2014/main" id="{D62D5551-936A-1D1C-9FA7-2297691F8127}"/>
              </a:ext>
            </a:extLst>
          </p:cNvPr>
          <p:cNvGrpSpPr/>
          <p:nvPr/>
        </p:nvGrpSpPr>
        <p:grpSpPr>
          <a:xfrm rot="5860431">
            <a:off x="9313878" y="792775"/>
            <a:ext cx="2042001" cy="2088673"/>
            <a:chOff x="0" y="0"/>
            <a:chExt cx="4084002" cy="4177346"/>
          </a:xfrm>
        </p:grpSpPr>
        <p:sp>
          <p:nvSpPr>
            <p:cNvPr id="27" name="Freeform 27">
              <a:extLst>
                <a:ext uri="{FF2B5EF4-FFF2-40B4-BE49-F238E27FC236}">
                  <a16:creationId xmlns:a16="http://schemas.microsoft.com/office/drawing/2014/main" id="{A6B0E102-FFC8-2539-487A-E1FF55B0AD7A}"/>
                </a:ext>
              </a:extLst>
            </p:cNvPr>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8" name="Group 28">
              <a:extLst>
                <a:ext uri="{FF2B5EF4-FFF2-40B4-BE49-F238E27FC236}">
                  <a16:creationId xmlns:a16="http://schemas.microsoft.com/office/drawing/2014/main" id="{0DB4344D-63A7-E334-E54A-23946B767375}"/>
                </a:ext>
              </a:extLst>
            </p:cNvPr>
            <p:cNvGrpSpPr/>
            <p:nvPr/>
          </p:nvGrpSpPr>
          <p:grpSpPr>
            <a:xfrm rot="-2478731">
              <a:off x="1510890" y="1549154"/>
              <a:ext cx="653734" cy="480069"/>
              <a:chOff x="0" y="0"/>
              <a:chExt cx="812800" cy="596878"/>
            </a:xfrm>
          </p:grpSpPr>
          <p:sp>
            <p:nvSpPr>
              <p:cNvPr id="29" name="Freeform 29">
                <a:extLst>
                  <a:ext uri="{FF2B5EF4-FFF2-40B4-BE49-F238E27FC236}">
                    <a16:creationId xmlns:a16="http://schemas.microsoft.com/office/drawing/2014/main" id="{1F0F667A-9A47-1C0F-551A-7F229717638F}"/>
                  </a:ext>
                </a:extLst>
              </p:cNvPr>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sp>
          <p:sp>
            <p:nvSpPr>
              <p:cNvPr id="30" name="TextBox 30">
                <a:extLst>
                  <a:ext uri="{FF2B5EF4-FFF2-40B4-BE49-F238E27FC236}">
                    <a16:creationId xmlns:a16="http://schemas.microsoft.com/office/drawing/2014/main" id="{F511F798-8437-673B-1B55-5696F9B028A5}"/>
                  </a:ext>
                </a:extLst>
              </p:cNvPr>
              <p:cNvSpPr txBox="1"/>
              <p:nvPr/>
            </p:nvSpPr>
            <p:spPr>
              <a:xfrm>
                <a:off x="76200" y="75007"/>
                <a:ext cx="660400" cy="465914"/>
              </a:xfrm>
              <a:prstGeom prst="rect">
                <a:avLst/>
              </a:prstGeom>
            </p:spPr>
            <p:txBody>
              <a:bodyPr lIns="24901" tIns="24901" rIns="24901" bIns="24901" rtlCol="0" anchor="ctr"/>
              <a:lstStyle/>
              <a:p>
                <a:pPr algn="ctr">
                  <a:lnSpc>
                    <a:spcPts val="1773"/>
                  </a:lnSpc>
                </a:pPr>
                <a:endParaRPr sz="1200"/>
              </a:p>
            </p:txBody>
          </p:sp>
        </p:grpSp>
      </p:grpSp>
      <p:sp>
        <p:nvSpPr>
          <p:cNvPr id="31" name="Freeform 31">
            <a:extLst>
              <a:ext uri="{FF2B5EF4-FFF2-40B4-BE49-F238E27FC236}">
                <a16:creationId xmlns:a16="http://schemas.microsoft.com/office/drawing/2014/main" id="{4CE1BBAA-9BCA-274D-1171-3957739A824C}"/>
              </a:ext>
            </a:extLst>
          </p:cNvPr>
          <p:cNvSpPr/>
          <p:nvPr/>
        </p:nvSpPr>
        <p:spPr>
          <a:xfrm rot="4995397">
            <a:off x="4205620" y="5203386"/>
            <a:ext cx="530181" cy="571623"/>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a:extLst>
              <a:ext uri="{FF2B5EF4-FFF2-40B4-BE49-F238E27FC236}">
                <a16:creationId xmlns:a16="http://schemas.microsoft.com/office/drawing/2014/main" id="{08298375-696C-7EA8-7F0B-864205C444B6}"/>
              </a:ext>
            </a:extLst>
          </p:cNvPr>
          <p:cNvSpPr/>
          <p:nvPr/>
        </p:nvSpPr>
        <p:spPr>
          <a:xfrm rot="10032668">
            <a:off x="11114452" y="1663835"/>
            <a:ext cx="645685" cy="578695"/>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a:extLst>
              <a:ext uri="{FF2B5EF4-FFF2-40B4-BE49-F238E27FC236}">
                <a16:creationId xmlns:a16="http://schemas.microsoft.com/office/drawing/2014/main" id="{0A01C929-7152-1348-1F8B-CF14E61AB60F}"/>
              </a:ext>
            </a:extLst>
          </p:cNvPr>
          <p:cNvSpPr/>
          <p:nvPr/>
        </p:nvSpPr>
        <p:spPr>
          <a:xfrm rot="-1631296">
            <a:off x="10101639" y="3761566"/>
            <a:ext cx="1695304" cy="2139185"/>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4" name="Freeform 34">
            <a:extLst>
              <a:ext uri="{FF2B5EF4-FFF2-40B4-BE49-F238E27FC236}">
                <a16:creationId xmlns:a16="http://schemas.microsoft.com/office/drawing/2014/main" id="{3DA28529-17CB-076F-E4E2-B24AB215098C}"/>
              </a:ext>
            </a:extLst>
          </p:cNvPr>
          <p:cNvSpPr/>
          <p:nvPr/>
        </p:nvSpPr>
        <p:spPr>
          <a:xfrm rot="-7955665">
            <a:off x="9199762" y="2620321"/>
            <a:ext cx="1390490" cy="1390490"/>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6" name="TextBox 36">
            <a:extLst>
              <a:ext uri="{FF2B5EF4-FFF2-40B4-BE49-F238E27FC236}">
                <a16:creationId xmlns:a16="http://schemas.microsoft.com/office/drawing/2014/main" id="{2D5AE448-1E33-0EBB-054E-85ABC4843FDF}"/>
              </a:ext>
            </a:extLst>
          </p:cNvPr>
          <p:cNvSpPr txBox="1"/>
          <p:nvPr/>
        </p:nvSpPr>
        <p:spPr>
          <a:xfrm rot="-1418760">
            <a:off x="10662275" y="5666847"/>
            <a:ext cx="1477338" cy="1055482"/>
          </a:xfrm>
          <a:prstGeom prst="rect">
            <a:avLst/>
          </a:prstGeom>
        </p:spPr>
        <p:txBody>
          <a:bodyPr lIns="0" tIns="0" rIns="0" bIns="0" rtlCol="0" anchor="t">
            <a:spAutoFit/>
          </a:bodyPr>
          <a:lstStyle/>
          <a:p>
            <a:pPr algn="ctr">
              <a:lnSpc>
                <a:spcPts val="4008"/>
              </a:lnSpc>
              <a:spcBef>
                <a:spcPct val="0"/>
              </a:spcBef>
            </a:pPr>
            <a:r>
              <a:rPr lang="en-US" sz="4660">
                <a:solidFill>
                  <a:srgbClr val="763B2F"/>
                </a:solidFill>
                <a:latin typeface="Marykate"/>
                <a:ea typeface="Marykate"/>
                <a:cs typeface="Marykate"/>
                <a:sym typeface="Marykate"/>
              </a:rPr>
              <a:t>Parrot</a:t>
            </a:r>
          </a:p>
        </p:txBody>
      </p:sp>
    </p:spTree>
    <p:extLst>
      <p:ext uri="{BB962C8B-B14F-4D97-AF65-F5344CB8AC3E}">
        <p14:creationId xmlns:p14="http://schemas.microsoft.com/office/powerpoint/2010/main" val="102995623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78347-ED79-88C2-C928-97C726866FD3}"/>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CE2262C8-D470-AB5D-7AA3-2C98D982B574}"/>
              </a:ext>
            </a:extLst>
          </p:cNvPr>
          <p:cNvSpPr txBox="1">
            <a:spLocks noChangeArrowheads="1"/>
          </p:cNvSpPr>
          <p:nvPr/>
        </p:nvSpPr>
        <p:spPr bwMode="auto">
          <a:xfrm>
            <a:off x="2739723" y="232659"/>
            <a:ext cx="7391541"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Thứ</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ngày</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06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tháng</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3 </a:t>
            </a:r>
            <a:r>
              <a:rPr lang="en-US" altLang="en-US" sz="2620"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dirty="0">
                <a:ln w="12700">
                  <a:solidFill>
                    <a:schemeClr val="tx2">
                      <a:lumMod val="75000"/>
                    </a:schemeClr>
                  </a:solidFill>
                  <a:prstDash val="solid"/>
                </a:ln>
                <a:solidFill>
                  <a:schemeClr val="tx1">
                    <a:lumMod val="95000"/>
                    <a:lumOff val="5000"/>
                  </a:schemeClr>
                </a:solidFill>
                <a:latin typeface="Times New Roman" panose="02020603050405020304" charset="0"/>
              </a:rPr>
              <a:t> 2025</a:t>
            </a:r>
          </a:p>
        </p:txBody>
      </p:sp>
      <p:pic>
        <p:nvPicPr>
          <p:cNvPr id="13" name="Picture 5" descr="POINSET2">
            <a:extLst>
              <a:ext uri="{FF2B5EF4-FFF2-40B4-BE49-F238E27FC236}">
                <a16:creationId xmlns:a16="http://schemas.microsoft.com/office/drawing/2014/main" id="{C648B5F5-EAEC-9B66-C582-82789DE1D5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9940" y="28069"/>
            <a:ext cx="782377" cy="9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OINSET2">
            <a:extLst>
              <a:ext uri="{FF2B5EF4-FFF2-40B4-BE49-F238E27FC236}">
                <a16:creationId xmlns:a16="http://schemas.microsoft.com/office/drawing/2014/main" id="{F4CC23CA-C0C0-DA36-097E-E2006CF6F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05162" y="48288"/>
            <a:ext cx="782377" cy="9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099" descr="12">
            <a:extLst>
              <a:ext uri="{FF2B5EF4-FFF2-40B4-BE49-F238E27FC236}">
                <a16:creationId xmlns:a16="http://schemas.microsoft.com/office/drawing/2014/main" id="{C07C8750-4D28-084E-1D3F-7F3587F22DCE}"/>
              </a:ext>
            </a:extLst>
          </p:cNvPr>
          <p:cNvPicPr>
            <a:picLocks noChangeAspect="1"/>
          </p:cNvPicPr>
          <p:nvPr/>
        </p:nvPicPr>
        <p:blipFill>
          <a:blip r:embed="rId3"/>
          <a:stretch>
            <a:fillRect/>
          </a:stretch>
        </p:blipFill>
        <p:spPr>
          <a:xfrm rot="5400000">
            <a:off x="-2820101" y="3649435"/>
            <a:ext cx="6043269" cy="237677"/>
          </a:xfrm>
          <a:prstGeom prst="rect">
            <a:avLst/>
          </a:prstGeom>
          <a:noFill/>
          <a:ln w="9525">
            <a:noFill/>
          </a:ln>
        </p:spPr>
      </p:pic>
      <p:pic>
        <p:nvPicPr>
          <p:cNvPr id="17" name="图片 4099" descr="12">
            <a:extLst>
              <a:ext uri="{FF2B5EF4-FFF2-40B4-BE49-F238E27FC236}">
                <a16:creationId xmlns:a16="http://schemas.microsoft.com/office/drawing/2014/main" id="{E53DC0E4-F90A-0889-1A2F-C99DF661E2E4}"/>
              </a:ext>
            </a:extLst>
          </p:cNvPr>
          <p:cNvPicPr>
            <a:picLocks noChangeAspect="1"/>
          </p:cNvPicPr>
          <p:nvPr/>
        </p:nvPicPr>
        <p:blipFill>
          <a:blip r:embed="rId3"/>
          <a:stretch>
            <a:fillRect/>
          </a:stretch>
        </p:blipFill>
        <p:spPr>
          <a:xfrm rot="16200000">
            <a:off x="9084060" y="3763275"/>
            <a:ext cx="6043269" cy="179019"/>
          </a:xfrm>
          <a:prstGeom prst="rect">
            <a:avLst/>
          </a:prstGeom>
          <a:noFill/>
          <a:ln w="9525">
            <a:noFill/>
          </a:ln>
        </p:spPr>
      </p:pic>
      <p:sp>
        <p:nvSpPr>
          <p:cNvPr id="2" name="Text Box 3">
            <a:extLst>
              <a:ext uri="{FF2B5EF4-FFF2-40B4-BE49-F238E27FC236}">
                <a16:creationId xmlns:a16="http://schemas.microsoft.com/office/drawing/2014/main" id="{C2AA9A3F-1EB2-9BCF-9F88-A627DD289AE4}"/>
              </a:ext>
            </a:extLst>
          </p:cNvPr>
          <p:cNvSpPr txBox="1">
            <a:spLocks noChangeArrowheads="1"/>
          </p:cNvSpPr>
          <p:nvPr/>
        </p:nvSpPr>
        <p:spPr bwMode="auto">
          <a:xfrm>
            <a:off x="4609717" y="842261"/>
            <a:ext cx="3203877"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Khoa </a:t>
            </a:r>
            <a:r>
              <a:rPr lang="en-US" altLang="en-US" sz="2620" u="sng" dirty="0" err="1">
                <a:ln w="12700">
                  <a:solidFill>
                    <a:schemeClr val="tx2">
                      <a:lumMod val="75000"/>
                    </a:schemeClr>
                  </a:solidFill>
                  <a:prstDash val="solid"/>
                </a:ln>
                <a:solidFill>
                  <a:schemeClr val="tx1">
                    <a:lumMod val="95000"/>
                    <a:lumOff val="5000"/>
                  </a:schemeClr>
                </a:solidFill>
                <a:latin typeface="Times New Roman" panose="02020603050405020304" charset="0"/>
              </a:rPr>
              <a:t>học</a:t>
            </a:r>
            <a:r>
              <a:rPr lang="en-US" altLang="en-US" sz="2620" u="sng" dirty="0">
                <a:ln w="12700">
                  <a:solidFill>
                    <a:schemeClr val="tx2">
                      <a:lumMod val="75000"/>
                    </a:schemeClr>
                  </a:solidFill>
                  <a:prstDash val="solid"/>
                </a:ln>
                <a:solidFill>
                  <a:schemeClr val="tx1">
                    <a:lumMod val="95000"/>
                    <a:lumOff val="5000"/>
                  </a:schemeClr>
                </a:solidFill>
                <a:latin typeface="Times New Roman" panose="02020603050405020304" charset="0"/>
              </a:rPr>
              <a:t>:</a:t>
            </a:r>
          </a:p>
        </p:txBody>
      </p:sp>
    </p:spTree>
    <p:extLst>
      <p:ext uri="{BB962C8B-B14F-4D97-AF65-F5344CB8AC3E}">
        <p14:creationId xmlns:p14="http://schemas.microsoft.com/office/powerpoint/2010/main" val="124147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985271" y="-54682"/>
            <a:ext cx="1206729" cy="6967363"/>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sp>
        <p:sp>
          <p:nvSpPr>
            <p:cNvPr id="7" name="TextBox 7"/>
            <p:cNvSpPr txBox="1"/>
            <p:nvPr/>
          </p:nvSpPr>
          <p:spPr>
            <a:xfrm>
              <a:off x="0" y="-57150"/>
              <a:ext cx="476733" cy="2809689"/>
            </a:xfrm>
            <a:prstGeom prst="rect">
              <a:avLst/>
            </a:prstGeom>
          </p:spPr>
          <p:txBody>
            <a:bodyPr lIns="33867" tIns="33867" rIns="33867" bIns="33867" rtlCol="0" anchor="ctr"/>
            <a:lstStyle/>
            <a:p>
              <a:pPr algn="ctr">
                <a:lnSpc>
                  <a:spcPts val="2100"/>
                </a:lnSpc>
              </a:pPr>
              <a:endParaRPr sz="1200"/>
            </a:p>
          </p:txBody>
        </p:sp>
      </p:grpSp>
      <p:sp>
        <p:nvSpPr>
          <p:cNvPr id="8" name="Freeform 8"/>
          <p:cNvSpPr/>
          <p:nvPr/>
        </p:nvSpPr>
        <p:spPr>
          <a:xfrm>
            <a:off x="7810002" y="-1581590"/>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sp>
      <p:sp>
        <p:nvSpPr>
          <p:cNvPr id="38" name="Freeform 2">
            <a:extLst>
              <a:ext uri="{FF2B5EF4-FFF2-40B4-BE49-F238E27FC236}">
                <a16:creationId xmlns:a16="http://schemas.microsoft.com/office/drawing/2014/main" id="{998CE22E-A603-D672-0504-569E14EF3721}"/>
              </a:ext>
            </a:extLst>
          </p:cNvPr>
          <p:cNvSpPr/>
          <p:nvPr/>
        </p:nvSpPr>
        <p:spPr>
          <a:xfrm>
            <a:off x="1270000" y="2870200"/>
            <a:ext cx="8636000" cy="3785553"/>
          </a:xfrm>
          <a:custGeom>
            <a:avLst/>
            <a:gdLst/>
            <a:ahLst/>
            <a:cxnLst/>
            <a:rect l="l" t="t" r="r" b="b"/>
            <a:pathLst>
              <a:path w="16230600" h="7202329">
                <a:moveTo>
                  <a:pt x="0" y="0"/>
                </a:moveTo>
                <a:lnTo>
                  <a:pt x="16230600" y="0"/>
                </a:lnTo>
                <a:lnTo>
                  <a:pt x="16230600" y="7202328"/>
                </a:lnTo>
                <a:lnTo>
                  <a:pt x="0" y="7202328"/>
                </a:lnTo>
                <a:lnTo>
                  <a:pt x="0" y="0"/>
                </a:lnTo>
                <a:close/>
              </a:path>
            </a:pathLst>
          </a:custGeom>
          <a:blipFill>
            <a:blip r:embed="rId4"/>
            <a:stretch>
              <a:fillRect/>
            </a:stretch>
          </a:blipFill>
        </p:spPr>
        <p:txBody>
          <a:bodyPr/>
          <a:lstStyle/>
          <a:p>
            <a:endParaRPr lang="en-US" sz="1200"/>
          </a:p>
        </p:txBody>
      </p:sp>
      <p:sp>
        <p:nvSpPr>
          <p:cNvPr id="2" name="Oval 1">
            <a:extLst>
              <a:ext uri="{FF2B5EF4-FFF2-40B4-BE49-F238E27FC236}">
                <a16:creationId xmlns:a16="http://schemas.microsoft.com/office/drawing/2014/main" id="{A1CBFD1D-801D-D265-8376-FF5DEC6A74F5}"/>
              </a:ext>
            </a:extLst>
          </p:cNvPr>
          <p:cNvSpPr/>
          <p:nvPr/>
        </p:nvSpPr>
        <p:spPr>
          <a:xfrm>
            <a:off x="148281" y="481914"/>
            <a:ext cx="10337066" cy="23882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TRÒ CHƠI</a:t>
            </a:r>
            <a:r>
              <a:rPr lang="en-US" sz="44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ONG TÌM TỔ</a:t>
            </a:r>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3" cstate="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grpSp>
        <p:nvGrpSpPr>
          <p:cNvPr id="29" name="Group 28">
            <a:extLst>
              <a:ext uri="{FF2B5EF4-FFF2-40B4-BE49-F238E27FC236}">
                <a16:creationId xmlns:a16="http://schemas.microsoft.com/office/drawing/2014/main" id="{1083CC9E-815B-7173-8FE8-0DA2043BAA38}"/>
              </a:ext>
            </a:extLst>
          </p:cNvPr>
          <p:cNvGrpSpPr/>
          <p:nvPr/>
        </p:nvGrpSpPr>
        <p:grpSpPr>
          <a:xfrm rot="194220">
            <a:off x="4165062" y="247651"/>
            <a:ext cx="3810598" cy="1324429"/>
            <a:chOff x="1061262" y="1677226"/>
            <a:chExt cx="3159143" cy="1669477"/>
          </a:xfrm>
        </p:grpSpPr>
        <p:sp>
          <p:nvSpPr>
            <p:cNvPr id="30" name="Freeform 10">
              <a:extLst>
                <a:ext uri="{FF2B5EF4-FFF2-40B4-BE49-F238E27FC236}">
                  <a16:creationId xmlns:a16="http://schemas.microsoft.com/office/drawing/2014/main" id="{2E790853-BC46-18AF-910E-4DBF44BFD868}"/>
                </a:ext>
              </a:extLst>
            </p:cNvPr>
            <p:cNvSpPr/>
            <p:nvPr/>
          </p:nvSpPr>
          <p:spPr>
            <a:xfrm>
              <a:off x="1061262" y="1677226"/>
              <a:ext cx="3135834" cy="1669477"/>
            </a:xfrm>
            <a:custGeom>
              <a:avLst/>
              <a:gdLst/>
              <a:ahLst/>
              <a:cxnLst/>
              <a:rect l="l" t="t" r="r" b="b"/>
              <a:pathLst>
                <a:path w="2812754" h="1452084">
                  <a:moveTo>
                    <a:pt x="0" y="0"/>
                  </a:moveTo>
                  <a:lnTo>
                    <a:pt x="2812753" y="0"/>
                  </a:lnTo>
                  <a:lnTo>
                    <a:pt x="2812753" y="1452084"/>
                  </a:lnTo>
                  <a:lnTo>
                    <a:pt x="0" y="145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31" name="TextBox 30">
              <a:extLst>
                <a:ext uri="{FF2B5EF4-FFF2-40B4-BE49-F238E27FC236}">
                  <a16:creationId xmlns:a16="http://schemas.microsoft.com/office/drawing/2014/main" id="{289435FF-11EB-3DB2-0658-B5C83C9B6591}"/>
                </a:ext>
              </a:extLst>
            </p:cNvPr>
            <p:cNvSpPr txBox="1"/>
            <p:nvPr/>
          </p:nvSpPr>
          <p:spPr>
            <a:xfrm>
              <a:off x="1303020" y="2104589"/>
              <a:ext cx="2917385" cy="969900"/>
            </a:xfrm>
            <a:prstGeom prst="rect">
              <a:avLst/>
            </a:prstGeom>
            <a:noFill/>
          </p:spPr>
          <p:txBody>
            <a:bodyPr wrap="square">
              <a:spAutoFit/>
            </a:bodyPr>
            <a:lstStyle/>
            <a:p>
              <a:pPr defTabSz="914446"/>
              <a:r>
                <a:rPr lang="en-US" sz="4400" b="1" dirty="0" err="1">
                  <a:solidFill>
                    <a:srgbClr val="C00000"/>
                  </a:solidFill>
                  <a:latin typeface="Arial" panose="020B0604020202020204" pitchFamily="34" charset="0"/>
                </a:rPr>
                <a:t>Cách</a:t>
              </a:r>
              <a:r>
                <a:rPr lang="en-US" sz="4400" b="1" dirty="0">
                  <a:solidFill>
                    <a:srgbClr val="C00000"/>
                  </a:solidFill>
                  <a:latin typeface="Arial" panose="020B0604020202020204" pitchFamily="34" charset="0"/>
                </a:rPr>
                <a:t> </a:t>
              </a:r>
              <a:r>
                <a:rPr lang="en-US" sz="4400" b="1" dirty="0" err="1">
                  <a:solidFill>
                    <a:srgbClr val="C00000"/>
                  </a:solidFill>
                  <a:latin typeface="Arial" panose="020B0604020202020204" pitchFamily="34" charset="0"/>
                </a:rPr>
                <a:t>chơi</a:t>
              </a:r>
              <a:endParaRPr lang="vi-VN" sz="4400" b="1" dirty="0">
                <a:solidFill>
                  <a:srgbClr val="C00000"/>
                </a:solidFill>
                <a:latin typeface="Arial" panose="020B0604020202020204" pitchFamily="34" charset="0"/>
              </a:endParaRPr>
            </a:p>
          </p:txBody>
        </p:sp>
      </p:grpSp>
      <p:sp>
        <p:nvSpPr>
          <p:cNvPr id="32" name="TextBox 31">
            <a:extLst>
              <a:ext uri="{FF2B5EF4-FFF2-40B4-BE49-F238E27FC236}">
                <a16:creationId xmlns:a16="http://schemas.microsoft.com/office/drawing/2014/main" id="{91C80AE5-602F-173E-704F-ADDCAA178BCD}"/>
              </a:ext>
            </a:extLst>
          </p:cNvPr>
          <p:cNvSpPr txBox="1"/>
          <p:nvPr/>
        </p:nvSpPr>
        <p:spPr>
          <a:xfrm>
            <a:off x="1168400" y="2057400"/>
            <a:ext cx="8890000" cy="4524315"/>
          </a:xfrm>
          <a:prstGeom prst="rect">
            <a:avLst/>
          </a:prstGeom>
          <a:noFill/>
        </p:spPr>
        <p:txBody>
          <a:bodyPr wrap="square">
            <a:spAutoFit/>
          </a:bodyPr>
          <a:lstStyle/>
          <a:p>
            <a:pPr algn="just" defTabSz="914446"/>
            <a:r>
              <a:rPr lang="vi-VN" sz="3200" b="1" dirty="0">
                <a:solidFill>
                  <a:srgbClr val="002060"/>
                </a:solidFill>
                <a:latin typeface="Cambria" panose="02040503050406030204" pitchFamily="18" charset="0"/>
                <a:ea typeface="Cambria" panose="02040503050406030204" pitchFamily="18" charset="0"/>
              </a:rPr>
              <a:t>5</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bảng</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5 </a:t>
            </a:r>
            <a:r>
              <a:rPr lang="vi-VN" sz="3200" b="1" dirty="0">
                <a:solidFill>
                  <a:srgbClr val="002060"/>
                </a:solidFill>
                <a:latin typeface="Cambria" panose="02040503050406030204" pitchFamily="18" charset="0"/>
                <a:ea typeface="Cambria" panose="02040503050406030204" pitchFamily="18" charset="0"/>
              </a:rPr>
              <a:t>đặc điểm khác nhau,</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các 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sẽ</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hợp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di </a:t>
            </a:r>
            <a:r>
              <a:rPr lang="en-US" sz="3200" b="1" dirty="0" err="1">
                <a:solidFill>
                  <a:srgbClr val="002060"/>
                </a:solidFill>
                <a:latin typeface="Cambria" panose="02040503050406030204" pitchFamily="18" charset="0"/>
                <a:ea typeface="Cambria" panose="02040503050406030204" pitchFamily="18" charset="0"/>
              </a:rPr>
              <a:t>chuyển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đó</a:t>
            </a:r>
            <a:r>
              <a:rPr lang="en-US" sz="3200" b="1" dirty="0">
                <a:solidFill>
                  <a:srgbClr val="002060"/>
                </a:solidFill>
                <a:latin typeface="Cambria" panose="02040503050406030204" pitchFamily="18" charset="0"/>
                <a:ea typeface="Cambria" panose="02040503050406030204" pitchFamily="18" charset="0"/>
              </a:rPr>
              <a:t>.</a:t>
            </a:r>
          </a:p>
          <a:p>
            <a:pPr marL="381019" indent="-381019" algn="just" defTabSz="914446">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vi-VN" sz="3200" b="1" dirty="0">
                <a:solidFill>
                  <a:srgbClr val="002060"/>
                </a:solidFill>
                <a:latin typeface="Cambria" panose="02040503050406030204" pitchFamily="18" charset="0"/>
                <a:ea typeface="Cambria" panose="02040503050406030204" pitchFamily="18" charset="0"/>
              </a:rPr>
              <a:t> 1: có đặc điểm </a:t>
            </a:r>
            <a:r>
              <a:rPr lang="en-US" sz="3200" b="1" dirty="0">
                <a:solidFill>
                  <a:srgbClr val="002060"/>
                </a:solidFill>
                <a:latin typeface="Cambria" panose="02040503050406030204" pitchFamily="18" charset="0"/>
                <a:ea typeface="Cambria" panose="02040503050406030204" pitchFamily="18" charset="0"/>
              </a:rPr>
              <a:t>da </a:t>
            </a:r>
            <a:r>
              <a:rPr lang="en-US" sz="3200" b="1" dirty="0" err="1">
                <a:solidFill>
                  <a:srgbClr val="002060"/>
                </a:solidFill>
                <a:latin typeface="Cambria" panose="02040503050406030204" pitchFamily="18" charset="0"/>
                <a:ea typeface="Cambria" panose="02040503050406030204" pitchFamily="18" charset="0"/>
              </a:rPr>
              <a:t>trắng</a:t>
            </a:r>
            <a:endParaRPr lang="vi-VN" sz="3200" b="1" dirty="0">
              <a:solidFill>
                <a:srgbClr val="002060"/>
              </a:solidFill>
              <a:latin typeface="Cambria" panose="02040503050406030204" pitchFamily="18" charset="0"/>
              <a:ea typeface="Cambria" panose="02040503050406030204" pitchFamily="18" charset="0"/>
            </a:endParaRPr>
          </a:p>
          <a:p>
            <a:pPr marL="381019" indent="-381019" algn="just" defTabSz="914446">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vi-VN" sz="3200" b="1" dirty="0">
                <a:solidFill>
                  <a:srgbClr val="002060"/>
                </a:solidFill>
                <a:latin typeface="Cambria" panose="02040503050406030204" pitchFamily="18" charset="0"/>
                <a:ea typeface="Cambria" panose="02040503050406030204" pitchFamily="18" charset="0"/>
              </a:rPr>
              <a:t> 2: có đặc điểm thích đá bóng</a:t>
            </a:r>
          </a:p>
          <a:p>
            <a:pPr marL="381019" indent="-381019" algn="just" defTabSz="914446">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vi-VN" sz="3200" b="1" dirty="0">
                <a:solidFill>
                  <a:srgbClr val="002060"/>
                </a:solidFill>
                <a:latin typeface="Cambria" panose="02040503050406030204" pitchFamily="18" charset="0"/>
                <a:ea typeface="Cambria" panose="02040503050406030204" pitchFamily="18" charset="0"/>
              </a:rPr>
              <a:t> 3: có đặc điểm thích múa hát</a:t>
            </a:r>
          </a:p>
          <a:p>
            <a:pPr marL="381019" indent="-381019" algn="just" defTabSz="914446">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vi-VN" sz="3200" b="1" dirty="0">
                <a:solidFill>
                  <a:srgbClr val="002060"/>
                </a:solidFill>
                <a:latin typeface="Cambria" panose="02040503050406030204" pitchFamily="18" charset="0"/>
                <a:ea typeface="Cambria" panose="02040503050406030204" pitchFamily="18" charset="0"/>
              </a:rPr>
              <a:t> 4: có đặc điểm </a:t>
            </a:r>
            <a:r>
              <a:rPr lang="en-US" sz="3200" b="1" dirty="0" err="1">
                <a:solidFill>
                  <a:srgbClr val="002060"/>
                </a:solidFill>
                <a:latin typeface="Cambria" panose="02040503050406030204" pitchFamily="18" charset="0"/>
                <a:ea typeface="Cambria" panose="02040503050406030204" pitchFamily="18" charset="0"/>
              </a:rPr>
              <a:t>mũi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cao</a:t>
            </a:r>
            <a:endParaRPr lang="vi-VN" sz="3200" b="1" dirty="0">
              <a:solidFill>
                <a:srgbClr val="002060"/>
              </a:solidFill>
              <a:latin typeface="Cambria" panose="02040503050406030204" pitchFamily="18" charset="0"/>
              <a:ea typeface="Cambria" panose="02040503050406030204" pitchFamily="18" charset="0"/>
            </a:endParaRPr>
          </a:p>
          <a:p>
            <a:pPr marL="381019" indent="-381019" algn="just" defTabSz="914446">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rPr>
              <a:t>Tổ</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ong</a:t>
            </a:r>
            <a:r>
              <a:rPr lang="vi-VN" sz="3200" b="1" dirty="0">
                <a:solidFill>
                  <a:srgbClr val="002060"/>
                </a:solidFill>
                <a:latin typeface="Cambria" panose="02040503050406030204" pitchFamily="18" charset="0"/>
                <a:ea typeface="Cambria" panose="02040503050406030204" pitchFamily="18" charset="0"/>
              </a:rPr>
              <a:t> 5: có đặc điểm </a:t>
            </a:r>
            <a:r>
              <a:rPr lang="en-US" sz="3200" b="1" dirty="0" err="1">
                <a:solidFill>
                  <a:srgbClr val="002060"/>
                </a:solidFill>
                <a:latin typeface="Cambria" panose="02040503050406030204" pitchFamily="18" charset="0"/>
                <a:ea typeface="Cambria" panose="02040503050406030204" pitchFamily="18" charset="0"/>
              </a:rPr>
              <a:t>thích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truyện</a:t>
            </a:r>
            <a:endParaRPr lang="vi-VN"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DD87F-4762-8679-96AC-CFC13F876325}"/>
            </a:ext>
          </a:extLst>
        </p:cNvPr>
        <p:cNvGrpSpPr/>
        <p:nvPr/>
      </p:nvGrpSpPr>
      <p:grpSpPr>
        <a:xfrm>
          <a:off x="0" y="0"/>
          <a:ext cx="0" cy="0"/>
          <a:chOff x="0" y="0"/>
          <a:chExt cx="0" cy="0"/>
        </a:xfrm>
      </p:grpSpPr>
      <p:sp>
        <p:nvSpPr>
          <p:cNvPr id="4" name="Text Box 3">
            <a:extLst>
              <a:ext uri="{FF2B5EF4-FFF2-40B4-BE49-F238E27FC236}">
                <a16:creationId xmlns:a16="http://schemas.microsoft.com/office/drawing/2014/main" id="{BB847A02-D4B5-B4D2-57AB-533F4C9D4850}"/>
              </a:ext>
            </a:extLst>
          </p:cNvPr>
          <p:cNvSpPr txBox="1">
            <a:spLocks noChangeArrowheads="1"/>
          </p:cNvSpPr>
          <p:nvPr/>
        </p:nvSpPr>
        <p:spPr bwMode="auto">
          <a:xfrm>
            <a:off x="2739723" y="232659"/>
            <a:ext cx="7391541"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b="1" dirty="0" err="1">
                <a:ln w="12700">
                  <a:solidFill>
                    <a:schemeClr val="tx2">
                      <a:lumMod val="75000"/>
                    </a:schemeClr>
                  </a:solidFill>
                  <a:prstDash val="solid"/>
                </a:ln>
                <a:solidFill>
                  <a:schemeClr val="tx1">
                    <a:lumMod val="95000"/>
                    <a:lumOff val="5000"/>
                  </a:schemeClr>
                </a:solidFill>
                <a:latin typeface="Times New Roman" panose="02020603050405020304" charset="0"/>
              </a:rPr>
              <a:t>Thứ</a:t>
            </a: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b="1"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 </a:t>
            </a:r>
            <a:r>
              <a:rPr lang="en-US" altLang="en-US" sz="2620" b="1" dirty="0" err="1">
                <a:ln w="12700">
                  <a:solidFill>
                    <a:schemeClr val="tx2">
                      <a:lumMod val="75000"/>
                    </a:schemeClr>
                  </a:solidFill>
                  <a:prstDash val="solid"/>
                </a:ln>
                <a:solidFill>
                  <a:schemeClr val="tx1">
                    <a:lumMod val="95000"/>
                    <a:lumOff val="5000"/>
                  </a:schemeClr>
                </a:solidFill>
                <a:latin typeface="Times New Roman" panose="02020603050405020304" charset="0"/>
              </a:rPr>
              <a:t>ngày</a:t>
            </a: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 06 </a:t>
            </a:r>
            <a:r>
              <a:rPr lang="en-US" altLang="en-US" sz="2620" b="1" dirty="0" err="1">
                <a:ln w="12700">
                  <a:solidFill>
                    <a:schemeClr val="tx2">
                      <a:lumMod val="75000"/>
                    </a:schemeClr>
                  </a:solidFill>
                  <a:prstDash val="solid"/>
                </a:ln>
                <a:solidFill>
                  <a:schemeClr val="tx1">
                    <a:lumMod val="95000"/>
                    <a:lumOff val="5000"/>
                  </a:schemeClr>
                </a:solidFill>
                <a:latin typeface="Times New Roman" panose="02020603050405020304" charset="0"/>
              </a:rPr>
              <a:t>tháng</a:t>
            </a: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 3 </a:t>
            </a:r>
            <a:r>
              <a:rPr lang="en-US" altLang="en-US" sz="2620" b="1" dirty="0" err="1">
                <a:ln w="12700">
                  <a:solidFill>
                    <a:schemeClr val="tx2">
                      <a:lumMod val="75000"/>
                    </a:schemeClr>
                  </a:solidFill>
                  <a:prstDash val="solid"/>
                </a:ln>
                <a:solidFill>
                  <a:schemeClr val="tx1">
                    <a:lumMod val="95000"/>
                    <a:lumOff val="5000"/>
                  </a:schemeClr>
                </a:solidFill>
                <a:latin typeface="Times New Roman" panose="02020603050405020304" charset="0"/>
              </a:rPr>
              <a:t>năm</a:t>
            </a:r>
            <a:r>
              <a:rPr lang="en-US" altLang="en-US" sz="2620" b="1" dirty="0">
                <a:ln w="12700">
                  <a:solidFill>
                    <a:schemeClr val="tx2">
                      <a:lumMod val="75000"/>
                    </a:schemeClr>
                  </a:solidFill>
                  <a:prstDash val="solid"/>
                </a:ln>
                <a:solidFill>
                  <a:schemeClr val="tx1">
                    <a:lumMod val="95000"/>
                    <a:lumOff val="5000"/>
                  </a:schemeClr>
                </a:solidFill>
                <a:latin typeface="Times New Roman" panose="02020603050405020304" charset="0"/>
              </a:rPr>
              <a:t> 2025</a:t>
            </a:r>
          </a:p>
        </p:txBody>
      </p:sp>
      <p:pic>
        <p:nvPicPr>
          <p:cNvPr id="13" name="Picture 5" descr="POINSET2">
            <a:extLst>
              <a:ext uri="{FF2B5EF4-FFF2-40B4-BE49-F238E27FC236}">
                <a16:creationId xmlns:a16="http://schemas.microsoft.com/office/drawing/2014/main" id="{79D0939F-25BA-3615-1D39-38E14275BC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269940" y="28069"/>
            <a:ext cx="782377" cy="9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OINSET2">
            <a:extLst>
              <a:ext uri="{FF2B5EF4-FFF2-40B4-BE49-F238E27FC236}">
                <a16:creationId xmlns:a16="http://schemas.microsoft.com/office/drawing/2014/main" id="{26977A21-611C-FDE0-ED89-E5921BF2AD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V="1">
            <a:off x="105162" y="48288"/>
            <a:ext cx="782377" cy="92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099" descr="12">
            <a:extLst>
              <a:ext uri="{FF2B5EF4-FFF2-40B4-BE49-F238E27FC236}">
                <a16:creationId xmlns:a16="http://schemas.microsoft.com/office/drawing/2014/main" id="{D40B9A55-7670-36EA-5624-F7D0A8F42167}"/>
              </a:ext>
            </a:extLst>
          </p:cNvPr>
          <p:cNvPicPr>
            <a:picLocks noChangeAspect="1"/>
          </p:cNvPicPr>
          <p:nvPr/>
        </p:nvPicPr>
        <p:blipFill>
          <a:blip r:embed="rId3"/>
          <a:stretch>
            <a:fillRect/>
          </a:stretch>
        </p:blipFill>
        <p:spPr>
          <a:xfrm rot="5400000">
            <a:off x="-2820101" y="3649435"/>
            <a:ext cx="6043269" cy="237677"/>
          </a:xfrm>
          <a:prstGeom prst="rect">
            <a:avLst/>
          </a:prstGeom>
          <a:noFill/>
          <a:ln w="9525">
            <a:noFill/>
          </a:ln>
        </p:spPr>
      </p:pic>
      <p:pic>
        <p:nvPicPr>
          <p:cNvPr id="17" name="图片 4099" descr="12">
            <a:extLst>
              <a:ext uri="{FF2B5EF4-FFF2-40B4-BE49-F238E27FC236}">
                <a16:creationId xmlns:a16="http://schemas.microsoft.com/office/drawing/2014/main" id="{0C35897A-523D-D37B-E0CE-C961368731AC}"/>
              </a:ext>
            </a:extLst>
          </p:cNvPr>
          <p:cNvPicPr>
            <a:picLocks noChangeAspect="1"/>
          </p:cNvPicPr>
          <p:nvPr/>
        </p:nvPicPr>
        <p:blipFill>
          <a:blip r:embed="rId3"/>
          <a:stretch>
            <a:fillRect/>
          </a:stretch>
        </p:blipFill>
        <p:spPr>
          <a:xfrm rot="16200000">
            <a:off x="9084060" y="3763275"/>
            <a:ext cx="6043269" cy="179019"/>
          </a:xfrm>
          <a:prstGeom prst="rect">
            <a:avLst/>
          </a:prstGeom>
          <a:noFill/>
          <a:ln w="9525">
            <a:noFill/>
          </a:ln>
        </p:spPr>
      </p:pic>
      <p:sp>
        <p:nvSpPr>
          <p:cNvPr id="2" name="Text Box 3">
            <a:extLst>
              <a:ext uri="{FF2B5EF4-FFF2-40B4-BE49-F238E27FC236}">
                <a16:creationId xmlns:a16="http://schemas.microsoft.com/office/drawing/2014/main" id="{8E5D767D-B617-2B68-79F0-372997BB2E68}"/>
              </a:ext>
            </a:extLst>
          </p:cNvPr>
          <p:cNvSpPr txBox="1">
            <a:spLocks noChangeArrowheads="1"/>
          </p:cNvSpPr>
          <p:nvPr/>
        </p:nvSpPr>
        <p:spPr bwMode="auto">
          <a:xfrm>
            <a:off x="4609717" y="842261"/>
            <a:ext cx="3203877" cy="51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2620" b="1" u="sng" dirty="0">
                <a:ln w="12700">
                  <a:solidFill>
                    <a:schemeClr val="tx2">
                      <a:lumMod val="75000"/>
                    </a:schemeClr>
                  </a:solidFill>
                  <a:prstDash val="solid"/>
                </a:ln>
                <a:solidFill>
                  <a:schemeClr val="tx1">
                    <a:lumMod val="95000"/>
                    <a:lumOff val="5000"/>
                  </a:schemeClr>
                </a:solidFill>
                <a:latin typeface="Times New Roman" panose="02020603050405020304" charset="0"/>
              </a:rPr>
              <a:t>Khoa </a:t>
            </a:r>
            <a:r>
              <a:rPr lang="en-US" altLang="en-US" sz="2620" b="1" u="sng" dirty="0" err="1">
                <a:ln w="12700">
                  <a:solidFill>
                    <a:schemeClr val="tx2">
                      <a:lumMod val="75000"/>
                    </a:schemeClr>
                  </a:solidFill>
                  <a:prstDash val="solid"/>
                </a:ln>
                <a:solidFill>
                  <a:schemeClr val="tx1">
                    <a:lumMod val="95000"/>
                    <a:lumOff val="5000"/>
                  </a:schemeClr>
                </a:solidFill>
                <a:latin typeface="Times New Roman" panose="02020603050405020304" charset="0"/>
              </a:rPr>
              <a:t>học</a:t>
            </a:r>
            <a:r>
              <a:rPr lang="en-US" altLang="en-US" sz="2620" b="1" u="sng" dirty="0">
                <a:ln w="12700">
                  <a:solidFill>
                    <a:schemeClr val="tx2">
                      <a:lumMod val="75000"/>
                    </a:schemeClr>
                  </a:solidFill>
                  <a:prstDash val="solid"/>
                </a:ln>
                <a:solidFill>
                  <a:schemeClr val="tx1">
                    <a:lumMod val="95000"/>
                    <a:lumOff val="5000"/>
                  </a:schemeClr>
                </a:solidFill>
                <a:latin typeface="Times New Roman" panose="02020603050405020304" charset="0"/>
              </a:rPr>
              <a:t>:</a:t>
            </a:r>
          </a:p>
        </p:txBody>
      </p:sp>
      <p:sp>
        <p:nvSpPr>
          <p:cNvPr id="3" name="Text Box 3">
            <a:extLst>
              <a:ext uri="{FF2B5EF4-FFF2-40B4-BE49-F238E27FC236}">
                <a16:creationId xmlns:a16="http://schemas.microsoft.com/office/drawing/2014/main" id="{E9D467C6-7743-7515-0EA5-AEF61FEDE086}"/>
              </a:ext>
            </a:extLst>
          </p:cNvPr>
          <p:cNvSpPr txBox="1">
            <a:spLocks noChangeArrowheads="1"/>
          </p:cNvSpPr>
          <p:nvPr/>
        </p:nvSpPr>
        <p:spPr bwMode="auto">
          <a:xfrm>
            <a:off x="3076832" y="1830804"/>
            <a:ext cx="6240162" cy="72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4" rIns="107630" bIns="5381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900"/>
              </a:spcBef>
            </a:pPr>
            <a:r>
              <a:rPr lang="en-US" altLang="en-US" sz="4000" b="1" dirty="0">
                <a:ln w="12700">
                  <a:solidFill>
                    <a:schemeClr val="tx2">
                      <a:lumMod val="75000"/>
                    </a:schemeClr>
                  </a:solidFill>
                  <a:prstDash val="solid"/>
                </a:ln>
                <a:solidFill>
                  <a:srgbClr val="FF0000"/>
                </a:solidFill>
                <a:latin typeface="Times New Roman" panose="02020603050405020304" charset="0"/>
              </a:rPr>
              <a:t>NAM VÀ NỮ (TIẾT 1)</a:t>
            </a:r>
          </a:p>
        </p:txBody>
      </p:sp>
    </p:spTree>
    <p:extLst>
      <p:ext uri="{BB962C8B-B14F-4D97-AF65-F5344CB8AC3E}">
        <p14:creationId xmlns:p14="http://schemas.microsoft.com/office/powerpoint/2010/main" val="37715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0" y="-109363"/>
            <a:ext cx="1206729" cy="6967363"/>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sp>
        <p:sp>
          <p:nvSpPr>
            <p:cNvPr id="15" name="TextBox 15"/>
            <p:cNvSpPr txBox="1"/>
            <p:nvPr/>
          </p:nvSpPr>
          <p:spPr>
            <a:xfrm>
              <a:off x="0" y="-57150"/>
              <a:ext cx="476733" cy="2809689"/>
            </a:xfrm>
            <a:prstGeom prst="rect">
              <a:avLst/>
            </a:prstGeom>
          </p:spPr>
          <p:txBody>
            <a:bodyPr lIns="33867" tIns="33867" rIns="33867" bIns="33867" rtlCol="0" anchor="ctr"/>
            <a:lstStyle/>
            <a:p>
              <a:pPr algn="ctr">
                <a:lnSpc>
                  <a:spcPts val="2100"/>
                </a:lnSpc>
              </a:pPr>
              <a:endParaRPr sz="1200"/>
            </a:p>
          </p:txBody>
        </p:sp>
      </p:grpSp>
      <p:sp>
        <p:nvSpPr>
          <p:cNvPr id="16" name="Freeform 16"/>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sp>
      <p:sp>
        <p:nvSpPr>
          <p:cNvPr id="19" name="Freeform 19"/>
          <p:cNvSpPr/>
          <p:nvPr/>
        </p:nvSpPr>
        <p:spPr>
          <a:xfrm rot="-2981277" flipH="1" flipV="1">
            <a:off x="9789710" y="-2052705"/>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4"/>
            <a:stretch>
              <a:fillRect/>
            </a:stretch>
          </a:blipFill>
        </p:spPr>
      </p:sp>
      <p:sp>
        <p:nvSpPr>
          <p:cNvPr id="34" name="Freeform 24">
            <a:extLst>
              <a:ext uri="{FF2B5EF4-FFF2-40B4-BE49-F238E27FC236}">
                <a16:creationId xmlns:a16="http://schemas.microsoft.com/office/drawing/2014/main" id="{71C022A9-FE7B-EC09-CC20-20DB125C32D1}"/>
              </a:ext>
            </a:extLst>
          </p:cNvPr>
          <p:cNvSpPr/>
          <p:nvPr/>
        </p:nvSpPr>
        <p:spPr>
          <a:xfrm>
            <a:off x="1094374" y="753004"/>
            <a:ext cx="9364911" cy="5130822"/>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200"/>
          </a:p>
        </p:txBody>
      </p:sp>
      <p:sp>
        <p:nvSpPr>
          <p:cNvPr id="36" name="TextBox 35">
            <a:extLst>
              <a:ext uri="{FF2B5EF4-FFF2-40B4-BE49-F238E27FC236}">
                <a16:creationId xmlns:a16="http://schemas.microsoft.com/office/drawing/2014/main" id="{0B82B9F0-E6FB-515C-C6DE-E316C7053591}"/>
              </a:ext>
            </a:extLst>
          </p:cNvPr>
          <p:cNvSpPr txBox="1"/>
          <p:nvPr/>
        </p:nvSpPr>
        <p:spPr>
          <a:xfrm>
            <a:off x="1929229" y="1493835"/>
            <a:ext cx="7518400" cy="3786229"/>
          </a:xfrm>
          <a:prstGeom prst="rect">
            <a:avLst/>
          </a:prstGeom>
          <a:noFill/>
        </p:spPr>
        <p:txBody>
          <a:bodyPr wrap="square" rtlCol="0">
            <a:spAutoFit/>
          </a:bodyPr>
          <a:lstStyle/>
          <a:p>
            <a:pPr algn="just"/>
            <a:r>
              <a:rPr lang="en-US" sz="2667" b="1" dirty="0">
                <a:latin typeface="Cambria" panose="02040503050406030204" pitchFamily="18" charset="0"/>
                <a:ea typeface="Cambria" panose="02040503050406030204" pitchFamily="18" charset="0"/>
              </a:rPr>
              <a:t>   </a:t>
            </a:r>
            <a:r>
              <a:rPr lang="vi-VN" sz="2667" b="1" dirty="0">
                <a:latin typeface="Cambria" panose="02040503050406030204" pitchFamily="18" charset="0"/>
                <a:ea typeface="Cambria" panose="02040503050406030204" pitchFamily="18" charset="0"/>
              </a:rPr>
              <a:t>Ngay từ khi được hình thành trong cơ thể mẹ, con người đã mang đặc điểm sinh học ít thay đổi như màu tóc, màu mắt; cấu tạo, chức năng các cơ quan tr</a:t>
            </a:r>
            <a:r>
              <a:rPr lang="en-US" sz="2667" b="1" dirty="0" err="1">
                <a:latin typeface="Cambria" panose="02040503050406030204" pitchFamily="18" charset="0"/>
                <a:ea typeface="Cambria" panose="02040503050406030204" pitchFamily="18" charset="0"/>
              </a:rPr>
              <a:t>ong</a:t>
            </a:r>
            <a:r>
              <a:rPr lang="vi-VN" sz="2667" b="1" dirty="0">
                <a:latin typeface="Cambria" panose="02040503050406030204" pitchFamily="18" charset="0"/>
                <a:ea typeface="Cambria" panose="02040503050406030204" pitchFamily="18" charset="0"/>
              </a:rPr>
              <a:t> cơ thể,... Nam và nữ được phân biệt bởi cơ quan sinh dục. Trong quá trình phát triển, con người hình thành những đặc điểm xã hội về tính cách, sở thích, trang phục, nghề nghiệp,... Những đặc điểm này có thể thay đổi theo thời gian.</a:t>
            </a:r>
          </a:p>
        </p:txBody>
      </p:sp>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A8EAF-1E87-2812-785B-75CACBC7AF98}"/>
            </a:ext>
          </a:extLst>
        </p:cNvPr>
        <p:cNvGrpSpPr/>
        <p:nvPr/>
      </p:nvGrpSpPr>
      <p:grpSpPr>
        <a:xfrm>
          <a:off x="0" y="0"/>
          <a:ext cx="0" cy="0"/>
          <a:chOff x="0" y="0"/>
          <a:chExt cx="0" cy="0"/>
        </a:xfrm>
      </p:grpSpPr>
      <p:grpSp>
        <p:nvGrpSpPr>
          <p:cNvPr id="13" name="Group 13">
            <a:extLst>
              <a:ext uri="{FF2B5EF4-FFF2-40B4-BE49-F238E27FC236}">
                <a16:creationId xmlns:a16="http://schemas.microsoft.com/office/drawing/2014/main" id="{ACE81331-3B65-DDB2-FF9C-1E3B2A0589CF}"/>
              </a:ext>
            </a:extLst>
          </p:cNvPr>
          <p:cNvGrpSpPr/>
          <p:nvPr/>
        </p:nvGrpSpPr>
        <p:grpSpPr>
          <a:xfrm>
            <a:off x="0" y="-109363"/>
            <a:ext cx="1206729" cy="6967363"/>
            <a:chOff x="0" y="0"/>
            <a:chExt cx="476733" cy="2752539"/>
          </a:xfrm>
        </p:grpSpPr>
        <p:sp>
          <p:nvSpPr>
            <p:cNvPr id="14" name="Freeform 14">
              <a:extLst>
                <a:ext uri="{FF2B5EF4-FFF2-40B4-BE49-F238E27FC236}">
                  <a16:creationId xmlns:a16="http://schemas.microsoft.com/office/drawing/2014/main" id="{6F9D3E4E-ED83-C194-A7F8-C7BD333EA2CC}"/>
                </a:ext>
              </a:extLst>
            </p:cNvPr>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sp>
        <p:sp>
          <p:nvSpPr>
            <p:cNvPr id="15" name="TextBox 15">
              <a:extLst>
                <a:ext uri="{FF2B5EF4-FFF2-40B4-BE49-F238E27FC236}">
                  <a16:creationId xmlns:a16="http://schemas.microsoft.com/office/drawing/2014/main" id="{89756E17-83BB-92C2-144A-CB0686AEED17}"/>
                </a:ext>
              </a:extLst>
            </p:cNvPr>
            <p:cNvSpPr txBox="1"/>
            <p:nvPr/>
          </p:nvSpPr>
          <p:spPr>
            <a:xfrm>
              <a:off x="0" y="-57150"/>
              <a:ext cx="476733" cy="2809689"/>
            </a:xfrm>
            <a:prstGeom prst="rect">
              <a:avLst/>
            </a:prstGeom>
          </p:spPr>
          <p:txBody>
            <a:bodyPr lIns="33867" tIns="33867" rIns="33867" bIns="33867" rtlCol="0" anchor="ctr"/>
            <a:lstStyle/>
            <a:p>
              <a:pPr algn="ctr">
                <a:lnSpc>
                  <a:spcPts val="2100"/>
                </a:lnSpc>
              </a:pPr>
              <a:endParaRPr sz="1200"/>
            </a:p>
          </p:txBody>
        </p:sp>
      </p:grpSp>
      <p:sp>
        <p:nvSpPr>
          <p:cNvPr id="16" name="Freeform 16">
            <a:extLst>
              <a:ext uri="{FF2B5EF4-FFF2-40B4-BE49-F238E27FC236}">
                <a16:creationId xmlns:a16="http://schemas.microsoft.com/office/drawing/2014/main" id="{C2E6865D-1E79-D1B1-23C2-DCAFD640A0C6}"/>
              </a:ext>
            </a:extLst>
          </p:cNvPr>
          <p:cNvSpPr/>
          <p:nvPr/>
        </p:nvSpPr>
        <p:spPr>
          <a:xfrm>
            <a:off x="394538" y="-1644208"/>
            <a:ext cx="3882074" cy="2729495"/>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3">
              <a:alphaModFix amt="83000"/>
              <a:extLst>
                <a:ext uri="{96DAC541-7B7A-43D3-8B79-37D633B846F1}">
                  <asvg:svgBlip xmlns:asvg="http://schemas.microsoft.com/office/drawing/2016/SVG/main" r:embed="rId4"/>
                </a:ext>
              </a:extLst>
            </a:blip>
            <a:stretch>
              <a:fillRect l="-9846" t="-51592" b="-4638"/>
            </a:stretch>
          </a:blipFill>
          <a:ln cap="sq">
            <a:noFill/>
            <a:prstDash val="solid"/>
            <a:miter/>
          </a:ln>
        </p:spPr>
      </p:sp>
      <p:sp>
        <p:nvSpPr>
          <p:cNvPr id="19" name="Freeform 19">
            <a:extLst>
              <a:ext uri="{FF2B5EF4-FFF2-40B4-BE49-F238E27FC236}">
                <a16:creationId xmlns:a16="http://schemas.microsoft.com/office/drawing/2014/main" id="{1AFD8BE3-C01D-CA6F-0AAB-54D07219A2A6}"/>
              </a:ext>
            </a:extLst>
          </p:cNvPr>
          <p:cNvSpPr/>
          <p:nvPr/>
        </p:nvSpPr>
        <p:spPr>
          <a:xfrm rot="-2981277" flipH="1" flipV="1">
            <a:off x="9789710" y="-2052705"/>
            <a:ext cx="4117842" cy="3546491"/>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5"/>
            <a:stretch>
              <a:fillRect/>
            </a:stretch>
          </a:blipFill>
        </p:spPr>
      </p:sp>
      <p:sp>
        <p:nvSpPr>
          <p:cNvPr id="6" name="Freeform 4">
            <a:extLst>
              <a:ext uri="{FF2B5EF4-FFF2-40B4-BE49-F238E27FC236}">
                <a16:creationId xmlns:a16="http://schemas.microsoft.com/office/drawing/2014/main" id="{61D2D31D-4952-BADA-06E7-C06A11D94B8C}"/>
              </a:ext>
            </a:extLst>
          </p:cNvPr>
          <p:cNvSpPr/>
          <p:nvPr/>
        </p:nvSpPr>
        <p:spPr>
          <a:xfrm>
            <a:off x="1145237" y="364117"/>
            <a:ext cx="5638800" cy="2860596"/>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812E59F2-5F1A-AFFA-8080-713C579AABD1}"/>
              </a:ext>
            </a:extLst>
          </p:cNvPr>
          <p:cNvSpPr txBox="1"/>
          <p:nvPr/>
        </p:nvSpPr>
        <p:spPr>
          <a:xfrm>
            <a:off x="1711250" y="1153020"/>
            <a:ext cx="4764199" cy="1734064"/>
          </a:xfrm>
          <a:prstGeom prst="rect">
            <a:avLst/>
          </a:prstGeom>
          <a:noFill/>
        </p:spPr>
        <p:txBody>
          <a:bodyPr wrap="square" rtlCol="0">
            <a:spAutoFit/>
          </a:bodyPr>
          <a:lstStyle/>
          <a:p>
            <a:pPr algn="ctr"/>
            <a:r>
              <a:rPr lang="en-US" sz="2667" b="1" i="1" dirty="0">
                <a:latin typeface="Cambria" panose="02040503050406030204" pitchFamily="18" charset="0"/>
                <a:ea typeface="Cambria" panose="02040503050406030204" pitchFamily="18" charset="0"/>
              </a:rPr>
              <a:t>Đ</a:t>
            </a:r>
            <a:r>
              <a:rPr lang="vi-VN" sz="2667" b="1" i="1" dirty="0">
                <a:latin typeface="Cambria" panose="02040503050406030204" pitchFamily="18" charset="0"/>
                <a:ea typeface="Cambria" panose="02040503050406030204" pitchFamily="18" charset="0"/>
              </a:rPr>
              <a:t>ặc điểm nào của con người ít thay đổi, đặc điểm nào của con người thay đổi theo thời gian?</a:t>
            </a:r>
            <a:endParaRPr lang="en-US" sz="2667" b="1" i="1" dirty="0">
              <a:latin typeface="Cambria" panose="02040503050406030204" pitchFamily="18" charset="0"/>
              <a:ea typeface="Cambria" panose="02040503050406030204" pitchFamily="18" charset="0"/>
            </a:endParaRPr>
          </a:p>
        </p:txBody>
      </p:sp>
      <p:sp>
        <p:nvSpPr>
          <p:cNvPr id="3" name="Freeform 4">
            <a:extLst>
              <a:ext uri="{FF2B5EF4-FFF2-40B4-BE49-F238E27FC236}">
                <a16:creationId xmlns:a16="http://schemas.microsoft.com/office/drawing/2014/main" id="{BB9FBBCA-A25C-B517-15AD-2C62B94EA289}"/>
              </a:ext>
            </a:extLst>
          </p:cNvPr>
          <p:cNvSpPr/>
          <p:nvPr/>
        </p:nvSpPr>
        <p:spPr>
          <a:xfrm>
            <a:off x="5921538" y="1575882"/>
            <a:ext cx="5817556" cy="3521412"/>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TextBox 3">
            <a:extLst>
              <a:ext uri="{FF2B5EF4-FFF2-40B4-BE49-F238E27FC236}">
                <a16:creationId xmlns:a16="http://schemas.microsoft.com/office/drawing/2014/main" id="{2CF2B924-CD5C-74DD-1428-93ECFEA1DA8E}"/>
              </a:ext>
            </a:extLst>
          </p:cNvPr>
          <p:cNvSpPr txBox="1"/>
          <p:nvPr/>
        </p:nvSpPr>
        <p:spPr>
          <a:xfrm>
            <a:off x="5858794" y="2642114"/>
            <a:ext cx="5817556" cy="1754326"/>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đặc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điểm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sinh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học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ít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đổi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đặc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điểm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xã</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hội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thay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đổi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theo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gian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33772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533</TotalTime>
  <Words>697</Words>
  <Application>Microsoft Office PowerPoint</Application>
  <PresentationFormat>Widescreen</PresentationFormat>
  <Paragraphs>69</Paragraphs>
  <Slides>18</Slides>
  <Notes>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Aptos</vt:lpstr>
      <vt:lpstr>Aptos Display</vt:lpstr>
      <vt:lpstr>Arial</vt:lpstr>
      <vt:lpstr>Calibri</vt:lpstr>
      <vt:lpstr>Cambria</vt:lpstr>
      <vt:lpstr>Marykate</vt:lpstr>
      <vt:lpstr>Times New Roman</vt:lpstr>
      <vt:lpstr>Custom Design</vt:lpstr>
      <vt:lpstr>10_Office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118</cp:revision>
  <dcterms:created xsi:type="dcterms:W3CDTF">2023-07-30T09:09:00Z</dcterms:created>
  <dcterms:modified xsi:type="dcterms:W3CDTF">2025-03-05T03:01:16Z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99DF0986A58044A88235CDC17D45B12E_12</vt:lpwstr>
  </property>
  <property fmtid="{D5CDD505-2E9C-101B-9397-08002B2CF9AE}" pid="3" name="KSOProductBuildVer">
    <vt:lpwstr>1033-12.2.0.19805</vt:lpwstr>
  </property>
</Properties>
</file>