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92" r:id="rId2"/>
    <p:sldId id="257" r:id="rId3"/>
    <p:sldId id="261" r:id="rId4"/>
    <p:sldId id="262" r:id="rId5"/>
    <p:sldId id="263" r:id="rId6"/>
    <p:sldId id="272" r:id="rId7"/>
    <p:sldId id="298" r:id="rId8"/>
    <p:sldId id="280" r:id="rId9"/>
    <p:sldId id="299" r:id="rId10"/>
    <p:sldId id="268" r:id="rId11"/>
    <p:sldId id="269" r:id="rId12"/>
    <p:sldId id="300" r:id="rId13"/>
    <p:sldId id="270" r:id="rId14"/>
    <p:sldId id="301" r:id="rId15"/>
    <p:sldId id="265" r:id="rId16"/>
    <p:sldId id="267" r:id="rId17"/>
    <p:sldId id="264" r:id="rId18"/>
    <p:sldId id="293" r:id="rId19"/>
    <p:sldId id="25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9900CC"/>
    <a:srgbClr val="FDC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p:normalViewPr>
  <p:slideViewPr>
    <p:cSldViewPr snapToGrid="0">
      <p:cViewPr varScale="1">
        <p:scale>
          <a:sx n="73" d="100"/>
          <a:sy n="73" d="100"/>
        </p:scale>
        <p:origin x="58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2DEBC-9AFE-4C87-A4C0-4181AA4A4B2F}" type="datetimeFigureOut">
              <a:rPr lang="en-US" smtClean="0"/>
              <a:t>06/12/2023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314D9-BFB5-4BA8-AB69-A974B9D4665C}" type="slidenum">
              <a:rPr lang="en-US" smtClean="0"/>
              <a:t>‹#›</a:t>
            </a:fld>
            <a:endParaRPr lang="en-US"/>
          </a:p>
        </p:txBody>
      </p:sp>
    </p:spTree>
    <p:extLst>
      <p:ext uri="{BB962C8B-B14F-4D97-AF65-F5344CB8AC3E}">
        <p14:creationId xmlns:p14="http://schemas.microsoft.com/office/powerpoint/2010/main" val="277255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09C98485-9068-4A05-9AA7-183D1988FAC6}" type="slidenum">
              <a:rPr lang="vi-VN" smtClean="0"/>
              <a:t>1</a:t>
            </a:fld>
            <a:endParaRPr lang="vi-VN"/>
          </a:p>
        </p:txBody>
      </p:sp>
    </p:spTree>
    <p:extLst>
      <p:ext uri="{BB962C8B-B14F-4D97-AF65-F5344CB8AC3E}">
        <p14:creationId xmlns:p14="http://schemas.microsoft.com/office/powerpoint/2010/main" val="2852583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12</a:t>
            </a:fld>
            <a:endParaRPr lang="en-US" altLang="en-US"/>
          </a:p>
        </p:txBody>
      </p:sp>
    </p:spTree>
    <p:extLst>
      <p:ext uri="{BB962C8B-B14F-4D97-AF65-F5344CB8AC3E}">
        <p14:creationId xmlns:p14="http://schemas.microsoft.com/office/powerpoint/2010/main" val="2869812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sz="16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13</a:t>
            </a:fld>
            <a:endParaRPr lang="en-US"/>
          </a:p>
        </p:txBody>
      </p:sp>
    </p:spTree>
    <p:extLst>
      <p:ext uri="{BB962C8B-B14F-4D97-AF65-F5344CB8AC3E}">
        <p14:creationId xmlns:p14="http://schemas.microsoft.com/office/powerpoint/2010/main" val="726865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14</a:t>
            </a:fld>
            <a:endParaRPr lang="en-US" altLang="en-US"/>
          </a:p>
        </p:txBody>
      </p:sp>
    </p:spTree>
    <p:extLst>
      <p:ext uri="{BB962C8B-B14F-4D97-AF65-F5344CB8AC3E}">
        <p14:creationId xmlns:p14="http://schemas.microsoft.com/office/powerpoint/2010/main" val="2345963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15</a:t>
            </a:fld>
            <a:endParaRPr lang="en-US"/>
          </a:p>
        </p:txBody>
      </p:sp>
    </p:spTree>
    <p:extLst>
      <p:ext uri="{BB962C8B-B14F-4D97-AF65-F5344CB8AC3E}">
        <p14:creationId xmlns:p14="http://schemas.microsoft.com/office/powerpoint/2010/main" val="3212133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err="1">
                <a:solidFill>
                  <a:schemeClr val="tx1"/>
                </a:solidFill>
                <a:latin typeface="+mn-lt"/>
                <a:cs typeface="+mn-cs"/>
              </a:rPr>
              <a:t>Đây</a:t>
            </a:r>
            <a:r>
              <a:rPr lang="en-US" sz="1400" b="0" baseline="0" dirty="0">
                <a:solidFill>
                  <a:schemeClr val="tx1"/>
                </a:solidFill>
                <a:latin typeface="+mn-lt"/>
                <a:cs typeface="+mn-cs"/>
              </a:rPr>
              <a:t> </a:t>
            </a:r>
            <a:r>
              <a:rPr lang="en-US" sz="1400" b="0" baseline="0" dirty="0" err="1">
                <a:solidFill>
                  <a:schemeClr val="tx1"/>
                </a:solidFill>
                <a:latin typeface="+mn-lt"/>
                <a:cs typeface="+mn-cs"/>
              </a:rPr>
              <a:t>là</a:t>
            </a:r>
            <a:r>
              <a:rPr lang="en-US" sz="1400" b="0" baseline="0" dirty="0">
                <a:solidFill>
                  <a:schemeClr val="tx1"/>
                </a:solidFill>
                <a:latin typeface="+mn-lt"/>
                <a:cs typeface="+mn-cs"/>
              </a:rPr>
              <a:t> </a:t>
            </a:r>
            <a:r>
              <a:rPr lang="en-US" sz="1400" b="0" baseline="0" dirty="0" err="1">
                <a:solidFill>
                  <a:schemeClr val="tx1"/>
                </a:solidFill>
                <a:latin typeface="+mn-lt"/>
                <a:cs typeface="+mn-cs"/>
              </a:rPr>
              <a:t>những</a:t>
            </a:r>
            <a:r>
              <a:rPr lang="en-US" sz="1400" b="0" baseline="0" dirty="0">
                <a:solidFill>
                  <a:schemeClr val="tx1"/>
                </a:solidFill>
                <a:latin typeface="+mn-lt"/>
                <a:cs typeface="+mn-cs"/>
              </a:rPr>
              <a:t> </a:t>
            </a:r>
            <a:r>
              <a:rPr lang="en-US" sz="1400" b="0" baseline="0" dirty="0" err="1">
                <a:solidFill>
                  <a:schemeClr val="tx1"/>
                </a:solidFill>
                <a:latin typeface="+mn-lt"/>
                <a:cs typeface="+mn-cs"/>
              </a:rPr>
              <a:t>hình</a:t>
            </a:r>
            <a:r>
              <a:rPr lang="en-US" sz="1400" b="0" baseline="0" dirty="0">
                <a:solidFill>
                  <a:schemeClr val="tx1"/>
                </a:solidFill>
                <a:latin typeface="+mn-lt"/>
                <a:cs typeface="+mn-cs"/>
              </a:rPr>
              <a:t> </a:t>
            </a:r>
            <a:r>
              <a:rPr lang="en-US" sz="1400" b="0" baseline="0" dirty="0" err="1">
                <a:solidFill>
                  <a:schemeClr val="tx1"/>
                </a:solidFill>
                <a:latin typeface="+mn-lt"/>
                <a:cs typeface="+mn-cs"/>
              </a:rPr>
              <a:t>ảnh</a:t>
            </a:r>
            <a:r>
              <a:rPr lang="en-US" sz="1400" b="0" baseline="0" dirty="0">
                <a:solidFill>
                  <a:schemeClr val="tx1"/>
                </a:solidFill>
                <a:latin typeface="+mn-lt"/>
                <a:cs typeface="+mn-cs"/>
              </a:rPr>
              <a:t> </a:t>
            </a:r>
            <a:r>
              <a:rPr lang="en-US" sz="1400" b="0" baseline="0" dirty="0" err="1">
                <a:solidFill>
                  <a:schemeClr val="tx1"/>
                </a:solidFill>
                <a:latin typeface="+mn-lt"/>
                <a:cs typeface="+mn-cs"/>
              </a:rPr>
              <a:t>thể</a:t>
            </a:r>
            <a:r>
              <a:rPr lang="en-US" sz="1400" b="0" baseline="0" dirty="0">
                <a:solidFill>
                  <a:schemeClr val="tx1"/>
                </a:solidFill>
                <a:latin typeface="+mn-lt"/>
                <a:cs typeface="+mn-cs"/>
              </a:rPr>
              <a:t> </a:t>
            </a:r>
            <a:r>
              <a:rPr lang="en-US" sz="1400" b="0" baseline="0" dirty="0" err="1">
                <a:solidFill>
                  <a:schemeClr val="tx1"/>
                </a:solidFill>
                <a:latin typeface="+mn-lt"/>
                <a:cs typeface="+mn-cs"/>
              </a:rPr>
              <a:t>hiện</a:t>
            </a:r>
            <a:r>
              <a:rPr lang="en-US" sz="1400" b="0" baseline="0" dirty="0">
                <a:solidFill>
                  <a:schemeClr val="tx1"/>
                </a:solidFill>
                <a:latin typeface="+mn-lt"/>
                <a:cs typeface="+mn-cs"/>
              </a:rPr>
              <a:t> </a:t>
            </a:r>
            <a:r>
              <a:rPr lang="en-US" sz="1400" b="0" baseline="0" dirty="0" err="1">
                <a:solidFill>
                  <a:schemeClr val="tx1"/>
                </a:solidFill>
                <a:latin typeface="+mn-lt"/>
                <a:cs typeface="+mn-cs"/>
              </a:rPr>
              <a:t>các</a:t>
            </a:r>
            <a:r>
              <a:rPr lang="en-US" sz="1400" b="0" baseline="0" dirty="0">
                <a:solidFill>
                  <a:schemeClr val="tx1"/>
                </a:solidFill>
                <a:latin typeface="+mn-lt"/>
                <a:cs typeface="+mn-cs"/>
              </a:rPr>
              <a:t> </a:t>
            </a:r>
            <a:r>
              <a:rPr lang="en-US" sz="1400" b="0" baseline="0" dirty="0" err="1">
                <a:solidFill>
                  <a:schemeClr val="tx1"/>
                </a:solidFill>
                <a:latin typeface="+mn-lt"/>
                <a:cs typeface="+mn-cs"/>
              </a:rPr>
              <a:t>hoạt</a:t>
            </a:r>
            <a:r>
              <a:rPr lang="en-US" sz="1400" b="0" baseline="0" dirty="0">
                <a:solidFill>
                  <a:schemeClr val="tx1"/>
                </a:solidFill>
                <a:latin typeface="+mn-lt"/>
                <a:cs typeface="+mn-cs"/>
              </a:rPr>
              <a:t> </a:t>
            </a:r>
            <a:r>
              <a:rPr lang="en-US" sz="1400" b="0" baseline="0" dirty="0" err="1">
                <a:solidFill>
                  <a:schemeClr val="tx1"/>
                </a:solidFill>
                <a:latin typeface="+mn-lt"/>
                <a:cs typeface="+mn-cs"/>
              </a:rPr>
              <a:t>động</a:t>
            </a:r>
            <a:r>
              <a:rPr lang="en-US" sz="1400" b="0" baseline="0" dirty="0">
                <a:solidFill>
                  <a:schemeClr val="tx1"/>
                </a:solidFill>
                <a:latin typeface="+mn-lt"/>
                <a:cs typeface="+mn-cs"/>
              </a:rPr>
              <a:t> </a:t>
            </a:r>
            <a:r>
              <a:rPr lang="en-US" sz="1400" b="0" baseline="0" dirty="0" err="1">
                <a:solidFill>
                  <a:schemeClr val="tx1"/>
                </a:solidFill>
                <a:latin typeface="+mn-lt"/>
                <a:cs typeface="+mn-cs"/>
              </a:rPr>
              <a:t>kinh</a:t>
            </a:r>
            <a:r>
              <a:rPr lang="en-US" sz="1400" b="0" baseline="0" dirty="0">
                <a:solidFill>
                  <a:schemeClr val="tx1"/>
                </a:solidFill>
                <a:latin typeface="+mn-lt"/>
                <a:cs typeface="+mn-cs"/>
              </a:rPr>
              <a:t> </a:t>
            </a:r>
            <a:r>
              <a:rPr lang="en-US" sz="1400" b="0" baseline="0" dirty="0" err="1">
                <a:solidFill>
                  <a:schemeClr val="tx1"/>
                </a:solidFill>
                <a:latin typeface="+mn-lt"/>
                <a:cs typeface="+mn-cs"/>
              </a:rPr>
              <a:t>tế</a:t>
            </a:r>
            <a:r>
              <a:rPr lang="en-US" sz="1400" b="0" baseline="0" dirty="0">
                <a:solidFill>
                  <a:schemeClr val="tx1"/>
                </a:solidFill>
                <a:latin typeface="+mn-lt"/>
                <a:cs typeface="+mn-cs"/>
              </a:rPr>
              <a:t> </a:t>
            </a:r>
            <a:r>
              <a:rPr lang="en-US" sz="1400" b="0" baseline="0" dirty="0" err="1">
                <a:solidFill>
                  <a:schemeClr val="tx1"/>
                </a:solidFill>
                <a:latin typeface="+mn-lt"/>
                <a:cs typeface="+mn-cs"/>
              </a:rPr>
              <a:t>nông</a:t>
            </a:r>
            <a:r>
              <a:rPr lang="en-US" sz="1400" b="0" baseline="0" dirty="0">
                <a:solidFill>
                  <a:schemeClr val="tx1"/>
                </a:solidFill>
                <a:latin typeface="+mn-lt"/>
                <a:cs typeface="+mn-cs"/>
              </a:rPr>
              <a:t> </a:t>
            </a:r>
            <a:r>
              <a:rPr lang="en-US" sz="1400" b="0" baseline="0" dirty="0" err="1">
                <a:solidFill>
                  <a:schemeClr val="tx1"/>
                </a:solidFill>
                <a:latin typeface="+mn-lt"/>
                <a:cs typeface="+mn-cs"/>
              </a:rPr>
              <a:t>nghiệp</a:t>
            </a:r>
            <a:r>
              <a:rPr lang="en-US" sz="1400" b="0" baseline="0" dirty="0">
                <a:solidFill>
                  <a:schemeClr val="tx1"/>
                </a:solidFill>
                <a:latin typeface="+mn-lt"/>
                <a:cs typeface="+mn-cs"/>
              </a:rPr>
              <a:t> </a:t>
            </a:r>
            <a:r>
              <a:rPr lang="en-US" sz="1400" b="0" baseline="0" dirty="0" err="1">
                <a:solidFill>
                  <a:schemeClr val="tx1"/>
                </a:solidFill>
                <a:latin typeface="+mn-lt"/>
                <a:cs typeface="+mn-cs"/>
              </a:rPr>
              <a:t>nổi</a:t>
            </a:r>
            <a:r>
              <a:rPr lang="en-US" sz="1400" b="0" baseline="0" dirty="0">
                <a:solidFill>
                  <a:schemeClr val="tx1"/>
                </a:solidFill>
                <a:latin typeface="+mn-lt"/>
                <a:cs typeface="+mn-cs"/>
              </a:rPr>
              <a:t> </a:t>
            </a:r>
            <a:r>
              <a:rPr lang="en-US" sz="1400" b="0" baseline="0" dirty="0" err="1">
                <a:solidFill>
                  <a:schemeClr val="tx1"/>
                </a:solidFill>
                <a:latin typeface="+mn-lt"/>
                <a:cs typeface="+mn-cs"/>
              </a:rPr>
              <a:t>bật</a:t>
            </a:r>
            <a:r>
              <a:rPr lang="en-US" sz="1400" b="0" baseline="0" dirty="0">
                <a:solidFill>
                  <a:schemeClr val="tx1"/>
                </a:solidFill>
                <a:latin typeface="+mn-lt"/>
                <a:cs typeface="+mn-cs"/>
              </a:rPr>
              <a:t> ở </a:t>
            </a:r>
            <a:r>
              <a:rPr lang="en-US" sz="1400" b="0" baseline="0" dirty="0" err="1">
                <a:solidFill>
                  <a:schemeClr val="tx1"/>
                </a:solidFill>
                <a:latin typeface="+mn-lt"/>
                <a:cs typeface="+mn-cs"/>
              </a:rPr>
              <a:t>bình</a:t>
            </a:r>
            <a:r>
              <a:rPr lang="en-US" sz="1400" b="0" baseline="0" dirty="0">
                <a:solidFill>
                  <a:schemeClr val="tx1"/>
                </a:solidFill>
                <a:latin typeface="+mn-lt"/>
                <a:cs typeface="+mn-cs"/>
              </a:rPr>
              <a:t> </a:t>
            </a:r>
            <a:r>
              <a:rPr lang="en-US" sz="1400" b="0" baseline="0" dirty="0" err="1">
                <a:solidFill>
                  <a:schemeClr val="tx1"/>
                </a:solidFill>
                <a:latin typeface="+mn-lt"/>
                <a:cs typeface="+mn-cs"/>
              </a:rPr>
              <a:t>nguyên</a:t>
            </a:r>
            <a:r>
              <a:rPr lang="en-US" sz="1400" b="0" baseline="0" dirty="0">
                <a:solidFill>
                  <a:schemeClr val="tx1"/>
                </a:solidFill>
                <a:latin typeface="+mn-lt"/>
                <a:cs typeface="+mn-cs"/>
              </a:rPr>
              <a:t>.</a:t>
            </a:r>
            <a:endParaRPr lang="en-US" sz="1400" b="1" dirty="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400" b="1" dirty="0">
                <a:solidFill>
                  <a:schemeClr val="tx2"/>
                </a:solidFill>
                <a:latin typeface="Times New Roman" pitchFamily="18" charset="0"/>
                <a:cs typeface="Times New Roman" pitchFamily="18" charset="0"/>
              </a:rPr>
              <a:t>Bình nguyên thuận lợi cho việc trồng </a:t>
            </a:r>
            <a:r>
              <a:rPr lang="en-US" sz="1400" b="1" dirty="0" err="1">
                <a:solidFill>
                  <a:schemeClr val="tx2"/>
                </a:solidFill>
                <a:latin typeface="Times New Roman" pitchFamily="18" charset="0"/>
                <a:cs typeface="Times New Roman" pitchFamily="18" charset="0"/>
              </a:rPr>
              <a:t>các</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loại</a:t>
            </a:r>
            <a:r>
              <a:rPr lang="en-US" sz="1400" b="1" baseline="0" dirty="0">
                <a:solidFill>
                  <a:schemeClr val="tx2"/>
                </a:solidFill>
                <a:latin typeface="Times New Roman" pitchFamily="18" charset="0"/>
                <a:cs typeface="Times New Roman" pitchFamily="18" charset="0"/>
              </a:rPr>
              <a:t> </a:t>
            </a:r>
            <a:r>
              <a:rPr lang="vi-VN" sz="1400" b="1" dirty="0">
                <a:solidFill>
                  <a:schemeClr val="tx2"/>
                </a:solidFill>
                <a:latin typeface="Times New Roman" pitchFamily="18" charset="0"/>
                <a:cs typeface="Times New Roman" pitchFamily="18" charset="0"/>
              </a:rPr>
              <a:t>cây lương thực, thực phẩm,</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chăn</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nuôi</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gia</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súc</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gia</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cầm</a:t>
            </a:r>
            <a:r>
              <a:rPr lang="en-US" sz="1400" b="1" baseline="0" dirty="0">
                <a:solidFill>
                  <a:schemeClr val="tx2"/>
                </a:solidFill>
                <a:latin typeface="Times New Roman" pitchFamily="18" charset="0"/>
                <a:cs typeface="Times New Roman" pitchFamily="18" charset="0"/>
              </a:rPr>
              <a:t>,… D</a:t>
            </a:r>
            <a:r>
              <a:rPr lang="vi-VN" sz="1400" b="1" dirty="0">
                <a:solidFill>
                  <a:schemeClr val="tx2"/>
                </a:solidFill>
                <a:latin typeface="Times New Roman" pitchFamily="18" charset="0"/>
                <a:cs typeface="Times New Roman" pitchFamily="18" charset="0"/>
              </a:rPr>
              <a:t>ân cư </a:t>
            </a:r>
            <a:r>
              <a:rPr lang="en-US" sz="1400" b="1" dirty="0" err="1">
                <a:solidFill>
                  <a:schemeClr val="tx2"/>
                </a:solidFill>
                <a:latin typeface="Times New Roman" pitchFamily="18" charset="0"/>
                <a:cs typeface="Times New Roman" pitchFamily="18" charset="0"/>
              </a:rPr>
              <a:t>tập</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trung</a:t>
            </a:r>
            <a:r>
              <a:rPr lang="en-US" sz="1400" b="1" baseline="0" dirty="0">
                <a:solidFill>
                  <a:schemeClr val="tx2"/>
                </a:solidFill>
                <a:latin typeface="Times New Roman" pitchFamily="18" charset="0"/>
                <a:cs typeface="Times New Roman" pitchFamily="18" charset="0"/>
              </a:rPr>
              <a:t> </a:t>
            </a:r>
            <a:r>
              <a:rPr lang="vi-VN" sz="1400" b="1" dirty="0">
                <a:solidFill>
                  <a:schemeClr val="tx2"/>
                </a:solidFill>
                <a:latin typeface="Times New Roman" pitchFamily="18" charset="0"/>
                <a:cs typeface="Times New Roman" pitchFamily="18" charset="0"/>
              </a:rPr>
              <a:t>đông đúc.</a:t>
            </a:r>
            <a:endParaRPr lang="en-US" sz="1400" b="1" dirty="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err="1">
                <a:solidFill>
                  <a:schemeClr val="tx2"/>
                </a:solidFill>
                <a:latin typeface="Times New Roman" pitchFamily="18" charset="0"/>
                <a:cs typeface="Times New Roman" pitchFamily="18" charset="0"/>
              </a:rPr>
              <a:t>Ngoài</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ra</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bình</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nguyên</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còn</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là</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nơi</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tập</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trung</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phát</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triển</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công</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nghiệp</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dịch</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vụ</a:t>
            </a:r>
            <a:endParaRPr lang="vi-VN" sz="1400" b="0" dirty="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t>16</a:t>
            </a:fld>
            <a:endParaRPr lang="en-US"/>
          </a:p>
        </p:txBody>
      </p:sp>
    </p:spTree>
    <p:extLst>
      <p:ext uri="{BB962C8B-B14F-4D97-AF65-F5344CB8AC3E}">
        <p14:creationId xmlns:p14="http://schemas.microsoft.com/office/powerpoint/2010/main" val="3787019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18</a:t>
            </a:fld>
            <a:endParaRPr lang="en-US" altLang="en-US"/>
          </a:p>
        </p:txBody>
      </p:sp>
    </p:spTree>
    <p:extLst>
      <p:ext uri="{BB962C8B-B14F-4D97-AF65-F5344CB8AC3E}">
        <p14:creationId xmlns:p14="http://schemas.microsoft.com/office/powerpoint/2010/main" val="612824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err="1">
                <a:solidFill>
                  <a:schemeClr val="tx1"/>
                </a:solidFill>
                <a:effectLst/>
                <a:latin typeface="+mn-lt"/>
                <a:ea typeface="+mn-ea"/>
                <a:cs typeface="+mn-cs"/>
              </a:rPr>
              <a:t>Ngoài</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địa</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hình</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núi</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và</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thì</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trên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bề</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mặt</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đất</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còn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có</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những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dạng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đh</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khác</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Để</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tìm</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hiểu</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dạng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địa</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hình</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này</a:t>
            </a:r>
            <a:r>
              <a:rPr lang="en-US" sz="1400" kern="1200" baseline="0" dirty="0">
                <a:solidFill>
                  <a:schemeClr val="tx1"/>
                </a:solidFill>
                <a:effectLst/>
                <a:latin typeface="+mn-lt"/>
                <a:ea typeface="+mn-ea"/>
                <a:cs typeface="+mn-cs"/>
              </a:rPr>
              <a:t> </a:t>
            </a:r>
            <a:r>
              <a:rPr lang="vi-VN" sz="1400" kern="1200" dirty="0">
                <a:solidFill>
                  <a:schemeClr val="tx1"/>
                </a:solidFill>
                <a:effectLst/>
                <a:latin typeface="+mn-lt"/>
                <a:ea typeface="+mn-ea"/>
                <a:cs typeface="+mn-cs"/>
              </a:rPr>
              <a:t>cô mời các em xem những hình ảnh sau </a:t>
            </a:r>
            <a:r>
              <a:rPr lang="en-US" sz="14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a:solidFill>
                  <a:schemeClr val="tx1"/>
                </a:solidFill>
                <a:effectLst/>
                <a:latin typeface="+mn-lt"/>
                <a:ea typeface="+mn-ea"/>
                <a:cs typeface="+mn-cs"/>
              </a:rPr>
              <a:t>Các em quan sát hình ảnh kết hợp với hiểu biết của bản thân, hãy cho cô biết các hình ảnh trên thể hiện những dạng địa hình nào?</a:t>
            </a:r>
            <a:r>
              <a:rPr lang="en-US" sz="1400" kern="1200" dirty="0">
                <a:solidFill>
                  <a:schemeClr val="tx1"/>
                </a:solidFill>
                <a:effectLst/>
                <a:latin typeface="+mn-lt"/>
                <a:ea typeface="+mn-ea"/>
                <a:cs typeface="+mn-cs"/>
              </a:rPr>
              <a:t> </a:t>
            </a:r>
            <a:r>
              <a:rPr lang="vi-VN" sz="1400" kern="1200" dirty="0">
                <a:solidFill>
                  <a:schemeClr val="tx1"/>
                </a:solidFill>
                <a:effectLst/>
                <a:latin typeface="+mn-lt"/>
                <a:ea typeface="+mn-ea"/>
                <a:cs typeface="+mn-cs"/>
              </a:rPr>
              <a:t>Qua phần trình bày của các bạn chúng ta được biết thêm những dạng địa hình khác trên Trái đất như bình nguyên, cao nguyên, đồi. Vậy những dạng địa hình này có đặc điểm hình thái ra sao, có vai trò như thế nào trong việc phát triển KT-XH. Hôm nay cô trò chúng ta sẽ cùng tìm hiểu bài 14: ĐỊA HÌNH BỀ MẶT TRÁI ĐẤT (tiếp theo).</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2</a:t>
            </a:fld>
            <a:endParaRPr lang="en-US"/>
          </a:p>
        </p:txBody>
      </p:sp>
    </p:spTree>
    <p:extLst>
      <p:ext uri="{BB962C8B-B14F-4D97-AF65-F5344CB8AC3E}">
        <p14:creationId xmlns:p14="http://schemas.microsoft.com/office/powerpoint/2010/main" val="2817450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076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a:t>
            </a:fld>
            <a:endParaRPr lang="en-US" altLang="en-US"/>
          </a:p>
        </p:txBody>
      </p:sp>
    </p:spTree>
    <p:extLst>
      <p:ext uri="{BB962C8B-B14F-4D97-AF65-F5344CB8AC3E}">
        <p14:creationId xmlns:p14="http://schemas.microsoft.com/office/powerpoint/2010/main" val="290678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a:p>
        </p:txBody>
      </p:sp>
    </p:spTree>
    <p:extLst>
      <p:ext uri="{BB962C8B-B14F-4D97-AF65-F5344CB8AC3E}">
        <p14:creationId xmlns:p14="http://schemas.microsoft.com/office/powerpoint/2010/main" val="1533326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7</a:t>
            </a:fld>
            <a:endParaRPr lang="en-US" altLang="en-US"/>
          </a:p>
        </p:txBody>
      </p:sp>
    </p:spTree>
    <p:extLst>
      <p:ext uri="{BB962C8B-B14F-4D97-AF65-F5344CB8AC3E}">
        <p14:creationId xmlns:p14="http://schemas.microsoft.com/office/powerpoint/2010/main" val="56093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9</a:t>
            </a:fld>
            <a:endParaRPr lang="en-US" altLang="en-US"/>
          </a:p>
        </p:txBody>
      </p:sp>
    </p:spTree>
    <p:extLst>
      <p:ext uri="{BB962C8B-B14F-4D97-AF65-F5344CB8AC3E}">
        <p14:creationId xmlns:p14="http://schemas.microsoft.com/office/powerpoint/2010/main" val="1053583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err="1"/>
              <a:t>Ngoài</a:t>
            </a:r>
            <a:r>
              <a:rPr lang="en-US" sz="1600" b="1" baseline="0" dirty="0"/>
              <a:t> </a:t>
            </a:r>
            <a:r>
              <a:rPr lang="en-US" sz="1600" b="1" baseline="0" dirty="0" err="1"/>
              <a:t>thế</a:t>
            </a:r>
            <a:r>
              <a:rPr lang="en-US" sz="1600" b="1" baseline="0" dirty="0"/>
              <a:t> </a:t>
            </a:r>
            <a:r>
              <a:rPr lang="en-US" sz="1600" b="1" baseline="0" dirty="0" err="1"/>
              <a:t>mạnh</a:t>
            </a:r>
            <a:r>
              <a:rPr lang="en-US" sz="1600" b="1" baseline="0" dirty="0"/>
              <a:t> </a:t>
            </a:r>
            <a:r>
              <a:rPr lang="en-US" sz="1600" b="1" baseline="0" dirty="0" err="1"/>
              <a:t>về</a:t>
            </a:r>
            <a:r>
              <a:rPr lang="en-US" sz="1600" b="1" baseline="0" dirty="0"/>
              <a:t> </a:t>
            </a:r>
            <a:r>
              <a:rPr lang="en-US" sz="1600" b="1" baseline="0" dirty="0" err="1"/>
              <a:t>phát</a:t>
            </a:r>
            <a:r>
              <a:rPr lang="en-US" sz="1600" b="1" baseline="0" dirty="0"/>
              <a:t> </a:t>
            </a:r>
            <a:r>
              <a:rPr lang="en-US" sz="1600" b="1" baseline="0" dirty="0" err="1"/>
              <a:t>triển</a:t>
            </a:r>
            <a:r>
              <a:rPr lang="en-US" sz="1600" b="1" baseline="0" dirty="0"/>
              <a:t> </a:t>
            </a:r>
            <a:r>
              <a:rPr lang="en-US" sz="1600" b="1" baseline="0" dirty="0" err="1"/>
              <a:t>cây</a:t>
            </a:r>
            <a:r>
              <a:rPr lang="en-US" sz="1600" b="1" baseline="0" dirty="0"/>
              <a:t> </a:t>
            </a:r>
            <a:r>
              <a:rPr lang="en-US" sz="1600" b="1" baseline="0" dirty="0" err="1"/>
              <a:t>công</a:t>
            </a:r>
            <a:r>
              <a:rPr lang="en-US" sz="1600" b="1" baseline="0" dirty="0"/>
              <a:t> </a:t>
            </a:r>
            <a:r>
              <a:rPr lang="en-US" sz="1600" b="1" baseline="0" dirty="0" err="1"/>
              <a:t>nghiệp</a:t>
            </a:r>
            <a:r>
              <a:rPr lang="en-US" sz="1600" b="1" baseline="0" dirty="0"/>
              <a:t> </a:t>
            </a:r>
            <a:r>
              <a:rPr lang="en-US" sz="1600" b="1" baseline="0" dirty="0" err="1"/>
              <a:t>và</a:t>
            </a:r>
            <a:r>
              <a:rPr lang="en-US" sz="1600" b="1" baseline="0" dirty="0"/>
              <a:t> </a:t>
            </a:r>
            <a:r>
              <a:rPr lang="en-US" sz="1600" b="1" baseline="0" dirty="0" err="1"/>
              <a:t>chăn</a:t>
            </a:r>
            <a:r>
              <a:rPr lang="en-US" sz="1600" b="1" baseline="0" dirty="0"/>
              <a:t> </a:t>
            </a:r>
            <a:r>
              <a:rPr lang="en-US" sz="1600" b="1" baseline="0" dirty="0" err="1"/>
              <a:t>nuôi</a:t>
            </a:r>
            <a:r>
              <a:rPr lang="en-US" sz="1600" b="1" baseline="0" dirty="0"/>
              <a:t> </a:t>
            </a:r>
            <a:r>
              <a:rPr lang="en-US" sz="1600" b="1" baseline="0" dirty="0" err="1"/>
              <a:t>gia</a:t>
            </a:r>
            <a:r>
              <a:rPr lang="en-US" sz="1600" b="1" baseline="0" dirty="0"/>
              <a:t> </a:t>
            </a:r>
            <a:r>
              <a:rPr lang="en-US" sz="1600" b="1" baseline="0" dirty="0" err="1"/>
              <a:t>súc</a:t>
            </a:r>
            <a:r>
              <a:rPr lang="en-US" sz="1600" b="1" baseline="0" dirty="0"/>
              <a:t> </a:t>
            </a:r>
            <a:r>
              <a:rPr lang="en-US" sz="1600" b="1" baseline="0" dirty="0" err="1"/>
              <a:t>lớn</a:t>
            </a:r>
            <a:r>
              <a:rPr lang="en-US" sz="1600" b="1" baseline="0" dirty="0"/>
              <a:t> </a:t>
            </a:r>
            <a:r>
              <a:rPr lang="en-US" sz="1600" b="1" baseline="0" dirty="0" err="1"/>
              <a:t>thì</a:t>
            </a:r>
            <a:r>
              <a:rPr lang="en-US" sz="1600" b="1" baseline="0" dirty="0"/>
              <a:t> </a:t>
            </a:r>
            <a:r>
              <a:rPr lang="en-US" sz="1600" b="1" baseline="0" dirty="0" err="1"/>
              <a:t>các</a:t>
            </a:r>
            <a:r>
              <a:rPr lang="en-US" sz="1600" b="1" baseline="0" dirty="0"/>
              <a:t> </a:t>
            </a:r>
            <a:r>
              <a:rPr lang="en-US" sz="1600" b="1" baseline="0" dirty="0" err="1"/>
              <a:t>cao</a:t>
            </a:r>
            <a:r>
              <a:rPr lang="en-US" sz="1600" b="1" baseline="0" dirty="0"/>
              <a:t> </a:t>
            </a:r>
            <a:r>
              <a:rPr lang="en-US" sz="1600" b="1" baseline="0" dirty="0" err="1"/>
              <a:t>nguyên</a:t>
            </a:r>
            <a:r>
              <a:rPr lang="en-US" sz="1600" b="1" baseline="0" dirty="0"/>
              <a:t> </a:t>
            </a:r>
            <a:r>
              <a:rPr lang="en-US" sz="1600" b="1" baseline="0" dirty="0" err="1"/>
              <a:t>thường</a:t>
            </a:r>
            <a:r>
              <a:rPr lang="en-US" sz="1600" b="1" baseline="0" dirty="0"/>
              <a:t> </a:t>
            </a:r>
            <a:r>
              <a:rPr lang="en-US" sz="1600" b="1" baseline="0" dirty="0" err="1"/>
              <a:t>có</a:t>
            </a:r>
            <a:r>
              <a:rPr lang="en-US" sz="1600" b="1" baseline="0" dirty="0"/>
              <a:t> </a:t>
            </a:r>
            <a:r>
              <a:rPr lang="en-US" sz="1600" b="1" baseline="0" dirty="0" err="1"/>
              <a:t>khí</a:t>
            </a:r>
            <a:r>
              <a:rPr lang="en-US" sz="1600" b="1" baseline="0" dirty="0"/>
              <a:t> </a:t>
            </a:r>
            <a:r>
              <a:rPr lang="en-US" sz="1600" b="1" baseline="0" dirty="0" err="1"/>
              <a:t>hậu</a:t>
            </a:r>
            <a:r>
              <a:rPr lang="en-US" sz="1600" b="1" baseline="0" dirty="0"/>
              <a:t> </a:t>
            </a:r>
            <a:r>
              <a:rPr lang="en-US" sz="1600" b="1" baseline="0" dirty="0" err="1"/>
              <a:t>mát</a:t>
            </a:r>
            <a:r>
              <a:rPr lang="en-US" sz="1600" b="1" baseline="0" dirty="0"/>
              <a:t> </a:t>
            </a:r>
            <a:r>
              <a:rPr lang="en-US" sz="1600" b="1" baseline="0" dirty="0" err="1"/>
              <a:t>mẻ</a:t>
            </a:r>
            <a:r>
              <a:rPr lang="en-US" sz="1600" b="1" baseline="0" dirty="0"/>
              <a:t> </a:t>
            </a:r>
            <a:r>
              <a:rPr lang="en-US" sz="1600" b="1" baseline="0" dirty="0" err="1"/>
              <a:t>rất</a:t>
            </a:r>
            <a:r>
              <a:rPr lang="en-US" sz="1600" b="1" baseline="0" dirty="0"/>
              <a:t> </a:t>
            </a:r>
            <a:r>
              <a:rPr lang="en-US" sz="1600" b="1" baseline="0" dirty="0" err="1"/>
              <a:t>thích</a:t>
            </a:r>
            <a:r>
              <a:rPr lang="en-US" sz="1600" b="1" baseline="0" dirty="0"/>
              <a:t> </a:t>
            </a:r>
            <a:r>
              <a:rPr lang="en-US" sz="1600" b="1" baseline="0" dirty="0" err="1"/>
              <a:t>hợp</a:t>
            </a:r>
            <a:r>
              <a:rPr lang="en-US" sz="1600" b="1" baseline="0" dirty="0"/>
              <a:t> </a:t>
            </a:r>
            <a:r>
              <a:rPr lang="en-US" sz="1600" b="1" baseline="0" dirty="0" err="1"/>
              <a:t>phát</a:t>
            </a:r>
            <a:r>
              <a:rPr lang="en-US" sz="1600" b="1" baseline="0" dirty="0"/>
              <a:t> </a:t>
            </a:r>
            <a:r>
              <a:rPr lang="en-US" sz="1600" b="1" baseline="0" dirty="0" err="1"/>
              <a:t>triển</a:t>
            </a:r>
            <a:r>
              <a:rPr lang="en-US" sz="1600" b="1" baseline="0" dirty="0"/>
              <a:t> </a:t>
            </a:r>
            <a:r>
              <a:rPr lang="en-US" sz="1600" b="1" baseline="0" dirty="0" err="1"/>
              <a:t>các</a:t>
            </a:r>
            <a:r>
              <a:rPr lang="en-US" sz="1600" b="1" baseline="0" dirty="0"/>
              <a:t> </a:t>
            </a:r>
            <a:r>
              <a:rPr lang="en-US" sz="1600" b="1" baseline="0" dirty="0" err="1"/>
              <a:t>loại</a:t>
            </a:r>
            <a:r>
              <a:rPr lang="en-US" sz="1600" b="1" baseline="0" dirty="0"/>
              <a:t> </a:t>
            </a:r>
            <a:r>
              <a:rPr lang="en-US" sz="1600" b="1" baseline="0" dirty="0" err="1"/>
              <a:t>rau</a:t>
            </a:r>
            <a:r>
              <a:rPr lang="en-US" sz="1600" b="1" baseline="0" dirty="0"/>
              <a:t> </a:t>
            </a:r>
            <a:r>
              <a:rPr lang="en-US" sz="1600" b="1" baseline="0" dirty="0" err="1"/>
              <a:t>hoa</a:t>
            </a:r>
            <a:r>
              <a:rPr lang="en-US" sz="1600" b="1" baseline="0" dirty="0"/>
              <a:t> </a:t>
            </a:r>
            <a:r>
              <a:rPr lang="en-US" sz="1600" b="1" baseline="0" dirty="0" err="1"/>
              <a:t>quả</a:t>
            </a:r>
            <a:r>
              <a:rPr lang="en-US" sz="1600" b="1" baseline="0" dirty="0"/>
              <a:t> </a:t>
            </a:r>
            <a:r>
              <a:rPr lang="en-US" sz="1600" b="1" baseline="0" dirty="0" err="1"/>
              <a:t>ôn</a:t>
            </a:r>
            <a:r>
              <a:rPr lang="en-US" sz="1600" b="1" baseline="0" dirty="0"/>
              <a:t> </a:t>
            </a:r>
            <a:r>
              <a:rPr lang="en-US" sz="1600" b="1" baseline="0" dirty="0" err="1"/>
              <a:t>đới</a:t>
            </a:r>
            <a:r>
              <a:rPr lang="en-US" sz="1600" b="1" baseline="0" dirty="0"/>
              <a:t>. </a:t>
            </a:r>
            <a:r>
              <a:rPr lang="en-US" sz="1600" b="1" baseline="0" dirty="0" err="1"/>
              <a:t>Cảnh</a:t>
            </a:r>
            <a:r>
              <a:rPr lang="en-US" sz="1600" b="1" baseline="0" dirty="0"/>
              <a:t> </a:t>
            </a:r>
            <a:r>
              <a:rPr lang="en-US" sz="1600" b="1" baseline="0" dirty="0" err="1"/>
              <a:t>sắc</a:t>
            </a:r>
            <a:r>
              <a:rPr lang="en-US" sz="1600" b="1" baseline="0" dirty="0"/>
              <a:t> </a:t>
            </a:r>
            <a:r>
              <a:rPr lang="en-US" sz="1600" b="1" baseline="0" dirty="0" err="1"/>
              <a:t>thiên</a:t>
            </a:r>
            <a:r>
              <a:rPr lang="en-US" sz="1600" b="1" baseline="0" dirty="0"/>
              <a:t> </a:t>
            </a:r>
            <a:r>
              <a:rPr lang="en-US" sz="1600" b="1" baseline="0" dirty="0" err="1"/>
              <a:t>nhiên</a:t>
            </a:r>
            <a:r>
              <a:rPr lang="en-US" sz="1600" b="1" baseline="0" dirty="0"/>
              <a:t> </a:t>
            </a:r>
            <a:r>
              <a:rPr lang="en-US" sz="1600" b="1" baseline="0" dirty="0" err="1"/>
              <a:t>tươi</a:t>
            </a:r>
            <a:r>
              <a:rPr lang="en-US" sz="1600" b="1" baseline="0" dirty="0"/>
              <a:t> </a:t>
            </a:r>
            <a:r>
              <a:rPr lang="en-US" sz="1600" b="1" baseline="0" dirty="0" err="1"/>
              <a:t>đẹp</a:t>
            </a:r>
            <a:r>
              <a:rPr lang="en-US" sz="1600" b="1" baseline="0" dirty="0"/>
              <a:t>, </a:t>
            </a:r>
            <a:r>
              <a:rPr lang="en-US" sz="1600" b="1" baseline="0" dirty="0" err="1"/>
              <a:t>địa</a:t>
            </a:r>
            <a:r>
              <a:rPr lang="en-US" sz="1600" b="1" baseline="0" dirty="0"/>
              <a:t> </a:t>
            </a:r>
            <a:r>
              <a:rPr lang="en-US" sz="1600" b="1" baseline="0" dirty="0" err="1"/>
              <a:t>hình</a:t>
            </a:r>
            <a:r>
              <a:rPr lang="en-US" sz="1600" b="1" baseline="0" dirty="0"/>
              <a:t> </a:t>
            </a:r>
            <a:r>
              <a:rPr lang="en-US" sz="1600" b="1" baseline="0" dirty="0" err="1"/>
              <a:t>độc</a:t>
            </a:r>
            <a:r>
              <a:rPr lang="en-US" sz="1600" b="1" baseline="0" dirty="0"/>
              <a:t> </a:t>
            </a:r>
            <a:r>
              <a:rPr lang="en-US" sz="1600" b="1" baseline="0" dirty="0" err="1"/>
              <a:t>đáo</a:t>
            </a:r>
            <a:r>
              <a:rPr lang="en-US" sz="1600" b="1" baseline="0" dirty="0"/>
              <a:t>, </a:t>
            </a:r>
            <a:r>
              <a:rPr lang="en-US" sz="1600" b="1" baseline="0" dirty="0" err="1"/>
              <a:t>khí</a:t>
            </a:r>
            <a:r>
              <a:rPr lang="en-US" sz="1600" b="1" baseline="0" dirty="0"/>
              <a:t> </a:t>
            </a:r>
            <a:r>
              <a:rPr lang="en-US" sz="1600" b="1" baseline="0" dirty="0" err="1"/>
              <a:t>hậu</a:t>
            </a:r>
            <a:r>
              <a:rPr lang="en-US" sz="1600" b="1" baseline="0" dirty="0"/>
              <a:t> </a:t>
            </a:r>
            <a:r>
              <a:rPr lang="en-US" sz="1600" b="1" baseline="0" dirty="0" err="1"/>
              <a:t>trong</a:t>
            </a:r>
            <a:r>
              <a:rPr lang="en-US" sz="1600" b="1" baseline="0" dirty="0"/>
              <a:t> </a:t>
            </a:r>
            <a:r>
              <a:rPr lang="en-US" sz="1600" b="1" baseline="0" dirty="0" err="1"/>
              <a:t>lành</a:t>
            </a:r>
            <a:r>
              <a:rPr lang="en-US" sz="1600" b="1" baseline="0" dirty="0"/>
              <a:t> </a:t>
            </a:r>
            <a:r>
              <a:rPr lang="en-US" sz="1600" b="1" baseline="0" dirty="0" err="1"/>
              <a:t>biến</a:t>
            </a:r>
            <a:r>
              <a:rPr lang="en-US" sz="1600" b="1" baseline="0" dirty="0"/>
              <a:t> </a:t>
            </a:r>
            <a:r>
              <a:rPr lang="en-US" sz="1600" b="1" baseline="0" dirty="0" err="1"/>
              <a:t>những</a:t>
            </a:r>
            <a:r>
              <a:rPr lang="en-US" sz="1600" b="1" baseline="0" dirty="0"/>
              <a:t> </a:t>
            </a:r>
            <a:r>
              <a:rPr lang="en-US" sz="1600" b="1" baseline="0" dirty="0" err="1"/>
              <a:t>cao</a:t>
            </a:r>
            <a:r>
              <a:rPr lang="en-US" sz="1600" b="1" baseline="0" dirty="0"/>
              <a:t> </a:t>
            </a:r>
            <a:r>
              <a:rPr lang="en-US" sz="1600" b="1" baseline="0" dirty="0" err="1"/>
              <a:t>nguyên</a:t>
            </a:r>
            <a:r>
              <a:rPr lang="en-US" sz="1600" b="1" baseline="0" dirty="0"/>
              <a:t> </a:t>
            </a:r>
            <a:r>
              <a:rPr lang="en-US" sz="1600" b="1" baseline="0" dirty="0" err="1"/>
              <a:t>trở</a:t>
            </a:r>
            <a:r>
              <a:rPr lang="en-US" sz="1600" b="1" baseline="0" dirty="0"/>
              <a:t> </a:t>
            </a:r>
            <a:r>
              <a:rPr lang="en-US" sz="1600" b="1" baseline="0" dirty="0" err="1"/>
              <a:t>thành</a:t>
            </a:r>
            <a:r>
              <a:rPr lang="en-US" sz="1600" b="1" baseline="0" dirty="0"/>
              <a:t> </a:t>
            </a:r>
            <a:r>
              <a:rPr lang="en-US" sz="1600" b="1" baseline="0" dirty="0" err="1"/>
              <a:t>điểm</a:t>
            </a:r>
            <a:r>
              <a:rPr lang="en-US" sz="1600" b="1" baseline="0" dirty="0"/>
              <a:t> du </a:t>
            </a:r>
            <a:r>
              <a:rPr lang="en-US" sz="1600" b="1" baseline="0" dirty="0" err="1"/>
              <a:t>lịch</a:t>
            </a:r>
            <a:r>
              <a:rPr lang="en-US" sz="1600" b="1" baseline="0" dirty="0"/>
              <a:t> </a:t>
            </a:r>
            <a:r>
              <a:rPr lang="en-US" sz="1600" b="1" baseline="0" dirty="0" err="1"/>
              <a:t>hấp</a:t>
            </a:r>
            <a:r>
              <a:rPr lang="en-US" sz="1600" b="1" baseline="0" dirty="0"/>
              <a:t> </a:t>
            </a:r>
            <a:r>
              <a:rPr lang="en-US" sz="1600" b="1" baseline="0" dirty="0" err="1"/>
              <a:t>dẫn</a:t>
            </a:r>
            <a:r>
              <a:rPr lang="en-US" sz="1600" b="1" baseline="0" dirty="0"/>
              <a:t> (</a:t>
            </a:r>
            <a:r>
              <a:rPr lang="en-US" sz="1600" b="1" baseline="0" dirty="0" err="1"/>
              <a:t>Đà</a:t>
            </a:r>
            <a:r>
              <a:rPr lang="en-US" sz="1600" b="1" baseline="0" dirty="0"/>
              <a:t> </a:t>
            </a:r>
            <a:r>
              <a:rPr lang="en-US" sz="1600" b="1" baseline="0" dirty="0" err="1"/>
              <a:t>Lạt</a:t>
            </a:r>
            <a:r>
              <a:rPr lang="en-US" sz="1600" b="1" baseline="0" dirty="0"/>
              <a:t>, </a:t>
            </a:r>
            <a:r>
              <a:rPr lang="en-US" sz="1600" b="1" baseline="0" dirty="0" err="1"/>
              <a:t>Mộc</a:t>
            </a:r>
            <a:r>
              <a:rPr lang="en-US" sz="1600" b="1" baseline="0" dirty="0"/>
              <a:t> </a:t>
            </a:r>
            <a:r>
              <a:rPr lang="en-US" sz="1600" b="1" baseline="0" dirty="0" err="1"/>
              <a:t>Châu</a:t>
            </a:r>
            <a:r>
              <a:rPr lang="en-US" sz="1600" b="1" baseline="0" dirty="0"/>
              <a:t>, </a:t>
            </a:r>
            <a:r>
              <a:rPr lang="en-US" sz="1600" b="1" baseline="0" dirty="0" err="1"/>
              <a:t>Đồng</a:t>
            </a:r>
            <a:r>
              <a:rPr lang="en-US" sz="1600" b="1" baseline="0" dirty="0"/>
              <a:t> </a:t>
            </a:r>
            <a:r>
              <a:rPr lang="en-US" sz="1600" b="1" baseline="0" dirty="0" err="1"/>
              <a:t>Văn</a:t>
            </a:r>
            <a:r>
              <a:rPr lang="en-US" sz="1600" b="1" baseline="0" dirty="0"/>
              <a:t>…)</a:t>
            </a:r>
            <a:endParaRPr lang="en-US" sz="1600" b="1"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10</a:t>
            </a:fld>
            <a:endParaRPr lang="en-US"/>
          </a:p>
        </p:txBody>
      </p:sp>
    </p:spTree>
    <p:extLst>
      <p:ext uri="{BB962C8B-B14F-4D97-AF65-F5344CB8AC3E}">
        <p14:creationId xmlns:p14="http://schemas.microsoft.com/office/powerpoint/2010/main" val="214679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baseline="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11</a:t>
            </a:fld>
            <a:endParaRPr lang="en-US"/>
          </a:p>
        </p:txBody>
      </p:sp>
    </p:spTree>
    <p:extLst>
      <p:ext uri="{BB962C8B-B14F-4D97-AF65-F5344CB8AC3E}">
        <p14:creationId xmlns:p14="http://schemas.microsoft.com/office/powerpoint/2010/main" val="4248769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B2A17D-4E28-45F6-8C8B-16A2067A2CF2}" type="datetimeFigureOut">
              <a:rPr lang="en-US" smtClean="0"/>
              <a:t>06/12/2023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6162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2A17D-4E28-45F6-8C8B-16A2067A2CF2}" type="datetimeFigureOut">
              <a:rPr lang="en-US" smtClean="0"/>
              <a:t>06/12/2023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407423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2A17D-4E28-45F6-8C8B-16A2067A2CF2}" type="datetimeFigureOut">
              <a:rPr lang="en-US" smtClean="0"/>
              <a:t>06/12/2023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54256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2A17D-4E28-45F6-8C8B-16A2067A2CF2}" type="datetimeFigureOut">
              <a:rPr lang="en-US" smtClean="0"/>
              <a:t>06/12/2023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89199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B2A17D-4E28-45F6-8C8B-16A2067A2CF2}" type="datetimeFigureOut">
              <a:rPr lang="en-US" smtClean="0"/>
              <a:t>06/12/2023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643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B2A17D-4E28-45F6-8C8B-16A2067A2CF2}" type="datetimeFigureOut">
              <a:rPr lang="en-US" smtClean="0"/>
              <a:t>06/12/2023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8652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B2A17D-4E28-45F6-8C8B-16A2067A2CF2}" type="datetimeFigureOut">
              <a:rPr lang="en-US" smtClean="0"/>
              <a:t>06/12/2023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497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B2A17D-4E28-45F6-8C8B-16A2067A2CF2}" type="datetimeFigureOut">
              <a:rPr lang="en-US" smtClean="0"/>
              <a:t>06/12/2023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04754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2A17D-4E28-45F6-8C8B-16A2067A2CF2}" type="datetimeFigureOut">
              <a:rPr lang="en-US" smtClean="0"/>
              <a:t>06/12/2023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676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06/12/2023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396290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06/12/2023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567761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2A17D-4E28-45F6-8C8B-16A2067A2CF2}" type="datetimeFigureOut">
              <a:rPr lang="en-US" smtClean="0"/>
              <a:t>06/12/2023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CE044-072D-4E79-AD5E-B5B5119048E2}" type="slidenum">
              <a:rPr lang="en-US" smtClean="0"/>
              <a:t>‹#›</a:t>
            </a:fld>
            <a:endParaRPr lang="en-US"/>
          </a:p>
        </p:txBody>
      </p:sp>
    </p:spTree>
    <p:extLst>
      <p:ext uri="{BB962C8B-B14F-4D97-AF65-F5344CB8AC3E}">
        <p14:creationId xmlns:p14="http://schemas.microsoft.com/office/powerpoint/2010/main" val="2415647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jpe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jpeg"/><Relationship Id="rId4" Type="http://schemas.microsoft.com/office/2007/relationships/hdphoto" Target="../media/hdphoto3.wdp"/><Relationship Id="rId9"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extBox 18"/>
          <p:cNvSpPr txBox="1"/>
          <p:nvPr/>
        </p:nvSpPr>
        <p:spPr>
          <a:xfrm>
            <a:off x="0" y="3089237"/>
            <a:ext cx="12192000" cy="2062103"/>
          </a:xfrm>
          <a:prstGeom prst="rect">
            <a:avLst/>
          </a:prstGeom>
          <a:noFill/>
          <a:ln>
            <a:noFill/>
          </a:ln>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NỘI </a:t>
            </a:r>
            <a:r>
              <a:rPr lang="en-US" sz="4000" b="1" dirty="0" smtClean="0">
                <a:solidFill>
                  <a:srgbClr val="FF0000"/>
                </a:solidFill>
                <a:latin typeface="Times New Roman" panose="02020603050405020304" pitchFamily="18" charset="0"/>
                <a:cs typeface="Times New Roman" panose="02020603050405020304" pitchFamily="18" charset="0"/>
              </a:rPr>
              <a:t>DUNG</a:t>
            </a:r>
            <a:endParaRPr lang="en-US" sz="4000" b="1" dirty="0">
              <a:solidFill>
                <a:srgbClr val="FF0000"/>
              </a:solidFill>
              <a:latin typeface="Times New Roman" panose="02020603050405020304" pitchFamily="18" charset="0"/>
              <a:cs typeface="Times New Roman" panose="02020603050405020304" pitchFamily="18" charset="0"/>
            </a:endParaRPr>
          </a:p>
          <a:p>
            <a:pPr algn="ctr"/>
            <a:r>
              <a:rPr lang="en-US" sz="4400" b="1" dirty="0" smtClean="0">
                <a:solidFill>
                  <a:srgbClr val="FF0000"/>
                </a:solidFill>
                <a:latin typeface="Times New Roman" panose="02020603050405020304" pitchFamily="18" charset="0"/>
                <a:cs typeface="Times New Roman" panose="02020603050405020304" pitchFamily="18" charset="0"/>
              </a:rPr>
              <a:t>CÁC </a:t>
            </a:r>
            <a:r>
              <a:rPr lang="en-US" sz="4400" b="1" dirty="0">
                <a:solidFill>
                  <a:srgbClr val="FF0000"/>
                </a:solidFill>
                <a:latin typeface="Times New Roman" panose="02020603050405020304" pitchFamily="18" charset="0"/>
                <a:cs typeface="Times New Roman" panose="02020603050405020304" pitchFamily="18" charset="0"/>
              </a:rPr>
              <a:t>DẠNG ĐỊA HÌNH </a:t>
            </a:r>
            <a:r>
              <a:rPr lang="en-US" sz="4400" b="1" dirty="0" smtClean="0">
                <a:solidFill>
                  <a:srgbClr val="FF0000"/>
                </a:solidFill>
                <a:latin typeface="Times New Roman" panose="02020603050405020304" pitchFamily="18" charset="0"/>
                <a:cs typeface="Times New Roman" panose="02020603050405020304" pitchFamily="18" charset="0"/>
              </a:rPr>
              <a:t>CHÍNH – ĐỒNG BẰNG CAO NGUYÊN</a:t>
            </a:r>
            <a:endParaRPr lang="en-US" sz="44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978278" y="5766138"/>
            <a:ext cx="184731" cy="553998"/>
          </a:xfrm>
          <a:prstGeom prst="rect">
            <a:avLst/>
          </a:prstGeom>
        </p:spPr>
        <p:txBody>
          <a:bodyPr wrap="none">
            <a:spAutoFit/>
          </a:bodyPr>
          <a:lstStyle/>
          <a:p>
            <a:pPr lvl="0"/>
            <a:endParaRPr lang="en-US" sz="3000" b="1" dirty="0">
              <a:ln w="15875">
                <a:solidFill>
                  <a:srgbClr val="44546A">
                    <a:lumMod val="40000"/>
                    <a:lumOff val="60000"/>
                  </a:srgbClr>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93" y="0"/>
            <a:ext cx="6181850" cy="3195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143" y="74200"/>
            <a:ext cx="5758394" cy="3124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57" y="3589334"/>
            <a:ext cx="6183086" cy="3268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0607" y="3587722"/>
            <a:ext cx="5701393" cy="3270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0" y="3092375"/>
            <a:ext cx="12192000" cy="492443"/>
          </a:xfrm>
          <a:prstGeom prst="rect">
            <a:avLst/>
          </a:prstGeom>
          <a:solidFill>
            <a:schemeClr val="accent4">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2600" b="1" dirty="0">
                <a:solidFill>
                  <a:srgbClr val="0000FF"/>
                </a:solidFill>
                <a:latin typeface="Times New Roman" pitchFamily="18" charset="0"/>
                <a:cs typeface="Times New Roman" pitchFamily="18" charset="0"/>
              </a:rPr>
              <a:t>Cao nguyên là nơi thuận lợi trồng cây công nghiệp</a:t>
            </a:r>
            <a:r>
              <a:rPr lang="en-US" sz="2600" b="1" dirty="0">
                <a:solidFill>
                  <a:srgbClr val="0000FF"/>
                </a:solidFill>
                <a:latin typeface="Times New Roman" pitchFamily="18" charset="0"/>
                <a:cs typeface="Times New Roman" pitchFamily="18" charset="0"/>
              </a:rPr>
              <a:t>, c</a:t>
            </a:r>
            <a:r>
              <a:rPr lang="vi-VN" sz="2600" b="1" dirty="0">
                <a:solidFill>
                  <a:srgbClr val="0000FF"/>
                </a:solidFill>
                <a:latin typeface="Times New Roman" pitchFamily="18" charset="0"/>
                <a:cs typeface="Times New Roman" pitchFamily="18" charset="0"/>
              </a:rPr>
              <a:t>hăn nuôi gia súc lớn</a:t>
            </a:r>
            <a:endParaRPr lang="en-US" sz="2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81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922" y="486052"/>
            <a:ext cx="6117772" cy="3088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617" y="623456"/>
            <a:ext cx="5837462" cy="2951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1" y="3574473"/>
            <a:ext cx="6117773" cy="3260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5617" y="3574473"/>
            <a:ext cx="5837461" cy="3260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0" y="24387"/>
            <a:ext cx="12192000" cy="461665"/>
          </a:xfrm>
          <a:prstGeom prst="rect">
            <a:avLst/>
          </a:prstGeom>
          <a:noFill/>
        </p:spPr>
        <p:txBody>
          <a:bodyPr wrap="square">
            <a:spAutoFit/>
          </a:bodyPr>
          <a:lstStyle/>
          <a:p>
            <a:r>
              <a:rPr lang="en-US" sz="2400" b="1" dirty="0" err="1">
                <a:solidFill>
                  <a:srgbClr val="0070C0"/>
                </a:solidFill>
                <a:latin typeface="Times New Roman" panose="02020603050405020304" pitchFamily="18" charset="0"/>
                <a:cs typeface="Times New Roman" panose="02020603050405020304" pitchFamily="18" charset="0"/>
              </a:rPr>
              <a:t>Trồng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ôn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đới</a:t>
            </a:r>
            <a:r>
              <a:rPr lang="en-US" sz="2400" b="1" dirty="0">
                <a:solidFill>
                  <a:srgbClr val="0070C0"/>
                </a:solidFill>
                <a:latin typeface="Times New Roman" panose="02020603050405020304" pitchFamily="18" charset="0"/>
                <a:cs typeface="Times New Roman" panose="02020603050405020304" pitchFamily="18" charset="0"/>
              </a:rPr>
              <a:t>, du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dẫn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34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7D4BCCE-206C-4192-B634-0087D4F9A70F}"/>
              </a:ext>
            </a:extLst>
          </p:cNvPr>
          <p:cNvSpPr txBox="1"/>
          <p:nvPr/>
        </p:nvSpPr>
        <p:spPr>
          <a:xfrm>
            <a:off x="0" y="884877"/>
            <a:ext cx="4651783" cy="661207"/>
          </a:xfrm>
          <a:prstGeom prst="rect">
            <a:avLst/>
          </a:prstGeom>
          <a:noFill/>
        </p:spPr>
        <p:txBody>
          <a:bodyPr wrap="square">
            <a:spAutoFit/>
          </a:bodyPr>
          <a:lstStyle/>
          <a:p>
            <a:pPr>
              <a:lnSpc>
                <a:spcPct val="150000"/>
              </a:lnSpc>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II.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524C46CB-0B90-4F8B-AE46-252121742904}"/>
              </a:ext>
            </a:extLst>
          </p:cNvPr>
          <p:cNvSpPr/>
          <p:nvPr/>
        </p:nvSpPr>
        <p:spPr>
          <a:xfrm>
            <a:off x="130316" y="1463412"/>
            <a:ext cx="11661624" cy="646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Núi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500m; </a:t>
            </a:r>
            <a:r>
              <a:rPr lang="en-US" sz="2800" dirty="0" err="1">
                <a:solidFill>
                  <a:schemeClr val="tx1"/>
                </a:solidFill>
                <a:latin typeface="Times New Roman" panose="02020603050405020304" pitchFamily="18" charset="0"/>
                <a:cs typeface="Times New Roman" panose="02020603050405020304" pitchFamily="18" charset="0"/>
              </a:rPr>
              <a:t>nhô</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cao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rõ</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rệt</a:t>
            </a:r>
            <a:r>
              <a:rPr lang="en-US" sz="2800" dirty="0">
                <a:solidFill>
                  <a:schemeClr val="tx1"/>
                </a:solidFill>
                <a:latin typeface="Times New Roman" panose="02020603050405020304" pitchFamily="18" charset="0"/>
                <a:cs typeface="Times New Roman" panose="02020603050405020304" pitchFamily="18" charset="0"/>
              </a:rPr>
              <a: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gồm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đỉnh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núi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sườn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núi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núi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5F68620-A2DE-4602-A076-5321D511DD21}"/>
              </a:ext>
            </a:extLst>
          </p:cNvPr>
          <p:cNvSpPr/>
          <p:nvPr/>
        </p:nvSpPr>
        <p:spPr>
          <a:xfrm>
            <a:off x="138026" y="2027715"/>
            <a:ext cx="11804591"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Cao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500m; </a:t>
            </a:r>
            <a:r>
              <a:rPr lang="en-US" sz="2800" dirty="0" err="1">
                <a:solidFill>
                  <a:schemeClr val="tx1"/>
                </a:solidFill>
                <a:latin typeface="Times New Roman" panose="02020603050405020304" pitchFamily="18" charset="0"/>
                <a:cs typeface="Times New Roman" panose="02020603050405020304" pitchFamily="18" charset="0"/>
              </a:rPr>
              <a:t>vùng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phẳng</a:t>
            </a:r>
            <a:r>
              <a:rPr lang="en-US" sz="280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sườn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dốc</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44D2D77-53FD-46E2-B2F6-C60FD4FAD83E}"/>
              </a:ext>
            </a:extLst>
          </p:cNvPr>
          <p:cNvSpPr/>
          <p:nvPr/>
        </p:nvSpPr>
        <p:spPr>
          <a:xfrm>
            <a:off x="138026" y="2632780"/>
            <a:ext cx="11653914" cy="515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200m, </a:t>
            </a:r>
            <a:r>
              <a:rPr lang="en-US" sz="2800" dirty="0" err="1">
                <a:solidFill>
                  <a:schemeClr val="tx1"/>
                </a:solidFill>
                <a:latin typeface="Times New Roman" panose="02020603050405020304" pitchFamily="18" charset="0"/>
                <a:cs typeface="Times New Roman" panose="02020603050405020304" pitchFamily="18" charset="0"/>
              </a:rPr>
              <a:t>nhô</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đỉnh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tròn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sườn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thoải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9711B07-3566-4FE1-9A94-7A813AB9C0C0}"/>
              </a:ext>
            </a:extLst>
          </p:cNvPr>
          <p:cNvSpPr/>
          <p:nvPr/>
        </p:nvSpPr>
        <p:spPr>
          <a:xfrm>
            <a:off x="1033470" y="-4281"/>
            <a:ext cx="10499272" cy="980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CÁC </a:t>
            </a:r>
            <a:r>
              <a:rPr lang="en-US" sz="2800" b="1" dirty="0">
                <a:solidFill>
                  <a:schemeClr val="accent6">
                    <a:lumMod val="50000"/>
                  </a:schemeClr>
                </a:solidFill>
                <a:latin typeface="Times New Roman" panose="02020603050405020304" pitchFamily="18" charset="0"/>
                <a:cs typeface="Times New Roman" panose="02020603050405020304" pitchFamily="18" charset="0"/>
              </a:rPr>
              <a:t>DẠNG ĐỊA </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HÌNH PHỔ BIẾN CHÍNH</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58085" y="57760"/>
            <a:ext cx="5846829" cy="3270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4011" y="3480546"/>
            <a:ext cx="6151668" cy="3301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68143" y="3404507"/>
            <a:ext cx="5736771" cy="3377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94010" y="57760"/>
            <a:ext cx="6164075" cy="3346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85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7D4BCCE-206C-4192-B634-0087D4F9A70F}"/>
              </a:ext>
            </a:extLst>
          </p:cNvPr>
          <p:cNvSpPr txBox="1"/>
          <p:nvPr/>
        </p:nvSpPr>
        <p:spPr>
          <a:xfrm>
            <a:off x="0" y="884877"/>
            <a:ext cx="4651783" cy="661207"/>
          </a:xfrm>
          <a:prstGeom prst="rect">
            <a:avLst/>
          </a:prstGeom>
          <a:noFill/>
        </p:spPr>
        <p:txBody>
          <a:bodyPr wrap="square">
            <a:spAutoFit/>
          </a:bodyPr>
          <a:lstStyle/>
          <a:p>
            <a:pPr>
              <a:lnSpc>
                <a:spcPct val="150000"/>
              </a:lnSpc>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II.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524C46CB-0B90-4F8B-AE46-252121742904}"/>
              </a:ext>
            </a:extLst>
          </p:cNvPr>
          <p:cNvSpPr/>
          <p:nvPr/>
        </p:nvSpPr>
        <p:spPr>
          <a:xfrm>
            <a:off x="130316" y="1463412"/>
            <a:ext cx="11661624" cy="646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Núi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500m; </a:t>
            </a:r>
            <a:r>
              <a:rPr lang="en-US" sz="2800" dirty="0" err="1">
                <a:solidFill>
                  <a:schemeClr val="tx1"/>
                </a:solidFill>
                <a:latin typeface="Times New Roman" panose="02020603050405020304" pitchFamily="18" charset="0"/>
                <a:cs typeface="Times New Roman" panose="02020603050405020304" pitchFamily="18" charset="0"/>
              </a:rPr>
              <a:t>nhô</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cao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rõ</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rệt</a:t>
            </a:r>
            <a:r>
              <a:rPr lang="en-US" sz="2800" dirty="0">
                <a:solidFill>
                  <a:schemeClr val="tx1"/>
                </a:solidFill>
                <a:latin typeface="Times New Roman" panose="02020603050405020304" pitchFamily="18" charset="0"/>
                <a:cs typeface="Times New Roman" panose="02020603050405020304" pitchFamily="18" charset="0"/>
              </a:rPr>
              <a: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gồm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đỉnh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núi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sườn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núi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núi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5F68620-A2DE-4602-A076-5321D511DD21}"/>
              </a:ext>
            </a:extLst>
          </p:cNvPr>
          <p:cNvSpPr/>
          <p:nvPr/>
        </p:nvSpPr>
        <p:spPr>
          <a:xfrm>
            <a:off x="138026" y="2027715"/>
            <a:ext cx="11804591"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Cao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500m; </a:t>
            </a:r>
            <a:r>
              <a:rPr lang="en-US" sz="2800" dirty="0" err="1">
                <a:solidFill>
                  <a:schemeClr val="tx1"/>
                </a:solidFill>
                <a:latin typeface="Times New Roman" panose="02020603050405020304" pitchFamily="18" charset="0"/>
                <a:cs typeface="Times New Roman" panose="02020603050405020304" pitchFamily="18" charset="0"/>
              </a:rPr>
              <a:t>vùng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phẳng</a:t>
            </a:r>
            <a:r>
              <a:rPr lang="en-US" sz="280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sườn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dốc</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44D2D77-53FD-46E2-B2F6-C60FD4FAD83E}"/>
              </a:ext>
            </a:extLst>
          </p:cNvPr>
          <p:cNvSpPr/>
          <p:nvPr/>
        </p:nvSpPr>
        <p:spPr>
          <a:xfrm>
            <a:off x="138026" y="2632780"/>
            <a:ext cx="11653914" cy="515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200m, </a:t>
            </a:r>
            <a:r>
              <a:rPr lang="en-US" sz="2800" dirty="0" err="1">
                <a:solidFill>
                  <a:schemeClr val="tx1"/>
                </a:solidFill>
                <a:latin typeface="Times New Roman" panose="02020603050405020304" pitchFamily="18" charset="0"/>
                <a:cs typeface="Times New Roman" panose="02020603050405020304" pitchFamily="18" charset="0"/>
              </a:rPr>
              <a:t>nhô</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đỉnh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tròn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sườn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thoải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4041AE9-B6FE-46F1-92A2-E5196B74D326}"/>
              </a:ext>
            </a:extLst>
          </p:cNvPr>
          <p:cNvSpPr/>
          <p:nvPr/>
        </p:nvSpPr>
        <p:spPr>
          <a:xfrm>
            <a:off x="165742" y="3189740"/>
            <a:ext cx="11804590" cy="515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200m; </a:t>
            </a:r>
            <a:r>
              <a:rPr lang="en-US" sz="2800" dirty="0" err="1">
                <a:solidFill>
                  <a:schemeClr val="tx1"/>
                </a:solidFill>
                <a:latin typeface="Times New Roman" panose="02020603050405020304" pitchFamily="18" charset="0"/>
                <a:cs typeface="Times New Roman" panose="02020603050405020304" pitchFamily="18" charset="0"/>
              </a:rPr>
              <a:t>địa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B751436C-8CCF-4E4D-BF22-C89AA84BEF24}"/>
              </a:ext>
            </a:extLst>
          </p:cNvPr>
          <p:cNvSpPr/>
          <p:nvPr/>
        </p:nvSpPr>
        <p:spPr>
          <a:xfrm>
            <a:off x="1033470" y="-4281"/>
            <a:ext cx="10499272" cy="980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CÁC </a:t>
            </a:r>
            <a:r>
              <a:rPr lang="en-US" sz="2800" b="1" dirty="0">
                <a:solidFill>
                  <a:schemeClr val="accent6">
                    <a:lumMod val="50000"/>
                  </a:schemeClr>
                </a:solidFill>
                <a:latin typeface="Times New Roman" panose="02020603050405020304" pitchFamily="18" charset="0"/>
                <a:cs typeface="Times New Roman" panose="02020603050405020304" pitchFamily="18" charset="0"/>
              </a:rPr>
              <a:t>DẠNG ĐỊA HÌNH </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PHỔ BIẾN CHÍNH</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666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F880E4-C359-4C4E-8EC6-1EABDEA212BC}"/>
              </a:ext>
            </a:extLst>
          </p:cNvPr>
          <p:cNvGrpSpPr/>
          <p:nvPr/>
        </p:nvGrpSpPr>
        <p:grpSpPr>
          <a:xfrm>
            <a:off x="0" y="2396826"/>
            <a:ext cx="6114416" cy="4461173"/>
            <a:chOff x="0" y="2396826"/>
            <a:chExt cx="6114416" cy="4461173"/>
          </a:xfrm>
        </p:grpSpPr>
        <p:pic>
          <p:nvPicPr>
            <p:cNvPr id="7" name="Picture 4" descr="file_upload18551"/>
            <p:cNvPicPr>
              <a:picLocks noChangeAspect="1" noChangeArrowheads="1"/>
            </p:cNvPicPr>
            <p:nvPr/>
          </p:nvPicPr>
          <p:blipFill rotWithShape="1">
            <a:blip r:embed="rId3">
              <a:extLst>
                <a:ext uri="{28A0092B-C50C-407E-A947-70E740481C1C}">
                  <a14:useLocalDpi xmlns:a14="http://schemas.microsoft.com/office/drawing/2010/main" val="0"/>
                </a:ext>
              </a:extLst>
            </a:blip>
            <a:srcRect l="-602" t="46561" r="602" b="-836"/>
            <a:stretch/>
          </p:blipFill>
          <p:spPr bwMode="auto">
            <a:xfrm>
              <a:off x="0" y="2396826"/>
              <a:ext cx="6114416" cy="4335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1" y="6396334"/>
              <a:ext cx="4571999"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err="1">
                  <a:solidFill>
                    <a:schemeClr val="tx1"/>
                  </a:solidFill>
                  <a:latin typeface="Times New Roman" pitchFamily="18" charset="0"/>
                  <a:cs typeface="Times New Roman" pitchFamily="18" charset="0"/>
                </a:rPr>
                <a:t>Đồng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bằng</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băng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mòn</a:t>
              </a:r>
              <a:endParaRPr lang="en-US" sz="2400" b="1" dirty="0">
                <a:solidFill>
                  <a:schemeClr val="tx1"/>
                </a:solidFill>
                <a:latin typeface="Times New Roman" pitchFamily="18" charset="0"/>
                <a:cs typeface="Times New Roman" pitchFamily="18" charset="0"/>
              </a:endParaRPr>
            </a:p>
          </p:txBody>
        </p:sp>
      </p:grpSp>
      <p:grpSp>
        <p:nvGrpSpPr>
          <p:cNvPr id="2" name="Group 1">
            <a:extLst>
              <a:ext uri="{FF2B5EF4-FFF2-40B4-BE49-F238E27FC236}">
                <a16:creationId xmlns:a16="http://schemas.microsoft.com/office/drawing/2014/main" id="{E8889D47-B616-4A84-82E2-232E0FE2694B}"/>
              </a:ext>
            </a:extLst>
          </p:cNvPr>
          <p:cNvGrpSpPr/>
          <p:nvPr/>
        </p:nvGrpSpPr>
        <p:grpSpPr>
          <a:xfrm>
            <a:off x="6114418" y="2396825"/>
            <a:ext cx="6077582" cy="4461175"/>
            <a:chOff x="6114418" y="2396825"/>
            <a:chExt cx="6077582" cy="4461175"/>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8883"/>
            <a:stretch/>
          </p:blipFill>
          <p:spPr>
            <a:xfrm>
              <a:off x="6114418" y="2396825"/>
              <a:ext cx="6077582" cy="4257791"/>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7620000" y="6396335"/>
              <a:ext cx="4572000"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b="1" dirty="0" err="1">
                  <a:solidFill>
                    <a:schemeClr val="tx1"/>
                  </a:solidFill>
                  <a:latin typeface="Times New Roman" pitchFamily="18" charset="0"/>
                  <a:cs typeface="Times New Roman" pitchFamily="18" charset="0"/>
                </a:rPr>
                <a:t>Đồng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bằng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bồi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tụ</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phù</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a:t>
              </a:r>
              <a:endParaRPr lang="en-US" sz="2400" b="1" dirty="0">
                <a:solidFill>
                  <a:schemeClr val="tx1"/>
                </a:solidFill>
                <a:latin typeface="Times New Roman" pitchFamily="18" charset="0"/>
                <a:cs typeface="Times New Roman" pitchFamily="18" charset="0"/>
              </a:endParaRPr>
            </a:p>
          </p:txBody>
        </p:sp>
      </p:grpSp>
      <p:sp>
        <p:nvSpPr>
          <p:cNvPr id="11" name="TextBox 10">
            <a:extLst>
              <a:ext uri="{FF2B5EF4-FFF2-40B4-BE49-F238E27FC236}">
                <a16:creationId xmlns:a16="http://schemas.microsoft.com/office/drawing/2014/main" id="{BD1920D6-6B2C-40D6-8609-BE70A0AA2B9E}"/>
              </a:ext>
            </a:extLst>
          </p:cNvPr>
          <p:cNvSpPr txBox="1"/>
          <p:nvPr/>
        </p:nvSpPr>
        <p:spPr>
          <a:xfrm>
            <a:off x="0" y="884877"/>
            <a:ext cx="4651783" cy="661207"/>
          </a:xfrm>
          <a:prstGeom prst="rect">
            <a:avLst/>
          </a:prstGeom>
          <a:noFill/>
        </p:spPr>
        <p:txBody>
          <a:bodyPr wrap="square">
            <a:spAutoFit/>
          </a:bodyPr>
          <a:lstStyle/>
          <a:p>
            <a:pPr>
              <a:lnSpc>
                <a:spcPct val="150000"/>
              </a:lnSpc>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II.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16" name="Rectangle 15">
            <a:extLst>
              <a:ext uri="{FF2B5EF4-FFF2-40B4-BE49-F238E27FC236}">
                <a16:creationId xmlns:a16="http://schemas.microsoft.com/office/drawing/2014/main" id="{ADEF0782-8F69-4CFE-AA3D-C4572D60133B}"/>
              </a:ext>
            </a:extLst>
          </p:cNvPr>
          <p:cNvSpPr/>
          <p:nvPr/>
        </p:nvSpPr>
        <p:spPr>
          <a:xfrm>
            <a:off x="1033470" y="-4281"/>
            <a:ext cx="10499272" cy="980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CÁC </a:t>
            </a:r>
            <a:r>
              <a:rPr lang="en-US" sz="2800" b="1" dirty="0">
                <a:solidFill>
                  <a:schemeClr val="accent6">
                    <a:lumMod val="50000"/>
                  </a:schemeClr>
                </a:solidFill>
                <a:latin typeface="Times New Roman" panose="02020603050405020304" pitchFamily="18" charset="0"/>
                <a:cs typeface="Times New Roman" panose="02020603050405020304" pitchFamily="18" charset="0"/>
              </a:rPr>
              <a:t>DẠNG ĐỊA HÌNH </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2075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8296" y="785204"/>
            <a:ext cx="11885861" cy="6072796"/>
            <a:chOff x="33088" y="752547"/>
            <a:chExt cx="9116808" cy="6072796"/>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7" y="3767665"/>
              <a:ext cx="3222400" cy="3057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028" y="752547"/>
              <a:ext cx="2993572" cy="296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8" y="752547"/>
              <a:ext cx="322118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3782179"/>
              <a:ext cx="3130096" cy="3043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3256" y="757989"/>
              <a:ext cx="282177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527" y="3752822"/>
              <a:ext cx="2863501" cy="305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1" name="Rectangle 10"/>
          <p:cNvSpPr/>
          <p:nvPr/>
        </p:nvSpPr>
        <p:spPr>
          <a:xfrm>
            <a:off x="1682018" y="84833"/>
            <a:ext cx="9054192" cy="523220"/>
          </a:xfrm>
          <a:prstGeom prst="rect">
            <a:avLst/>
          </a:prstGeom>
          <a:solidFill>
            <a:schemeClr val="accent4">
              <a:lumMod val="20000"/>
              <a:lumOff val="80000"/>
            </a:schemeClr>
          </a:solidFill>
        </p:spPr>
        <p:txBody>
          <a:bodyPr wrap="squar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hoạt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nghiệp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nổi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bật</a:t>
            </a:r>
            <a:r>
              <a:rPr lang="en-US" sz="2800" b="1" dirty="0">
                <a:solidFill>
                  <a:srgbClr val="0000FF"/>
                </a:solidFill>
                <a:latin typeface="Times New Roman" panose="02020603050405020304" pitchFamily="18" charset="0"/>
                <a:cs typeface="Times New Roman" panose="02020603050405020304" pitchFamily="18" charset="0"/>
              </a:rPr>
              <a:t> ở </a:t>
            </a:r>
            <a:r>
              <a:rPr lang="en-US" sz="2800" b="1" dirty="0" err="1">
                <a:solidFill>
                  <a:srgbClr val="0000FF"/>
                </a:solidFill>
                <a:latin typeface="Times New Roman" panose="02020603050405020304" pitchFamily="18" charset="0"/>
                <a:cs typeface="Times New Roman" panose="02020603050405020304" pitchFamily="18" charset="0"/>
              </a:rPr>
              <a:t>đồng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9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20607299"/>
              </p:ext>
            </p:extLst>
          </p:nvPr>
        </p:nvGraphicFramePr>
        <p:xfrm>
          <a:off x="110836" y="2540311"/>
          <a:ext cx="4987633" cy="2786570"/>
        </p:xfrm>
        <a:graphic>
          <a:graphicData uri="http://schemas.openxmlformats.org/drawingml/2006/table">
            <a:tbl>
              <a:tblPr firstRow="1" bandRow="1">
                <a:tableStyleId>{5C22544A-7EE6-4342-B048-85BDC9FD1C3A}</a:tableStyleId>
              </a:tblPr>
              <a:tblGrid>
                <a:gridCol w="1122219">
                  <a:extLst>
                    <a:ext uri="{9D8B030D-6E8A-4147-A177-3AD203B41FA5}">
                      <a16:colId xmlns:a16="http://schemas.microsoft.com/office/drawing/2014/main" val="20000"/>
                    </a:ext>
                  </a:extLst>
                </a:gridCol>
                <a:gridCol w="3865414">
                  <a:extLst>
                    <a:ext uri="{9D8B030D-6E8A-4147-A177-3AD203B41FA5}">
                      <a16:colId xmlns:a16="http://schemas.microsoft.com/office/drawing/2014/main" val="20001"/>
                    </a:ext>
                  </a:extLst>
                </a:gridCol>
              </a:tblGrid>
              <a:tr h="5438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2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2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5107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2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en-US" sz="2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45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2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pic>
        <p:nvPicPr>
          <p:cNvPr id="5" name="Picture 4"/>
          <p:cNvPicPr/>
          <p:nvPr/>
        </p:nvPicPr>
        <p:blipFill>
          <a:blip r:embed="rId2"/>
          <a:stretch>
            <a:fillRect/>
          </a:stretch>
        </p:blipFill>
        <p:spPr>
          <a:xfrm>
            <a:off x="4821379" y="1687047"/>
            <a:ext cx="7481455" cy="5153891"/>
          </a:xfrm>
          <a:prstGeom prst="rect">
            <a:avLst/>
          </a:prstGeom>
        </p:spPr>
      </p:pic>
      <p:sp>
        <p:nvSpPr>
          <p:cNvPr id="6" name="Rectangle 5"/>
          <p:cNvSpPr/>
          <p:nvPr/>
        </p:nvSpPr>
        <p:spPr>
          <a:xfrm>
            <a:off x="1255952" y="3174705"/>
            <a:ext cx="3634703" cy="769441"/>
          </a:xfrm>
          <a:prstGeom prst="rect">
            <a:avLst/>
          </a:prstGeom>
        </p:spPr>
        <p:txBody>
          <a:bodyPr wrap="square">
            <a:spAutoFit/>
          </a:bodyPr>
          <a:lstStyle/>
          <a:p>
            <a:r>
              <a:rPr lang="en-US" sz="2200" b="1" dirty="0" err="1">
                <a:latin typeface="Times New Roman" panose="02020603050405020304" pitchFamily="18" charset="0"/>
                <a:cs typeface="Times New Roman" panose="02020603050405020304" pitchFamily="18" charset="0"/>
              </a:rPr>
              <a:t>Tính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từ</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đỉnh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núi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chỗ</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thấp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nhất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chân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núi</a:t>
            </a:r>
            <a:r>
              <a:rPr lang="en-US" sz="2200" b="1" dirty="0">
                <a:latin typeface="Times New Roman" panose="02020603050405020304" pitchFamily="18" charset="0"/>
                <a:cs typeface="Times New Roman" panose="02020603050405020304" pitchFamily="18" charset="0"/>
              </a:rPr>
              <a:t>.</a:t>
            </a:r>
          </a:p>
        </p:txBody>
      </p:sp>
      <p:sp>
        <p:nvSpPr>
          <p:cNvPr id="7" name="Rectangle 6"/>
          <p:cNvSpPr/>
          <p:nvPr/>
        </p:nvSpPr>
        <p:spPr>
          <a:xfrm>
            <a:off x="1297513" y="4239488"/>
            <a:ext cx="3634703" cy="769441"/>
          </a:xfrm>
          <a:prstGeom prst="rect">
            <a:avLst/>
          </a:prstGeom>
        </p:spPr>
        <p:txBody>
          <a:bodyPr wrap="square">
            <a:spAutoFit/>
          </a:bodyPr>
          <a:lstStyle/>
          <a:p>
            <a:pPr>
              <a:defRPr/>
            </a:pPr>
            <a:r>
              <a:rPr lang="en-US" sz="2200" b="1" dirty="0" err="1">
                <a:latin typeface="Times New Roman" panose="02020603050405020304" pitchFamily="18" charset="0"/>
                <a:cs typeface="Times New Roman" panose="02020603050405020304" pitchFamily="18" charset="0"/>
              </a:rPr>
              <a:t>Tính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từ</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đỉnh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núi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ngang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mực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trung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biển</a:t>
            </a:r>
            <a:r>
              <a:rPr lang="en-US" sz="2200" b="1" dirty="0">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863C75C9-571D-44E7-AB87-9246A4313E6C}"/>
              </a:ext>
            </a:extLst>
          </p:cNvPr>
          <p:cNvSpPr/>
          <p:nvPr/>
        </p:nvSpPr>
        <p:spPr>
          <a:xfrm>
            <a:off x="0" y="1593268"/>
            <a:ext cx="4710544" cy="830997"/>
          </a:xfrm>
          <a:prstGeom prst="rect">
            <a:avLst/>
          </a:prstGeom>
        </p:spPr>
        <p:txBody>
          <a:bodyPr wrap="square">
            <a:spAutoFit/>
          </a:bodyPr>
          <a:lstStyle/>
          <a:p>
            <a:r>
              <a:rPr lang="en-US" sz="2400" dirty="0">
                <a:ln w="0">
                  <a:noFill/>
                </a:ln>
                <a:solidFill>
                  <a:srgbClr val="FF0000"/>
                </a:solidFill>
                <a:latin typeface="Times New Roman" panose="02020603050405020304" pitchFamily="18" charset="0"/>
                <a:cs typeface="Times New Roman" panose="02020603050405020304" pitchFamily="18" charset="0"/>
              </a:rPr>
              <a:t>3. C</a:t>
            </a:r>
            <a:r>
              <a:rPr lang="vi-VN" sz="2400" dirty="0">
                <a:ln w="0">
                  <a:noFill/>
                </a:ln>
                <a:solidFill>
                  <a:srgbClr val="FF0000"/>
                </a:solidFill>
                <a:latin typeface="Times New Roman" panose="02020603050405020304" pitchFamily="18" charset="0"/>
                <a:cs typeface="Times New Roman" panose="02020603050405020304" pitchFamily="18" charset="0"/>
              </a:rPr>
              <a:t>ách tính độ cao tuyệt đối khác với độ cao tương đối </a:t>
            </a:r>
            <a:endParaRPr lang="vi-VN" sz="2400" dirty="0"/>
          </a:p>
        </p:txBody>
      </p:sp>
      <p:sp>
        <p:nvSpPr>
          <p:cNvPr id="8" name="TextBox 7">
            <a:extLst>
              <a:ext uri="{FF2B5EF4-FFF2-40B4-BE49-F238E27FC236}">
                <a16:creationId xmlns:a16="http://schemas.microsoft.com/office/drawing/2014/main" id="{9E189F10-A756-4E16-BA05-22B25263E72C}"/>
              </a:ext>
            </a:extLst>
          </p:cNvPr>
          <p:cNvSpPr txBox="1"/>
          <p:nvPr/>
        </p:nvSpPr>
        <p:spPr>
          <a:xfrm>
            <a:off x="0" y="884877"/>
            <a:ext cx="4651783" cy="661207"/>
          </a:xfrm>
          <a:prstGeom prst="rect">
            <a:avLst/>
          </a:prstGeom>
          <a:noFill/>
        </p:spPr>
        <p:txBody>
          <a:bodyPr wrap="square">
            <a:spAutoFit/>
          </a:bodyPr>
          <a:lstStyle/>
          <a:p>
            <a:pPr>
              <a:lnSpc>
                <a:spcPct val="150000"/>
              </a:lnSpc>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II.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3" name="Arrow: Right 2">
            <a:extLst>
              <a:ext uri="{FF2B5EF4-FFF2-40B4-BE49-F238E27FC236}">
                <a16:creationId xmlns:a16="http://schemas.microsoft.com/office/drawing/2014/main" id="{A894EB67-FAAD-4E1F-A016-225AE76AA6B9}"/>
              </a:ext>
            </a:extLst>
          </p:cNvPr>
          <p:cNvSpPr/>
          <p:nvPr/>
        </p:nvSpPr>
        <p:spPr>
          <a:xfrm>
            <a:off x="4765964" y="3532913"/>
            <a:ext cx="127461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Arrow: Right 9">
            <a:extLst>
              <a:ext uri="{FF2B5EF4-FFF2-40B4-BE49-F238E27FC236}">
                <a16:creationId xmlns:a16="http://schemas.microsoft.com/office/drawing/2014/main" id="{191B921D-F565-4B1A-9AAD-570F0B55D21B}"/>
              </a:ext>
            </a:extLst>
          </p:cNvPr>
          <p:cNvSpPr/>
          <p:nvPr/>
        </p:nvSpPr>
        <p:spPr>
          <a:xfrm>
            <a:off x="4807524" y="5015341"/>
            <a:ext cx="565265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sp>
        <p:nvSpPr>
          <p:cNvPr id="11" name="Rectangle 10">
            <a:extLst>
              <a:ext uri="{FF2B5EF4-FFF2-40B4-BE49-F238E27FC236}">
                <a16:creationId xmlns:a16="http://schemas.microsoft.com/office/drawing/2014/main" id="{A9C5BCAB-0E2C-4F90-A619-BFBA590822E5}"/>
              </a:ext>
            </a:extLst>
          </p:cNvPr>
          <p:cNvSpPr/>
          <p:nvPr/>
        </p:nvSpPr>
        <p:spPr>
          <a:xfrm>
            <a:off x="1033470" y="-4281"/>
            <a:ext cx="10499272" cy="980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CÁC </a:t>
            </a:r>
            <a:r>
              <a:rPr lang="en-US" sz="2800" b="1" dirty="0">
                <a:solidFill>
                  <a:schemeClr val="accent6">
                    <a:lumMod val="50000"/>
                  </a:schemeClr>
                </a:solidFill>
                <a:latin typeface="Times New Roman" panose="02020603050405020304" pitchFamily="18" charset="0"/>
                <a:cs typeface="Times New Roman" panose="02020603050405020304" pitchFamily="18" charset="0"/>
              </a:rPr>
              <a:t>DẠNG ĐỊA HÌNH </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PHỔ BIẾN CHÍNH</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2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512630" y="1603492"/>
            <a:ext cx="5486395" cy="1687963"/>
          </a:xfrm>
          <a:prstGeom prst="rect">
            <a:avLst/>
          </a:prstGeom>
          <a:noFill/>
          <a:ln>
            <a:solidFill>
              <a:srgbClr val="FF0000"/>
            </a:solid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dirty="0">
                <a:ln w="0">
                  <a:noFill/>
                </a:ln>
                <a:solidFill>
                  <a:srgbClr val="FF0000"/>
                </a:solidFill>
                <a:latin typeface="Times New Roman" panose="02020603050405020304" pitchFamily="18" charset="0"/>
                <a:cs typeface="Times New Roman" panose="02020603050405020304" pitchFamily="18" charset="0"/>
              </a:rPr>
              <a:t>4. </a:t>
            </a:r>
            <a:r>
              <a:rPr lang="en-US" sz="2400" dirty="0" err="1">
                <a:ln w="0">
                  <a:noFill/>
                </a:ln>
                <a:solidFill>
                  <a:srgbClr val="FF0000"/>
                </a:solidFill>
                <a:latin typeface="Times New Roman" panose="02020603050405020304" pitchFamily="18" charset="0"/>
                <a:cs typeface="Times New Roman" panose="02020603050405020304" pitchFamily="18" charset="0"/>
              </a:rPr>
              <a:t>Sự</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khác</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nhau</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cơ</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bản</a:t>
            </a:r>
            <a:r>
              <a:rPr lang="en-US" sz="2400" dirty="0">
                <a:ln w="0">
                  <a:noFill/>
                </a:ln>
                <a:solidFill>
                  <a:srgbClr val="FF0000"/>
                </a:solidFill>
                <a:latin typeface="Times New Roman" panose="02020603050405020304" pitchFamily="18" charset="0"/>
                <a:cs typeface="Times New Roman" panose="02020603050405020304" pitchFamily="18" charset="0"/>
              </a:rPr>
              <a:t>: </a:t>
            </a:r>
          </a:p>
          <a:p>
            <a:pPr marL="342900" indent="-342900" algn="just">
              <a:lnSpc>
                <a:spcPct val="150000"/>
              </a:lnSpc>
              <a:buFont typeface="Arial" panose="020B0604020202020204" pitchFamily="34" charset="0"/>
              <a:buChar char="•"/>
            </a:pPr>
            <a:r>
              <a:rPr lang="en-US" sz="2400" dirty="0" err="1">
                <a:ln w="0">
                  <a:noFill/>
                </a:ln>
                <a:solidFill>
                  <a:srgbClr val="FF0000"/>
                </a:solidFill>
                <a:latin typeface="Times New Roman" panose="02020603050405020304" pitchFamily="18" charset="0"/>
                <a:cs typeface="Times New Roman" panose="02020603050405020304" pitchFamily="18" charset="0"/>
              </a:rPr>
              <a:t>Giữa</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núi</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với</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đồi</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b="1" dirty="0" err="1">
                <a:ln w="0">
                  <a:noFill/>
                </a:ln>
                <a:latin typeface="Times New Roman" panose="02020603050405020304" pitchFamily="18" charset="0"/>
                <a:cs typeface="Times New Roman" panose="02020603050405020304" pitchFamily="18" charset="0"/>
              </a:rPr>
              <a:t>Độ</a:t>
            </a:r>
            <a:r>
              <a:rPr lang="en-US" sz="2400" b="1" dirty="0">
                <a:ln w="0">
                  <a:noFill/>
                </a:ln>
                <a:latin typeface="Times New Roman" panose="02020603050405020304" pitchFamily="18" charset="0"/>
                <a:cs typeface="Times New Roman" panose="02020603050405020304" pitchFamily="18" charset="0"/>
              </a:rPr>
              <a:t> </a:t>
            </a:r>
            <a:r>
              <a:rPr lang="en-US" sz="2400" b="1" dirty="0" err="1">
                <a:ln w="0">
                  <a:noFill/>
                </a:ln>
                <a:latin typeface="Times New Roman" panose="02020603050405020304" pitchFamily="18" charset="0"/>
                <a:cs typeface="Times New Roman" panose="02020603050405020304" pitchFamily="18" charset="0"/>
              </a:rPr>
              <a:t>cao</a:t>
            </a:r>
            <a:endParaRPr lang="en-US" sz="2400" b="1" dirty="0">
              <a:ln w="0">
                <a:noFill/>
              </a:ln>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err="1">
                <a:ln w="0">
                  <a:noFill/>
                </a:ln>
                <a:solidFill>
                  <a:srgbClr val="FF0000"/>
                </a:solidFill>
                <a:latin typeface="Times New Roman" panose="02020603050405020304" pitchFamily="18" charset="0"/>
                <a:cs typeface="Times New Roman" panose="02020603050405020304" pitchFamily="18" charset="0"/>
              </a:rPr>
              <a:t>Giữa</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cao</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nguyên</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và</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đồng</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bằng</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b="1" dirty="0" err="1">
                <a:ln w="0">
                  <a:noFill/>
                </a:ln>
                <a:latin typeface="Times New Roman" panose="02020603050405020304" pitchFamily="18" charset="0"/>
                <a:cs typeface="Times New Roman" panose="02020603050405020304" pitchFamily="18" charset="0"/>
              </a:rPr>
              <a:t>Độ</a:t>
            </a:r>
            <a:r>
              <a:rPr lang="en-US" sz="2400" b="1" dirty="0">
                <a:ln w="0">
                  <a:noFill/>
                </a:ln>
                <a:latin typeface="Times New Roman" panose="02020603050405020304" pitchFamily="18" charset="0"/>
                <a:cs typeface="Times New Roman" panose="02020603050405020304" pitchFamily="18" charset="0"/>
              </a:rPr>
              <a:t> </a:t>
            </a:r>
            <a:r>
              <a:rPr lang="en-US" sz="2400" b="1" dirty="0" err="1">
                <a:ln w="0">
                  <a:noFill/>
                </a:ln>
                <a:latin typeface="Times New Roman" panose="02020603050405020304" pitchFamily="18" charset="0"/>
                <a:cs typeface="Times New Roman" panose="02020603050405020304" pitchFamily="18" charset="0"/>
              </a:rPr>
              <a:t>cao</a:t>
            </a:r>
            <a:endParaRPr lang="en-US" sz="2400" b="1" dirty="0">
              <a:ln w="0">
                <a:noFill/>
              </a:ln>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7D4BCCE-206C-4192-B634-0087D4F9A70F}"/>
              </a:ext>
            </a:extLst>
          </p:cNvPr>
          <p:cNvSpPr txBox="1"/>
          <p:nvPr/>
        </p:nvSpPr>
        <p:spPr>
          <a:xfrm>
            <a:off x="0" y="884877"/>
            <a:ext cx="4651783" cy="661207"/>
          </a:xfrm>
          <a:prstGeom prst="rect">
            <a:avLst/>
          </a:prstGeom>
          <a:noFill/>
        </p:spPr>
        <p:txBody>
          <a:bodyPr wrap="square">
            <a:spAutoFit/>
          </a:bodyPr>
          <a:lstStyle/>
          <a:p>
            <a:pPr>
              <a:lnSpc>
                <a:spcPct val="150000"/>
              </a:lnSpc>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II.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07801023-45DA-43E3-A88A-9B943C997190}"/>
              </a:ext>
            </a:extLst>
          </p:cNvPr>
          <p:cNvSpPr/>
          <p:nvPr/>
        </p:nvSpPr>
        <p:spPr>
          <a:xfrm>
            <a:off x="1033470" y="-4281"/>
            <a:ext cx="10499272" cy="980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CÁC </a:t>
            </a:r>
            <a:r>
              <a:rPr lang="en-US" sz="2800" b="1" dirty="0">
                <a:solidFill>
                  <a:schemeClr val="accent6">
                    <a:lumMod val="50000"/>
                  </a:schemeClr>
                </a:solidFill>
                <a:latin typeface="Times New Roman" panose="02020603050405020304" pitchFamily="18" charset="0"/>
                <a:cs typeface="Times New Roman" panose="02020603050405020304" pitchFamily="18" charset="0"/>
              </a:rPr>
              <a:t>DẠNG ĐỊA HÌNH </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PHỔ BIẾN CHÍNH</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66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285" y="129650"/>
            <a:ext cx="10473447" cy="1200329"/>
          </a:xfrm>
          <a:prstGeom prst="rect">
            <a:avLst/>
          </a:prstGeom>
        </p:spPr>
        <p:txBody>
          <a:bodyPr wrap="square">
            <a:spAutoFit/>
          </a:bodyPr>
          <a:lstStyle/>
          <a:p>
            <a:pPr>
              <a:spcAft>
                <a:spcPts val="0"/>
              </a:spcAf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2. Hãy chọn những từ sau đây điền vào các vị trí tương ứng trong hình 10.3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2400" b="1" i="1" dirty="0">
                <a:effectLst/>
                <a:latin typeface="Times New Roman" panose="02020603050405020304" pitchFamily="18" charset="0"/>
                <a:ea typeface="Calibri" panose="020F0502020204030204" pitchFamily="34" charset="0"/>
                <a:cs typeface="Times New Roman" panose="02020603050405020304" pitchFamily="18" charset="0"/>
              </a:rPr>
              <a:t>độ cao tương đối          đỉnh núi          độ cao tuyệt đối          sườn núi</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i="1" dirty="0">
                <a:effectLst/>
                <a:latin typeface="Times New Roman" panose="02020603050405020304" pitchFamily="18" charset="0"/>
                <a:ea typeface="Calibri" panose="020F0502020204030204" pitchFamily="34" charset="0"/>
                <a:cs typeface="Times New Roman" panose="02020603050405020304" pitchFamily="18" charset="0"/>
              </a:rPr>
              <a:t>    núi cao                chân núi          núi trung bình        núi thấp           hẻm vực</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Chân trời sáng tạo] Giải SBT lịch sử và địa lí 6 bài 10: Quá trình nội sinh và ngoại sinh. Các dạng địa hình chính. Khoáng sản"/>
          <p:cNvPicPr/>
          <p:nvPr/>
        </p:nvPicPr>
        <p:blipFill>
          <a:blip r:embed="rId2">
            <a:extLst>
              <a:ext uri="{28A0092B-C50C-407E-A947-70E740481C1C}">
                <a14:useLocalDpi xmlns:a14="http://schemas.microsoft.com/office/drawing/2010/main" val="0"/>
              </a:ext>
            </a:extLst>
          </a:blip>
          <a:srcRect/>
          <a:stretch>
            <a:fillRect/>
          </a:stretch>
        </p:blipFill>
        <p:spPr bwMode="auto">
          <a:xfrm>
            <a:off x="428017" y="1329980"/>
            <a:ext cx="11459183" cy="5207008"/>
          </a:xfrm>
          <a:prstGeom prst="rect">
            <a:avLst/>
          </a:prstGeom>
          <a:noFill/>
          <a:ln>
            <a:noFill/>
          </a:ln>
        </p:spPr>
      </p:pic>
      <p:sp>
        <p:nvSpPr>
          <p:cNvPr id="6" name="Rectangle 5"/>
          <p:cNvSpPr/>
          <p:nvPr/>
        </p:nvSpPr>
        <p:spPr>
          <a:xfrm>
            <a:off x="1504438" y="3111858"/>
            <a:ext cx="286328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540030" y="3756734"/>
            <a:ext cx="1498898"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núi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168419" y="2059950"/>
            <a:ext cx="2331607"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đỉnh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01756" y="3111858"/>
            <a:ext cx="206247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sườn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852598" y="3995815"/>
            <a:ext cx="221163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hẻm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vực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150941" y="3765533"/>
            <a:ext cx="297666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tuyệt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627674" y="4930499"/>
            <a:ext cx="1991032"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núi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thấp</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54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30401" y="118007"/>
            <a:ext cx="12185407" cy="6838703"/>
            <a:chOff x="-33888" y="-65808"/>
            <a:chExt cx="9185977" cy="6838703"/>
          </a:xfrm>
        </p:grpSpPr>
        <p:grpSp>
          <p:nvGrpSpPr>
            <p:cNvPr id="17" name="Group 16"/>
            <p:cNvGrpSpPr/>
            <p:nvPr/>
          </p:nvGrpSpPr>
          <p:grpSpPr>
            <a:xfrm>
              <a:off x="-33888" y="-65808"/>
              <a:ext cx="9109780" cy="6838703"/>
              <a:chOff x="-33889" y="-100446"/>
              <a:chExt cx="9109780" cy="6838703"/>
            </a:xfrm>
          </p:grpSpPr>
          <p:pic>
            <p:nvPicPr>
              <p:cNvPr id="22"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892" y="-41564"/>
                <a:ext cx="4571999" cy="3352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3889" y="3385457"/>
                <a:ext cx="4572001"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87" y="-100446"/>
                <a:ext cx="4572001" cy="347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0090" y="3432962"/>
              <a:ext cx="4571999" cy="3339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Box 2"/>
          <p:cNvSpPr txBox="1"/>
          <p:nvPr/>
        </p:nvSpPr>
        <p:spPr>
          <a:xfrm>
            <a:off x="4709883" y="3043535"/>
            <a:ext cx="3514104"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Bình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a:t>
            </a:r>
          </a:p>
        </p:txBody>
      </p:sp>
      <p:sp>
        <p:nvSpPr>
          <p:cNvPr id="4" name="TextBox 3"/>
          <p:cNvSpPr txBox="1"/>
          <p:nvPr/>
        </p:nvSpPr>
        <p:spPr>
          <a:xfrm>
            <a:off x="4327381" y="6333991"/>
            <a:ext cx="1750800"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a:latin typeface="Times New Roman" pitchFamily="18" charset="0"/>
                <a:cs typeface="Times New Roman" pitchFamily="18" charset="0"/>
              </a:rPr>
              <a:t>Cao </a:t>
            </a:r>
            <a:r>
              <a:rPr lang="en-US" sz="2400" b="1" dirty="0" err="1">
                <a:latin typeface="Times New Roman" pitchFamily="18" charset="0"/>
                <a:cs typeface="Times New Roman" pitchFamily="18" charset="0"/>
              </a:rPr>
              <a:t>nguyên</a:t>
            </a:r>
            <a:endParaRPr lang="en-US" sz="2400" b="1" dirty="0">
              <a:latin typeface="Times New Roman" pitchFamily="18" charset="0"/>
              <a:cs typeface="Times New Roman" pitchFamily="18" charset="0"/>
            </a:endParaRPr>
          </a:p>
        </p:txBody>
      </p:sp>
      <p:sp>
        <p:nvSpPr>
          <p:cNvPr id="5" name="TextBox 4"/>
          <p:cNvSpPr txBox="1"/>
          <p:nvPr/>
        </p:nvSpPr>
        <p:spPr>
          <a:xfrm>
            <a:off x="11545669" y="6306037"/>
            <a:ext cx="646331"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Đồi</a:t>
            </a:r>
            <a:endParaRPr lang="en-US" sz="2400" b="1" dirty="0">
              <a:latin typeface="Times New Roman" pitchFamily="18" charset="0"/>
              <a:cs typeface="Times New Roman" pitchFamily="18" charset="0"/>
            </a:endParaRPr>
          </a:p>
        </p:txBody>
      </p:sp>
      <p:sp>
        <p:nvSpPr>
          <p:cNvPr id="2" name="Thought Bubble: Cloud 1">
            <a:extLst>
              <a:ext uri="{FF2B5EF4-FFF2-40B4-BE49-F238E27FC236}">
                <a16:creationId xmlns:a16="http://schemas.microsoft.com/office/drawing/2014/main" id="{B87B38F9-A572-4F6C-B36A-29D5662E1DED}"/>
              </a:ext>
            </a:extLst>
          </p:cNvPr>
          <p:cNvSpPr/>
          <p:nvPr/>
        </p:nvSpPr>
        <p:spPr>
          <a:xfrm>
            <a:off x="457200" y="4378036"/>
            <a:ext cx="3463636" cy="1955955"/>
          </a:xfrm>
          <a:prstGeom prst="cloudCallout">
            <a:avLst>
              <a:gd name="adj1" fmla="val 23167"/>
              <a:gd name="adj2" fmla="val -89790"/>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mấy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53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5" name="TextBox 4"/>
          <p:cNvSpPr txBox="1"/>
          <p:nvPr/>
        </p:nvSpPr>
        <p:spPr>
          <a:xfrm>
            <a:off x="7340102" y="4618501"/>
            <a:ext cx="2752661" cy="646331"/>
          </a:xfrm>
          <a:prstGeom prst="rect">
            <a:avLst/>
          </a:prstGeom>
          <a:noFill/>
        </p:spPr>
        <p:txBody>
          <a:bodyPr wrap="square" rtlCol="0">
            <a:spAutoFit/>
          </a:bodyPr>
          <a:lstStyle/>
          <a:p>
            <a:pPr algn="just"/>
            <a:r>
              <a:rPr lang="en-GB" sz="3600" b="1" dirty="0">
                <a:latin typeface="Times New Roman" panose="02020603050405020304" pitchFamily="18" charset="0"/>
                <a:cs typeface="Times New Roman" panose="02020603050405020304" pitchFamily="18" charset="0"/>
              </a:rPr>
              <a:t> </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248194" y="679947"/>
            <a:ext cx="6283106" cy="1487421"/>
            <a:chOff x="5489437" y="1786758"/>
            <a:chExt cx="6979697" cy="1345181"/>
          </a:xfrm>
        </p:grpSpPr>
        <p:pic>
          <p:nvPicPr>
            <p:cNvPr id="26" name="Google Shape;105;p2"/>
            <p:cNvPicPr preferRelativeResize="0"/>
            <p:nvPr/>
          </p:nvPicPr>
          <p:blipFill rotWithShape="1">
            <a:blip r:embed="rId4">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2025659"/>
              <a:ext cx="6366232" cy="577622"/>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0" y="931388"/>
            <a:ext cx="5420574" cy="646331"/>
          </a:xfrm>
          <a:prstGeom prst="rect">
            <a:avLst/>
          </a:prstGeom>
          <a:noFill/>
        </p:spPr>
        <p:txBody>
          <a:bodyPr wrap="square" rtlCol="0">
            <a:spAutoFit/>
          </a:bodyPr>
          <a:lstStyle/>
          <a:p>
            <a:pPr algn="ct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Các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dạng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địa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hình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chính</a:t>
            </a:r>
            <a:endParaRPr lang="en-GB" sz="3400" b="1" dirty="0">
              <a:latin typeface="Times New Roman" panose="02020603050405020304" pitchFamily="18" charset="0"/>
              <a:cs typeface="Times New Roman" panose="02020603050405020304" pitchFamily="18" charset="0"/>
            </a:endParaRPr>
          </a:p>
        </p:txBody>
      </p:sp>
      <p:pic>
        <p:nvPicPr>
          <p:cNvPr id="31" name="Picture 11" descr="DONG BA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6560" y="4618501"/>
            <a:ext cx="4073851" cy="205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756" y="4618501"/>
            <a:ext cx="3778795" cy="2058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8" descr="Núi Everes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9166" y="1958017"/>
            <a:ext cx="3777386" cy="237419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766560" y="1704449"/>
            <a:ext cx="4073851" cy="2710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a:extLst>
              <a:ext uri="{FF2B5EF4-FFF2-40B4-BE49-F238E27FC236}">
                <a16:creationId xmlns:a16="http://schemas.microsoft.com/office/drawing/2014/main" id="{1B205DB0-5AFA-475F-87F7-6BC8D346780A}"/>
              </a:ext>
            </a:extLst>
          </p:cNvPr>
          <p:cNvSpPr/>
          <p:nvPr/>
        </p:nvSpPr>
        <p:spPr>
          <a:xfrm>
            <a:off x="1033470" y="-4281"/>
            <a:ext cx="10499272" cy="980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Kể</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a:solidFill>
                  <a:schemeClr val="accent6">
                    <a:lumMod val="50000"/>
                  </a:schemeClr>
                </a:solidFill>
                <a:latin typeface="Times New Roman" panose="02020603050405020304" pitchFamily="18" charset="0"/>
                <a:cs typeface="Times New Roman" panose="02020603050405020304" pitchFamily="18" charset="0"/>
              </a:rPr>
              <a:t>DẠNG ĐỊA HÌNH </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PHỔ BIẾN CHÍNH</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5269895" y="1832842"/>
            <a:ext cx="966931" cy="369332"/>
          </a:xfrm>
          <a:prstGeom prst="rect">
            <a:avLst/>
          </a:prstGeom>
        </p:spPr>
        <p:txBody>
          <a:bodyPr wrap="none">
            <a:spAutoFit/>
          </a:bodyPr>
          <a:lstStyle/>
          <a:p>
            <a:r>
              <a:rPr lang="en-US" b="1" dirty="0" err="1" smtClean="0">
                <a:solidFill>
                  <a:srgbClr val="000000"/>
                </a:solidFill>
                <a:latin typeface="Arial" panose="020B0604020202020204" pitchFamily="34" charset="0"/>
              </a:rPr>
              <a:t>Đồi</a:t>
            </a:r>
            <a:r>
              <a:rPr lang="en-US" b="1" dirty="0" smtClean="0">
                <a:solidFill>
                  <a:srgbClr val="000000"/>
                </a:solidFill>
                <a:latin typeface="Arial" panose="020B0604020202020204" pitchFamily="34" charset="0"/>
              </a:rPr>
              <a:t> </a:t>
            </a:r>
            <a:r>
              <a:rPr lang="en-US" b="1" dirty="0" err="1" smtClean="0">
                <a:solidFill>
                  <a:srgbClr val="000000"/>
                </a:solidFill>
                <a:latin typeface="Arial" panose="020B0604020202020204" pitchFamily="34" charset="0"/>
              </a:rPr>
              <a:t>núi</a:t>
            </a:r>
            <a:endParaRPr lang="en-US" dirty="0"/>
          </a:p>
        </p:txBody>
      </p:sp>
      <p:sp>
        <p:nvSpPr>
          <p:cNvPr id="23" name="Rectangle 22"/>
          <p:cNvSpPr/>
          <p:nvPr/>
        </p:nvSpPr>
        <p:spPr>
          <a:xfrm>
            <a:off x="5387318" y="6182773"/>
            <a:ext cx="1390124" cy="369332"/>
          </a:xfrm>
          <a:prstGeom prst="rect">
            <a:avLst/>
          </a:prstGeom>
        </p:spPr>
        <p:txBody>
          <a:bodyPr wrap="none">
            <a:spAutoFit/>
          </a:bodyPr>
          <a:lstStyle/>
          <a:p>
            <a:r>
              <a:rPr lang="en-US" b="1" dirty="0" err="1" smtClean="0">
                <a:solidFill>
                  <a:srgbClr val="000000"/>
                </a:solidFill>
                <a:latin typeface="Arial" panose="020B0604020202020204" pitchFamily="34" charset="0"/>
              </a:rPr>
              <a:t>Đồng</a:t>
            </a:r>
            <a:r>
              <a:rPr lang="en-US" b="1" dirty="0" smtClean="0">
                <a:solidFill>
                  <a:srgbClr val="000000"/>
                </a:solidFill>
                <a:latin typeface="Arial" panose="020B0604020202020204" pitchFamily="34" charset="0"/>
              </a:rPr>
              <a:t> </a:t>
            </a:r>
            <a:r>
              <a:rPr lang="en-US" b="1" dirty="0" err="1" smtClean="0">
                <a:solidFill>
                  <a:srgbClr val="000000"/>
                </a:solidFill>
                <a:latin typeface="Arial" panose="020B0604020202020204" pitchFamily="34" charset="0"/>
              </a:rPr>
              <a:t>bằng</a:t>
            </a:r>
            <a:endParaRPr lang="en-US" dirty="0"/>
          </a:p>
        </p:txBody>
      </p:sp>
      <p:sp>
        <p:nvSpPr>
          <p:cNvPr id="3" name="Rectangle 2"/>
          <p:cNvSpPr/>
          <p:nvPr/>
        </p:nvSpPr>
        <p:spPr>
          <a:xfrm>
            <a:off x="9346651" y="3987912"/>
            <a:ext cx="1531188" cy="369332"/>
          </a:xfrm>
          <a:prstGeom prst="rect">
            <a:avLst/>
          </a:prstGeom>
        </p:spPr>
        <p:txBody>
          <a:bodyPr wrap="none">
            <a:spAutoFit/>
          </a:bodyPr>
          <a:lstStyle/>
          <a:p>
            <a:r>
              <a:rPr lang="en-US" b="1" dirty="0" smtClean="0">
                <a:solidFill>
                  <a:srgbClr val="000000"/>
                </a:solidFill>
                <a:latin typeface="Arial" panose="020B0604020202020204" pitchFamily="34" charset="0"/>
              </a:rPr>
              <a:t>Cao </a:t>
            </a:r>
            <a:r>
              <a:rPr lang="en-US" b="1" dirty="0" err="1">
                <a:solidFill>
                  <a:srgbClr val="000000"/>
                </a:solidFill>
                <a:latin typeface="Arial" panose="020B0604020202020204" pitchFamily="34" charset="0"/>
              </a:rPr>
              <a:t>N</a:t>
            </a:r>
            <a:r>
              <a:rPr lang="en-US" b="1" dirty="0" err="1" smtClean="0">
                <a:solidFill>
                  <a:srgbClr val="000000"/>
                </a:solidFill>
                <a:latin typeface="Arial" panose="020B0604020202020204" pitchFamily="34" charset="0"/>
              </a:rPr>
              <a:t>guyên</a:t>
            </a:r>
            <a:endParaRPr lang="en-US" dirty="0"/>
          </a:p>
        </p:txBody>
      </p:sp>
    </p:spTree>
    <p:custDataLst>
      <p:tags r:id="rId1"/>
    </p:custDataLst>
    <p:extLst>
      <p:ext uri="{BB962C8B-B14F-4D97-AF65-F5344CB8AC3E}">
        <p14:creationId xmlns:p14="http://schemas.microsoft.com/office/powerpoint/2010/main" val="70822640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randombar(horizontal)">
                                      <p:cBhvr>
                                        <p:cTn id="13" dur="500"/>
                                        <p:tgtEl>
                                          <p:spTgt spid="42"/>
                                        </p:tgtEl>
                                      </p:cBhvr>
                                    </p:animEffect>
                                  </p:childTnLst>
                                </p:cTn>
                              </p:par>
                              <p:par>
                                <p:cTn id="14" presetID="14" presetClass="entr" presetSubtype="1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randombar(horizontal)">
                                      <p:cBhvr>
                                        <p:cTn id="16" dur="500"/>
                                        <p:tgtEl>
                                          <p:spTgt spid="49"/>
                                        </p:tgtEl>
                                      </p:cBhvr>
                                    </p:animEffect>
                                  </p:childTnLst>
                                </p:cTn>
                              </p:par>
                              <p:par>
                                <p:cTn id="17" presetID="14" presetClass="entr" presetSubtype="1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par>
                                <p:cTn id="20" presetID="14" presetClass="entr" presetSubtype="1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222719-F199-4EA2-B86D-227572CEC7E6}"/>
              </a:ext>
            </a:extLst>
          </p:cNvPr>
          <p:cNvPicPr/>
          <p:nvPr/>
        </p:nvPicPr>
        <p:blipFill>
          <a:blip r:embed="rId3"/>
          <a:stretch>
            <a:fillRect/>
          </a:stretch>
        </p:blipFill>
        <p:spPr>
          <a:xfrm>
            <a:off x="391886" y="418011"/>
            <a:ext cx="11103428" cy="5995852"/>
          </a:xfrm>
          <a:prstGeom prst="rect">
            <a:avLst/>
          </a:prstGeom>
        </p:spPr>
      </p:pic>
    </p:spTree>
    <p:extLst>
      <p:ext uri="{BB962C8B-B14F-4D97-AF65-F5344CB8AC3E}">
        <p14:creationId xmlns:p14="http://schemas.microsoft.com/office/powerpoint/2010/main" val="33864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707063" y="1697182"/>
            <a:ext cx="10825679" cy="3416320"/>
          </a:xfrm>
          <a:prstGeom prst="rect">
            <a:avLst/>
          </a:prstGeom>
          <a:noFill/>
          <a:ln>
            <a:solidFill>
              <a:srgbClr val="FF0000"/>
            </a:solid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sz="2400" dirty="0" smtClean="0">
                <a:ln w="0">
                  <a:noFill/>
                </a:ln>
                <a:solidFill>
                  <a:srgbClr val="FF0000"/>
                </a:solidFill>
                <a:latin typeface="Times New Roman" pitchFamily="18" charset="0"/>
                <a:cs typeface="Times New Roman" pitchFamily="18" charset="0"/>
              </a:rPr>
              <a:t>NHIỆM VỤ</a:t>
            </a:r>
          </a:p>
          <a:p>
            <a:pPr algn="just">
              <a:lnSpc>
                <a:spcPct val="150000"/>
              </a:lnSpc>
            </a:pPr>
            <a:r>
              <a:rPr lang="en-US" sz="2400" dirty="0" err="1" smtClean="0">
                <a:ln w="0">
                  <a:noFill/>
                </a:ln>
                <a:solidFill>
                  <a:srgbClr val="FF0000"/>
                </a:solidFill>
                <a:latin typeface="Times New Roman" pitchFamily="18" charset="0"/>
                <a:cs typeface="Times New Roman" pitchFamily="18" charset="0"/>
              </a:rPr>
              <a:t>Đọc</a:t>
            </a:r>
            <a:r>
              <a:rPr lang="en-US" sz="2400" dirty="0" smtClean="0">
                <a:ln w="0">
                  <a:noFill/>
                </a:ln>
                <a:solidFill>
                  <a:srgbClr val="FF0000"/>
                </a:solidFill>
                <a:latin typeface="Times New Roman" pitchFamily="18" charset="0"/>
                <a:cs typeface="Times New Roman" pitchFamily="18" charset="0"/>
              </a:rPr>
              <a:t> </a:t>
            </a:r>
            <a:r>
              <a:rPr lang="en-US" sz="2400" dirty="0" err="1" smtClean="0">
                <a:ln w="0">
                  <a:noFill/>
                </a:ln>
                <a:solidFill>
                  <a:srgbClr val="FF0000"/>
                </a:solidFill>
                <a:latin typeface="Times New Roman" pitchFamily="18" charset="0"/>
                <a:cs typeface="Times New Roman" pitchFamily="18" charset="0"/>
              </a:rPr>
              <a:t>thông</a:t>
            </a:r>
            <a:r>
              <a:rPr lang="en-US" sz="2400" dirty="0" smtClean="0">
                <a:ln w="0">
                  <a:noFill/>
                </a:ln>
                <a:solidFill>
                  <a:srgbClr val="FF0000"/>
                </a:solidFill>
                <a:latin typeface="Times New Roman" pitchFamily="18" charset="0"/>
                <a:cs typeface="Times New Roman" pitchFamily="18" charset="0"/>
              </a:rPr>
              <a:t> tin </a:t>
            </a:r>
            <a:r>
              <a:rPr lang="en-US" sz="2400" dirty="0" err="1" smtClean="0">
                <a:ln w="0">
                  <a:noFill/>
                </a:ln>
                <a:solidFill>
                  <a:srgbClr val="FF0000"/>
                </a:solidFill>
                <a:latin typeface="Times New Roman" pitchFamily="18" charset="0"/>
                <a:cs typeface="Times New Roman" pitchFamily="18" charset="0"/>
              </a:rPr>
              <a:t>mục</a:t>
            </a:r>
            <a:r>
              <a:rPr lang="en-US" sz="2400" dirty="0" smtClean="0">
                <a:ln w="0">
                  <a:noFill/>
                </a:ln>
                <a:solidFill>
                  <a:srgbClr val="FF0000"/>
                </a:solidFill>
                <a:latin typeface="Times New Roman" pitchFamily="18" charset="0"/>
                <a:cs typeface="Times New Roman" pitchFamily="18" charset="0"/>
              </a:rPr>
              <a:t> 2 </a:t>
            </a:r>
            <a:r>
              <a:rPr lang="en-US" sz="2400" dirty="0" err="1" smtClean="0">
                <a:ln w="0">
                  <a:noFill/>
                </a:ln>
                <a:solidFill>
                  <a:srgbClr val="FF0000"/>
                </a:solidFill>
                <a:latin typeface="Times New Roman" pitchFamily="18" charset="0"/>
                <a:cs typeface="Times New Roman" pitchFamily="18" charset="0"/>
              </a:rPr>
              <a:t>và</a:t>
            </a:r>
            <a:r>
              <a:rPr lang="en-US" sz="2400" dirty="0" smtClean="0">
                <a:ln w="0">
                  <a:noFill/>
                </a:ln>
                <a:solidFill>
                  <a:srgbClr val="FF0000"/>
                </a:solidFill>
                <a:latin typeface="Times New Roman" pitchFamily="18" charset="0"/>
                <a:cs typeface="Times New Roman" pitchFamily="18" charset="0"/>
              </a:rPr>
              <a:t> </a:t>
            </a:r>
            <a:r>
              <a:rPr lang="en-US" sz="2400" dirty="0" err="1" smtClean="0">
                <a:ln w="0">
                  <a:noFill/>
                </a:ln>
                <a:solidFill>
                  <a:srgbClr val="FF0000"/>
                </a:solidFill>
                <a:latin typeface="Times New Roman" pitchFamily="18" charset="0"/>
                <a:cs typeface="Times New Roman" pitchFamily="18" charset="0"/>
              </a:rPr>
              <a:t>quan</a:t>
            </a:r>
            <a:r>
              <a:rPr lang="en-US" sz="2400" dirty="0" smtClean="0">
                <a:ln w="0">
                  <a:noFill/>
                </a:ln>
                <a:solidFill>
                  <a:srgbClr val="FF0000"/>
                </a:solidFill>
                <a:latin typeface="Times New Roman" pitchFamily="18" charset="0"/>
                <a:cs typeface="Times New Roman" pitchFamily="18" charset="0"/>
              </a:rPr>
              <a:t> </a:t>
            </a:r>
            <a:r>
              <a:rPr lang="en-US" sz="2400" dirty="0" err="1" smtClean="0">
                <a:ln w="0">
                  <a:noFill/>
                </a:ln>
                <a:solidFill>
                  <a:srgbClr val="FF0000"/>
                </a:solidFill>
                <a:latin typeface="Times New Roman" pitchFamily="18" charset="0"/>
                <a:cs typeface="Times New Roman" pitchFamily="18" charset="0"/>
              </a:rPr>
              <a:t>sát</a:t>
            </a:r>
            <a:r>
              <a:rPr lang="en-US" sz="2400" dirty="0" smtClean="0">
                <a:ln w="0">
                  <a:noFill/>
                </a:ln>
                <a:solidFill>
                  <a:srgbClr val="FF0000"/>
                </a:solidFill>
                <a:latin typeface="Times New Roman" pitchFamily="18" charset="0"/>
                <a:cs typeface="Times New Roman" pitchFamily="18" charset="0"/>
              </a:rPr>
              <a:t> </a:t>
            </a:r>
            <a:r>
              <a:rPr lang="en-US" sz="2400" dirty="0" err="1" smtClean="0">
                <a:ln w="0">
                  <a:noFill/>
                </a:ln>
                <a:solidFill>
                  <a:srgbClr val="FF0000"/>
                </a:solidFill>
                <a:latin typeface="Times New Roman" pitchFamily="18" charset="0"/>
                <a:cs typeface="Times New Roman" pitchFamily="18" charset="0"/>
              </a:rPr>
              <a:t>hình</a:t>
            </a:r>
            <a:r>
              <a:rPr lang="en-US" sz="2400" dirty="0" smtClean="0">
                <a:ln w="0">
                  <a:noFill/>
                </a:ln>
                <a:solidFill>
                  <a:srgbClr val="FF0000"/>
                </a:solidFill>
                <a:latin typeface="Times New Roman" pitchFamily="18" charset="0"/>
                <a:cs typeface="Times New Roman" pitchFamily="18" charset="0"/>
              </a:rPr>
              <a:t> 10.2, 10.3 </a:t>
            </a:r>
            <a:r>
              <a:rPr lang="en-US" sz="2400" dirty="0" err="1" smtClean="0">
                <a:ln w="0">
                  <a:noFill/>
                </a:ln>
                <a:solidFill>
                  <a:srgbClr val="FF0000"/>
                </a:solidFill>
                <a:latin typeface="Times New Roman" pitchFamily="18" charset="0"/>
                <a:cs typeface="Times New Roman" pitchFamily="18" charset="0"/>
              </a:rPr>
              <a:t>trong</a:t>
            </a:r>
            <a:r>
              <a:rPr lang="en-US" sz="2400" dirty="0" smtClean="0">
                <a:ln w="0">
                  <a:noFill/>
                </a:ln>
                <a:solidFill>
                  <a:srgbClr val="FF0000"/>
                </a:solidFill>
                <a:latin typeface="Times New Roman" pitchFamily="18" charset="0"/>
                <a:cs typeface="Times New Roman" pitchFamily="18" charset="0"/>
              </a:rPr>
              <a:t> SGK, </a:t>
            </a:r>
            <a:r>
              <a:rPr lang="en-US" sz="2400" dirty="0" err="1" smtClean="0">
                <a:ln w="0">
                  <a:noFill/>
                </a:ln>
                <a:solidFill>
                  <a:srgbClr val="FF0000"/>
                </a:solidFill>
                <a:latin typeface="Times New Roman" pitchFamily="18" charset="0"/>
                <a:cs typeface="Times New Roman" pitchFamily="18" charset="0"/>
              </a:rPr>
              <a:t>trả</a:t>
            </a:r>
            <a:r>
              <a:rPr lang="en-US" sz="2400" dirty="0" smtClean="0">
                <a:ln w="0">
                  <a:noFill/>
                </a:ln>
                <a:solidFill>
                  <a:srgbClr val="FF0000"/>
                </a:solidFill>
                <a:latin typeface="Times New Roman" pitchFamily="18" charset="0"/>
                <a:cs typeface="Times New Roman" pitchFamily="18" charset="0"/>
              </a:rPr>
              <a:t> </a:t>
            </a:r>
            <a:r>
              <a:rPr lang="en-US" sz="2400" dirty="0" err="1" smtClean="0">
                <a:ln w="0">
                  <a:noFill/>
                </a:ln>
                <a:solidFill>
                  <a:srgbClr val="FF0000"/>
                </a:solidFill>
                <a:latin typeface="Times New Roman" pitchFamily="18" charset="0"/>
                <a:cs typeface="Times New Roman" pitchFamily="18" charset="0"/>
              </a:rPr>
              <a:t>lời</a:t>
            </a:r>
            <a:r>
              <a:rPr lang="en-US" sz="2400" dirty="0" smtClean="0">
                <a:ln w="0">
                  <a:noFill/>
                </a:ln>
                <a:solidFill>
                  <a:srgbClr val="FF0000"/>
                </a:solidFill>
                <a:latin typeface="Times New Roman" pitchFamily="18" charset="0"/>
                <a:cs typeface="Times New Roman" pitchFamily="18" charset="0"/>
              </a:rPr>
              <a:t> </a:t>
            </a:r>
            <a:r>
              <a:rPr lang="en-US" sz="2400" dirty="0" err="1" smtClean="0">
                <a:ln w="0">
                  <a:noFill/>
                </a:ln>
                <a:solidFill>
                  <a:srgbClr val="FF0000"/>
                </a:solidFill>
                <a:latin typeface="Times New Roman" pitchFamily="18" charset="0"/>
                <a:cs typeface="Times New Roman" pitchFamily="18" charset="0"/>
              </a:rPr>
              <a:t>câu</a:t>
            </a:r>
            <a:r>
              <a:rPr lang="en-US" sz="2400" dirty="0" smtClean="0">
                <a:ln w="0">
                  <a:noFill/>
                </a:ln>
                <a:solidFill>
                  <a:srgbClr val="FF0000"/>
                </a:solidFill>
                <a:latin typeface="Times New Roman" pitchFamily="18" charset="0"/>
                <a:cs typeface="Times New Roman" pitchFamily="18" charset="0"/>
              </a:rPr>
              <a:t> </a:t>
            </a:r>
            <a:r>
              <a:rPr lang="en-US" sz="2400" dirty="0" err="1" smtClean="0">
                <a:ln w="0">
                  <a:noFill/>
                </a:ln>
                <a:solidFill>
                  <a:srgbClr val="FF0000"/>
                </a:solidFill>
                <a:latin typeface="Times New Roman" pitchFamily="18" charset="0"/>
                <a:cs typeface="Times New Roman" pitchFamily="18" charset="0"/>
              </a:rPr>
              <a:t>hỏi</a:t>
            </a:r>
            <a:r>
              <a:rPr lang="en-US" sz="2400" dirty="0" smtClean="0">
                <a:ln w="0">
                  <a:noFill/>
                </a:ln>
                <a:solidFill>
                  <a:srgbClr val="FF0000"/>
                </a:solidFill>
                <a:latin typeface="Times New Roman" pitchFamily="18" charset="0"/>
                <a:cs typeface="Times New Roman" pitchFamily="18" charset="0"/>
              </a:rPr>
              <a:t>:</a:t>
            </a:r>
          </a:p>
          <a:p>
            <a:pPr lvl="0">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rPr>
              <a:t>1. </a:t>
            </a:r>
            <a:r>
              <a:rPr lang="en-US" sz="2400" dirty="0" err="1" smtClean="0">
                <a:solidFill>
                  <a:srgbClr val="FF0000"/>
                </a:solidFill>
                <a:latin typeface="Times New Roman" panose="02020603050405020304" pitchFamily="18" charset="0"/>
                <a:cs typeface="Times New Roman" panose="02020603050405020304" pitchFamily="18" charset="0"/>
              </a:rPr>
              <a:t>Kể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cs typeface="Times New Roman" panose="02020603050405020304" pitchFamily="18" charset="0"/>
              </a:rPr>
              <a:t>.</a:t>
            </a:r>
          </a:p>
          <a:p>
            <a:pPr lvl="0">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rPr>
              <a:t>2. Cho </a:t>
            </a:r>
            <a:r>
              <a:rPr lang="en-US" sz="2400" dirty="0" err="1">
                <a:solidFill>
                  <a:srgbClr val="FF0000"/>
                </a:solidFill>
                <a:latin typeface="Times New Roman" panose="02020603050405020304" pitchFamily="18" charset="0"/>
                <a:cs typeface="Times New Roman" panose="02020603050405020304" pitchFamily="18" charset="0"/>
              </a:rPr>
              <a:t>biết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như</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dáng</a:t>
            </a:r>
            <a:r>
              <a:rPr lang="en-US" sz="2400" dirty="0">
                <a:solidFill>
                  <a:srgbClr val="FF0000"/>
                </a:solidFill>
                <a:latin typeface="Times New Roman" panose="02020603050405020304" pitchFamily="18" charset="0"/>
                <a:cs typeface="Times New Roman" panose="02020603050405020304" pitchFamily="18" charset="0"/>
              </a:rPr>
              <a:t>.</a:t>
            </a:r>
          </a:p>
          <a:p>
            <a:pPr lvl="0">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rPr>
              <a:t>3. </a:t>
            </a:r>
            <a:r>
              <a:rPr lang="en-US" sz="2400" dirty="0" err="1" smtClean="0">
                <a:solidFill>
                  <a:srgbClr val="FF0000"/>
                </a:solidFill>
                <a:latin typeface="Times New Roman" panose="02020603050405020304" pitchFamily="18" charset="0"/>
                <a:cs typeface="Times New Roman" panose="02020603050405020304" pitchFamily="18" charset="0"/>
              </a:rPr>
              <a:t>Nêu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núi</a:t>
            </a:r>
            <a:r>
              <a:rPr lang="en-US" sz="2400" dirty="0">
                <a:solidFill>
                  <a:srgbClr val="FF0000"/>
                </a:solidFill>
                <a:latin typeface="Times New Roman" panose="02020603050405020304" pitchFamily="18" charset="0"/>
                <a:cs typeface="Times New Roman" panose="02020603050405020304" pitchFamily="18" charset="0"/>
              </a:rPr>
              <a:t>.</a:t>
            </a:r>
          </a:p>
          <a:p>
            <a:pPr lvl="0">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rPr>
              <a:t>4. Cho </a:t>
            </a:r>
            <a:r>
              <a:rPr lang="en-US" sz="2400" dirty="0" err="1">
                <a:solidFill>
                  <a:srgbClr val="FF0000"/>
                </a:solidFill>
                <a:latin typeface="Times New Roman" panose="02020603050405020304" pitchFamily="18" charset="0"/>
                <a:cs typeface="Times New Roman" panose="02020603050405020304" pitchFamily="18" charset="0"/>
              </a:rPr>
              <a:t>biết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núi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đồi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cao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đồng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C7D4BCCE-206C-4192-B634-0087D4F9A70F}"/>
              </a:ext>
            </a:extLst>
          </p:cNvPr>
          <p:cNvSpPr txBox="1"/>
          <p:nvPr/>
        </p:nvSpPr>
        <p:spPr>
          <a:xfrm>
            <a:off x="0" y="884877"/>
            <a:ext cx="4651783" cy="661207"/>
          </a:xfrm>
          <a:prstGeom prst="rect">
            <a:avLst/>
          </a:prstGeom>
          <a:noFill/>
        </p:spPr>
        <p:txBody>
          <a:bodyPr wrap="square">
            <a:spAutoFit/>
          </a:bodyPr>
          <a:lstStyle/>
          <a:p>
            <a:pPr>
              <a:lnSpc>
                <a:spcPct val="150000"/>
              </a:lnSpc>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II.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0C8152D7-580E-472D-B8B3-2D0594BB28BB}"/>
              </a:ext>
            </a:extLst>
          </p:cNvPr>
          <p:cNvSpPr/>
          <p:nvPr/>
        </p:nvSpPr>
        <p:spPr>
          <a:xfrm>
            <a:off x="1033470" y="-4281"/>
            <a:ext cx="10499272" cy="980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KỂ TÊN CÁC DẠNG ĐỊA HÌNH PHỔ BIẾN</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39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stretch>
            <a:fillRect/>
          </a:stretch>
        </p:blipFill>
        <p:spPr>
          <a:xfrm>
            <a:off x="5547907" y="1830660"/>
            <a:ext cx="6698244" cy="5079025"/>
          </a:xfrm>
          <a:prstGeom prst="rect">
            <a:avLst/>
          </a:prstGeom>
        </p:spPr>
      </p:pic>
      <p:sp>
        <p:nvSpPr>
          <p:cNvPr id="8" name="TextBox 7">
            <a:extLst>
              <a:ext uri="{FF2B5EF4-FFF2-40B4-BE49-F238E27FC236}">
                <a16:creationId xmlns:a16="http://schemas.microsoft.com/office/drawing/2014/main" id="{A6292E17-D85D-4553-9FCB-24F6AF338AC9}"/>
              </a:ext>
            </a:extLst>
          </p:cNvPr>
          <p:cNvSpPr txBox="1"/>
          <p:nvPr/>
        </p:nvSpPr>
        <p:spPr>
          <a:xfrm>
            <a:off x="-117688" y="835084"/>
            <a:ext cx="4651783" cy="661207"/>
          </a:xfrm>
          <a:prstGeom prst="rect">
            <a:avLst/>
          </a:prstGeom>
          <a:noFill/>
        </p:spPr>
        <p:txBody>
          <a:bodyPr wrap="square">
            <a:spAutoFit/>
          </a:bodyPr>
          <a:lstStyle/>
          <a:p>
            <a:pPr>
              <a:lnSpc>
                <a:spcPct val="150000"/>
              </a:lnSpc>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II.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p:graphicFrame>
        <p:nvGraphicFramePr>
          <p:cNvPr id="10" name="Table 9">
            <a:extLst>
              <a:ext uri="{FF2B5EF4-FFF2-40B4-BE49-F238E27FC236}">
                <a16:creationId xmlns:a16="http://schemas.microsoft.com/office/drawing/2014/main" id="{83BE367E-6DFD-43E1-A5A1-258E057D4872}"/>
              </a:ext>
            </a:extLst>
          </p:cNvPr>
          <p:cNvGraphicFramePr>
            <a:graphicFrameLocks noGrp="1"/>
          </p:cNvGraphicFramePr>
          <p:nvPr>
            <p:extLst>
              <p:ext uri="{D42A27DB-BD31-4B8C-83A1-F6EECF244321}">
                <p14:modId xmlns:p14="http://schemas.microsoft.com/office/powerpoint/2010/main" val="1179315495"/>
              </p:ext>
            </p:extLst>
          </p:nvPr>
        </p:nvGraphicFramePr>
        <p:xfrm>
          <a:off x="52277" y="1991912"/>
          <a:ext cx="5589993" cy="4288332"/>
        </p:xfrm>
        <a:graphic>
          <a:graphicData uri="http://schemas.openxmlformats.org/drawingml/2006/table">
            <a:tbl>
              <a:tblPr firstRow="1" bandRow="1">
                <a:tableStyleId>{5C22544A-7EE6-4342-B048-85BDC9FD1C3A}</a:tableStyleId>
              </a:tblPr>
              <a:tblGrid>
                <a:gridCol w="1646319">
                  <a:extLst>
                    <a:ext uri="{9D8B030D-6E8A-4147-A177-3AD203B41FA5}">
                      <a16:colId xmlns:a16="http://schemas.microsoft.com/office/drawing/2014/main" val="20000"/>
                    </a:ext>
                  </a:extLst>
                </a:gridCol>
                <a:gridCol w="1187687">
                  <a:extLst>
                    <a:ext uri="{9D8B030D-6E8A-4147-A177-3AD203B41FA5}">
                      <a16:colId xmlns:a16="http://schemas.microsoft.com/office/drawing/2014/main" val="20001"/>
                    </a:ext>
                  </a:extLst>
                </a:gridCol>
                <a:gridCol w="2755987">
                  <a:extLst>
                    <a:ext uri="{9D8B030D-6E8A-4147-A177-3AD203B41FA5}">
                      <a16:colId xmlns:a16="http://schemas.microsoft.com/office/drawing/2014/main" val="20002"/>
                    </a:ext>
                  </a:extLst>
                </a:gridCol>
              </a:tblGrid>
              <a:tr h="9761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chemeClr val="tx1"/>
                          </a:solidFill>
                          <a:latin typeface="Times New Roman" panose="02020603050405020304" pitchFamily="18" charset="0"/>
                          <a:cs typeface="Times New Roman" panose="02020603050405020304" pitchFamily="18" charset="0"/>
                        </a:rPr>
                        <a:t>Các</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dạng</a:t>
                      </a:r>
                      <a:r>
                        <a:rPr lang="en-US" sz="2000" baseline="0" dirty="0">
                          <a:solidFill>
                            <a:schemeClr val="tx1"/>
                          </a:solidFill>
                          <a:latin typeface="Times New Roman" panose="02020603050405020304" pitchFamily="18" charset="0"/>
                          <a:cs typeface="Times New Roman" panose="02020603050405020304"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err="1">
                          <a:solidFill>
                            <a:schemeClr val="tx1"/>
                          </a:solidFill>
                          <a:latin typeface="Times New Roman" panose="02020603050405020304" pitchFamily="18" charset="0"/>
                          <a:cs typeface="Times New Roman" panose="02020603050405020304" pitchFamily="18" charset="0"/>
                        </a:rPr>
                        <a:t>địa</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hình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0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mét</a:t>
                      </a:r>
                      <a:r>
                        <a:rPr lang="en-US" sz="20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0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0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910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latin typeface="Times New Roman" panose="02020603050405020304" pitchFamily="18" charset="0"/>
                          <a:cs typeface="Times New Roman" panose="02020603050405020304" pitchFamily="18" charset="0"/>
                        </a:rPr>
                        <a:t>&gt; 500 m</a:t>
                      </a: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002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0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latin typeface="Times New Roman" panose="02020603050405020304" pitchFamily="18" charset="0"/>
                          <a:cs typeface="Times New Roman" panose="02020603050405020304" pitchFamily="18" charset="0"/>
                        </a:rPr>
                        <a:t>&gt; 500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60460">
                <a:tc>
                  <a:txBody>
                    <a:bodyPr/>
                    <a:lstStyle/>
                    <a:p>
                      <a:r>
                        <a:rPr lang="en-US" sz="2000" b="1" dirty="0" err="1">
                          <a:latin typeface="Times New Roman" panose="02020603050405020304" pitchFamily="18" charset="0"/>
                          <a:cs typeface="Times New Roman" panose="02020603050405020304" pitchFamily="18" charset="0"/>
                        </a:rPr>
                        <a:t>Đồi</a:t>
                      </a:r>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latin typeface="Times New Roman" panose="02020603050405020304" pitchFamily="18" charset="0"/>
                          <a:cs typeface="Times New Roman" panose="02020603050405020304" pitchFamily="18" charset="0"/>
                        </a:rPr>
                        <a:t>&lt; 200m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60460">
                <a:tc>
                  <a:txBody>
                    <a:bodyPr/>
                    <a:lstStyle/>
                    <a:p>
                      <a:r>
                        <a:rPr lang="en-US" sz="2000" b="1" dirty="0" err="1">
                          <a:latin typeface="Times New Roman" panose="02020603050405020304" pitchFamily="18" charset="0"/>
                          <a:cs typeface="Times New Roman" panose="02020603050405020304" pitchFamily="18" charset="0"/>
                        </a:rPr>
                        <a:t>Đồng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bằng</a:t>
                      </a:r>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latin typeface="Times New Roman" panose="02020603050405020304" pitchFamily="18" charset="0"/>
                          <a:cs typeface="Times New Roman" panose="02020603050405020304" pitchFamily="18" charset="0"/>
                        </a:rPr>
                        <a:t>&lt; 200 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9C4C2861-064F-4617-8089-28BE16A10C11}"/>
              </a:ext>
            </a:extLst>
          </p:cNvPr>
          <p:cNvSpPr/>
          <p:nvPr/>
        </p:nvSpPr>
        <p:spPr>
          <a:xfrm>
            <a:off x="-18908" y="1546084"/>
            <a:ext cx="5512663" cy="461665"/>
          </a:xfrm>
          <a:prstGeom prst="rect">
            <a:avLst/>
          </a:prstGeom>
        </p:spPr>
        <p:txBody>
          <a:bodyPr wrap="none">
            <a:spAutoFit/>
          </a:bodyPr>
          <a:lstStyle/>
          <a:p>
            <a:r>
              <a:rPr lang="en-US" sz="2400" dirty="0">
                <a:ln w="0">
                  <a:noFill/>
                </a:ln>
                <a:solidFill>
                  <a:srgbClr val="FF0000"/>
                </a:solidFill>
                <a:latin typeface="Times New Roman" panose="02020603050405020304" pitchFamily="18" charset="0"/>
                <a:cs typeface="Times New Roman" panose="02020603050405020304" pitchFamily="18" charset="0"/>
              </a:rPr>
              <a:t>1. </a:t>
            </a:r>
            <a:r>
              <a:rPr lang="en-US" sz="2400" dirty="0" err="1">
                <a:ln w="0">
                  <a:noFill/>
                </a:ln>
                <a:solidFill>
                  <a:srgbClr val="FF0000"/>
                </a:solidFill>
                <a:latin typeface="Times New Roman" panose="02020603050405020304" pitchFamily="18" charset="0"/>
                <a:cs typeface="Times New Roman" panose="02020603050405020304" pitchFamily="18" charset="0"/>
              </a:rPr>
              <a:t>Các</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dạng</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địa</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hình</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phổ</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biến</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trên</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Trái</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Đất</a:t>
            </a:r>
            <a:endParaRPr lang="vi-VN" sz="2400" dirty="0"/>
          </a:p>
        </p:txBody>
      </p:sp>
      <p:sp>
        <p:nvSpPr>
          <p:cNvPr id="11" name="Oval 10">
            <a:extLst>
              <a:ext uri="{FF2B5EF4-FFF2-40B4-BE49-F238E27FC236}">
                <a16:creationId xmlns:a16="http://schemas.microsoft.com/office/drawing/2014/main" id="{A4032C54-8DDA-4021-9A64-73770B83762A}"/>
              </a:ext>
            </a:extLst>
          </p:cNvPr>
          <p:cNvSpPr/>
          <p:nvPr/>
        </p:nvSpPr>
        <p:spPr>
          <a:xfrm>
            <a:off x="8118761" y="2075033"/>
            <a:ext cx="595745" cy="335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A71A9512-8541-4A1C-ADC9-A450D01B9FFF}"/>
              </a:ext>
            </a:extLst>
          </p:cNvPr>
          <p:cNvSpPr/>
          <p:nvPr/>
        </p:nvSpPr>
        <p:spPr>
          <a:xfrm>
            <a:off x="8164740" y="4044091"/>
            <a:ext cx="1076239" cy="5061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11B06BD0-81E3-488F-AE93-D90D6504CB35}"/>
              </a:ext>
            </a:extLst>
          </p:cNvPr>
          <p:cNvSpPr/>
          <p:nvPr/>
        </p:nvSpPr>
        <p:spPr>
          <a:xfrm>
            <a:off x="9107261" y="2936461"/>
            <a:ext cx="595745" cy="335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AD7F4F9D-5013-4640-94D1-938C91587144}"/>
              </a:ext>
            </a:extLst>
          </p:cNvPr>
          <p:cNvSpPr/>
          <p:nvPr/>
        </p:nvSpPr>
        <p:spPr>
          <a:xfrm>
            <a:off x="10665067" y="2245880"/>
            <a:ext cx="936950" cy="4696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7779B19E-6374-42B8-800E-127ABAFF4DD5}"/>
              </a:ext>
            </a:extLst>
          </p:cNvPr>
          <p:cNvSpPr/>
          <p:nvPr/>
        </p:nvSpPr>
        <p:spPr>
          <a:xfrm>
            <a:off x="5096" y="6280244"/>
            <a:ext cx="5589992" cy="461665"/>
          </a:xfrm>
          <a:prstGeom prst="rect">
            <a:avLst/>
          </a:prstGeom>
        </p:spPr>
        <p:txBody>
          <a:bodyPr wrap="none">
            <a:spAutoFit/>
          </a:bodyPr>
          <a:lstStyle/>
          <a:p>
            <a:r>
              <a:rPr lang="en-US" sz="2400" dirty="0">
                <a:ln w="0">
                  <a:noFill/>
                </a:ln>
                <a:solidFill>
                  <a:srgbClr val="FF0000"/>
                </a:solidFill>
                <a:latin typeface="Times New Roman" panose="02020603050405020304" pitchFamily="18" charset="0"/>
                <a:cs typeface="Times New Roman" panose="02020603050405020304" pitchFamily="18" charset="0"/>
              </a:rPr>
              <a:t>2. </a:t>
            </a:r>
            <a:r>
              <a:rPr lang="en-US" sz="2400" dirty="0" err="1">
                <a:ln w="0">
                  <a:noFill/>
                </a:ln>
                <a:solidFill>
                  <a:srgbClr val="FF0000"/>
                </a:solidFill>
                <a:latin typeface="Times New Roman" panose="02020603050405020304" pitchFamily="18" charset="0"/>
                <a:cs typeface="Times New Roman" panose="02020603050405020304" pitchFamily="18" charset="0"/>
              </a:rPr>
              <a:t>Đặc</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điểm</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nhận</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dạng</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của</a:t>
            </a:r>
            <a:r>
              <a:rPr lang="en-US" sz="2400" dirty="0">
                <a:ln w="0">
                  <a:noFill/>
                </a:ln>
                <a:solidFill>
                  <a:srgbClr val="FF0000"/>
                </a:solidFill>
                <a:latin typeface="Times New Roman" panose="02020603050405020304" pitchFamily="18" charset="0"/>
                <a:cs typeface="Times New Roman" panose="02020603050405020304" pitchFamily="18" charset="0"/>
              </a:rPr>
              <a:t> 4 </a:t>
            </a:r>
            <a:r>
              <a:rPr lang="en-US" sz="2400" dirty="0" err="1">
                <a:ln w="0">
                  <a:noFill/>
                </a:ln>
                <a:solidFill>
                  <a:srgbClr val="FF0000"/>
                </a:solidFill>
                <a:latin typeface="Times New Roman" panose="02020603050405020304" pitchFamily="18" charset="0"/>
                <a:cs typeface="Times New Roman" panose="02020603050405020304" pitchFamily="18" charset="0"/>
              </a:rPr>
              <a:t>dạng</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địa</a:t>
            </a:r>
            <a:r>
              <a:rPr lang="en-US" sz="2400" dirty="0">
                <a:ln w="0">
                  <a:noFill/>
                </a:ln>
                <a:solidFill>
                  <a:srgbClr val="FF0000"/>
                </a:solidFill>
                <a:latin typeface="Times New Roman" panose="02020603050405020304" pitchFamily="18" charset="0"/>
                <a:cs typeface="Times New Roman" panose="02020603050405020304" pitchFamily="18" charset="0"/>
              </a:rPr>
              <a:t> </a:t>
            </a:r>
            <a:r>
              <a:rPr lang="en-US" sz="2400" dirty="0" err="1">
                <a:ln w="0">
                  <a:noFill/>
                </a:ln>
                <a:solidFill>
                  <a:srgbClr val="FF0000"/>
                </a:solidFill>
                <a:latin typeface="Times New Roman" panose="02020603050405020304" pitchFamily="18" charset="0"/>
                <a:cs typeface="Times New Roman" panose="02020603050405020304" pitchFamily="18" charset="0"/>
              </a:rPr>
              <a:t>hình</a:t>
            </a:r>
            <a:r>
              <a:rPr lang="en-US" sz="2400" dirty="0">
                <a:ln w="0">
                  <a:noFill/>
                </a:ln>
                <a:solidFill>
                  <a:srgbClr val="FF0000"/>
                </a:solidFill>
                <a:latin typeface="Times New Roman" panose="02020603050405020304" pitchFamily="18" charset="0"/>
                <a:cs typeface="Times New Roman" panose="02020603050405020304" pitchFamily="18" charset="0"/>
              </a:rPr>
              <a:t> </a:t>
            </a:r>
            <a:endParaRPr lang="vi-VN" sz="2400" dirty="0"/>
          </a:p>
        </p:txBody>
      </p:sp>
      <p:sp>
        <p:nvSpPr>
          <p:cNvPr id="16" name="Rectangle 15">
            <a:extLst>
              <a:ext uri="{FF2B5EF4-FFF2-40B4-BE49-F238E27FC236}">
                <a16:creationId xmlns:a16="http://schemas.microsoft.com/office/drawing/2014/main" id="{87A606E7-0E22-4C7F-B718-E4997E583D73}"/>
              </a:ext>
            </a:extLst>
          </p:cNvPr>
          <p:cNvSpPr/>
          <p:nvPr/>
        </p:nvSpPr>
        <p:spPr>
          <a:xfrm>
            <a:off x="2904413" y="3186589"/>
            <a:ext cx="2586354"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rõ</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rệt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gồm</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và</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chân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8C63DF49-6DFE-4171-8AFF-E6CE9BE19106}"/>
              </a:ext>
            </a:extLst>
          </p:cNvPr>
          <p:cNvSpPr/>
          <p:nvPr/>
        </p:nvSpPr>
        <p:spPr>
          <a:xfrm>
            <a:off x="2918721" y="4040641"/>
            <a:ext cx="2733324"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rgbClr val="0070C0"/>
                </a:solidFill>
                <a:latin typeface="Times New Roman" panose="02020603050405020304" pitchFamily="18" charset="0"/>
                <a:cs typeface="Times New Roman" panose="02020603050405020304" pitchFamily="18" charset="0"/>
              </a:rPr>
              <a:t>Vùng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rộng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lớn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bằng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phẳng</a:t>
            </a:r>
            <a:r>
              <a:rPr lang="en-US" b="1"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dốc</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2A6172A0-0B20-4EB0-B90D-A3258BDC6017}"/>
              </a:ext>
            </a:extLst>
          </p:cNvPr>
          <p:cNvSpPr/>
          <p:nvPr/>
        </p:nvSpPr>
        <p:spPr>
          <a:xfrm>
            <a:off x="2847273" y="4821209"/>
            <a:ext cx="2804772" cy="515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tròn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thoải</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4DF705B3-9D39-44BB-B0FE-598289C73834}"/>
              </a:ext>
            </a:extLst>
          </p:cNvPr>
          <p:cNvSpPr/>
          <p:nvPr/>
        </p:nvSpPr>
        <p:spPr>
          <a:xfrm>
            <a:off x="2908947" y="5621231"/>
            <a:ext cx="2733324" cy="515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rgbClr val="0070C0"/>
                </a:solidFill>
                <a:latin typeface="Times New Roman" panose="02020603050405020304" pitchFamily="18" charset="0"/>
                <a:cs typeface="Times New Roman" panose="02020603050405020304" pitchFamily="18" charset="0"/>
              </a:rPr>
              <a:t>Thấp</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bằng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phẳng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hoặc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gợn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sóng</a:t>
            </a:r>
            <a:r>
              <a:rPr lang="en-US" b="1" dirty="0">
                <a:solidFill>
                  <a:srgbClr val="0070C0"/>
                </a:solidFill>
                <a:latin typeface="Times New Roman" panose="02020603050405020304" pitchFamily="18" charset="0"/>
                <a:cs typeface="Times New Roman" panose="02020603050405020304" pitchFamily="18" charset="0"/>
              </a:rPr>
              <a:t>. </a:t>
            </a:r>
          </a:p>
        </p:txBody>
      </p:sp>
      <p:sp>
        <p:nvSpPr>
          <p:cNvPr id="20" name="Rectangle 19">
            <a:extLst>
              <a:ext uri="{FF2B5EF4-FFF2-40B4-BE49-F238E27FC236}">
                <a16:creationId xmlns:a16="http://schemas.microsoft.com/office/drawing/2014/main" id="{A2BB74F9-38EF-4267-84F2-1DE9D7CA8795}"/>
              </a:ext>
            </a:extLst>
          </p:cNvPr>
          <p:cNvSpPr/>
          <p:nvPr/>
        </p:nvSpPr>
        <p:spPr>
          <a:xfrm>
            <a:off x="1033470" y="-4281"/>
            <a:ext cx="10499272" cy="980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CÁC </a:t>
            </a:r>
            <a:r>
              <a:rPr lang="en-US" sz="2800" b="1" dirty="0">
                <a:solidFill>
                  <a:schemeClr val="accent6">
                    <a:lumMod val="50000"/>
                  </a:schemeClr>
                </a:solidFill>
                <a:latin typeface="Times New Roman" panose="02020603050405020304" pitchFamily="18" charset="0"/>
                <a:cs typeface="Times New Roman" panose="02020603050405020304" pitchFamily="18" charset="0"/>
              </a:rPr>
              <a:t>DẠNG ĐỊA HÌNH </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PHỔ BIẾN CHÍNH</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6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7D4BCCE-206C-4192-B634-0087D4F9A70F}"/>
              </a:ext>
            </a:extLst>
          </p:cNvPr>
          <p:cNvSpPr txBox="1"/>
          <p:nvPr/>
        </p:nvSpPr>
        <p:spPr>
          <a:xfrm>
            <a:off x="0" y="884877"/>
            <a:ext cx="4651783" cy="661207"/>
          </a:xfrm>
          <a:prstGeom prst="rect">
            <a:avLst/>
          </a:prstGeom>
          <a:noFill/>
        </p:spPr>
        <p:txBody>
          <a:bodyPr wrap="square">
            <a:spAutoFit/>
          </a:bodyPr>
          <a:lstStyle/>
          <a:p>
            <a:pPr>
              <a:lnSpc>
                <a:spcPct val="150000"/>
              </a:lnSpc>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II.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524C46CB-0B90-4F8B-AE46-252121742904}"/>
              </a:ext>
            </a:extLst>
          </p:cNvPr>
          <p:cNvSpPr/>
          <p:nvPr/>
        </p:nvSpPr>
        <p:spPr>
          <a:xfrm>
            <a:off x="130316" y="1463412"/>
            <a:ext cx="11661624" cy="646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Núi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500m; </a:t>
            </a:r>
            <a:r>
              <a:rPr lang="en-US" sz="2800" dirty="0" err="1">
                <a:solidFill>
                  <a:schemeClr val="tx1"/>
                </a:solidFill>
                <a:latin typeface="Times New Roman" panose="02020603050405020304" pitchFamily="18" charset="0"/>
                <a:cs typeface="Times New Roman" panose="02020603050405020304" pitchFamily="18" charset="0"/>
              </a:rPr>
              <a:t>nhô</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cao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rõ</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rệt</a:t>
            </a:r>
            <a:r>
              <a:rPr lang="en-US" sz="2800" dirty="0">
                <a:solidFill>
                  <a:schemeClr val="tx1"/>
                </a:solidFill>
                <a:latin typeface="Times New Roman" panose="02020603050405020304" pitchFamily="18" charset="0"/>
                <a:cs typeface="Times New Roman" panose="02020603050405020304" pitchFamily="18" charset="0"/>
              </a:rPr>
              <a: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gồm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đỉnh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núi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sườn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núi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núi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8FE788E-B96D-4291-98F2-9CF711FD205E}"/>
              </a:ext>
            </a:extLst>
          </p:cNvPr>
          <p:cNvSpPr/>
          <p:nvPr/>
        </p:nvSpPr>
        <p:spPr>
          <a:xfrm>
            <a:off x="1033470" y="-4281"/>
            <a:ext cx="10499272" cy="980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CÁC </a:t>
            </a:r>
            <a:r>
              <a:rPr lang="en-US" sz="2800" b="1" dirty="0">
                <a:solidFill>
                  <a:schemeClr val="accent6">
                    <a:lumMod val="50000"/>
                  </a:schemeClr>
                </a:solidFill>
                <a:latin typeface="Times New Roman" panose="02020603050405020304" pitchFamily="18" charset="0"/>
                <a:cs typeface="Times New Roman" panose="02020603050405020304" pitchFamily="18" charset="0"/>
              </a:rPr>
              <a:t>DẠNG ĐỊA HÌNH </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842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úi Ngọc Linh vẻ đẹp huyền bí miền đất Kon Tum - Vntr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106" y="3494662"/>
            <a:ext cx="5970895" cy="33317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70980" y="6369184"/>
            <a:ext cx="2821020"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Núi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Linh</a:t>
            </a:r>
            <a:r>
              <a:rPr lang="en-US" sz="2400" b="1" dirty="0">
                <a:solidFill>
                  <a:schemeClr val="tx1"/>
                </a:solidFill>
                <a:latin typeface="Times New Roman" panose="02020603050405020304" pitchFamily="18" charset="0"/>
                <a:cs typeface="Times New Roman" panose="02020603050405020304" pitchFamily="18" charset="0"/>
              </a:rPr>
              <a:t> - VN</a:t>
            </a:r>
          </a:p>
        </p:txBody>
      </p:sp>
      <p:pic>
        <p:nvPicPr>
          <p:cNvPr id="5124" name="Picture 4" descr="Núi Phú Sĩ Nhật Bản, một trong ba ngọn núi thánh của xứ Phù T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247" y="-1"/>
            <a:ext cx="5985754" cy="34630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96273" y="3005847"/>
            <a:ext cx="2295728"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Núi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Phú</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Sĩ</a:t>
            </a:r>
            <a:r>
              <a:rPr lang="en-US" sz="2400" b="1" dirty="0">
                <a:solidFill>
                  <a:schemeClr val="tx1"/>
                </a:solidFill>
                <a:latin typeface="Times New Roman" panose="02020603050405020304" pitchFamily="18" charset="0"/>
                <a:cs typeface="Times New Roman" panose="02020603050405020304" pitchFamily="18" charset="0"/>
              </a:rPr>
              <a:t> - NB</a:t>
            </a:r>
          </a:p>
        </p:txBody>
      </p:sp>
      <p:pic>
        <p:nvPicPr>
          <p:cNvPr id="5126" name="Picture 6" descr="Dãy núi Đan 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3463046"/>
            <a:ext cx="6206249" cy="33949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60323" y="6400800"/>
            <a:ext cx="2645923"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Núi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Đan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a:t>
            </a:r>
            <a:r>
              <a:rPr lang="en-US" sz="2400" b="1" dirty="0">
                <a:solidFill>
                  <a:schemeClr val="tx1"/>
                </a:solidFill>
                <a:latin typeface="Times New Roman" panose="02020603050405020304" pitchFamily="18" charset="0"/>
                <a:cs typeface="Times New Roman" panose="02020603050405020304" pitchFamily="18" charset="0"/>
              </a:rPr>
              <a:t> - TQ</a:t>
            </a:r>
          </a:p>
        </p:txBody>
      </p:sp>
      <p:pic>
        <p:nvPicPr>
          <p:cNvPr id="5128" name="Picture 8" descr="Núi Eve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6206246" cy="34582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19472" y="3001050"/>
            <a:ext cx="1186774"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Everest</a:t>
            </a:r>
          </a:p>
        </p:txBody>
      </p:sp>
    </p:spTree>
    <p:extLst>
      <p:ext uri="{BB962C8B-B14F-4D97-AF65-F5344CB8AC3E}">
        <p14:creationId xmlns:p14="http://schemas.microsoft.com/office/powerpoint/2010/main" val="19158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randombar(horizontal)">
                                      <p:cBhvr>
                                        <p:cTn id="13" dur="500"/>
                                        <p:tgtEl>
                                          <p:spTgt spid="51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randombar(horizontal)">
                                      <p:cBhvr>
                                        <p:cTn id="19" dur="500"/>
                                        <p:tgtEl>
                                          <p:spTgt spid="51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randombar(horizontal)">
                                      <p:cBhvr>
                                        <p:cTn id="25" dur="500"/>
                                        <p:tgtEl>
                                          <p:spTgt spid="51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7D4BCCE-206C-4192-B634-0087D4F9A70F}"/>
              </a:ext>
            </a:extLst>
          </p:cNvPr>
          <p:cNvSpPr txBox="1"/>
          <p:nvPr/>
        </p:nvSpPr>
        <p:spPr>
          <a:xfrm>
            <a:off x="0" y="884877"/>
            <a:ext cx="4651783" cy="661207"/>
          </a:xfrm>
          <a:prstGeom prst="rect">
            <a:avLst/>
          </a:prstGeom>
          <a:noFill/>
        </p:spPr>
        <p:txBody>
          <a:bodyPr wrap="square">
            <a:spAutoFit/>
          </a:bodyPr>
          <a:lstStyle/>
          <a:p>
            <a:pPr>
              <a:lnSpc>
                <a:spcPct val="150000"/>
              </a:lnSpc>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II.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524C46CB-0B90-4F8B-AE46-252121742904}"/>
              </a:ext>
            </a:extLst>
          </p:cNvPr>
          <p:cNvSpPr/>
          <p:nvPr/>
        </p:nvSpPr>
        <p:spPr>
          <a:xfrm>
            <a:off x="130316" y="1463412"/>
            <a:ext cx="11661624" cy="646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Núi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500m; </a:t>
            </a:r>
            <a:r>
              <a:rPr lang="en-US" sz="2800" dirty="0" err="1">
                <a:solidFill>
                  <a:schemeClr val="tx1"/>
                </a:solidFill>
                <a:latin typeface="Times New Roman" panose="02020603050405020304" pitchFamily="18" charset="0"/>
                <a:cs typeface="Times New Roman" panose="02020603050405020304" pitchFamily="18" charset="0"/>
              </a:rPr>
              <a:t>nhô</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cao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rõ</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rệt</a:t>
            </a:r>
            <a:r>
              <a:rPr lang="en-US" sz="2800" dirty="0">
                <a:solidFill>
                  <a:schemeClr val="tx1"/>
                </a:solidFill>
                <a:latin typeface="Times New Roman" panose="02020603050405020304" pitchFamily="18" charset="0"/>
                <a:cs typeface="Times New Roman" panose="02020603050405020304" pitchFamily="18" charset="0"/>
              </a:rPr>
              <a: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gồm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đỉnh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núi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sườn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núi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núi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5F68620-A2DE-4602-A076-5321D511DD21}"/>
              </a:ext>
            </a:extLst>
          </p:cNvPr>
          <p:cNvSpPr/>
          <p:nvPr/>
        </p:nvSpPr>
        <p:spPr>
          <a:xfrm>
            <a:off x="138026" y="2027715"/>
            <a:ext cx="11804591"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Cao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500m; </a:t>
            </a:r>
            <a:r>
              <a:rPr lang="en-US" sz="2800" dirty="0" err="1">
                <a:solidFill>
                  <a:schemeClr val="tx1"/>
                </a:solidFill>
                <a:latin typeface="Times New Roman" panose="02020603050405020304" pitchFamily="18" charset="0"/>
                <a:cs typeface="Times New Roman" panose="02020603050405020304" pitchFamily="18" charset="0"/>
              </a:rPr>
              <a:t>vùng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phẳng</a:t>
            </a:r>
            <a:r>
              <a:rPr lang="en-US" sz="280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sườn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dốc</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FDCC03D-7F95-457F-B2B3-C6F92D98C806}"/>
              </a:ext>
            </a:extLst>
          </p:cNvPr>
          <p:cNvSpPr/>
          <p:nvPr/>
        </p:nvSpPr>
        <p:spPr>
          <a:xfrm>
            <a:off x="1033470" y="-4281"/>
            <a:ext cx="10499272" cy="980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CÁC </a:t>
            </a:r>
            <a:r>
              <a:rPr lang="en-US" sz="2800" b="1" dirty="0">
                <a:solidFill>
                  <a:schemeClr val="accent6">
                    <a:lumMod val="50000"/>
                  </a:schemeClr>
                </a:solidFill>
                <a:latin typeface="Times New Roman" panose="02020603050405020304" pitchFamily="18" charset="0"/>
                <a:cs typeface="Times New Roman" panose="02020603050405020304" pitchFamily="18" charset="0"/>
              </a:rPr>
              <a:t>DẠNG ĐỊA HÌNH </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29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TotalTime>
  <Words>1071</Words>
  <Application>Microsoft Office PowerPoint</Application>
  <PresentationFormat>Widescreen</PresentationFormat>
  <Paragraphs>113</Paragraphs>
  <Slides>19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125</cp:revision>
  <dcterms:created xsi:type="dcterms:W3CDTF">2021-07-25T03:44:16Z</dcterms:created>
  <dcterms:modified xsi:type="dcterms:W3CDTF">2023-12-06T09:29:21Z</dcterms:modified>
</cp:coreProperties>
</file>