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7" r:id="rId2"/>
    <p:sldId id="313" r:id="rId3"/>
    <p:sldId id="258" r:id="rId4"/>
    <p:sldId id="259" r:id="rId5"/>
    <p:sldId id="262" r:id="rId6"/>
    <p:sldId id="297" r:id="rId7"/>
    <p:sldId id="298" r:id="rId8"/>
    <p:sldId id="299" r:id="rId9"/>
    <p:sldId id="315" r:id="rId10"/>
    <p:sldId id="316" r:id="rId11"/>
    <p:sldId id="317" r:id="rId12"/>
    <p:sldId id="314" r:id="rId13"/>
    <p:sldId id="301" r:id="rId14"/>
    <p:sldId id="270" r:id="rId15"/>
    <p:sldId id="271" r:id="rId16"/>
    <p:sldId id="318" r:id="rId17"/>
    <p:sldId id="319" r:id="rId18"/>
    <p:sldId id="264" r:id="rId19"/>
    <p:sldId id="320" r:id="rId20"/>
    <p:sldId id="290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CC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B0F12C-8C33-B79A-1715-973A0CBC8E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B195E2B-EB7C-66CB-5684-204B7BB36D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AB2D88-9D2B-CE5B-B8D8-ED498B181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6089E-571C-4867-8563-C5CFBECB261E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2A4966-D231-7F43-EB23-CB1E5B78F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D29857-80F6-4449-52DC-18F22071D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F897C-6C5A-473C-AC1C-8D68AB2215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3427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020D7A-04A5-A64C-89DE-5D1D0E2614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923230-A5D9-F370-78BE-556FD3649F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E1135E-7C96-65A7-8A06-013EDFFCA7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6089E-571C-4867-8563-C5CFBECB261E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6C4A4E-ACE0-58D8-055C-6872B52DB5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4ADD52-837B-41CB-8F00-4F4B4C47B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F897C-6C5A-473C-AC1C-8D68AB2215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6257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EF87187-6318-C56F-87EB-A049857C5E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108C07-D612-99DB-0F86-9D8BAD4FAF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419483-08FA-A489-2DA8-561C21102F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6089E-571C-4867-8563-C5CFBECB261E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39AF2E-46B4-7A68-BBA0-3FFE91BDFA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EC9D58-D433-4C31-2D90-D29A78564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F897C-6C5A-473C-AC1C-8D68AB2215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1098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87114-6F25-5B4E-C52E-8AD110E1A5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2D00BF-60E9-6C09-5630-959E070E3A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1FA56C-35BD-988C-59FF-7017A89066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6089E-571C-4867-8563-C5CFBECB261E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BE690F-FBFD-6666-A8E0-E9885E15A9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E76834-76F5-4E0C-7D4C-886FC1084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F897C-6C5A-473C-AC1C-8D68AB2215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0124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573488-3B3F-EB1C-7A60-68D627AB6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8120A4-2138-2E4E-42D8-78D8ACE6BC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000B7F-6E7D-2E73-C75E-7E751A90AC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6089E-571C-4867-8563-C5CFBECB261E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9B041E-B065-048F-2C1E-E23D84A1E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C2C58A-6E84-73F5-FC97-F51B85F17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F897C-6C5A-473C-AC1C-8D68AB2215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024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6A3835-AE03-CE5D-FF81-C574B42DD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CDE9EE-5658-B827-AAF8-62C88A253F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CD7191-9314-F571-4109-AA4FC9171A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487E7E-AFCA-ADF8-349B-DAE947F552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6089E-571C-4867-8563-C5CFBECB261E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32F9DC-F638-62DA-A114-BDED3F4D2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BDE288-1C85-54B5-53BB-B76601C10C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F897C-6C5A-473C-AC1C-8D68AB2215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9928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974DBF-14CD-7679-64AA-2B1FDB6F32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5EA5B9-2760-A5DB-7A6E-B831D30AE2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5E13CD-A6F4-F1D4-FF88-4A8CE42526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E5CEB6C-45B2-2278-73F6-8A393CFA1F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D99B5E-145D-A87C-0C2E-5CC3F46AA6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EC93867-1060-A359-3340-4303FF4F3D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6089E-571C-4867-8563-C5CFBECB261E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5652181-55EF-87C6-ED3D-7108E0F070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A2B9298-87E9-031B-487F-6722D87B1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F897C-6C5A-473C-AC1C-8D68AB2215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3886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0CC348-AC6C-2774-3148-0D373E61A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6A59CF5-E09C-1C87-4604-ADC7DBA1F5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6089E-571C-4867-8563-C5CFBECB261E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ABAD88D-002A-93F8-5EAA-2C28D0864B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21EA1F-6747-A92F-B014-4AA7FEDB8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F897C-6C5A-473C-AC1C-8D68AB2215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9710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4AA2FAC-D041-4B7F-C71F-B827D9336C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6089E-571C-4867-8563-C5CFBECB261E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0AB3A9C-FDB9-3377-45F5-3F1E51439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037FCE-CEF9-DA59-0BB5-D4DB7FB0F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F897C-6C5A-473C-AC1C-8D68AB2215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0207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97432E-73B8-DE3E-35C4-8E519721D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187734-EAC9-A158-A45C-EA76E2A108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242605-D899-C528-ECE5-454355F120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C4974F-490F-98D9-8EC4-2073BA3BBA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6089E-571C-4867-8563-C5CFBECB261E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624DE4-B015-CC57-5BAE-0B0D5F5D87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80402D-13D6-3E49-21B4-400712530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F897C-6C5A-473C-AC1C-8D68AB2215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9596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256E9C-6870-63B8-F73D-12189256C6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AE7AD9-6FD1-735E-F3A8-2A43F758AA8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C8FEA8-3CF1-6AB9-CB04-44B7D167FB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C22925-B132-3753-C704-DB02676234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6089E-571C-4867-8563-C5CFBECB261E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49F241-894E-CF75-8948-82F941584D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885697-6D85-1B37-568F-7BC7BA5E9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F897C-6C5A-473C-AC1C-8D68AB2215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2887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C9363B1E-83CF-5849-48E6-A23E89E39E7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70F688F-2D5E-97DB-1B06-53DABE09C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746020-6C68-EF80-A4F5-C356E46455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9EAB55-A4EC-A9C7-1090-E7FE97F0B0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86089E-571C-4867-8563-C5CFBECB261E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23FE94-A93A-86F8-CF3F-876A885E95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2D0A31-0494-AB66-AA5A-CD8A2BDEA7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7F897C-6C5A-473C-AC1C-8D68AB2215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539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30B3F04-3E55-F3BE-98CF-41065672F2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2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2EA785A-28F0-3CE9-30E9-B4E7C2B150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8557" y="657152"/>
            <a:ext cx="8102286" cy="167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5160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A9510EB-5C2E-892A-3602-37128BD8B4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23C9DD4-FA46-4EA9-841C-935928957DE1}"/>
              </a:ext>
            </a:extLst>
          </p:cNvPr>
          <p:cNvSpPr/>
          <p:nvPr/>
        </p:nvSpPr>
        <p:spPr>
          <a:xfrm>
            <a:off x="419100" y="285750"/>
            <a:ext cx="11409106" cy="62865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7DEF28-E5CB-52E6-BFCE-BE5D63B959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114425" y="1164950"/>
            <a:ext cx="5693050" cy="5693050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ECF131C2-42FB-6C50-8047-218012734CF4}"/>
              </a:ext>
            </a:extLst>
          </p:cNvPr>
          <p:cNvSpPr/>
          <p:nvPr/>
        </p:nvSpPr>
        <p:spPr>
          <a:xfrm>
            <a:off x="3339141" y="876300"/>
            <a:ext cx="8165287" cy="1700667"/>
          </a:xfrm>
          <a:prstGeom prst="wedgeRoundRectCallout">
            <a:avLst>
              <a:gd name="adj1" fmla="val -64717"/>
              <a:gd name="adj2" fmla="val 44622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Quãng đường ngắn nhất mà Rô-bốt đi được là bao nhiêu km?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11DB6973-6CC5-A9D8-0936-82EB827D4DBF}"/>
              </a:ext>
            </a:extLst>
          </p:cNvPr>
          <p:cNvSpPr/>
          <p:nvPr/>
        </p:nvSpPr>
        <p:spPr>
          <a:xfrm>
            <a:off x="3398784" y="3382262"/>
            <a:ext cx="8126466" cy="1894588"/>
          </a:xfrm>
          <a:prstGeom prst="wedgeRoundRectCallout">
            <a:avLst>
              <a:gd name="adj1" fmla="val -49174"/>
              <a:gd name="adj2" fmla="val 25445"/>
              <a:gd name="adj3" fmla="val 16667"/>
            </a:avLst>
          </a:prstGeom>
          <a:solidFill>
            <a:srgbClr val="FFFF99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 b="1" dirty="0">
                <a:solidFill>
                  <a:srgbClr val="FF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Quãng đường ngắn nhất mà Rô-bốt đi được là 1 km</a:t>
            </a:r>
            <a:r>
              <a:rPr lang="en-US" sz="4000" b="1" dirty="0">
                <a:solidFill>
                  <a:srgbClr val="FF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11809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A9510EB-5C2E-892A-3602-37128BD8B4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23C9DD4-FA46-4EA9-841C-935928957DE1}"/>
              </a:ext>
            </a:extLst>
          </p:cNvPr>
          <p:cNvSpPr/>
          <p:nvPr/>
        </p:nvSpPr>
        <p:spPr>
          <a:xfrm>
            <a:off x="419100" y="285750"/>
            <a:ext cx="11409106" cy="62865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7DEF28-E5CB-52E6-BFCE-BE5D63B959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114425" y="1164950"/>
            <a:ext cx="5693050" cy="5693050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ECF131C2-42FB-6C50-8047-218012734CF4}"/>
              </a:ext>
            </a:extLst>
          </p:cNvPr>
          <p:cNvSpPr/>
          <p:nvPr/>
        </p:nvSpPr>
        <p:spPr>
          <a:xfrm>
            <a:off x="3339141" y="876300"/>
            <a:ext cx="8165287" cy="1700667"/>
          </a:xfrm>
          <a:prstGeom prst="wedgeRoundRectCallout">
            <a:avLst>
              <a:gd name="adj1" fmla="val -64717"/>
              <a:gd name="adj2" fmla="val 44622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Trung bình mỗi ngày Rô-bốt đi được bao nhiêu km?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11DB6973-6CC5-A9D8-0936-82EB827D4DBF}"/>
              </a:ext>
            </a:extLst>
          </p:cNvPr>
          <p:cNvSpPr/>
          <p:nvPr/>
        </p:nvSpPr>
        <p:spPr>
          <a:xfrm>
            <a:off x="3398784" y="3382262"/>
            <a:ext cx="8126466" cy="1894588"/>
          </a:xfrm>
          <a:prstGeom prst="wedgeRoundRectCallout">
            <a:avLst>
              <a:gd name="adj1" fmla="val -49174"/>
              <a:gd name="adj2" fmla="val 25445"/>
              <a:gd name="adj3" fmla="val 16667"/>
            </a:avLst>
          </a:prstGeom>
          <a:solidFill>
            <a:srgbClr val="FFFF99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 b="1" dirty="0">
                <a:solidFill>
                  <a:srgbClr val="FF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Trung bình mỗi ngày Rô-bốt đi được 2 km</a:t>
            </a:r>
            <a:r>
              <a:rPr lang="en-US" sz="4000" b="1" dirty="0">
                <a:solidFill>
                  <a:srgbClr val="FF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47468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A9510EB-5C2E-892A-3602-37128BD8B4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23C9DD4-FA46-4EA9-841C-935928957DE1}"/>
              </a:ext>
            </a:extLst>
          </p:cNvPr>
          <p:cNvSpPr/>
          <p:nvPr/>
        </p:nvSpPr>
        <p:spPr>
          <a:xfrm>
            <a:off x="419100" y="85725"/>
            <a:ext cx="11409106" cy="661034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D3ADDEA-4F6F-DA6B-9CD8-D446557B5736}"/>
              </a:ext>
            </a:extLst>
          </p:cNvPr>
          <p:cNvSpPr/>
          <p:nvPr/>
        </p:nvSpPr>
        <p:spPr>
          <a:xfrm>
            <a:off x="933450" y="952500"/>
            <a:ext cx="10496550" cy="4505325"/>
          </a:xfrm>
          <a:prstGeom prst="roundRect">
            <a:avLst/>
          </a:prstGeom>
          <a:solidFill>
            <a:srgbClr val="FFCCFF"/>
          </a:solidFill>
          <a:ln w="19050"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Nhận xét: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Quãng đường dài nhất mà Rô-bốt đi được trong một buổi tập là 3 km và quãng đường ngắn nhất là 1 km.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Trung bình mỗi ngày độ dài quãng đường mà Rô-bốt đi được trong một buổi tập là 2 km.</a:t>
            </a:r>
          </a:p>
        </p:txBody>
      </p:sp>
    </p:spTree>
    <p:extLst>
      <p:ext uri="{BB962C8B-B14F-4D97-AF65-F5344CB8AC3E}">
        <p14:creationId xmlns:p14="http://schemas.microsoft.com/office/powerpoint/2010/main" val="36851415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1185AC-0A4A-0DA7-054D-2A26E71A79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D82EBC3-937D-BF26-56F8-5FE486EFD6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1683" y="834318"/>
            <a:ext cx="7669433" cy="1646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7145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7B7A92F-B156-02EA-3280-BDAA21A9E0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C50B5ED-7E18-4B80-8930-AB98105A5656}"/>
              </a:ext>
            </a:extLst>
          </p:cNvPr>
          <p:cNvSpPr/>
          <p:nvPr/>
        </p:nvSpPr>
        <p:spPr>
          <a:xfrm>
            <a:off x="307759" y="264110"/>
            <a:ext cx="11576482" cy="6451015"/>
          </a:xfrm>
          <a:prstGeom prst="roundRect">
            <a:avLst>
              <a:gd name="adj" fmla="val 668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8A4C675-5315-310D-DF7B-334FCF2F29EF}"/>
              </a:ext>
            </a:extLst>
          </p:cNvPr>
          <p:cNvGrpSpPr/>
          <p:nvPr/>
        </p:nvGrpSpPr>
        <p:grpSpPr>
          <a:xfrm>
            <a:off x="567086" y="541391"/>
            <a:ext cx="721360" cy="699908"/>
            <a:chOff x="955040" y="508000"/>
            <a:chExt cx="721360" cy="699908"/>
          </a:xfrm>
        </p:grpSpPr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8A9FFB03-B140-203A-19C2-44EFC38E96FC}"/>
                </a:ext>
              </a:extLst>
            </p:cNvPr>
            <p:cNvSpPr/>
            <p:nvPr/>
          </p:nvSpPr>
          <p:spPr>
            <a:xfrm>
              <a:off x="955040" y="508000"/>
              <a:ext cx="721360" cy="621862"/>
            </a:xfrm>
            <a:prstGeom prst="triangl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A1ED741-350F-5491-A6B4-1AAF17F29281}"/>
                </a:ext>
              </a:extLst>
            </p:cNvPr>
            <p:cNvSpPr txBox="1"/>
            <p:nvPr/>
          </p:nvSpPr>
          <p:spPr>
            <a:xfrm>
              <a:off x="1132840" y="623133"/>
              <a:ext cx="4876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1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9BB8C804-7539-A8E0-6191-CFA8F27397E6}"/>
              </a:ext>
            </a:extLst>
          </p:cNvPr>
          <p:cNvSpPr txBox="1"/>
          <p:nvPr/>
        </p:nvSpPr>
        <p:spPr>
          <a:xfrm>
            <a:off x="1288445" y="516994"/>
            <a:ext cx="104368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 giải đấu bóng đá dành cho học sinh khối Bốn, các bạn Nam, Việt, Rô-bốt và Dũng lần lượt ghi được số bàn thắng là: 7, 6, 2, 4.</a:t>
            </a:r>
          </a:p>
          <a:p>
            <a:pPr lvl="0"/>
            <a:r>
              <a:rPr lang="vi-VN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Dựa vào dãy số liệu trên, hãy trả lời các câu hỏi dưới đây.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600AF9-D6EB-DD75-151E-B425B55F6A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5087" y="1819275"/>
            <a:ext cx="6734175" cy="23812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E1D7F3B-BD22-21FE-23E5-AF1CBE193DCF}"/>
              </a:ext>
            </a:extLst>
          </p:cNvPr>
          <p:cNvSpPr txBox="1"/>
          <p:nvPr/>
        </p:nvSpPr>
        <p:spPr>
          <a:xfrm>
            <a:off x="933450" y="4600575"/>
            <a:ext cx="1052512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latinLnBrk="0"/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a) Dũng ghi được bao nhiêu bàn thắng?</a:t>
            </a:r>
          </a:p>
          <a:p>
            <a:pPr algn="just" latinLnBrk="0"/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b) Số bàn thắng nhiều nhất mà một bạn đã ghi được là bao nhiêu bàn?</a:t>
            </a:r>
          </a:p>
          <a:p>
            <a:pPr algn="just" latinLnBrk="0"/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c) Có bao nhiêu bạn ghi được nhiều hơn 5 bàn thắng?</a:t>
            </a:r>
          </a:p>
        </p:txBody>
      </p:sp>
    </p:spTree>
    <p:extLst>
      <p:ext uri="{BB962C8B-B14F-4D97-AF65-F5344CB8AC3E}">
        <p14:creationId xmlns:p14="http://schemas.microsoft.com/office/powerpoint/2010/main" val="5016726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92CF8C-312A-79ED-D50A-810ABCDE7E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C50B5ED-7E18-4B80-8930-AB98105A5656}"/>
              </a:ext>
            </a:extLst>
          </p:cNvPr>
          <p:cNvSpPr/>
          <p:nvPr/>
        </p:nvSpPr>
        <p:spPr>
          <a:xfrm>
            <a:off x="317284" y="266700"/>
            <a:ext cx="11576482" cy="6410325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E8285C">
                <a:alpha val="72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EF93AA0-53FD-DD4F-47B2-C75FE85F4D37}"/>
              </a:ext>
            </a:extLst>
          </p:cNvPr>
          <p:cNvSpPr txBox="1"/>
          <p:nvPr/>
        </p:nvSpPr>
        <p:spPr>
          <a:xfrm>
            <a:off x="809625" y="336019"/>
            <a:ext cx="108965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 giải đấu bóng đá dành cho học sinh khối Bốn, các bạn Nam, Việt, Rô-bốt và Dũng lần lượt ghi được số bàn thắng là: 7, 6, 2, 4.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690C5B-3C40-A2B0-9548-E98EDF7C6454}"/>
              </a:ext>
            </a:extLst>
          </p:cNvPr>
          <p:cNvSpPr txBox="1"/>
          <p:nvPr/>
        </p:nvSpPr>
        <p:spPr>
          <a:xfrm>
            <a:off x="819150" y="1304925"/>
            <a:ext cx="10525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latinLnBrk="0"/>
            <a:r>
              <a:rPr lang="vi-VN" sz="36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a) Dũng ghi được bao nhiêu bàn thắng?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ADB955F-ACDE-85BC-828F-1C08D92451B1}"/>
              </a:ext>
            </a:extLst>
          </p:cNvPr>
          <p:cNvSpPr txBox="1"/>
          <p:nvPr/>
        </p:nvSpPr>
        <p:spPr>
          <a:xfrm>
            <a:off x="876300" y="1933575"/>
            <a:ext cx="10525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=&gt; </a:t>
            </a:r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Dũng ghi được 4 bàn thắng.</a:t>
            </a:r>
            <a:endParaRPr lang="vi-VN" sz="3600" b="1" i="0" dirty="0">
              <a:solidFill>
                <a:srgbClr val="FF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1082BE9-2FEB-85A5-B487-2F3B2ED9627E}"/>
              </a:ext>
            </a:extLst>
          </p:cNvPr>
          <p:cNvSpPr txBox="1"/>
          <p:nvPr/>
        </p:nvSpPr>
        <p:spPr>
          <a:xfrm>
            <a:off x="819150" y="2571750"/>
            <a:ext cx="109156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Số bàn thắng nhiều nhất mà một bạn đã ghi được là bao nhiêu bàn?</a:t>
            </a:r>
            <a:endParaRPr lang="vi-VN" sz="3200" b="1" i="0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4EA49B4-B869-69FF-7CEB-67D765134254}"/>
              </a:ext>
            </a:extLst>
          </p:cNvPr>
          <p:cNvSpPr txBox="1"/>
          <p:nvPr/>
        </p:nvSpPr>
        <p:spPr>
          <a:xfrm>
            <a:off x="952500" y="3609975"/>
            <a:ext cx="105060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=&gt; </a:t>
            </a: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 bàn thắng nhiều nhất mà một bạn đã ghi được là 7 bàn thắng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3200" b="1" i="0" dirty="0">
              <a:solidFill>
                <a:srgbClr val="FF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16CF3CA-C57E-9D84-F3F7-1D2B9E6462C0}"/>
              </a:ext>
            </a:extLst>
          </p:cNvPr>
          <p:cNvSpPr txBox="1"/>
          <p:nvPr/>
        </p:nvSpPr>
        <p:spPr>
          <a:xfrm>
            <a:off x="762000" y="4629150"/>
            <a:ext cx="109156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c) Có bao nhiêu bạn ghi được nhiều hơn 5 bàn thắng?</a:t>
            </a:r>
            <a:endParaRPr lang="vi-VN" sz="3200" b="1" i="0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0094858-C4F7-BA76-8AC5-D1D50C210141}"/>
              </a:ext>
            </a:extLst>
          </p:cNvPr>
          <p:cNvSpPr txBox="1"/>
          <p:nvPr/>
        </p:nvSpPr>
        <p:spPr>
          <a:xfrm>
            <a:off x="847725" y="5248275"/>
            <a:ext cx="10525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=&gt; </a:t>
            </a:r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 2 bạn ghi được nhiều hơn 5 bàn thắng.</a:t>
            </a:r>
            <a:endParaRPr lang="vi-VN" sz="3600" b="1" i="0" dirty="0">
              <a:solidFill>
                <a:srgbClr val="FF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22327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7B7A92F-B156-02EA-3280-BDAA21A9E0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C50B5ED-7E18-4B80-8930-AB98105A5656}"/>
              </a:ext>
            </a:extLst>
          </p:cNvPr>
          <p:cNvSpPr/>
          <p:nvPr/>
        </p:nvSpPr>
        <p:spPr>
          <a:xfrm>
            <a:off x="307759" y="264110"/>
            <a:ext cx="11576482" cy="6451015"/>
          </a:xfrm>
          <a:prstGeom prst="roundRect">
            <a:avLst>
              <a:gd name="adj" fmla="val 668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8A4C675-5315-310D-DF7B-334FCF2F29EF}"/>
              </a:ext>
            </a:extLst>
          </p:cNvPr>
          <p:cNvGrpSpPr/>
          <p:nvPr/>
        </p:nvGrpSpPr>
        <p:grpSpPr>
          <a:xfrm>
            <a:off x="567086" y="541391"/>
            <a:ext cx="721360" cy="732889"/>
            <a:chOff x="955040" y="508000"/>
            <a:chExt cx="721360" cy="732889"/>
          </a:xfrm>
        </p:grpSpPr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8A9FFB03-B140-203A-19C2-44EFC38E96FC}"/>
                </a:ext>
              </a:extLst>
            </p:cNvPr>
            <p:cNvSpPr/>
            <p:nvPr/>
          </p:nvSpPr>
          <p:spPr>
            <a:xfrm>
              <a:off x="955040" y="508000"/>
              <a:ext cx="721360" cy="621862"/>
            </a:xfrm>
            <a:prstGeom prst="triangl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A1ED741-350F-5491-A6B4-1AAF17F29281}"/>
                </a:ext>
              </a:extLst>
            </p:cNvPr>
            <p:cNvSpPr txBox="1"/>
            <p:nvPr/>
          </p:nvSpPr>
          <p:spPr>
            <a:xfrm>
              <a:off x="1123315" y="594558"/>
              <a:ext cx="4876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2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9BB8C804-7539-A8E0-6191-CFA8F27397E6}"/>
              </a:ext>
            </a:extLst>
          </p:cNvPr>
          <p:cNvSpPr txBox="1"/>
          <p:nvPr/>
        </p:nvSpPr>
        <p:spPr>
          <a:xfrm>
            <a:off x="1288445" y="516994"/>
            <a:ext cx="104368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 dưới đây cho biết số cuốn sách mà mỗi bạn đã đọc trong tháng vừa qua.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84F96FD-ED68-7226-6112-EA6FB5DABF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1637" y="1566862"/>
            <a:ext cx="8910638" cy="238487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6115F1E-39FF-4628-0DEA-CA9B1A496071}"/>
              </a:ext>
            </a:extLst>
          </p:cNvPr>
          <p:cNvSpPr txBox="1"/>
          <p:nvPr/>
        </p:nvSpPr>
        <p:spPr>
          <a:xfrm>
            <a:off x="1012220" y="4117444"/>
            <a:ext cx="10627330" cy="2478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 viết dãy số liệu chỉ số cuốn sách mà mỗi bạn đã đọc theo thứ tự:</a:t>
            </a:r>
          </a:p>
          <a:p>
            <a:pPr lvl="0" algn="just">
              <a:lnSpc>
                <a:spcPct val="150000"/>
              </a:lnSpc>
            </a:pP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Từ bé đến lớn.</a:t>
            </a:r>
          </a:p>
          <a:p>
            <a:pPr lvl="0" algn="just">
              <a:lnSpc>
                <a:spcPct val="150000"/>
              </a:lnSpc>
            </a:pP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Từ lớn đến bé.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9B376AD-91CF-2F18-2A1E-28A2C4919233}"/>
              </a:ext>
            </a:extLst>
          </p:cNvPr>
          <p:cNvSpPr/>
          <p:nvPr/>
        </p:nvSpPr>
        <p:spPr>
          <a:xfrm>
            <a:off x="4105276" y="5219700"/>
            <a:ext cx="3352800" cy="61912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3600" dirty="0">
                <a:solidFill>
                  <a:srgbClr val="FF0000"/>
                </a:solidFill>
              </a:rPr>
              <a:t>1, 4, 5, 8, 13.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21C329C-60CF-5F50-B4D4-7FE77134C101}"/>
              </a:ext>
            </a:extLst>
          </p:cNvPr>
          <p:cNvSpPr/>
          <p:nvPr/>
        </p:nvSpPr>
        <p:spPr>
          <a:xfrm>
            <a:off x="4143376" y="5962650"/>
            <a:ext cx="3352800" cy="61912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3600" dirty="0">
                <a:solidFill>
                  <a:srgbClr val="FF0000"/>
                </a:solidFill>
              </a:rPr>
              <a:t>13, 8, 5, 4, 1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68251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1" grpId="0"/>
      <p:bldP spid="13" grpId="0" animBg="1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7B7A92F-B156-02EA-3280-BDAA21A9E0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C50B5ED-7E18-4B80-8930-AB98105A5656}"/>
              </a:ext>
            </a:extLst>
          </p:cNvPr>
          <p:cNvSpPr/>
          <p:nvPr/>
        </p:nvSpPr>
        <p:spPr>
          <a:xfrm>
            <a:off x="307759" y="85726"/>
            <a:ext cx="11576482" cy="6629400"/>
          </a:xfrm>
          <a:prstGeom prst="roundRect">
            <a:avLst>
              <a:gd name="adj" fmla="val 668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8A4C675-5315-310D-DF7B-334FCF2F29EF}"/>
              </a:ext>
            </a:extLst>
          </p:cNvPr>
          <p:cNvGrpSpPr/>
          <p:nvPr/>
        </p:nvGrpSpPr>
        <p:grpSpPr>
          <a:xfrm>
            <a:off x="528986" y="236591"/>
            <a:ext cx="721360" cy="732889"/>
            <a:chOff x="955040" y="508000"/>
            <a:chExt cx="721360" cy="732889"/>
          </a:xfrm>
        </p:grpSpPr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8A9FFB03-B140-203A-19C2-44EFC38E96FC}"/>
                </a:ext>
              </a:extLst>
            </p:cNvPr>
            <p:cNvSpPr/>
            <p:nvPr/>
          </p:nvSpPr>
          <p:spPr>
            <a:xfrm>
              <a:off x="955040" y="508000"/>
              <a:ext cx="721360" cy="621862"/>
            </a:xfrm>
            <a:prstGeom prst="triangl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A1ED741-350F-5491-A6B4-1AAF17F29281}"/>
                </a:ext>
              </a:extLst>
            </p:cNvPr>
            <p:cNvSpPr txBox="1"/>
            <p:nvPr/>
          </p:nvSpPr>
          <p:spPr>
            <a:xfrm>
              <a:off x="1123315" y="594558"/>
              <a:ext cx="4876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9BB8C804-7539-A8E0-6191-CFA8F27397E6}"/>
              </a:ext>
            </a:extLst>
          </p:cNvPr>
          <p:cNvSpPr txBox="1"/>
          <p:nvPr/>
        </p:nvSpPr>
        <p:spPr>
          <a:xfrm>
            <a:off x="1250345" y="212194"/>
            <a:ext cx="104368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Rô-bốt ghi chép tổng số chữ cái có trong tên của tất cả các bạn trong tổ 1 thành dãy số liệu như sau: 4, 3, 2, 3, 4, 5, 3, 5.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8EAC1FA-05F9-169C-03C5-9557EA0310DE}"/>
              </a:ext>
            </a:extLst>
          </p:cNvPr>
          <p:cNvSpPr txBox="1"/>
          <p:nvPr/>
        </p:nvSpPr>
        <p:spPr>
          <a:xfrm>
            <a:off x="581026" y="1421869"/>
            <a:ext cx="1115377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lvl="0" indent="-514350">
              <a:buAutoNum type="alphaLcParenR"/>
            </a:pPr>
            <a:r>
              <a:rPr lang="vi-VN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Dãy số liệu trên có tất cả bao nhiêu số? Số đầu tiên trong dãy là số mấy?</a:t>
            </a:r>
            <a:endParaRPr lang="en-US" sz="28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endParaRPr lang="en-US" sz="28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endParaRPr lang="vi-VN" sz="28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r>
              <a:rPr lang="vi-VN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Tên của các bạn trong tổ 1 có nhiều nhất bao nhiêu chữ cái? Ít nhất bao nhiêu chữ cái? </a:t>
            </a:r>
            <a:endParaRPr lang="en-US" sz="28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endParaRPr lang="en-US" sz="28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endParaRPr lang="en-US" sz="28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endParaRPr lang="vi-VN" sz="28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r>
              <a:rPr lang="vi-VN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c) Trong tổ 1 có bạn nào tên là Nguyệt hay không? Vì sao?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C7F637F-BE5F-A427-7345-216B15DF276C}"/>
              </a:ext>
            </a:extLst>
          </p:cNvPr>
          <p:cNvSpPr/>
          <p:nvPr/>
        </p:nvSpPr>
        <p:spPr>
          <a:xfrm>
            <a:off x="723901" y="1971675"/>
            <a:ext cx="10544174" cy="61912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3200" dirty="0" err="1">
                <a:solidFill>
                  <a:srgbClr val="FF0000"/>
                </a:solidFill>
              </a:rPr>
              <a:t>Dãy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số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liệu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trên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có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tất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cả</a:t>
            </a:r>
            <a:r>
              <a:rPr lang="fr-FR" sz="3200" dirty="0">
                <a:solidFill>
                  <a:srgbClr val="FF0000"/>
                </a:solidFill>
              </a:rPr>
              <a:t> là 8 </a:t>
            </a:r>
            <a:r>
              <a:rPr lang="fr-FR" sz="3200" dirty="0" err="1">
                <a:solidFill>
                  <a:srgbClr val="FF0000"/>
                </a:solidFill>
              </a:rPr>
              <a:t>số</a:t>
            </a:r>
            <a:r>
              <a:rPr lang="fr-FR" sz="3200" dirty="0">
                <a:solidFill>
                  <a:srgbClr val="FF0000"/>
                </a:solidFill>
              </a:rPr>
              <a:t>. </a:t>
            </a:r>
            <a:r>
              <a:rPr lang="fr-FR" sz="3200" dirty="0" err="1">
                <a:solidFill>
                  <a:srgbClr val="FF0000"/>
                </a:solidFill>
              </a:rPr>
              <a:t>Số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đầu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tiên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trong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dãy</a:t>
            </a:r>
            <a:r>
              <a:rPr lang="fr-FR" sz="3200" dirty="0">
                <a:solidFill>
                  <a:srgbClr val="FF0000"/>
                </a:solidFill>
              </a:rPr>
              <a:t> là </a:t>
            </a:r>
            <a:r>
              <a:rPr lang="fr-FR" sz="3200" dirty="0" err="1">
                <a:solidFill>
                  <a:srgbClr val="FF0000"/>
                </a:solidFill>
              </a:rPr>
              <a:t>số</a:t>
            </a:r>
            <a:r>
              <a:rPr lang="fr-FR" sz="3200" dirty="0">
                <a:solidFill>
                  <a:srgbClr val="FF0000"/>
                </a:solidFill>
              </a:rPr>
              <a:t> 4.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FE3F343-E442-26F9-D8F6-0001427DA36C}"/>
              </a:ext>
            </a:extLst>
          </p:cNvPr>
          <p:cNvSpPr/>
          <p:nvPr/>
        </p:nvSpPr>
        <p:spPr>
          <a:xfrm>
            <a:off x="647701" y="3686175"/>
            <a:ext cx="10601324" cy="107632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fr-FR" sz="3200" dirty="0" err="1">
                <a:solidFill>
                  <a:srgbClr val="FF0000"/>
                </a:solidFill>
              </a:rPr>
              <a:t>Tên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của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các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bạn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trong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tổ</a:t>
            </a:r>
            <a:r>
              <a:rPr lang="fr-FR" sz="3200" dirty="0">
                <a:solidFill>
                  <a:srgbClr val="FF0000"/>
                </a:solidFill>
              </a:rPr>
              <a:t> 1 </a:t>
            </a:r>
            <a:r>
              <a:rPr lang="fr-FR" sz="3200" dirty="0" err="1">
                <a:solidFill>
                  <a:srgbClr val="FF0000"/>
                </a:solidFill>
              </a:rPr>
              <a:t>có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nhiều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nhất</a:t>
            </a:r>
            <a:r>
              <a:rPr lang="fr-FR" sz="3200" dirty="0">
                <a:solidFill>
                  <a:srgbClr val="FF0000"/>
                </a:solidFill>
              </a:rPr>
              <a:t> là 5 </a:t>
            </a:r>
            <a:r>
              <a:rPr lang="fr-FR" sz="3200" dirty="0" err="1">
                <a:solidFill>
                  <a:srgbClr val="FF0000"/>
                </a:solidFill>
              </a:rPr>
              <a:t>chữ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cái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và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ít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nhất</a:t>
            </a:r>
            <a:r>
              <a:rPr lang="fr-FR" sz="3200" dirty="0">
                <a:solidFill>
                  <a:srgbClr val="FF0000"/>
                </a:solidFill>
              </a:rPr>
              <a:t> là 2 </a:t>
            </a:r>
            <a:r>
              <a:rPr lang="fr-FR" sz="3200" dirty="0" err="1">
                <a:solidFill>
                  <a:srgbClr val="FF0000"/>
                </a:solidFill>
              </a:rPr>
              <a:t>chữ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cái</a:t>
            </a:r>
            <a:r>
              <a:rPr lang="fr-FR" sz="3200" dirty="0">
                <a:solidFill>
                  <a:srgbClr val="FF0000"/>
                </a:solidFill>
              </a:rPr>
              <a:t>.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61D825B-3828-D9C1-4990-63740C02669D}"/>
              </a:ext>
            </a:extLst>
          </p:cNvPr>
          <p:cNvSpPr/>
          <p:nvPr/>
        </p:nvSpPr>
        <p:spPr>
          <a:xfrm>
            <a:off x="800101" y="5372100"/>
            <a:ext cx="10544174" cy="101917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fr-FR" sz="3200" dirty="0" err="1">
                <a:solidFill>
                  <a:srgbClr val="FF0000"/>
                </a:solidFill>
              </a:rPr>
              <a:t>Tên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Nguyệt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có</a:t>
            </a:r>
            <a:r>
              <a:rPr lang="fr-FR" sz="3200" dirty="0">
                <a:solidFill>
                  <a:srgbClr val="FF0000"/>
                </a:solidFill>
              </a:rPr>
              <a:t> 6 </a:t>
            </a:r>
            <a:r>
              <a:rPr lang="fr-FR" sz="3200" dirty="0" err="1">
                <a:solidFill>
                  <a:srgbClr val="FF0000"/>
                </a:solidFill>
              </a:rPr>
              <a:t>chữ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cái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mà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trong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dãy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số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liệu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không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có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số</a:t>
            </a:r>
            <a:r>
              <a:rPr lang="fr-FR" sz="3200" dirty="0">
                <a:solidFill>
                  <a:srgbClr val="FF0000"/>
                </a:solidFill>
              </a:rPr>
              <a:t> 6.</a:t>
            </a:r>
          </a:p>
          <a:p>
            <a:pPr algn="just"/>
            <a:r>
              <a:rPr lang="fr-FR" sz="3200" dirty="0" err="1">
                <a:solidFill>
                  <a:srgbClr val="FF0000"/>
                </a:solidFill>
              </a:rPr>
              <a:t>Vậy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trong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tổ</a:t>
            </a:r>
            <a:r>
              <a:rPr lang="fr-FR" sz="3200" dirty="0">
                <a:solidFill>
                  <a:srgbClr val="FF0000"/>
                </a:solidFill>
              </a:rPr>
              <a:t> 1 </a:t>
            </a:r>
            <a:r>
              <a:rPr lang="fr-FR" sz="3200" dirty="0" err="1">
                <a:solidFill>
                  <a:srgbClr val="FF0000"/>
                </a:solidFill>
              </a:rPr>
              <a:t>không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có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bạn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nào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tên</a:t>
            </a:r>
            <a:r>
              <a:rPr lang="fr-FR" sz="3200" dirty="0">
                <a:solidFill>
                  <a:srgbClr val="FF0000"/>
                </a:solidFill>
              </a:rPr>
              <a:t> là </a:t>
            </a:r>
            <a:r>
              <a:rPr lang="fr-FR" sz="3200" dirty="0" err="1">
                <a:solidFill>
                  <a:srgbClr val="FF0000"/>
                </a:solidFill>
              </a:rPr>
              <a:t>Nguyệt</a:t>
            </a:r>
            <a:r>
              <a:rPr lang="fr-FR" sz="3200" dirty="0">
                <a:solidFill>
                  <a:srgbClr val="FF0000"/>
                </a:solidFill>
              </a:rPr>
              <a:t>. 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65321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" grpId="0"/>
      <p:bldP spid="5" grpId="0" animBg="1"/>
      <p:bldP spid="7" grpId="0" animBg="1"/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620FBC3-8038-323D-8995-E7671CE650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7575C6A-DAA9-C831-177B-EB4059AFCB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6083" y="518840"/>
            <a:ext cx="7315834" cy="1896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7203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A9510EB-5C2E-892A-3602-37128BD8B4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23C9DD4-FA46-4EA9-841C-935928957DE1}"/>
              </a:ext>
            </a:extLst>
          </p:cNvPr>
          <p:cNvSpPr/>
          <p:nvPr/>
        </p:nvSpPr>
        <p:spPr>
          <a:xfrm>
            <a:off x="419100" y="285750"/>
            <a:ext cx="11409106" cy="62865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7DEF28-E5CB-52E6-BFCE-BE5D63B959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114425" y="1164950"/>
            <a:ext cx="5693050" cy="5693050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ECF131C2-42FB-6C50-8047-218012734CF4}"/>
              </a:ext>
            </a:extLst>
          </p:cNvPr>
          <p:cNvSpPr/>
          <p:nvPr/>
        </p:nvSpPr>
        <p:spPr>
          <a:xfrm>
            <a:off x="3339141" y="876300"/>
            <a:ext cx="8165287" cy="1700667"/>
          </a:xfrm>
          <a:prstGeom prst="wedgeRoundRectCallout">
            <a:avLst>
              <a:gd name="adj1" fmla="val -64717"/>
              <a:gd name="adj2" fmla="val 44622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vi-VN" sz="40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 hãy tìm một số tình huống trong thực tế liên quan đến dãy số liệu thống kê</a:t>
            </a:r>
            <a:r>
              <a:rPr lang="en-US" sz="40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86935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hạc thiếu nhi vui nhộn cho bé- Tập thể dục buổi sáng">
            <a:hlinkClick r:id="" action="ppaction://media"/>
            <a:extLst>
              <a:ext uri="{FF2B5EF4-FFF2-40B4-BE49-F238E27FC236}">
                <a16:creationId xmlns:a16="http://schemas.microsoft.com/office/drawing/2014/main" id="{CD1ECA91-1CCE-41F7-9154-ECE9478BE4F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4900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1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378AFDA-EFB3-0F72-2488-BBA8F5AE39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96" b="1082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27B6635-C0DA-1642-4620-88975CB6EB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12356"/>
            <a:ext cx="4584589" cy="2042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5672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A019C31-EDB2-4555-79EB-A4B0EF77D8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: Rounded Corners 9">
            <a:extLst>
              <a:ext uri="{FF2B5EF4-FFF2-40B4-BE49-F238E27FC236}">
                <a16:creationId xmlns:a16="http://schemas.microsoft.com/office/drawing/2014/main" id="{96ABDCE1-BB8A-53AB-F790-48A06F165814}"/>
              </a:ext>
            </a:extLst>
          </p:cNvPr>
          <p:cNvSpPr/>
          <p:nvPr/>
        </p:nvSpPr>
        <p:spPr>
          <a:xfrm>
            <a:off x="781235" y="523783"/>
            <a:ext cx="7463244" cy="4545367"/>
          </a:xfrm>
          <a:custGeom>
            <a:avLst/>
            <a:gdLst>
              <a:gd name="connsiteX0" fmla="*/ 0 w 7463244"/>
              <a:gd name="connsiteY0" fmla="*/ 453263 h 4545367"/>
              <a:gd name="connsiteX1" fmla="*/ 401516 w 7463244"/>
              <a:gd name="connsiteY1" fmla="*/ 0 h 4545367"/>
              <a:gd name="connsiteX2" fmla="*/ 7061727 w 7463244"/>
              <a:gd name="connsiteY2" fmla="*/ 0 h 4545367"/>
              <a:gd name="connsiteX3" fmla="*/ 7463244 w 7463244"/>
              <a:gd name="connsiteY3" fmla="*/ 453263 h 4545367"/>
              <a:gd name="connsiteX4" fmla="*/ 7463244 w 7463244"/>
              <a:gd name="connsiteY4" fmla="*/ 4092103 h 4545367"/>
              <a:gd name="connsiteX5" fmla="*/ 7061727 w 7463244"/>
              <a:gd name="connsiteY5" fmla="*/ 4545367 h 4545367"/>
              <a:gd name="connsiteX6" fmla="*/ 401516 w 7463244"/>
              <a:gd name="connsiteY6" fmla="*/ 4545367 h 4545367"/>
              <a:gd name="connsiteX7" fmla="*/ 0 w 7463244"/>
              <a:gd name="connsiteY7" fmla="*/ 4092103 h 4545367"/>
              <a:gd name="connsiteX8" fmla="*/ 0 w 7463244"/>
              <a:gd name="connsiteY8" fmla="*/ 453263 h 4545367"/>
              <a:gd name="connsiteX0" fmla="*/ 0 w 7463244"/>
              <a:gd name="connsiteY0" fmla="*/ 453263 h 4545367"/>
              <a:gd name="connsiteX1" fmla="*/ 401516 w 7463244"/>
              <a:gd name="connsiteY1" fmla="*/ 0 h 4545367"/>
              <a:gd name="connsiteX2" fmla="*/ 7061727 w 7463244"/>
              <a:gd name="connsiteY2" fmla="*/ 0 h 4545367"/>
              <a:gd name="connsiteX3" fmla="*/ 7463244 w 7463244"/>
              <a:gd name="connsiteY3" fmla="*/ 453263 h 4545367"/>
              <a:gd name="connsiteX4" fmla="*/ 7463244 w 7463244"/>
              <a:gd name="connsiteY4" fmla="*/ 4092103 h 4545367"/>
              <a:gd name="connsiteX5" fmla="*/ 7061727 w 7463244"/>
              <a:gd name="connsiteY5" fmla="*/ 4545367 h 4545367"/>
              <a:gd name="connsiteX6" fmla="*/ 401516 w 7463244"/>
              <a:gd name="connsiteY6" fmla="*/ 4545367 h 4545367"/>
              <a:gd name="connsiteX7" fmla="*/ 0 w 7463244"/>
              <a:gd name="connsiteY7" fmla="*/ 4092103 h 4545367"/>
              <a:gd name="connsiteX8" fmla="*/ 0 w 7463244"/>
              <a:gd name="connsiteY8" fmla="*/ 453263 h 4545367"/>
              <a:gd name="connsiteX0" fmla="*/ 0 w 7463244"/>
              <a:gd name="connsiteY0" fmla="*/ 453263 h 4545367"/>
              <a:gd name="connsiteX1" fmla="*/ 401516 w 7463244"/>
              <a:gd name="connsiteY1" fmla="*/ 0 h 4545367"/>
              <a:gd name="connsiteX2" fmla="*/ 7061727 w 7463244"/>
              <a:gd name="connsiteY2" fmla="*/ 0 h 4545367"/>
              <a:gd name="connsiteX3" fmla="*/ 7463244 w 7463244"/>
              <a:gd name="connsiteY3" fmla="*/ 453263 h 4545367"/>
              <a:gd name="connsiteX4" fmla="*/ 7463244 w 7463244"/>
              <a:gd name="connsiteY4" fmla="*/ 4092103 h 4545367"/>
              <a:gd name="connsiteX5" fmla="*/ 7061727 w 7463244"/>
              <a:gd name="connsiteY5" fmla="*/ 4545367 h 4545367"/>
              <a:gd name="connsiteX6" fmla="*/ 401516 w 7463244"/>
              <a:gd name="connsiteY6" fmla="*/ 4545367 h 4545367"/>
              <a:gd name="connsiteX7" fmla="*/ 0 w 7463244"/>
              <a:gd name="connsiteY7" fmla="*/ 4092103 h 4545367"/>
              <a:gd name="connsiteX8" fmla="*/ 0 w 7463244"/>
              <a:gd name="connsiteY8" fmla="*/ 453263 h 4545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63244" h="4545367" fill="none" extrusionOk="0">
                <a:moveTo>
                  <a:pt x="0" y="453263"/>
                </a:moveTo>
                <a:cubicBezTo>
                  <a:pt x="1637" y="247825"/>
                  <a:pt x="206959" y="46775"/>
                  <a:pt x="401516" y="0"/>
                </a:cubicBezTo>
                <a:cubicBezTo>
                  <a:pt x="3038182" y="80246"/>
                  <a:pt x="5210233" y="366892"/>
                  <a:pt x="7061727" y="0"/>
                </a:cubicBezTo>
                <a:cubicBezTo>
                  <a:pt x="7277727" y="-40046"/>
                  <a:pt x="7370980" y="173605"/>
                  <a:pt x="7463244" y="453263"/>
                </a:cubicBezTo>
                <a:cubicBezTo>
                  <a:pt x="7674171" y="2068143"/>
                  <a:pt x="7358790" y="3640312"/>
                  <a:pt x="7463244" y="4092103"/>
                </a:cubicBezTo>
                <a:cubicBezTo>
                  <a:pt x="7475774" y="4276648"/>
                  <a:pt x="7253254" y="4508181"/>
                  <a:pt x="7061727" y="4545367"/>
                </a:cubicBezTo>
                <a:cubicBezTo>
                  <a:pt x="4087577" y="4615646"/>
                  <a:pt x="2939200" y="4696351"/>
                  <a:pt x="401516" y="4545367"/>
                </a:cubicBezTo>
                <a:cubicBezTo>
                  <a:pt x="251641" y="4537105"/>
                  <a:pt x="-87802" y="4360864"/>
                  <a:pt x="0" y="4092103"/>
                </a:cubicBezTo>
                <a:cubicBezTo>
                  <a:pt x="85345" y="2286103"/>
                  <a:pt x="-43058" y="956170"/>
                  <a:pt x="0" y="453263"/>
                </a:cubicBezTo>
                <a:close/>
              </a:path>
              <a:path w="7463244" h="4545367" stroke="0" extrusionOk="0">
                <a:moveTo>
                  <a:pt x="0" y="453263"/>
                </a:moveTo>
                <a:cubicBezTo>
                  <a:pt x="6070" y="236848"/>
                  <a:pt x="190725" y="-8930"/>
                  <a:pt x="401516" y="0"/>
                </a:cubicBezTo>
                <a:cubicBezTo>
                  <a:pt x="2518125" y="-479254"/>
                  <a:pt x="5642212" y="367805"/>
                  <a:pt x="7061727" y="0"/>
                </a:cubicBezTo>
                <a:cubicBezTo>
                  <a:pt x="7197000" y="-3231"/>
                  <a:pt x="7524748" y="201188"/>
                  <a:pt x="7463244" y="453263"/>
                </a:cubicBezTo>
                <a:cubicBezTo>
                  <a:pt x="7634019" y="1297543"/>
                  <a:pt x="7699315" y="2968547"/>
                  <a:pt x="7463244" y="4092103"/>
                </a:cubicBezTo>
                <a:cubicBezTo>
                  <a:pt x="7470727" y="4301276"/>
                  <a:pt x="7227852" y="4526925"/>
                  <a:pt x="7061727" y="4545367"/>
                </a:cubicBezTo>
                <a:cubicBezTo>
                  <a:pt x="4846237" y="3924734"/>
                  <a:pt x="2223114" y="5082520"/>
                  <a:pt x="401516" y="4545367"/>
                </a:cubicBezTo>
                <a:cubicBezTo>
                  <a:pt x="187798" y="4578091"/>
                  <a:pt x="-18777" y="4305963"/>
                  <a:pt x="0" y="4092103"/>
                </a:cubicBezTo>
                <a:cubicBezTo>
                  <a:pt x="27414" y="2361099"/>
                  <a:pt x="45749" y="988134"/>
                  <a:pt x="0" y="453263"/>
                </a:cubicBezTo>
                <a:close/>
              </a:path>
              <a:path w="7463244" h="4545367" fill="none" stroke="0" extrusionOk="0">
                <a:moveTo>
                  <a:pt x="0" y="453263"/>
                </a:moveTo>
                <a:cubicBezTo>
                  <a:pt x="50449" y="213752"/>
                  <a:pt x="220997" y="1320"/>
                  <a:pt x="401516" y="0"/>
                </a:cubicBezTo>
                <a:cubicBezTo>
                  <a:pt x="3725585" y="226942"/>
                  <a:pt x="4792860" y="300461"/>
                  <a:pt x="7061727" y="0"/>
                </a:cubicBezTo>
                <a:cubicBezTo>
                  <a:pt x="7268312" y="-49509"/>
                  <a:pt x="7436318" y="148058"/>
                  <a:pt x="7463244" y="453263"/>
                </a:cubicBezTo>
                <a:cubicBezTo>
                  <a:pt x="7526177" y="1978229"/>
                  <a:pt x="7552347" y="3585756"/>
                  <a:pt x="7463244" y="4092103"/>
                </a:cubicBezTo>
                <a:cubicBezTo>
                  <a:pt x="7447102" y="4333150"/>
                  <a:pt x="7212989" y="4497279"/>
                  <a:pt x="7061727" y="4545367"/>
                </a:cubicBezTo>
                <a:cubicBezTo>
                  <a:pt x="4646794" y="4637990"/>
                  <a:pt x="1725331" y="4406003"/>
                  <a:pt x="401516" y="4545367"/>
                </a:cubicBezTo>
                <a:cubicBezTo>
                  <a:pt x="118345" y="4508392"/>
                  <a:pt x="-93983" y="4300701"/>
                  <a:pt x="0" y="4092103"/>
                </a:cubicBezTo>
                <a:cubicBezTo>
                  <a:pt x="-49038" y="2435876"/>
                  <a:pt x="-43120" y="971939"/>
                  <a:pt x="0" y="453263"/>
                </a:cubicBezTo>
                <a:close/>
              </a:path>
              <a:path w="7463244" h="4545367" fill="none" stroke="0" extrusionOk="0">
                <a:moveTo>
                  <a:pt x="0" y="453263"/>
                </a:moveTo>
                <a:cubicBezTo>
                  <a:pt x="28163" y="251444"/>
                  <a:pt x="200229" y="39550"/>
                  <a:pt x="401516" y="0"/>
                </a:cubicBezTo>
                <a:cubicBezTo>
                  <a:pt x="3558585" y="260870"/>
                  <a:pt x="4996607" y="344772"/>
                  <a:pt x="7061727" y="0"/>
                </a:cubicBezTo>
                <a:cubicBezTo>
                  <a:pt x="7250469" y="-46411"/>
                  <a:pt x="7400166" y="154517"/>
                  <a:pt x="7463244" y="453263"/>
                </a:cubicBezTo>
                <a:cubicBezTo>
                  <a:pt x="7662891" y="1976313"/>
                  <a:pt x="7449805" y="3538130"/>
                  <a:pt x="7463244" y="4092103"/>
                </a:cubicBezTo>
                <a:cubicBezTo>
                  <a:pt x="7438434" y="4313031"/>
                  <a:pt x="7231923" y="4508585"/>
                  <a:pt x="7061727" y="4545367"/>
                </a:cubicBezTo>
                <a:cubicBezTo>
                  <a:pt x="3994520" y="4537680"/>
                  <a:pt x="2819932" y="4702160"/>
                  <a:pt x="401516" y="4545367"/>
                </a:cubicBezTo>
                <a:cubicBezTo>
                  <a:pt x="210570" y="4536821"/>
                  <a:pt x="-60781" y="4347212"/>
                  <a:pt x="0" y="4092103"/>
                </a:cubicBezTo>
                <a:cubicBezTo>
                  <a:pt x="20743" y="2453714"/>
                  <a:pt x="-48337" y="1042423"/>
                  <a:pt x="0" y="453263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:ask="http://schemas.microsoft.com/office/drawing/2018/sketchyshapes" sd="852854689">
                  <a:custGeom>
                    <a:avLst/>
                    <a:gdLst>
                      <a:gd name="connsiteX0" fmla="*/ 0 w 7463244"/>
                      <a:gd name="connsiteY0" fmla="*/ 453263 h 4545367"/>
                      <a:gd name="connsiteX1" fmla="*/ 401516 w 7463244"/>
                      <a:gd name="connsiteY1" fmla="*/ 0 h 4545367"/>
                      <a:gd name="connsiteX2" fmla="*/ 7061727 w 7463244"/>
                      <a:gd name="connsiteY2" fmla="*/ 0 h 4545367"/>
                      <a:gd name="connsiteX3" fmla="*/ 7463244 w 7463244"/>
                      <a:gd name="connsiteY3" fmla="*/ 453263 h 4545367"/>
                      <a:gd name="connsiteX4" fmla="*/ 7463244 w 7463244"/>
                      <a:gd name="connsiteY4" fmla="*/ 4092103 h 4545367"/>
                      <a:gd name="connsiteX5" fmla="*/ 7061727 w 7463244"/>
                      <a:gd name="connsiteY5" fmla="*/ 4545367 h 4545367"/>
                      <a:gd name="connsiteX6" fmla="*/ 401516 w 7463244"/>
                      <a:gd name="connsiteY6" fmla="*/ 4545367 h 4545367"/>
                      <a:gd name="connsiteX7" fmla="*/ 0 w 7463244"/>
                      <a:gd name="connsiteY7" fmla="*/ 4092103 h 4545367"/>
                      <a:gd name="connsiteX8" fmla="*/ 0 w 7463244"/>
                      <a:gd name="connsiteY8" fmla="*/ 453263 h 4545367"/>
                      <a:gd name="connsiteX0" fmla="*/ 0 w 7463244"/>
                      <a:gd name="connsiteY0" fmla="*/ 453263 h 4545367"/>
                      <a:gd name="connsiteX1" fmla="*/ 401516 w 7463244"/>
                      <a:gd name="connsiteY1" fmla="*/ 0 h 4545367"/>
                      <a:gd name="connsiteX2" fmla="*/ 7061727 w 7463244"/>
                      <a:gd name="connsiteY2" fmla="*/ 0 h 4545367"/>
                      <a:gd name="connsiteX3" fmla="*/ 7463244 w 7463244"/>
                      <a:gd name="connsiteY3" fmla="*/ 453263 h 4545367"/>
                      <a:gd name="connsiteX4" fmla="*/ 7463244 w 7463244"/>
                      <a:gd name="connsiteY4" fmla="*/ 4092103 h 4545367"/>
                      <a:gd name="connsiteX5" fmla="*/ 7061727 w 7463244"/>
                      <a:gd name="connsiteY5" fmla="*/ 4545367 h 4545367"/>
                      <a:gd name="connsiteX6" fmla="*/ 401516 w 7463244"/>
                      <a:gd name="connsiteY6" fmla="*/ 4545367 h 4545367"/>
                      <a:gd name="connsiteX7" fmla="*/ 0 w 7463244"/>
                      <a:gd name="connsiteY7" fmla="*/ 4092103 h 4545367"/>
                      <a:gd name="connsiteX8" fmla="*/ 0 w 7463244"/>
                      <a:gd name="connsiteY8" fmla="*/ 453263 h 45453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7463244" h="4545367" fill="none" extrusionOk="0">
                        <a:moveTo>
                          <a:pt x="0" y="453263"/>
                        </a:moveTo>
                        <a:cubicBezTo>
                          <a:pt x="1502" y="244177"/>
                          <a:pt x="190185" y="18623"/>
                          <a:pt x="401516" y="0"/>
                        </a:cubicBezTo>
                        <a:cubicBezTo>
                          <a:pt x="3269266" y="66531"/>
                          <a:pt x="5129932" y="187947"/>
                          <a:pt x="7061727" y="0"/>
                        </a:cubicBezTo>
                        <a:cubicBezTo>
                          <a:pt x="7280081" y="-23842"/>
                          <a:pt x="7388125" y="178791"/>
                          <a:pt x="7463244" y="453263"/>
                        </a:cubicBezTo>
                        <a:cubicBezTo>
                          <a:pt x="7607417" y="2023479"/>
                          <a:pt x="7388021" y="3582640"/>
                          <a:pt x="7463244" y="4092103"/>
                        </a:cubicBezTo>
                        <a:cubicBezTo>
                          <a:pt x="7470925" y="4301260"/>
                          <a:pt x="7257323" y="4512742"/>
                          <a:pt x="7061727" y="4545367"/>
                        </a:cubicBezTo>
                        <a:cubicBezTo>
                          <a:pt x="4006605" y="4586753"/>
                          <a:pt x="2934928" y="4642524"/>
                          <a:pt x="401516" y="4545367"/>
                        </a:cubicBezTo>
                        <a:cubicBezTo>
                          <a:pt x="226211" y="4539980"/>
                          <a:pt x="-48014" y="4352996"/>
                          <a:pt x="0" y="4092103"/>
                        </a:cubicBezTo>
                        <a:cubicBezTo>
                          <a:pt x="47801" y="2355997"/>
                          <a:pt x="-14488" y="1029867"/>
                          <a:pt x="0" y="453263"/>
                        </a:cubicBezTo>
                        <a:close/>
                      </a:path>
                      <a:path w="7463244" h="4545367" stroke="0" extrusionOk="0">
                        <a:moveTo>
                          <a:pt x="0" y="453263"/>
                        </a:moveTo>
                        <a:cubicBezTo>
                          <a:pt x="12657" y="221072"/>
                          <a:pt x="194167" y="25805"/>
                          <a:pt x="401516" y="0"/>
                        </a:cubicBezTo>
                        <a:cubicBezTo>
                          <a:pt x="2496463" y="-238157"/>
                          <a:pt x="5506662" y="183025"/>
                          <a:pt x="7061727" y="0"/>
                        </a:cubicBezTo>
                        <a:cubicBezTo>
                          <a:pt x="7229979" y="-6557"/>
                          <a:pt x="7505433" y="197019"/>
                          <a:pt x="7463244" y="453263"/>
                        </a:cubicBezTo>
                        <a:cubicBezTo>
                          <a:pt x="7579000" y="1304167"/>
                          <a:pt x="7619713" y="2951682"/>
                          <a:pt x="7463244" y="4092103"/>
                        </a:cubicBezTo>
                        <a:cubicBezTo>
                          <a:pt x="7462527" y="4330379"/>
                          <a:pt x="7247576" y="4537848"/>
                          <a:pt x="7061727" y="4545367"/>
                        </a:cubicBezTo>
                        <a:cubicBezTo>
                          <a:pt x="4822663" y="4168890"/>
                          <a:pt x="2259079" y="4835151"/>
                          <a:pt x="401516" y="4545367"/>
                        </a:cubicBezTo>
                        <a:cubicBezTo>
                          <a:pt x="181806" y="4560832"/>
                          <a:pt x="-17458" y="4312325"/>
                          <a:pt x="0" y="4092103"/>
                        </a:cubicBezTo>
                        <a:cubicBezTo>
                          <a:pt x="21862" y="2438461"/>
                          <a:pt x="38533" y="1102264"/>
                          <a:pt x="0" y="453263"/>
                        </a:cubicBezTo>
                        <a:close/>
                      </a:path>
                      <a:path w="7463244" h="4545367" fill="none" stroke="0" extrusionOk="0">
                        <a:moveTo>
                          <a:pt x="0" y="453263"/>
                        </a:moveTo>
                        <a:cubicBezTo>
                          <a:pt x="40714" y="218870"/>
                          <a:pt x="192546" y="25640"/>
                          <a:pt x="401516" y="0"/>
                        </a:cubicBezTo>
                        <a:cubicBezTo>
                          <a:pt x="3665188" y="153119"/>
                          <a:pt x="4924262" y="210050"/>
                          <a:pt x="7061727" y="0"/>
                        </a:cubicBezTo>
                        <a:cubicBezTo>
                          <a:pt x="7260660" y="-21000"/>
                          <a:pt x="7428230" y="187686"/>
                          <a:pt x="7463244" y="453263"/>
                        </a:cubicBezTo>
                        <a:cubicBezTo>
                          <a:pt x="7544487" y="1955359"/>
                          <a:pt x="7459319" y="3522494"/>
                          <a:pt x="7463244" y="4092103"/>
                        </a:cubicBezTo>
                        <a:cubicBezTo>
                          <a:pt x="7441739" y="4332273"/>
                          <a:pt x="7222961" y="4510263"/>
                          <a:pt x="7061727" y="4545367"/>
                        </a:cubicBezTo>
                        <a:cubicBezTo>
                          <a:pt x="3939656" y="4522319"/>
                          <a:pt x="2798444" y="4552899"/>
                          <a:pt x="401516" y="4545367"/>
                        </a:cubicBezTo>
                        <a:cubicBezTo>
                          <a:pt x="156186" y="4537525"/>
                          <a:pt x="-87075" y="4331338"/>
                          <a:pt x="0" y="4092103"/>
                        </a:cubicBezTo>
                        <a:cubicBezTo>
                          <a:pt x="25854" y="2407267"/>
                          <a:pt x="-11911" y="1073102"/>
                          <a:pt x="0" y="453263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F2137B83-4001-32BB-3A3E-53F7C42A6461}"/>
              </a:ext>
            </a:extLst>
          </p:cNvPr>
          <p:cNvSpPr txBox="1"/>
          <p:nvPr/>
        </p:nvSpPr>
        <p:spPr>
          <a:xfrm>
            <a:off x="1253160" y="726484"/>
            <a:ext cx="66164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Thứ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 …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ngày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 …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tháng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 …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năm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 …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B49B3C8-93ED-2E97-93B9-A17726466F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0345" y="1447360"/>
            <a:ext cx="1828959" cy="135342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1C900B2-AD0A-E36E-1E9F-6B1BBAC2F2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8062" y="2169306"/>
            <a:ext cx="6626926" cy="2481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9242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10EB903-B6A0-6477-B9FC-86CD5A0575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0906AADA-481E-9CB1-5168-0086FA6542CD}"/>
              </a:ext>
            </a:extLst>
          </p:cNvPr>
          <p:cNvSpPr/>
          <p:nvPr/>
        </p:nvSpPr>
        <p:spPr>
          <a:xfrm>
            <a:off x="307759" y="573832"/>
            <a:ext cx="11576482" cy="5920273"/>
          </a:xfrm>
          <a:prstGeom prst="roundRect">
            <a:avLst>
              <a:gd name="adj" fmla="val 6681"/>
            </a:avLst>
          </a:prstGeom>
          <a:solidFill>
            <a:schemeClr val="bg1">
              <a:alpha val="96000"/>
            </a:schemeClr>
          </a:solidFill>
          <a:ln w="38100">
            <a:solidFill>
              <a:srgbClr val="00CC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2E6022-051D-F296-7EFD-1A85998EDA5E}"/>
              </a:ext>
            </a:extLst>
          </p:cNvPr>
          <p:cNvSpPr txBox="1"/>
          <p:nvPr/>
        </p:nvSpPr>
        <p:spPr>
          <a:xfrm>
            <a:off x="1070153" y="2471657"/>
            <a:ext cx="1035032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251C00"/>
                </a:solidFill>
                <a:latin typeface="Calibri" panose="020F0502020204030204"/>
              </a:rPr>
              <a:t>Nhận biết được về dãy số liệu thống kê</a:t>
            </a: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251C00"/>
                </a:solidFill>
                <a:latin typeface="Calibri" panose="020F0502020204030204"/>
              </a:rPr>
              <a:t>Nhận biết được cách sắp xếp dãy số liệu thống kê theo các tiêu chí cho trước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92D2838-AA09-B798-E2D1-236F4AD755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8045" y="928828"/>
            <a:ext cx="7620660" cy="115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020689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1185AC-0A4A-0DA7-054D-2A26E71A79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803BDDD-24AE-80B5-4AE7-8F6EF5856D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7523" y="811080"/>
            <a:ext cx="7632854" cy="159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227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A9510EB-5C2E-892A-3602-37128BD8B4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23C9DD4-FA46-4EA9-841C-935928957DE1}"/>
              </a:ext>
            </a:extLst>
          </p:cNvPr>
          <p:cNvSpPr/>
          <p:nvPr/>
        </p:nvSpPr>
        <p:spPr>
          <a:xfrm>
            <a:off x="419100" y="95250"/>
            <a:ext cx="11409106" cy="65341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E7E039-48E0-4B6F-87E2-2A28A847AF7F}"/>
              </a:ext>
            </a:extLst>
          </p:cNvPr>
          <p:cNvSpPr txBox="1"/>
          <p:nvPr/>
        </p:nvSpPr>
        <p:spPr>
          <a:xfrm>
            <a:off x="1103977" y="410887"/>
            <a:ext cx="1064034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Một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buổi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trong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tuần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Rô-bốt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đều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đạp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xe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một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ở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gần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13DE3A0-2C6A-37B4-B73A-7C23FFBDFD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38425" y="1857375"/>
            <a:ext cx="7340834" cy="430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9490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A9510EB-5C2E-892A-3602-37128BD8B4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23C9DD4-FA46-4EA9-841C-935928957DE1}"/>
              </a:ext>
            </a:extLst>
          </p:cNvPr>
          <p:cNvSpPr/>
          <p:nvPr/>
        </p:nvSpPr>
        <p:spPr>
          <a:xfrm>
            <a:off x="419100" y="85725"/>
            <a:ext cx="11409106" cy="661034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E7E039-48E0-4B6F-87E2-2A28A847AF7F}"/>
              </a:ext>
            </a:extLst>
          </p:cNvPr>
          <p:cNvSpPr txBox="1"/>
          <p:nvPr/>
        </p:nvSpPr>
        <p:spPr>
          <a:xfrm>
            <a:off x="913477" y="487087"/>
            <a:ext cx="1065939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Calibri" panose="020F0502020204030204"/>
              </a:rPr>
              <a:t>Tuần này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, </a:t>
            </a:r>
            <a:r>
              <a:rPr lang="vi-VN" sz="3200" dirty="0">
                <a:solidFill>
                  <a:prstClr val="black"/>
                </a:solidFill>
                <a:latin typeface="Calibri" panose="020F0502020204030204"/>
              </a:rPr>
              <a:t>Rô-bốt đã lần lượt ghi chép độ dài quãng đường (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đơn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vị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: km</a:t>
            </a:r>
            <a:r>
              <a:rPr lang="vi-VN" sz="3200" dirty="0">
                <a:solidFill>
                  <a:prstClr val="black"/>
                </a:solidFill>
                <a:latin typeface="Calibri" panose="020F0502020204030204"/>
              </a:rPr>
              <a:t>) mà bạn ấy đã đi được trong mỗi buổi tập từ thứ Hai đến thứ Sáu thành một dãy số liệu 1, 2, 2, 2, 3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4FEB32D-CC29-089C-4130-06AA1C9543CC}"/>
              </a:ext>
            </a:extLst>
          </p:cNvPr>
          <p:cNvSpPr txBox="1"/>
          <p:nvPr/>
        </p:nvSpPr>
        <p:spPr>
          <a:xfrm>
            <a:off x="819150" y="2362200"/>
            <a:ext cx="10877550" cy="37317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vi-VN" sz="3200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Nhìn </a:t>
            </a:r>
            <a:r>
              <a:rPr lang="vi-VN" sz="3200" b="1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vào dãy số liệu trên, ta biết:</a:t>
            </a:r>
            <a:endParaRPr lang="vi-VN" sz="3200" b="1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 rtl="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vi-VN" sz="3200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Số thứ nhất là 1, số thứ hai là 2, số thứ ba là 2, số thứ tư là 2, số thứ năm là 3.</a:t>
            </a:r>
            <a:endParaRPr lang="vi-VN" sz="3200" b="0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 rtl="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vi-VN" sz="3200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Dãy số liệu trên có 5 số.</a:t>
            </a:r>
            <a:endParaRPr lang="vi-VN" sz="3200" b="0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 rtl="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vi-VN" sz="3200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Thứ Hai, Rô-bốt đi được 1 km. Thứ Ba, Rô-bốt đi được 2 km. Thứ Tư, Rô-bốt đi được 2 km. Thứ Năm, Rô-bốt đi được 2 km. Thứ Sáu, Rô-bốt đi được 3 km.</a:t>
            </a:r>
            <a:endParaRPr lang="vi-VN" sz="3200" b="0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97382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A9510EB-5C2E-892A-3602-37128BD8B4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23C9DD4-FA46-4EA9-841C-935928957DE1}"/>
              </a:ext>
            </a:extLst>
          </p:cNvPr>
          <p:cNvSpPr/>
          <p:nvPr/>
        </p:nvSpPr>
        <p:spPr>
          <a:xfrm>
            <a:off x="419100" y="285750"/>
            <a:ext cx="11409106" cy="62865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7DEF28-E5CB-52E6-BFCE-BE5D63B959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114425" y="1164950"/>
            <a:ext cx="5693050" cy="5693050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ECF131C2-42FB-6C50-8047-218012734CF4}"/>
              </a:ext>
            </a:extLst>
          </p:cNvPr>
          <p:cNvSpPr/>
          <p:nvPr/>
        </p:nvSpPr>
        <p:spPr>
          <a:xfrm>
            <a:off x="3339141" y="552450"/>
            <a:ext cx="8165287" cy="2024517"/>
          </a:xfrm>
          <a:prstGeom prst="wedgeRoundRectCallout">
            <a:avLst>
              <a:gd name="adj1" fmla="val -64717"/>
              <a:gd name="adj2" fmla="val 44622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Dựa vào dãy số liệu, em có nhận xét gì về độ dài quãng đường mà Rô-bốt đi được trong mỗi ngày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11DB6973-6CC5-A9D8-0936-82EB827D4DBF}"/>
              </a:ext>
            </a:extLst>
          </p:cNvPr>
          <p:cNvSpPr/>
          <p:nvPr/>
        </p:nvSpPr>
        <p:spPr>
          <a:xfrm>
            <a:off x="3132084" y="3391787"/>
            <a:ext cx="8440792" cy="1894588"/>
          </a:xfrm>
          <a:prstGeom prst="wedgeRoundRectCallout">
            <a:avLst>
              <a:gd name="adj1" fmla="val -49174"/>
              <a:gd name="adj2" fmla="val 25445"/>
              <a:gd name="adj3" fmla="val 16667"/>
            </a:avLst>
          </a:prstGeom>
          <a:solidFill>
            <a:srgbClr val="FFFF99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 b="1" dirty="0">
                <a:solidFill>
                  <a:srgbClr val="FF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Quãng đường mà Rô-bốt đi được trong mỗi ngày khác nhau</a:t>
            </a:r>
            <a:r>
              <a:rPr lang="en-US" sz="4000" b="1" dirty="0">
                <a:solidFill>
                  <a:srgbClr val="FF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29364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A9510EB-5C2E-892A-3602-37128BD8B4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23C9DD4-FA46-4EA9-841C-935928957DE1}"/>
              </a:ext>
            </a:extLst>
          </p:cNvPr>
          <p:cNvSpPr/>
          <p:nvPr/>
        </p:nvSpPr>
        <p:spPr>
          <a:xfrm>
            <a:off x="419100" y="285750"/>
            <a:ext cx="11409106" cy="62865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7DEF28-E5CB-52E6-BFCE-BE5D63B959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114425" y="1164950"/>
            <a:ext cx="5693050" cy="5693050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ECF131C2-42FB-6C50-8047-218012734CF4}"/>
              </a:ext>
            </a:extLst>
          </p:cNvPr>
          <p:cNvSpPr/>
          <p:nvPr/>
        </p:nvSpPr>
        <p:spPr>
          <a:xfrm>
            <a:off x="3339141" y="876300"/>
            <a:ext cx="8165287" cy="1700667"/>
          </a:xfrm>
          <a:prstGeom prst="wedgeRoundRectCallout">
            <a:avLst>
              <a:gd name="adj1" fmla="val -64717"/>
              <a:gd name="adj2" fmla="val 44622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Quãng đường dài nhất mà Rô-bốt đi được là bao nhiêu km?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11DB6973-6CC5-A9D8-0936-82EB827D4DBF}"/>
              </a:ext>
            </a:extLst>
          </p:cNvPr>
          <p:cNvSpPr/>
          <p:nvPr/>
        </p:nvSpPr>
        <p:spPr>
          <a:xfrm>
            <a:off x="3132084" y="3391787"/>
            <a:ext cx="8659866" cy="1894588"/>
          </a:xfrm>
          <a:prstGeom prst="wedgeRoundRectCallout">
            <a:avLst>
              <a:gd name="adj1" fmla="val -49174"/>
              <a:gd name="adj2" fmla="val 25445"/>
              <a:gd name="adj3" fmla="val 16667"/>
            </a:avLst>
          </a:prstGeom>
          <a:solidFill>
            <a:srgbClr val="FFFF99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 b="1" dirty="0">
                <a:solidFill>
                  <a:srgbClr val="FF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Quãng đường dài nhất mà Rô-bốt đi được là 3 km</a:t>
            </a:r>
            <a:r>
              <a:rPr lang="en-US" sz="4000" b="1" dirty="0">
                <a:solidFill>
                  <a:srgbClr val="FF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78015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theme/theme1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50</TotalTime>
  <Words>825</Words>
  <Application>Microsoft Office PowerPoint</Application>
  <PresentationFormat>Widescreen</PresentationFormat>
  <Paragraphs>55</Paragraphs>
  <Slides>20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Administrator</cp:lastModifiedBy>
  <cp:revision>33</cp:revision>
  <dcterms:created xsi:type="dcterms:W3CDTF">2023-12-06T01:35:41Z</dcterms:created>
  <dcterms:modified xsi:type="dcterms:W3CDTF">2026-02-26T02:38:25Z</dcterms:modified>
  <cp:category>9Slide.vn</cp:category>
</cp:coreProperties>
</file>