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png" ContentType="image/png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76" r:id="rId3"/>
    <p:sldId id="258" r:id="rId4"/>
    <p:sldId id="259" r:id="rId6"/>
    <p:sldId id="277" r:id="rId7"/>
    <p:sldId id="257" r:id="rId8"/>
    <p:sldId id="260" r:id="rId9"/>
    <p:sldId id="261" r:id="rId10"/>
    <p:sldId id="262" r:id="rId11"/>
    <p:sldId id="263" r:id="rId12"/>
    <p:sldId id="265" r:id="rId13"/>
    <p:sldId id="272" r:id="rId14"/>
    <p:sldId id="271" r:id="rId15"/>
    <p:sldId id="273" r:id="rId16"/>
    <p:sldId id="274" r:id="rId17"/>
    <p:sldId id="275" r:id="rId18"/>
    <p:sldId id="264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>
              <a:fillRect/>
            </a:stretch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>
              <a:fillRect/>
            </a:stretch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>
              <a:fillRect/>
            </a:stretch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2390600" y="1436800"/>
            <a:ext cx="7410800" cy="3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emf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30.GIF"/><Relationship Id="rId1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emf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emf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emf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microsoft.com/office/2007/relationships/hdphoto" Target="../media/image27.wdp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8585" y="2654300"/>
            <a:ext cx="8026400" cy="1272540"/>
          </a:xfrm>
        </p:spPr>
        <p:txBody>
          <a:bodyPr/>
          <a:p>
            <a:pPr algn="ctr">
              <a:lnSpc>
                <a:spcPct val="150000"/>
              </a:lnSpc>
            </a:pPr>
            <a:r>
              <a:rPr lang="vi-VN" altLang="en-US" sz="3600" b="1" i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charset="0"/>
                <a:cs typeface="Times New Roman" panose="02020603050405020304" charset="0"/>
              </a:rPr>
              <a:t>GVCN: Nguyễn Thị Kim Yến</a:t>
            </a:r>
            <a:br>
              <a:rPr lang="vi-VN" altLang="en-US" sz="3600" b="1" i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vi-VN" altLang="en-US" sz="3600" b="1" i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charset="0"/>
                <a:cs typeface="Times New Roman" panose="02020603050405020304" charset="0"/>
              </a:rPr>
              <a:t>Lớp: 3A1</a:t>
            </a:r>
            <a:endParaRPr lang="vi-VN" altLang="en-US" sz="3600" b="1" i="1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10210" y="1041400"/>
            <a:ext cx="11292840" cy="1938020"/>
          </a:xfrm>
          <a:prstGeom prst="rect">
            <a:avLst/>
          </a:prstGeom>
          <a:noFill/>
        </p:spPr>
        <p:txBody>
          <a:bodyPr wrap="square" rtlCol="0" anchor="t">
            <a:prstTxWarp prst="textArchUp">
              <a:avLst/>
            </a:prstTxWarp>
            <a:spAutoFit/>
          </a:bodyPr>
          <a:p>
            <a:pPr algn="ctr"/>
            <a:r>
              <a:rPr lang="vi-VN" altLang="en-US" sz="8000" b="1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charset="0"/>
                <a:ea typeface="站酷快乐体2016修订版" panose="02010600030101010101" pitchFamily="2" charset="-122"/>
                <a:cs typeface="Times New Roman" panose="02020603050405020304" charset="0"/>
                <a:sym typeface="Arial" panose="020B0604020202020204"/>
              </a:rPr>
              <a:t>Chào mừng quý thầy cô đã đến thăm lớp 3A1</a:t>
            </a:r>
            <a:endParaRPr lang="vi-VN" altLang="en-US" sz="8000" b="1" noProof="0" dirty="0" err="1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anose="02020603050405020304" charset="0"/>
              <a:ea typeface="站酷快乐体2016修订版" panose="02010600030101010101" pitchFamily="2" charset="-122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10" name="Picture 9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270" y="2387600"/>
            <a:ext cx="5518785" cy="4956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1340"/>
            <a:ext cx="2637790" cy="248666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1" b="30933"/>
          <a:stretch>
            <a:fillRect/>
          </a:stretch>
        </p:blipFill>
        <p:spPr>
          <a:xfrm>
            <a:off x="2637790" y="4161790"/>
            <a:ext cx="6671310" cy="2696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>
            <a:fillRect/>
          </a:stretch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>
            <a:fillRect/>
          </a:stretch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>
            <a:fillRect/>
          </a:stretch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78961" y="2781067"/>
            <a:ext cx="770305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Củng cố</a:t>
            </a:r>
            <a:endParaRPr kumimoji="0" lang="en-US" sz="96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endParaRPr kumimoji="0" lang="en-US" sz="6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57166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825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1: Mi-li-mét là đơn vị đo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6477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A. Đơn vị đo nhiệt độ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B. Đơn vị đo khối lượng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5505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8907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C. Đơn vị đo dung tích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3210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15218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D. Đơn vị đo độ dài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2:  1 kg = .....?.... 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A. 100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B. 1 000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C. 10 000 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905" y="5723890"/>
            <a:ext cx="3203575" cy="8420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D. 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32947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185261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37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>
            <p:custDataLst>
              <p:tags r:id="rId5"/>
            </p:custDataLst>
          </p:nvPr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100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>
            <p:custDataLst>
              <p:tags r:id="rId7"/>
            </p:custDataLst>
          </p:nvPr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300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>
            <a:fillRect/>
          </a:stretch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>
            <a:fillRect/>
          </a:stretch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>
            <a:fillRect/>
          </a:stretch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78961" y="2781067"/>
            <a:ext cx="770305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Dặn dò</a:t>
            </a:r>
            <a:endParaRPr kumimoji="0" lang="en-US" sz="96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vi-VN" sz="3200" b="1" dirty="0">
              <a:solidFill>
                <a:srgbClr val="333333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/>
            <a:endParaRPr lang="vi-VN" sz="3200" b="1" dirty="0">
              <a:solidFill>
                <a:srgbClr val="333333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/>
            <a:endParaRPr lang="vi-VN" sz="3200" b="1" dirty="0">
              <a:solidFill>
                <a:srgbClr val="333333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/>
            <a:endParaRPr lang="vi-VN" sz="3200" b="1" dirty="0">
              <a:solidFill>
                <a:srgbClr val="333333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/>
            <a:endParaRPr lang="vi-VN" sz="3200" b="1" dirty="0">
              <a:solidFill>
                <a:srgbClr val="333333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/>
            <a:endParaRPr lang="vi-VN" sz="3200" b="1" dirty="0">
              <a:solidFill>
                <a:srgbClr val="333333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/>
            <a:endParaRPr lang="vi-VN" sz="3200" b="1" dirty="0">
              <a:solidFill>
                <a:srgbClr val="333333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/>
            <a:r>
              <a:rPr lang="en-US" altLang="vi-VN" sz="3200" b="1" dirty="0">
                <a:solidFill>
                  <a:srgbClr val="333333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/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76374" y="600075"/>
            <a:ext cx="91344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Times New Roman" panose="02020603050405020304" charset="0"/>
                <a:cs typeface="Times New Roman" panose="02020603050405020304" charset="0"/>
              </a:rPr>
              <a:t>Sử dụng nhiệt kế, em hãy đo nhiệt độ không khí vào một số ngày trong tuần rồi ghi lại theo bảng.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9774" y="2290762"/>
            <a:ext cx="7578727" cy="1833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556" y="1409700"/>
            <a:ext cx="1189889" cy="4511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  <p:pic>
        <p:nvPicPr>
          <p:cNvPr id="3" name="5bae312793c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3310" y="5502275"/>
            <a:ext cx="1272540" cy="1272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>
            <a:fillRect/>
          </a:stretch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>
            <a:fillRect/>
          </a:stretch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>
            <a:fillRect/>
          </a:stretch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1297" y="2293892"/>
            <a:ext cx="8596105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thể dục buổi sáng_v72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2" name="Picture 4" descr="Premium Vector | Kids discuss homewor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-323"/>
          <a:stretch>
            <a:fillRect/>
          </a:stretch>
        </p:blipFill>
        <p:spPr bwMode="auto">
          <a:xfrm>
            <a:off x="9069070" y="5150485"/>
            <a:ext cx="3156585" cy="170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43652" y="429788"/>
            <a:ext cx="731520" cy="731520"/>
            <a:chOff x="2076774" y="2479729"/>
            <a:chExt cx="731520" cy="731520"/>
          </a:xfrm>
        </p:grpSpPr>
        <p:sp>
          <p:nvSpPr>
            <p:cNvPr id="5" name="Rounded Rectangle 4"/>
            <p:cNvSpPr/>
            <p:nvPr/>
          </p:nvSpPr>
          <p:spPr>
            <a:xfrm>
              <a:off x="2076774" y="2479729"/>
              <a:ext cx="731520" cy="731520"/>
            </a:xfrm>
            <a:prstGeom prst="roundRect">
              <a:avLst/>
            </a:prstGeom>
            <a:solidFill>
              <a:srgbClr val="80CDE1"/>
            </a:solidFill>
            <a:ln>
              <a:solidFill>
                <a:srgbClr val="80CD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83023" l="10000" r="94535"/>
                      </a14:imgEffect>
                    </a14:imgLayer>
                  </a14:imgProps>
                </a:ext>
              </a:extLst>
            </a:blip>
            <a:srcRect l="20990" t="14572" b="17883"/>
            <a:stretch>
              <a:fillRect/>
            </a:stretch>
          </p:blipFill>
          <p:spPr>
            <a:xfrm rot="18674869">
              <a:off x="2210772" y="2608872"/>
              <a:ext cx="560729" cy="479354"/>
            </a:xfrm>
            <a:prstGeom prst="rect">
              <a:avLst/>
            </a:prstGeom>
          </p:spPr>
        </p:pic>
      </p:grpSp>
      <p:sp>
        <p:nvSpPr>
          <p:cNvPr id="2" name="Text Box 1"/>
          <p:cNvSpPr txBox="1"/>
          <p:nvPr/>
        </p:nvSpPr>
        <p:spPr>
          <a:xfrm>
            <a:off x="922655" y="516255"/>
            <a:ext cx="111588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i="1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Chúng ta đã được học những đơn vị đo lường nào?</a:t>
            </a:r>
            <a:endParaRPr lang="en-US" sz="4000" b="1" i="1" noProof="0" dirty="0" err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charset="0"/>
              <a:ea typeface="Cambria" panose="02040503050406030204" pitchFamily="18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Text Box 2"/>
          <p:cNvSpPr txBox="1"/>
          <p:nvPr>
            <p:custDataLst>
              <p:tags r:id="rId4"/>
            </p:custDataLst>
          </p:nvPr>
        </p:nvSpPr>
        <p:spPr>
          <a:xfrm>
            <a:off x="1147445" y="1974215"/>
            <a:ext cx="99644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Đơn vị đo độ dài: Mi-li-mét ( </a:t>
            </a:r>
            <a:r>
              <a:rPr lang="en-US" sz="3600" b="1" i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mm </a:t>
            </a:r>
            <a:r>
              <a:rPr lang="en-US" sz="36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)</a:t>
            </a:r>
            <a:endParaRPr lang="en-US" sz="3600" b="1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Cambria" panose="02040503050406030204" pitchFamily="18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Oval 9"/>
          <p:cNvSpPr/>
          <p:nvPr>
            <p:custDataLst>
              <p:tags r:id="rId5"/>
            </p:custDataLst>
          </p:nvPr>
        </p:nvSpPr>
        <p:spPr>
          <a:xfrm>
            <a:off x="230225" y="533603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Oval 6"/>
          <p:cNvSpPr/>
          <p:nvPr>
            <p:custDataLst>
              <p:tags r:id="rId6"/>
            </p:custDataLst>
          </p:nvPr>
        </p:nvSpPr>
        <p:spPr>
          <a:xfrm>
            <a:off x="278485" y="420446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Oval 7"/>
          <p:cNvSpPr/>
          <p:nvPr>
            <p:custDataLst>
              <p:tags r:id="rId7"/>
            </p:custDataLst>
          </p:nvPr>
        </p:nvSpPr>
        <p:spPr>
          <a:xfrm>
            <a:off x="278485" y="303987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Oval 8"/>
          <p:cNvSpPr/>
          <p:nvPr>
            <p:custDataLst>
              <p:tags r:id="rId8"/>
            </p:custDataLst>
          </p:nvPr>
        </p:nvSpPr>
        <p:spPr>
          <a:xfrm>
            <a:off x="278485" y="197434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Text Box 10"/>
          <p:cNvSpPr txBox="1"/>
          <p:nvPr>
            <p:custDataLst>
              <p:tags r:id="rId9"/>
            </p:custDataLst>
          </p:nvPr>
        </p:nvSpPr>
        <p:spPr>
          <a:xfrm>
            <a:off x="1085850" y="3089275"/>
            <a:ext cx="99644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Đơn vị đo khối lượng: Gam (</a:t>
            </a:r>
            <a:r>
              <a:rPr lang="en-US" sz="3600" b="1" i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 g</a:t>
            </a:r>
            <a:r>
              <a:rPr lang="en-US" sz="36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 ) </a:t>
            </a:r>
            <a:endParaRPr lang="en-US" sz="3600" b="1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Cambria" panose="02040503050406030204" pitchFamily="18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Text Box 11"/>
          <p:cNvSpPr txBox="1"/>
          <p:nvPr>
            <p:custDataLst>
              <p:tags r:id="rId10"/>
            </p:custDataLst>
          </p:nvPr>
        </p:nvSpPr>
        <p:spPr>
          <a:xfrm>
            <a:off x="1076325" y="4204335"/>
            <a:ext cx="99644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Đơn vị đo dung tích: Mi-li-lít ( </a:t>
            </a:r>
            <a:r>
              <a:rPr lang="en-US" sz="3600" b="1" i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ml</a:t>
            </a:r>
            <a:r>
              <a:rPr lang="en-US" sz="36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 )</a:t>
            </a:r>
            <a:endParaRPr lang="en-US" sz="3600" b="1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Cambria" panose="02040503050406030204" pitchFamily="18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Text Box 12"/>
          <p:cNvSpPr txBox="1"/>
          <p:nvPr>
            <p:custDataLst>
              <p:tags r:id="rId11"/>
            </p:custDataLst>
          </p:nvPr>
        </p:nvSpPr>
        <p:spPr>
          <a:xfrm>
            <a:off x="1085850" y="5280660"/>
            <a:ext cx="99644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Đơn vị đo nhiệt độ: Độ xê ( </a:t>
            </a:r>
            <a:r>
              <a:rPr lang="en-US" sz="36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℃</a:t>
            </a:r>
            <a:r>
              <a:rPr lang="en-US" sz="36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 )</a:t>
            </a:r>
            <a:endParaRPr lang="en-US" sz="3600" b="1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3" grpId="0"/>
      <p:bldP spid="3" grpId="1"/>
      <p:bldP spid="8" grpId="0" bldLvl="0" animBg="1"/>
      <p:bldP spid="8" grpId="1" animBg="1"/>
      <p:bldP spid="11" grpId="0"/>
      <p:bldP spid="11" grpId="1"/>
      <p:bldP spid="7" grpId="0" bldLvl="0" animBg="1"/>
      <p:bldP spid="7" grpId="1" animBg="1"/>
      <p:bldP spid="12" grpId="0"/>
      <p:bldP spid="12" grpId="1"/>
      <p:bldP spid="10" grpId="0" bldLvl="0" animBg="1"/>
      <p:bldP spid="10" grpId="1" animBg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437299"/>
            <a:ext cx="82862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Năm,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04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năm 2025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296" y="3036861"/>
            <a:ext cx="8504657" cy="2060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>
            <a:fillRect/>
          </a:stretch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>
            <a:fillRect/>
          </a:stretch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>
            <a:fillRect/>
          </a:stretch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430" y="0"/>
            <a:ext cx="4874895" cy="5612765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94760" y="1998446"/>
            <a:ext cx="770305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3925" y="571500"/>
            <a:ext cx="1358900" cy="645160"/>
            <a:chOff x="923925" y="571500"/>
            <a:chExt cx="1358900" cy="645160"/>
          </a:xfrm>
        </p:grpSpPr>
        <p:sp>
          <p:nvSpPr>
            <p:cNvPr id="2" name="Oval 1"/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charset="0"/>
                  <a:cs typeface="Calibri" panose="020F0502020204030204" charset="0"/>
                </a:rPr>
                <a:t>1</a:t>
              </a:r>
              <a:endParaRPr lang="en-US" sz="3600" b="1" dirty="0"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7325" y="571500"/>
              <a:ext cx="8255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charset="0"/>
                  <a:cs typeface="Times New Roman" panose="02020603050405020304" charset="0"/>
                </a:rPr>
                <a:t>Số ?</a:t>
              </a:r>
              <a:endParaRPr lang="en-US" sz="3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76300" y="1228725"/>
            <a:ext cx="7505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Đo độ dài các đồ vật theo đơn vị mi-li-mét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0237" y="2190750"/>
            <a:ext cx="8320498" cy="2647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/>
          <p:cNvSpPr/>
          <p:nvPr/>
        </p:nvSpPr>
        <p:spPr>
          <a:xfrm>
            <a:off x="6095999" y="4171950"/>
            <a:ext cx="619125" cy="457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45</a:t>
            </a:r>
            <a:endParaRPr lang="en-US" sz="28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8534399" y="4171950"/>
            <a:ext cx="619125" cy="457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30</a:t>
            </a:r>
            <a:endParaRPr lang="en-US" sz="28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ldLvl="0" animBg="1"/>
      <p:bldP spid="1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/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76374" y="600075"/>
            <a:ext cx="913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Times New Roman" panose="02020603050405020304" charset="0"/>
                <a:cs typeface="Times New Roman" panose="02020603050405020304" charset="0"/>
              </a:rPr>
              <a:t>Chọn số đo phù hợp với mỗi đồ vật trong thực tế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512" y="1531619"/>
            <a:ext cx="10358438" cy="17430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14830" y="3195320"/>
            <a:ext cx="5240020" cy="3554730"/>
            <a:chOff x="2938649" y="3216434"/>
            <a:chExt cx="5240020" cy="3449806"/>
          </a:xfrm>
        </p:grpSpPr>
        <p:pic>
          <p:nvPicPr>
            <p:cNvPr id="9" name="图片 1" descr="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8649" y="3216434"/>
              <a:ext cx="5240020" cy="3110865"/>
            </a:xfrm>
            <a:prstGeom prst="rect">
              <a:avLst/>
            </a:prstGeom>
          </p:spPr>
        </p:pic>
        <p:sp>
          <p:nvSpPr>
            <p:cNvPr id="3" name="Rectangle: Rounded Corners 2"/>
            <p:cNvSpPr/>
            <p:nvPr/>
          </p:nvSpPr>
          <p:spPr>
            <a:xfrm>
              <a:off x="3837174" y="5475632"/>
              <a:ext cx="3489325" cy="1190608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Thảo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luận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nhóm</a:t>
              </a:r>
              <a:r>
                <a:rPr lang="en-US" sz="36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endParaRPr lang="en-US" sz="3600" b="1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89042" y="3622651"/>
            <a:ext cx="3001230" cy="1657306"/>
            <a:chOff x="1386428" y="1097819"/>
            <a:chExt cx="3001230" cy="1657306"/>
          </a:xfrm>
        </p:grpSpPr>
        <p:pic>
          <p:nvPicPr>
            <p:cNvPr id="14" name="Picture 2" descr="Speech Bubble PNG Image Free Download Searchpng.co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601" b="81678" l="5455" r="944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" t="19505" r="5841" b="18765"/>
            <a:stretch>
              <a:fillRect/>
            </a:stretch>
          </p:blipFill>
          <p:spPr bwMode="auto">
            <a:xfrm>
              <a:off x="1386428" y="1097819"/>
              <a:ext cx="3001230" cy="1657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1552236" y="1310105"/>
              <a:ext cx="27717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2343150" y="2346960"/>
            <a:ext cx="866775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59755" y="1799590"/>
            <a:ext cx="990599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277475" y="1799590"/>
            <a:ext cx="990599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17" grpId="0" bldLvl="0" animBg="1"/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/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76374" y="600075"/>
            <a:ext cx="91344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33"/>
                </a:solidFill>
                <a:latin typeface="Times New Roman" panose="02020603050405020304" charset="0"/>
                <a:cs typeface="Times New Roman" panose="02020603050405020304" charset="0"/>
              </a:rPr>
              <a:t>Em hãy giúp Mai chọn các quả cân thích hợp để cân được đúng 1 kg gạo từ một thúng gạo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6" name="Picture 15" descr="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47" y="1725901"/>
            <a:ext cx="7749511" cy="17875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57800" y="3609975"/>
            <a:ext cx="2028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8801" y="4181475"/>
            <a:ext cx="9201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1 kg = 1000 g = 100 g + 200 g + 200 g + 500 g</a:t>
            </a:r>
            <a:endParaRPr 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08100" y="4829175"/>
            <a:ext cx="97218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500 g,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200 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100 g.</a:t>
            </a:r>
            <a:endParaRPr 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456690"/>
            <a:ext cx="3344545" cy="2501900"/>
            <a:chOff x="2938649" y="3216434"/>
            <a:chExt cx="5240020" cy="3784030"/>
          </a:xfrm>
        </p:grpSpPr>
        <p:pic>
          <p:nvPicPr>
            <p:cNvPr id="9" name="图片 1" descr="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8649" y="3216434"/>
              <a:ext cx="5240020" cy="3110865"/>
            </a:xfrm>
            <a:prstGeom prst="rect">
              <a:avLst/>
            </a:prstGeom>
          </p:spPr>
        </p:pic>
        <p:sp>
          <p:nvSpPr>
            <p:cNvPr id="3" name="Rectangle: Rounded Corners 2"/>
            <p:cNvSpPr/>
            <p:nvPr/>
          </p:nvSpPr>
          <p:spPr>
            <a:xfrm>
              <a:off x="3837023" y="5475327"/>
              <a:ext cx="3489036" cy="1525137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B0F0"/>
                  </a:solidFill>
                  <a:latin typeface="Times New Roman" panose="02020603050405020304" charset="0"/>
                  <a:cs typeface="Times New Roman" panose="02020603050405020304" charset="0"/>
                </a:rPr>
                <a:t>Thảo</a:t>
              </a:r>
              <a:r>
                <a:rPr lang="en-US" sz="2800" b="1" dirty="0">
                  <a:solidFill>
                    <a:srgbClr val="00B0F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B0F0"/>
                  </a:solidFill>
                  <a:latin typeface="Times New Roman" panose="02020603050405020304" charset="0"/>
                  <a:cs typeface="Times New Roman" panose="02020603050405020304" charset="0"/>
                </a:rPr>
                <a:t>luận</a:t>
              </a:r>
              <a:r>
                <a:rPr lang="en-US" sz="2800" b="1" dirty="0">
                  <a:solidFill>
                    <a:srgbClr val="00B0F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B0F0"/>
                  </a:solidFill>
                  <a:latin typeface="Times New Roman" panose="02020603050405020304" charset="0"/>
                  <a:cs typeface="Times New Roman" panose="02020603050405020304" charset="0"/>
                </a:rPr>
                <a:t>nhóm</a:t>
              </a:r>
              <a:r>
                <a:rPr lang="en-US" sz="2800" b="1" dirty="0">
                  <a:solidFill>
                    <a:srgbClr val="00B0F0"/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endParaRPr lang="en-US" sz="28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tags/tag1.xml><?xml version="1.0" encoding="utf-8"?>
<p:tagLst xmlns:p="http://schemas.openxmlformats.org/presentationml/2006/main">
  <p:tag name="KSO_WM_DIAGRAM_VIRTUALLY_FRAME" val="{&quot;height&quot;:312.98291338582675,&quot;left&quot;:18.12795275590551,&quot;top&quot;:155.45,&quot;width&quot;:856.8220472440946}"/>
</p:tagLst>
</file>

<file path=ppt/tags/tag10.xml><?xml version="1.0" encoding="utf-8"?>
<p:tagLst xmlns:p="http://schemas.openxmlformats.org/presentationml/2006/main">
  <p:tag name="KSO_WM_DIAGRAM_VIRTUALLY_FRAME" val="{&quot;height&quot;:295.52448818897636,&quot;left&quot;:470.82362204724404,&quot;top&quot;:221.47488188976376,&quot;width&quot;:458.0781102362206}"/>
</p:tagLst>
</file>

<file path=ppt/tags/tag11.xml><?xml version="1.0" encoding="utf-8"?>
<p:tagLst xmlns:p="http://schemas.openxmlformats.org/presentationml/2006/main">
  <p:tag name="KSO_WM_DIAGRAM_VIRTUALLY_FRAME" val="{&quot;height&quot;:295.52448818897636,&quot;left&quot;:470.82362204724404,&quot;top&quot;:221.47488188976376,&quot;width&quot;:458.0781102362206}"/>
</p:tagLst>
</file>

<file path=ppt/tags/tag12.xml><?xml version="1.0" encoding="utf-8"?>
<p:tagLst xmlns:p="http://schemas.openxmlformats.org/presentationml/2006/main">
  <p:tag name="KSO_WM_DIAGRAM_VIRTUALLY_FRAME" val="{&quot;height&quot;:295.52448818897636,&quot;left&quot;:470.82362204724404,&quot;top&quot;:221.47488188976376,&quot;width&quot;:458.0781102362206}"/>
</p:tagLst>
</file>

<file path=ppt/tags/tag2.xml><?xml version="1.0" encoding="utf-8"?>
<p:tagLst xmlns:p="http://schemas.openxmlformats.org/presentationml/2006/main">
  <p:tag name="KSO_WM_DIAGRAM_VIRTUALLY_FRAME" val="{&quot;height&quot;:312.98291338582675,&quot;left&quot;:18.12795275590551,&quot;top&quot;:155.45,&quot;width&quot;:856.8220472440946}"/>
</p:tagLst>
</file>

<file path=ppt/tags/tag3.xml><?xml version="1.0" encoding="utf-8"?>
<p:tagLst xmlns:p="http://schemas.openxmlformats.org/presentationml/2006/main">
  <p:tag name="KSO_WM_DIAGRAM_VIRTUALLY_FRAME" val="{&quot;height&quot;:312.98291338582675,&quot;left&quot;:18.12795275590551,&quot;top&quot;:155.45,&quot;width&quot;:856.8220472440946}"/>
</p:tagLst>
</file>

<file path=ppt/tags/tag4.xml><?xml version="1.0" encoding="utf-8"?>
<p:tagLst xmlns:p="http://schemas.openxmlformats.org/presentationml/2006/main">
  <p:tag name="KSO_WM_DIAGRAM_VIRTUALLY_FRAME" val="{&quot;height&quot;:312.98291338582675,&quot;left&quot;:18.12795275590551,&quot;top&quot;:155.45,&quot;width&quot;:856.8220472440946}"/>
</p:tagLst>
</file>

<file path=ppt/tags/tag5.xml><?xml version="1.0" encoding="utf-8"?>
<p:tagLst xmlns:p="http://schemas.openxmlformats.org/presentationml/2006/main">
  <p:tag name="KSO_WM_DIAGRAM_VIRTUALLY_FRAME" val="{&quot;height&quot;:312.98291338582675,&quot;left&quot;:18.12795275590551,&quot;top&quot;:155.45,&quot;width&quot;:856.8220472440946}"/>
</p:tagLst>
</file>

<file path=ppt/tags/tag6.xml><?xml version="1.0" encoding="utf-8"?>
<p:tagLst xmlns:p="http://schemas.openxmlformats.org/presentationml/2006/main">
  <p:tag name="KSO_WM_DIAGRAM_VIRTUALLY_FRAME" val="{&quot;height&quot;:312.98291338582675,&quot;left&quot;:18.12795275590551,&quot;top&quot;:155.45,&quot;width&quot;:856.8220472440946}"/>
</p:tagLst>
</file>

<file path=ppt/tags/tag7.xml><?xml version="1.0" encoding="utf-8"?>
<p:tagLst xmlns:p="http://schemas.openxmlformats.org/presentationml/2006/main">
  <p:tag name="KSO_WM_DIAGRAM_VIRTUALLY_FRAME" val="{&quot;height&quot;:312.98291338582675,&quot;left&quot;:18.12795275590551,&quot;top&quot;:155.45,&quot;width&quot;:856.8220472440946}"/>
</p:tagLst>
</file>

<file path=ppt/tags/tag8.xml><?xml version="1.0" encoding="utf-8"?>
<p:tagLst xmlns:p="http://schemas.openxmlformats.org/presentationml/2006/main">
  <p:tag name="KSO_WM_DIAGRAM_VIRTUALLY_FRAME" val="{&quot;height&quot;:312.98291338582675,&quot;left&quot;:18.12795275590551,&quot;top&quot;:155.45,&quot;width&quot;:856.8220472440946}"/>
</p:tagLst>
</file>

<file path=ppt/tags/tag9.xml><?xml version="1.0" encoding="utf-8"?>
<p:tagLst xmlns:p="http://schemas.openxmlformats.org/presentationml/2006/main">
  <p:tag name="KSO_WM_DIAGRAM_VIRTUALLY_FRAME" val="{&quot;height&quot;:295.52448818897636,&quot;left&quot;:470.82362204724404,&quot;top&quot;:221.47488188976376,&quot;width&quot;:458.078110236220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1116</Words>
  <Application>WPS Presentation</Application>
  <PresentationFormat>Widescreen</PresentationFormat>
  <Paragraphs>124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站酷快乐体2016修订版</vt:lpstr>
      <vt:lpstr>Arial</vt:lpstr>
      <vt:lpstr>等线</vt:lpstr>
      <vt:lpstr>Coiny</vt:lpstr>
      <vt:lpstr>Yu Gothic UI Semibold</vt:lpstr>
      <vt:lpstr>VNI-Times</vt:lpstr>
      <vt:lpstr>等线</vt:lpstr>
      <vt:lpstr>Calibri</vt:lpstr>
      <vt:lpstr>Cambria</vt:lpstr>
      <vt:lpstr>Calibri</vt:lpstr>
      <vt:lpstr>Microsoft YaHei</vt:lpstr>
      <vt:lpstr>Arial Unicode MS</vt:lpstr>
      <vt:lpstr>Calibri Light</vt:lpstr>
      <vt:lpstr>Office Theme</vt:lpstr>
      <vt:lpstr>GVCN: Nguyễn Thị Kim Yến Lớp: 3A1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Yến Nguyễn</cp:lastModifiedBy>
  <cp:revision>9</cp:revision>
  <dcterms:created xsi:type="dcterms:W3CDTF">2023-11-07T02:31:00Z</dcterms:created>
  <dcterms:modified xsi:type="dcterms:W3CDTF">2025-12-03T08:08:36Z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58A804AABE4F465996F410CA7F2B72D4_13</vt:lpwstr>
  </property>
  <property fmtid="{D5CDD505-2E9C-101B-9397-08002B2CF9AE}" pid="3" name="KSOProductBuildVer">
    <vt:lpwstr>1033-12.2.0.23155</vt:lpwstr>
  </property>
</Properties>
</file>