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74" r:id="rId4"/>
    <p:sldMasterId id="2147483700" r:id="rId5"/>
    <p:sldMasterId id="2147483725" r:id="rId6"/>
  </p:sldMasterIdLst>
  <p:notesMasterIdLst>
    <p:notesMasterId r:id="rId20"/>
  </p:notesMasterIdLst>
  <p:sldIdLst>
    <p:sldId id="257" r:id="rId7"/>
    <p:sldId id="295" r:id="rId8"/>
    <p:sldId id="297" r:id="rId9"/>
    <p:sldId id="298" r:id="rId10"/>
    <p:sldId id="267" r:id="rId11"/>
    <p:sldId id="293" r:id="rId12"/>
    <p:sldId id="272" r:id="rId13"/>
    <p:sldId id="294" r:id="rId14"/>
    <p:sldId id="275" r:id="rId15"/>
    <p:sldId id="281" r:id="rId16"/>
    <p:sldId id="282" r:id="rId17"/>
    <p:sldId id="28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pPr lvl="0" algn="r" eaLnBrk="1" hangingPunct="1"/>
              <a:t>7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195719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pPr lvl="0" algn="r" eaLnBrk="1" hangingPunct="1"/>
              <a:t>8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379146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030DC-C178-46E5-9288-4D4F640FC47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vi-VN" dirty="0"/>
              <a:t>Click to edit Master text styles</a:t>
            </a:r>
          </a:p>
          <a:p>
            <a:pPr lvl="1" indent="-285750"/>
            <a:r>
              <a:rPr lang="vi-VN" dirty="0"/>
              <a:t>Second level</a:t>
            </a:r>
          </a:p>
          <a:p>
            <a:pPr lvl="2" indent="-228600"/>
            <a:r>
              <a:rPr lang="vi-VN" dirty="0"/>
              <a:t>Third level</a:t>
            </a:r>
          </a:p>
          <a:p>
            <a:pPr lvl="3" indent="-228600"/>
            <a:r>
              <a:rPr lang="vi-VN" dirty="0"/>
              <a:t>Fourth level</a:t>
            </a:r>
          </a:p>
          <a:p>
            <a:pPr lvl="4" indent="-228600"/>
            <a:r>
              <a:rPr 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ĐẾN DỰ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6"/>
          <p:cNvSpPr>
            <a:spLocks noTextEdit="1"/>
          </p:cNvSpPr>
          <p:nvPr/>
        </p:nvSpPr>
        <p:spPr>
          <a:xfrm>
            <a:off x="2590800" y="1524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   Nhìn tranh - đoán chữ 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4484053" y="5526723"/>
            <a:ext cx="291846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mẹ ru bé </a:t>
            </a:r>
            <a:endParaRPr lang="vi-VN" sz="44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5368" name="Line 8"/>
          <p:cNvSpPr/>
          <p:nvPr/>
        </p:nvSpPr>
        <p:spPr>
          <a:xfrm flipH="1">
            <a:off x="5520917" y="5218430"/>
            <a:ext cx="609600" cy="61118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9" name="Line 9"/>
          <p:cNvSpPr/>
          <p:nvPr/>
        </p:nvSpPr>
        <p:spPr>
          <a:xfrm flipV="1">
            <a:off x="5403669" y="6203043"/>
            <a:ext cx="260985" cy="1397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" name="Picture 4" descr="F:\wellspring\tranh lop 1\hinh\i-a\23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4800600" cy="377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5"/>
          <p:cNvSpPr>
            <a:spLocks noTextEdit="1"/>
          </p:cNvSpPr>
          <p:nvPr/>
        </p:nvSpPr>
        <p:spPr>
          <a:xfrm>
            <a:off x="2590800" y="76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   Nhìn tranh - đoán chữ </a:t>
            </a:r>
          </a:p>
        </p:txBody>
      </p:sp>
      <p:sp>
        <p:nvSpPr>
          <p:cNvPr id="18438" name="Text Box 6"/>
          <p:cNvSpPr txBox="1"/>
          <p:nvPr/>
        </p:nvSpPr>
        <p:spPr>
          <a:xfrm>
            <a:off x="4843463" y="5673725"/>
            <a:ext cx="15513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4400" b="1" dirty="0">
                <a:solidFill>
                  <a:srgbClr val="0000FF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ca sĩ</a:t>
            </a:r>
            <a:endParaRPr lang="vi-VN" sz="4400" b="1" dirty="0">
              <a:solidFill>
                <a:srgbClr val="0000FF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8440" name="Line 8"/>
          <p:cNvSpPr/>
          <p:nvPr/>
        </p:nvSpPr>
        <p:spPr>
          <a:xfrm flipH="1">
            <a:off x="5865723" y="5399405"/>
            <a:ext cx="22860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8441" name="Line 9"/>
          <p:cNvSpPr/>
          <p:nvPr/>
        </p:nvSpPr>
        <p:spPr>
          <a:xfrm>
            <a:off x="5631634" y="6333490"/>
            <a:ext cx="391160" cy="63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2533" name="Picture 8" descr="áº¢nh cá»§a Há» VÄn CÆ°á»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990600"/>
            <a:ext cx="4876800" cy="422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5"/>
          <p:cNvSpPr>
            <a:spLocks noTextEdit="1"/>
          </p:cNvSpPr>
          <p:nvPr/>
        </p:nvSpPr>
        <p:spPr>
          <a:xfrm>
            <a:off x="2590800" y="1524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   Nhìn tranh - đoán chữ 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4785360" y="5475605"/>
            <a:ext cx="19100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4400" b="1" dirty="0">
                <a:latin typeface="UTM Avo" panose="02040603050506020204" pitchFamily="18" charset="0"/>
                <a:cs typeface="UTM Avo" panose="02040603050506020204" pitchFamily="18" charset="0"/>
              </a:rPr>
              <a:t>sở thú</a:t>
            </a:r>
            <a:endParaRPr lang="vi-VN" sz="4400" b="1" dirty="0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7415" name="Line 7"/>
          <p:cNvSpPr/>
          <p:nvPr/>
        </p:nvSpPr>
        <p:spPr>
          <a:xfrm flipH="1">
            <a:off x="5029835" y="5170488"/>
            <a:ext cx="228600" cy="5334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6" name="Line 8"/>
          <p:cNvSpPr/>
          <p:nvPr/>
        </p:nvSpPr>
        <p:spPr>
          <a:xfrm>
            <a:off x="4785360" y="6243955"/>
            <a:ext cx="473075" cy="63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3557" name="Picture 8" descr="Káº¿t quáº£ hÃ¬nh áº£nh cho áº£nh sá» thÃ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13" y="1392238"/>
            <a:ext cx="6149975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076" y="2226469"/>
            <a:ext cx="531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635"/>
            <a:ext cx="1219327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8558" y="2484596"/>
            <a:ext cx="5841206" cy="235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Con giúp các con vật thực hiện ước mơ bay lên bầu trời cao bằng cách đọc đúng tất cả các âm, tiếng, </a:t>
            </a:r>
            <a:r>
              <a:rPr lang="en-US" sz="3000" dirty="0" err="1" smtClean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từ</a:t>
            </a:r>
            <a:r>
              <a:rPr lang="en-US" sz="3000" dirty="0" smtClean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.</a:t>
            </a:r>
            <a:endParaRPr lang="en-US" sz="2700" b="1" dirty="0">
              <a:solidFill>
                <a:srgbClr val="008000"/>
              </a:solidFill>
            </a:endParaRPr>
          </a:p>
          <a:p>
            <a:endParaRPr lang="en-US" sz="2700" b="1" dirty="0">
              <a:solidFill>
                <a:srgbClr val="008000"/>
              </a:solidFill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9241739" y="857251"/>
            <a:ext cx="1354823" cy="257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84" y="2983000"/>
            <a:ext cx="1354823" cy="2574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23" y="2142113"/>
            <a:ext cx="1277003" cy="2568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69" y="2727028"/>
            <a:ext cx="1299033" cy="28301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15" y="2056643"/>
            <a:ext cx="1631350" cy="2538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48" y="3303888"/>
            <a:ext cx="1441267" cy="2327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3" y="2142113"/>
            <a:ext cx="1451136" cy="24939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94" y="3236337"/>
            <a:ext cx="1419416" cy="2361450"/>
          </a:xfrm>
          <a:prstGeom prst="rect">
            <a:avLst/>
          </a:prstGeom>
        </p:spPr>
      </p:pic>
      <p:sp>
        <p:nvSpPr>
          <p:cNvPr id="28" name="Rounded Rectangle 27">
            <a:hlinkClick r:id="rId11" action="ppaction://hlinksldjump"/>
          </p:cNvPr>
          <p:cNvSpPr/>
          <p:nvPr/>
        </p:nvSpPr>
        <p:spPr>
          <a:xfrm>
            <a:off x="1694974" y="5303996"/>
            <a:ext cx="987743" cy="569119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m</a:t>
            </a:r>
            <a:endParaRPr lang="en-US" sz="405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1" action="ppaction://hlinksldjump"/>
          </p:cNvPr>
          <p:cNvSpPr/>
          <p:nvPr/>
        </p:nvSpPr>
        <p:spPr>
          <a:xfrm>
            <a:off x="3012281" y="4707255"/>
            <a:ext cx="1101566" cy="83915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nh</a:t>
            </a:r>
            <a:endParaRPr lang="en-US" sz="405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2" action="ppaction://hlinksldjump"/>
          </p:cNvPr>
          <p:cNvSpPr/>
          <p:nvPr/>
        </p:nvSpPr>
        <p:spPr>
          <a:xfrm>
            <a:off x="4156075" y="5055235"/>
            <a:ext cx="1496060" cy="818515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ngh</a:t>
            </a:r>
            <a:endParaRPr lang="en-US" sz="400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2" action="ppaction://hlinksldjump"/>
          </p:cNvPr>
          <p:cNvSpPr/>
          <p:nvPr/>
        </p:nvSpPr>
        <p:spPr>
          <a:xfrm>
            <a:off x="5534025" y="4350385"/>
            <a:ext cx="1371600" cy="95377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nhỏ</a:t>
            </a:r>
            <a:endParaRPr lang="en-US" sz="4000" dirty="0" smtClean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2" action="ppaction://hlinksldjump"/>
          </p:cNvPr>
          <p:cNvSpPr/>
          <p:nvPr/>
        </p:nvSpPr>
        <p:spPr>
          <a:xfrm>
            <a:off x="6734175" y="5194459"/>
            <a:ext cx="1268730" cy="76676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mẹ</a:t>
            </a:r>
            <a:endParaRPr lang="en-US" sz="400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2" action="ppaction://hlinksldjump"/>
          </p:cNvPr>
          <p:cNvSpPr/>
          <p:nvPr/>
        </p:nvSpPr>
        <p:spPr>
          <a:xfrm>
            <a:off x="8002905" y="4285298"/>
            <a:ext cx="1559106" cy="1018699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nghệ</a:t>
            </a:r>
            <a:endParaRPr lang="en-US" sz="400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3" action="ppaction://hlinksldjump"/>
          </p:cNvPr>
          <p:cNvSpPr/>
          <p:nvPr/>
        </p:nvSpPr>
        <p:spPr>
          <a:xfrm>
            <a:off x="9804966" y="5513955"/>
            <a:ext cx="2016919" cy="6557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nghỉ</a:t>
            </a:r>
            <a:r>
              <a:rPr lang="en-US" sz="3600" dirty="0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Century Gothic" pitchFamily="34" charset="0"/>
                <a:cs typeface="UTM Avo" panose="02040603050506020204" pitchFamily="18" charset="0"/>
              </a:rPr>
              <a:t>hè</a:t>
            </a:r>
            <a:endParaRPr lang="en-US" sz="3600" dirty="0">
              <a:solidFill>
                <a:srgbClr val="008000"/>
              </a:solidFill>
              <a:latin typeface="Century Gothic" pitchFamily="34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1300" y="3099786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299" y="3510908"/>
            <a:ext cx="1914951" cy="156718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 dirty="0" err="1">
                <a:solidFill>
                  <a:srgbClr val="008000"/>
                </a:solidFill>
                <a:latin typeface=".VnAvant" panose="020B7200000000000000" pitchFamily="34" charset="0"/>
              </a:rPr>
              <a:t>R r</a:t>
            </a:r>
            <a:endParaRPr lang="en-US" sz="975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81354" y="2914649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8630" y="3406140"/>
            <a:ext cx="2440305" cy="156718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 dirty="0">
                <a:solidFill>
                  <a:srgbClr val="008000"/>
                </a:solidFill>
                <a:latin typeface=".VnAvant" panose="020B7200000000000000" pitchFamily="34" charset="0"/>
              </a:rPr>
              <a:t>S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439" y="218915"/>
            <a:ext cx="5772150" cy="117475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bảy</a:t>
            </a:r>
            <a:r>
              <a:rPr lang="en-US" sz="2400" b="1" dirty="0" smtClean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12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10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2024</a:t>
            </a:r>
            <a:endParaRPr lang="en-US" sz="2400" b="1" dirty="0">
              <a:solidFill>
                <a:srgbClr val="7030A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Việt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700" y="1490264"/>
            <a:ext cx="5772150" cy="117475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21: R r, S s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/>
      <p:bldP spid="4" grpId="1"/>
      <p:bldP spid="11" grpId="0" bldLvl="0" animBg="1"/>
      <p:bldP spid="11" grpId="1" animBg="1"/>
      <p:bldP spid="12" grpId="0"/>
      <p:bldP spid="12" grpId="1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62990"/>
          <a:stretch>
            <a:fillRect/>
          </a:stretch>
        </p:blipFill>
        <p:spPr>
          <a:xfrm>
            <a:off x="0" y="0"/>
            <a:ext cx="12192000" cy="5492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920115" y="5594350"/>
            <a:ext cx="1033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Bầy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</a:t>
            </a:r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ẻ non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íu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a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íu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sz="4800">
                <a:latin typeface="UTM Avo" panose="02040603050506020204" pitchFamily="18" charset="0"/>
                <a:cs typeface="UTM Avo" panose="02040603050506020204" pitchFamily="18" charset="0"/>
              </a:rPr>
              <a:t>ít bên mẹ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2438400" y="3184525"/>
            <a:ext cx="2971800" cy="1882775"/>
            <a:chOff x="384" y="1680"/>
            <a:chExt cx="1680" cy="960"/>
          </a:xfrm>
        </p:grpSpPr>
        <p:sp>
          <p:nvSpPr>
            <p:cNvPr id="10243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10244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5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3581400" y="1758950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2971800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354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a</a:t>
            </a: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7772400" y="1782763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6488113" y="3167063"/>
            <a:ext cx="2971800" cy="1882775"/>
            <a:chOff x="384" y="1680"/>
            <a:chExt cx="1680" cy="960"/>
          </a:xfrm>
        </p:grpSpPr>
        <p:sp>
          <p:nvSpPr>
            <p:cNvPr id="10251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10252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53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7021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8404225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e</a:t>
            </a: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10256" name="Text Box 9"/>
          <p:cNvSpPr txBox="1"/>
          <p:nvPr/>
        </p:nvSpPr>
        <p:spPr>
          <a:xfrm>
            <a:off x="7631113" y="3868738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47875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rạ</a:t>
            </a:r>
            <a:r>
              <a:rPr lang="en-US" sz="4800" dirty="0">
                <a:latin typeface="UTM Avo" panose="02040603050506020204" pitchFamily="18" charset="0"/>
                <a:cs typeface="UTM Avo" panose="02040603050506020204" pitchFamily="18" charset="0"/>
              </a:rPr>
              <a:t>    </a:t>
            </a:r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rế</a:t>
            </a:r>
            <a:r>
              <a:rPr lang="en-US" sz="4800" dirty="0">
                <a:latin typeface="UTM Avo" panose="02040603050506020204" pitchFamily="18" charset="0"/>
                <a:cs typeface="UTM Avo" panose="02040603050506020204" pitchFamily="18" charset="0"/>
              </a:rPr>
              <a:t>     </a:t>
            </a:r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rổ</a:t>
            </a:r>
            <a:endParaRPr lang="en-US" sz="4800" dirty="0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78600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sả</a:t>
            </a:r>
            <a:r>
              <a:rPr lang="en-US" sz="4800" dirty="0">
                <a:latin typeface="UTM Avo" panose="02040603050506020204" pitchFamily="18" charset="0"/>
                <a:cs typeface="UTM Avo" panose="02040603050506020204" pitchFamily="18" charset="0"/>
              </a:rPr>
              <a:t>    </a:t>
            </a:r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sẽ</a:t>
            </a:r>
            <a:r>
              <a:rPr lang="en-US" sz="4800" dirty="0">
                <a:latin typeface="UTM Avo" panose="02040603050506020204" pitchFamily="18" charset="0"/>
                <a:cs typeface="UTM Avo" panose="02040603050506020204" pitchFamily="18" charset="0"/>
              </a:rPr>
              <a:t>    </a:t>
            </a:r>
            <a:r>
              <a:rPr lang="en-US" sz="4800" dirty="0" err="1">
                <a:latin typeface="UTM Avo" panose="02040603050506020204" pitchFamily="18" charset="0"/>
                <a:cs typeface="UTM Avo" panose="02040603050506020204" pitchFamily="18" charset="0"/>
              </a:rPr>
              <a:t>sò</a:t>
            </a:r>
            <a:endParaRPr lang="en-US" sz="4800" dirty="0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34285" y="4160520"/>
            <a:ext cx="2821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</a:t>
            </a:r>
            <a:r>
              <a:rPr lang="en-US" sz="6000" b="1">
                <a:latin typeface="UTM Avo" panose="02040603050506020204" pitchFamily="18" charset="0"/>
                <a:cs typeface="UTM Avo" panose="02040603050506020204" pitchFamily="18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58025" y="4053205"/>
            <a:ext cx="2097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</a:t>
            </a:r>
            <a:r>
              <a:rPr lang="en-US" sz="6000" b="1" dirty="0" err="1">
                <a:latin typeface="UTM Avo" panose="02040603050506020204" pitchFamily="18" charset="0"/>
                <a:cs typeface="UTM Avo" panose="02040603050506020204" pitchFamily="18" charset="0"/>
              </a:rPr>
              <a:t>ẻ</a:t>
            </a:r>
            <a:endParaRPr lang="en-US" sz="6000" b="1" dirty="0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1"/>
      <p:bldP spid="2" grpId="2"/>
      <p:bldP spid="5" grpId="1"/>
      <p:bldP spid="5" grpId="2"/>
      <p:bldP spid="6" grpId="1"/>
      <p:bldP spid="6" grpId="2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0000" t="64844" r="45555" b="24876"/>
          <a:stretch>
            <a:fillRect/>
          </a:stretch>
        </p:blipFill>
        <p:spPr>
          <a:xfrm>
            <a:off x="6046788" y="1143000"/>
            <a:ext cx="3630612" cy="2111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2" name="Picture 22"/>
          <p:cNvPicPr>
            <a:picLocks noChangeAspect="1"/>
          </p:cNvPicPr>
          <p:nvPr/>
        </p:nvPicPr>
        <p:blipFill>
          <a:blip r:embed="rId3"/>
          <a:srcRect l="12218" t="64487" r="68893" b="25233"/>
          <a:stretch>
            <a:fillRect/>
          </a:stretch>
        </p:blipFill>
        <p:spPr>
          <a:xfrm>
            <a:off x="1752600" y="1143000"/>
            <a:ext cx="3200400" cy="207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rcRect l="72217" t="64487" r="6673" b="25233"/>
          <a:stretch>
            <a:fillRect/>
          </a:stretch>
        </p:blipFill>
        <p:spPr>
          <a:xfrm>
            <a:off x="6051550" y="4157663"/>
            <a:ext cx="3625850" cy="18621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057400" y="5880100"/>
            <a:ext cx="22860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su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su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pic>
        <p:nvPicPr>
          <p:cNvPr id="12298" name="Picture 6" descr="F:\wellspring\tranh lop 1\hinh\tuần 4\cử tạ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rcRect l="26530" b="34464"/>
          <a:stretch>
            <a:fillRect/>
          </a:stretch>
        </p:blipFill>
        <p:spPr>
          <a:xfrm>
            <a:off x="1828800" y="4114800"/>
            <a:ext cx="3124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044825"/>
            <a:ext cx="2609850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24295" y="5935980"/>
            <a:ext cx="325247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chữ số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20190" y="3192780"/>
            <a:ext cx="3742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rổ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3" grpId="2"/>
      <p:bldP spid="6" grpId="1" animBg="1"/>
      <p:bldP spid="6" grpId="2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8716" y="3072373"/>
            <a:ext cx="3200598" cy="65054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 và 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144</Words>
  <Application>Microsoft Office PowerPoint</Application>
  <PresentationFormat>Widescreen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Century Gothic</vt:lpstr>
      <vt:lpstr>Tahoma</vt:lpstr>
      <vt:lpstr>Times New Roman</vt:lpstr>
      <vt:lpstr>UTM Avo</vt:lpstr>
      <vt:lpstr>1_Office Theme</vt:lpstr>
      <vt:lpstr>2_Office Theme</vt:lpstr>
      <vt:lpstr>3_Office Theme</vt:lpstr>
      <vt:lpstr>Default Design</vt:lpstr>
      <vt:lpstr>2_Default Design</vt:lpstr>
      <vt:lpstr>4_Default Design</vt:lpstr>
      <vt:lpstr>CHÀO MỪNG QUÝ THẦY CÔ ĐẾN DỰ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>Admin</dc:creator>
  <cp:lastModifiedBy>Admin</cp:lastModifiedBy>
  <cp:revision>18</cp:revision>
  <dcterms:created xsi:type="dcterms:W3CDTF">2020-10-07T04:35:00Z</dcterms:created>
  <dcterms:modified xsi:type="dcterms:W3CDTF">2024-10-10T02:40:02Z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