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1.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24"/>
  </p:notesMasterIdLst>
  <p:sldIdLst>
    <p:sldId id="258" r:id="rId2"/>
    <p:sldId id="348" r:id="rId3"/>
    <p:sldId id="300" r:id="rId4"/>
    <p:sldId id="257" r:id="rId5"/>
    <p:sldId id="295" r:id="rId6"/>
    <p:sldId id="263" r:id="rId7"/>
    <p:sldId id="301" r:id="rId8"/>
    <p:sldId id="302" r:id="rId9"/>
    <p:sldId id="347" r:id="rId10"/>
    <p:sldId id="265" r:id="rId11"/>
    <p:sldId id="308" r:id="rId12"/>
    <p:sldId id="290" r:id="rId13"/>
    <p:sldId id="280" r:id="rId14"/>
    <p:sldId id="292" r:id="rId15"/>
    <p:sldId id="281" r:id="rId16"/>
    <p:sldId id="282" r:id="rId17"/>
    <p:sldId id="297" r:id="rId18"/>
    <p:sldId id="293" r:id="rId19"/>
    <p:sldId id="310" r:id="rId20"/>
    <p:sldId id="349" r:id="rId21"/>
    <p:sldId id="346"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33CC33"/>
    <a:srgbClr val="F81C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01717-DF22-41F7-A035-7C6C2E71D316}" type="datetimeFigureOut">
              <a:rPr lang="en-US" smtClean="0"/>
              <a:t>15/12/2024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CCD1-EF25-45A2-8B25-42D4A11F9D37}" type="slidenum">
              <a:rPr lang="en-US" smtClean="0"/>
              <a:t>‹#›</a:t>
            </a:fld>
            <a:endParaRPr lang="en-US"/>
          </a:p>
        </p:txBody>
      </p:sp>
    </p:spTree>
    <p:extLst>
      <p:ext uri="{BB962C8B-B14F-4D97-AF65-F5344CB8AC3E}">
        <p14:creationId xmlns:p14="http://schemas.microsoft.com/office/powerpoint/2010/main" val="414383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6150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5025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64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9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2755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9065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15/12/2024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51577805"/>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12662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2163835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55444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47319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256656"/>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85768459"/>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469B94F-CFE2-3349-24B9-BF2214D0E2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15/12/2024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136101986"/>
      </p:ext>
    </p:extLst>
  </p:cSld>
  <p:clrMap bg1="lt1" tx1="dk1" bg2="lt2" tx2="dk2" accent1="accent1" accent2="accent2" accent3="accent3" accent4="accent4" accent5="accent5" accent6="accent6" hlink="hlink" folHlink="folHlink"/>
  <p:sldLayoutIdLst>
    <p:sldLayoutId id="2147483677" r:id="rId1"/>
    <p:sldLayoutId id="2147483694" r:id="rId2"/>
    <p:sldLayoutId id="2147483675" r:id="rId3"/>
    <p:sldLayoutId id="2147483690" r:id="rId4"/>
    <p:sldLayoutId id="2147483691" r:id="rId5"/>
    <p:sldLayoutId id="2147483692" r:id="rId6"/>
    <p:sldLayoutId id="2147483693" r:id="rId7"/>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slideLayout" Target="../slideLayouts/slideLayout1.xml"/><Relationship Id="rId7" Type="http://schemas.openxmlformats.org/officeDocument/2006/relationships/image" Target="../media/image3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760042"/>
            <a:ext cx="5276872"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KHỞI ĐỘNG</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1</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Xế</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trưa</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phơn</a:t>
            </a:r>
            <a:r>
              <a:rPr kumimoji="0" lang="en-US"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phớt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(màu) rất nhạt chỉ phớt một lớp rất mỏng bên trên.</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lvl="0" algn="ctr">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K</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hoảng thời gian quá trưa, gần chuyển sang chiều.</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4A95B94-870F-897F-B85B-80F93C2D4E4B}"/>
              </a:ext>
            </a:extLst>
          </p:cNvPr>
          <p:cNvSpPr/>
          <p:nvPr/>
        </p:nvSpPr>
        <p:spPr>
          <a:xfrm>
            <a:off x="4398011" y="3918251"/>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nhao</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nhác</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3FE7E4D-3D2B-0725-B081-8AB35EDCF74E}"/>
              </a:ext>
            </a:extLst>
          </p:cNvPr>
          <p:cNvSpPr/>
          <p:nvPr/>
        </p:nvSpPr>
        <p:spPr>
          <a:xfrm>
            <a:off x="7183113" y="4014079"/>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hỗn loạn, toán loạn lên đầy vẻ sợ hãi, hốt hoảng.</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E90B866-8CD9-1BEA-CA76-4F8568D2D39B}"/>
              </a:ext>
            </a:extLst>
          </p:cNvPr>
          <p:cNvSpPr/>
          <p:nvPr/>
        </p:nvSpPr>
        <p:spPr>
          <a:xfrm>
            <a:off x="4515998" y="5452082"/>
            <a:ext cx="2265661" cy="84056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sực</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D67CF08-88D8-D9B4-7A53-83E7EB66178F}"/>
              </a:ext>
            </a:extLst>
          </p:cNvPr>
          <p:cNvSpPr/>
          <p:nvPr/>
        </p:nvSpPr>
        <p:spPr>
          <a:xfrm>
            <a:off x="7291269" y="5400427"/>
            <a:ext cx="4586100" cy="584775"/>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bỗng nhiên chợt tỉnh giấc.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P spid="3" grpId="0" animBg="1"/>
      <p:bldP spid="6" grpId="0"/>
      <p:bldP spid="10"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11">
            <a:extLst>
              <a:ext uri="{FF2B5EF4-FFF2-40B4-BE49-F238E27FC236}">
                <a16:creationId xmlns:a16="http://schemas.microsoft.com/office/drawing/2014/main" id="{720F1942-89AD-65DB-3BB9-64B7B6237E57}"/>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pic>
        <p:nvPicPr>
          <p:cNvPr id="18" name="Picture 17">
            <a:extLst>
              <a:ext uri="{FF2B5EF4-FFF2-40B4-BE49-F238E27FC236}">
                <a16:creationId xmlns:a16="http://schemas.microsoft.com/office/drawing/2014/main" id="{D05D6EDC-D0F0-D647-5BD4-BF6A264AE51D}"/>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9" name="Kí hiệu - Khám phá &amp; Luyện tập">
            <a:extLst>
              <a:ext uri="{FF2B5EF4-FFF2-40B4-BE49-F238E27FC236}">
                <a16:creationId xmlns:a16="http://schemas.microsoft.com/office/drawing/2014/main" id="{B5CD3B4A-A570-4F49-819E-15859B6D23B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1746876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4307" y="1474887"/>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khu vườn mơ ước bạn nhỏ muốn trồng cây mít để làm gì?</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042" y="3284425"/>
            <a:ext cx="9573035" cy="2862322"/>
          </a:xfrm>
          <a:prstGeom prst="rect">
            <a:avLst/>
          </a:prstGeom>
        </p:spPr>
        <p:txBody>
          <a:bodyPr wrap="square">
            <a:spAutoFit/>
          </a:bodyPr>
          <a:lstStyle/>
          <a:p>
            <a:pPr lvl="0" algn="just"/>
            <a:r>
              <a:rPr lang="vi-VN" sz="3600" i="1" dirty="0">
                <a:solidFill>
                  <a:srgbClr val="000000"/>
                </a:solidFill>
                <a:latin typeface="Cambria" panose="02040503050406030204" pitchFamily="18" charset="0"/>
                <a:ea typeface="Cambria" panose="02040503050406030204" pitchFamily="18" charset="0"/>
              </a:rPr>
              <a:t>Trong khu vườn mơ ước, bạn nhỏ muốn trồng cây mít để được cùng chơi với các bạn những trò chơi tuổi thơ như: </a:t>
            </a:r>
            <a:r>
              <a:rPr lang="vi-VN" sz="3600" b="1" i="1" dirty="0">
                <a:solidFill>
                  <a:srgbClr val="FF0000"/>
                </a:solidFill>
                <a:latin typeface="Cambria" panose="02040503050406030204" pitchFamily="18" charset="0"/>
                <a:ea typeface="Cambria" panose="02040503050406030204" pitchFamily="18" charset="0"/>
              </a:rPr>
              <a:t>Hái lá mít làm trâu, làm chong chóng, nhặt lá vàng, lá đỏ xâu thành vòng lá, đội lên đầu hóa thành công chúa. </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539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12458"/>
            <a:ext cx="10253999" cy="1489736"/>
            <a:chOff x="1107907" y="1832348"/>
            <a:chExt cx="4036016" cy="1489736"/>
          </a:xfrm>
        </p:grpSpPr>
        <p:sp>
          <p:nvSpPr>
            <p:cNvPr id="27" name="Shape 2015"/>
            <p:cNvSpPr/>
            <p:nvPr/>
          </p:nvSpPr>
          <p:spPr>
            <a:xfrm>
              <a:off x="1582551" y="1908447"/>
              <a:ext cx="3561372" cy="1413637"/>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17691" y="183234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Ghép từ ngữ chỉ cây, hoa, lá trong khu vườn tưởng tượng với từ ngữ chỉ đặc điểm của nó?</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D5D6DE-9F4B-772E-E530-45ED5E2789E0}"/>
              </a:ext>
            </a:extLst>
          </p:cNvPr>
          <p:cNvPicPr>
            <a:picLocks noChangeAspect="1"/>
          </p:cNvPicPr>
          <p:nvPr/>
        </p:nvPicPr>
        <p:blipFill>
          <a:blip r:embed="rId8"/>
          <a:stretch>
            <a:fillRect/>
          </a:stretch>
        </p:blipFill>
        <p:spPr>
          <a:xfrm>
            <a:off x="1680396" y="3101771"/>
            <a:ext cx="9080472" cy="732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FC07C42-BC5E-6982-49AB-7580BA426679}"/>
              </a:ext>
            </a:extLst>
          </p:cNvPr>
          <p:cNvPicPr>
            <a:picLocks noChangeAspect="1"/>
          </p:cNvPicPr>
          <p:nvPr/>
        </p:nvPicPr>
        <p:blipFill>
          <a:blip r:embed="rId9"/>
          <a:stretch>
            <a:fillRect/>
          </a:stretch>
        </p:blipFill>
        <p:spPr>
          <a:xfrm>
            <a:off x="1664723" y="4571999"/>
            <a:ext cx="9343111" cy="103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id="{70B5D2F8-A744-C5CF-4316-DDA7692E6BD7}"/>
              </a:ext>
            </a:extLst>
          </p:cNvPr>
          <p:cNvCxnSpPr/>
          <p:nvPr/>
        </p:nvCxnSpPr>
        <p:spPr>
          <a:xfrm>
            <a:off x="3116826" y="3854245"/>
            <a:ext cx="6784258" cy="727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21BEEF-8AAF-5A0A-E871-ACABAB200BAC}"/>
              </a:ext>
            </a:extLst>
          </p:cNvPr>
          <p:cNvCxnSpPr>
            <a:cxnSpLocks/>
          </p:cNvCxnSpPr>
          <p:nvPr/>
        </p:nvCxnSpPr>
        <p:spPr>
          <a:xfrm flipH="1">
            <a:off x="4119716" y="3854245"/>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53AB6A-CB87-43A6-9985-6E12A12C74B3}"/>
              </a:ext>
            </a:extLst>
          </p:cNvPr>
          <p:cNvCxnSpPr>
            <a:cxnSpLocks/>
          </p:cNvCxnSpPr>
          <p:nvPr/>
        </p:nvCxnSpPr>
        <p:spPr>
          <a:xfrm flipH="1">
            <a:off x="7521678" y="3805084"/>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36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 thích loại cây nào nhất trong khu vườn mơ ước của bạn nhỏ? Vì sao?.</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1129716"/>
            <a:ext cx="10409343" cy="4651652"/>
            <a:chOff x="1107907" y="1430703"/>
            <a:chExt cx="4097160" cy="4651652"/>
          </a:xfrm>
        </p:grpSpPr>
        <p:sp>
          <p:nvSpPr>
            <p:cNvPr id="27" name="Shape 2015"/>
            <p:cNvSpPr/>
            <p:nvPr/>
          </p:nvSpPr>
          <p:spPr>
            <a:xfrm>
              <a:off x="1643695" y="1430703"/>
              <a:ext cx="3561372" cy="4651652"/>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87195" y="2819722"/>
              <a:ext cx="3468203"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 sao khu vườn diễn ra rất sống động trong trí tưởng tượng của bạn nhỏ</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 câu trả lời cho trước hoặc nêu ý kiến của em</a:t>
              </a:r>
            </a:p>
            <a:p>
              <a:pPr marL="514350" marR="0" lvl="0" indent="-514350" algn="just" defTabSz="914400" rtl="0" eaLnBrk="1" fontAlgn="auto" latinLnBrk="0" hangingPunct="1">
                <a:lnSpc>
                  <a:spcPct val="120000"/>
                </a:lnSpc>
                <a:spcBef>
                  <a:spcPts val="0"/>
                </a:spcBef>
                <a:spcAft>
                  <a:spcPts val="0"/>
                </a:spcAft>
                <a:buClrTx/>
                <a:buSzTx/>
                <a:buFontTx/>
                <a:buAutoNum type="alphaUcPeriod"/>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 nhỏ có trí tưởng tượng rất phong phú </a:t>
              </a:r>
              <a:endParaRPr kumimoji="0" lang="en-US"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R="0" lvl="0" algn="just" defTabSz="914400" rtl="0" eaLnBrk="1" fontAlgn="auto" latinLnBrk="0" hangingPunct="1">
                <a:lnSpc>
                  <a:spcPct val="120000"/>
                </a:lnSpc>
                <a:spcBef>
                  <a:spcPts val="0"/>
                </a:spcBef>
                <a:spcAft>
                  <a:spcPts val="0"/>
                </a:spcAft>
                <a:buClrTx/>
                <a:buSzTx/>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 Bạn nhỏ đã có trải nghiệm về một khu vườn ở quê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 Vì bạn nhỏ rất yêu cây cỏ</a:t>
              </a: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6828DA3-B4DA-CA97-D0B5-5A0645EBBE63}"/>
              </a:ext>
            </a:extLst>
          </p:cNvPr>
          <p:cNvSpPr/>
          <p:nvPr/>
        </p:nvSpPr>
        <p:spPr>
          <a:xfrm>
            <a:off x="2133600" y="2939845"/>
            <a:ext cx="491613" cy="521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072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313471" y="2726903"/>
            <a:ext cx="77969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nghĩ</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đem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ích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lợi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thuộc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mơ</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ước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pic>
        <p:nvPicPr>
          <p:cNvPr id="6" name="Picture 5">
            <a:extLst>
              <a:ext uri="{FF2B5EF4-FFF2-40B4-BE49-F238E27FC236}">
                <a16:creationId xmlns:a16="http://schemas.microsoft.com/office/drawing/2014/main" id="{55D92090-00C6-ED44-5E85-E3EE30045B53}"/>
              </a:ext>
            </a:extLst>
          </p:cNvPr>
          <p:cNvPicPr>
            <a:picLocks noChangeAspect="1"/>
          </p:cNvPicPr>
          <p:nvPr/>
        </p:nvPicPr>
        <p:blipFill>
          <a:blip r:embed="rId9"/>
          <a:stretch>
            <a:fillRect/>
          </a:stretch>
        </p:blipFill>
        <p:spPr>
          <a:xfrm>
            <a:off x="1006286" y="420937"/>
            <a:ext cx="3316511" cy="1847248"/>
          </a:xfrm>
          <a:prstGeom prst="rect">
            <a:avLst/>
          </a:prstGeom>
        </p:spPr>
      </p:pic>
    </p:spTree>
    <p:extLst>
      <p:ext uri="{BB962C8B-B14F-4D97-AF65-F5344CB8AC3E}">
        <p14:creationId xmlns:p14="http://schemas.microsoft.com/office/powerpoint/2010/main" val="99472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đọc nhấn giọng những từ ngữ thể hiện tình cảm cảm xúc của các nhân vật: </a:t>
            </a:r>
            <a:r>
              <a:rPr lang="vi-VN" sz="4000" i="1" dirty="0">
                <a:solidFill>
                  <a:srgbClr val="FF0000"/>
                </a:solidFill>
                <a:latin typeface="Cambria" panose="02040503050406030204" pitchFamily="18" charset="0"/>
                <a:ea typeface="Cambria" panose="02040503050406030204" pitchFamily="18" charset="0"/>
              </a:rPr>
              <a:t>Em chạy ù ù để gió thổi lồng lộng cho chong chóng xoay tít; Và ngày nào em cũng không thôi mơ ước, nếu em có một khu vườn như ở quê...</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p bank VTV7 - Bài hát Vườn cây của ba (phụ đề Karaoke)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6514"/>
            <a:ext cx="12216019" cy="6871511"/>
          </a:xfrm>
          <a:prstGeom prst="rect">
            <a:avLst/>
          </a:prstGeom>
        </p:spPr>
      </p:pic>
    </p:spTree>
    <p:extLst>
      <p:ext uri="{BB962C8B-B14F-4D97-AF65-F5344CB8AC3E}">
        <p14:creationId xmlns:p14="http://schemas.microsoft.com/office/powerpoint/2010/main" val="42020404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spTree>
    <p:extLst>
      <p:ext uri="{BB962C8B-B14F-4D97-AF65-F5344CB8AC3E}">
        <p14:creationId xmlns:p14="http://schemas.microsoft.com/office/powerpoint/2010/main" val="254825014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33" name="TextBox1" r:id="rId2" imgW="5686560" imgH="1152360"/>
        </mc:Choice>
        <mc:Fallback>
          <p:control name="TextBox1" r:id="rId2"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pic>
        <p:nvPicPr>
          <p:cNvPr id="2" name="Picture 1">
            <a:extLst>
              <a:ext uri="{FF2B5EF4-FFF2-40B4-BE49-F238E27FC236}">
                <a16:creationId xmlns:a16="http://schemas.microsoft.com/office/drawing/2014/main" id="{9B83572B-41E8-4C59-3F7C-4574B11B8902}"/>
              </a:ext>
            </a:extLst>
          </p:cNvPr>
          <p:cNvPicPr>
            <a:picLocks noChangeAspect="1"/>
          </p:cNvPicPr>
          <p:nvPr/>
        </p:nvPicPr>
        <p:blipFill>
          <a:blip r:embed="rId5"/>
          <a:stretch>
            <a:fillRect/>
          </a:stretch>
        </p:blipFill>
        <p:spPr>
          <a:xfrm>
            <a:off x="4593319" y="1609901"/>
            <a:ext cx="7193903" cy="3048264"/>
          </a:xfrm>
          <a:prstGeom prst="rect">
            <a:avLst/>
          </a:prstGeom>
        </p:spPr>
      </p:pic>
    </p:spTree>
    <p:extLst>
      <p:ext uri="{BB962C8B-B14F-4D97-AF65-F5344CB8AC3E}">
        <p14:creationId xmlns:p14="http://schemas.microsoft.com/office/powerpoint/2010/main" val="4069988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35008" y="-594140"/>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2741676" y="1399550"/>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Trong bài hát có những loài cây nào được nhắc đến?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A11E4D0-CB0E-98E7-BDFD-92374F7EC2B5}"/>
              </a:ext>
            </a:extLst>
          </p:cNvPr>
          <p:cNvSpPr txBox="1"/>
          <p:nvPr/>
        </p:nvSpPr>
        <p:spPr>
          <a:xfrm>
            <a:off x="2879327" y="2608917"/>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Nếu em có một khu vườn em sẽ trồng những cây gì?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93010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sp>
        <p:nvSpPr>
          <p:cNvPr id="3" name="Rounded Rectangle 6">
            <a:extLst>
              <a:ext uri="{FF2B5EF4-FFF2-40B4-BE49-F238E27FC236}">
                <a16:creationId xmlns:a16="http://schemas.microsoft.com/office/drawing/2014/main" id="{57A6F983-3297-4856-1559-B91DD1313960}"/>
              </a:ext>
            </a:extLst>
          </p:cNvPr>
          <p:cNvSpPr/>
          <p:nvPr/>
        </p:nvSpPr>
        <p:spPr>
          <a:xfrm>
            <a:off x="1274197" y="1680378"/>
            <a:ext cx="8246382" cy="3463454"/>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E5E41FA7-26DB-522C-F899-F3FE2A3A10C3}"/>
              </a:ext>
            </a:extLst>
          </p:cNvPr>
          <p:cNvPicPr>
            <a:picLocks noChangeAspect="1"/>
          </p:cNvPicPr>
          <p:nvPr/>
        </p:nvPicPr>
        <p:blipFill>
          <a:blip r:embed="rId7"/>
          <a:stretch>
            <a:fillRect/>
          </a:stretch>
        </p:blipFill>
        <p:spPr>
          <a:xfrm>
            <a:off x="2801026" y="1565082"/>
            <a:ext cx="3549111" cy="1401749"/>
          </a:xfrm>
          <a:prstGeom prst="rect">
            <a:avLst/>
          </a:prstGeom>
        </p:spPr>
      </p:pic>
      <p:pic>
        <p:nvPicPr>
          <p:cNvPr id="8" name="Picture 7">
            <a:extLst>
              <a:ext uri="{FF2B5EF4-FFF2-40B4-BE49-F238E27FC236}">
                <a16:creationId xmlns:a16="http://schemas.microsoft.com/office/drawing/2014/main" id="{47129419-7C82-B97C-FD18-585DB21F18CA}"/>
              </a:ext>
            </a:extLst>
          </p:cNvPr>
          <p:cNvPicPr>
            <a:picLocks noChangeAspect="1"/>
          </p:cNvPicPr>
          <p:nvPr/>
        </p:nvPicPr>
        <p:blipFill>
          <a:blip r:embed="rId8"/>
          <a:stretch>
            <a:fillRect/>
          </a:stretch>
        </p:blipFill>
        <p:spPr>
          <a:xfrm rot="19856320">
            <a:off x="956101" y="1500009"/>
            <a:ext cx="2895851" cy="1993565"/>
          </a:xfrm>
          <a:prstGeom prst="rect">
            <a:avLst/>
          </a:prstGeom>
        </p:spPr>
      </p:pic>
      <p:pic>
        <p:nvPicPr>
          <p:cNvPr id="13" name="Picture 12">
            <a:extLst>
              <a:ext uri="{FF2B5EF4-FFF2-40B4-BE49-F238E27FC236}">
                <a16:creationId xmlns:a16="http://schemas.microsoft.com/office/drawing/2014/main" id="{ADAE3C42-3C4A-8C4A-7DD5-83A50DFD143E}"/>
              </a:ext>
            </a:extLst>
          </p:cNvPr>
          <p:cNvPicPr>
            <a:picLocks noChangeAspect="1"/>
          </p:cNvPicPr>
          <p:nvPr/>
        </p:nvPicPr>
        <p:blipFill>
          <a:blip r:embed="rId9"/>
          <a:stretch>
            <a:fillRect/>
          </a:stretch>
        </p:blipFill>
        <p:spPr>
          <a:xfrm>
            <a:off x="2358891" y="2684755"/>
            <a:ext cx="6498899" cy="2542252"/>
          </a:xfrm>
          <a:prstGeom prst="rect">
            <a:avLst/>
          </a:prstGeom>
        </p:spPr>
      </p:pic>
    </p:spTree>
    <p:extLst>
      <p:ext uri="{BB962C8B-B14F-4D97-AF65-F5344CB8AC3E}">
        <p14:creationId xmlns:p14="http://schemas.microsoft.com/office/powerpoint/2010/main" val="632120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DABE410-55E9-129B-8FB3-9C2C4477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6" name="Picture 5">
            <a:extLst>
              <a:ext uri="{FF2B5EF4-FFF2-40B4-BE49-F238E27FC236}">
                <a16:creationId xmlns:a16="http://schemas.microsoft.com/office/drawing/2014/main" id="{C2040609-3A6C-F15F-EE4A-D0F08D996C75}"/>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8" name="矩形 29">
            <a:extLst>
              <a:ext uri="{FF2B5EF4-FFF2-40B4-BE49-F238E27FC236}">
                <a16:creationId xmlns:a16="http://schemas.microsoft.com/office/drawing/2014/main" id="{0D6B200A-D723-F037-D35A-3CDF5AF2E63F}"/>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hoá thành công chúa</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F523175-F925-EC98-BE59-D2A6A800EC1E}"/>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ăn quanh năm không </a:t>
            </a:r>
            <a:r>
              <a:rPr lang="en-US" sz="2800" b="1" i="1" dirty="0" err="1">
                <a:solidFill>
                  <a:prstClr val="black"/>
                </a:solidFill>
                <a:latin typeface="Cambria" panose="02040503050406030204" pitchFamily="18" charset="0"/>
                <a:ea typeface="Cambria" panose="02040503050406030204" pitchFamily="18" charset="0"/>
              </a:rPr>
              <a:t>ngán</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8F5B6AD4-1935-018E-95B9-28567718E103}"/>
              </a:ext>
            </a:extLst>
          </p:cNvPr>
          <p:cNvSpPr/>
          <p:nvPr/>
        </p:nvSpPr>
        <p:spPr>
          <a:xfrm>
            <a:off x="2283131" y="4034515"/>
            <a:ext cx="935826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trong buổi sáng ướt đẫm sương</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矩形 29">
            <a:extLst>
              <a:ext uri="{FF2B5EF4-FFF2-40B4-BE49-F238E27FC236}">
                <a16:creationId xmlns:a16="http://schemas.microsoft.com/office/drawing/2014/main" id="{6BD1517F-C5B8-16B2-3ACC-602A43298C66}"/>
              </a:ext>
            </a:extLst>
          </p:cNvPr>
          <p:cNvSpPr/>
          <p:nvPr/>
        </p:nvSpPr>
        <p:spPr>
          <a:xfrm>
            <a:off x="2425201" y="491897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Tiếp đến sẽ </a:t>
            </a:r>
            <a:r>
              <a:rPr lang="vi-VN" sz="2800" b="1" i="1" dirty="0">
                <a:solidFill>
                  <a:prstClr val="black"/>
                </a:solidFill>
                <a:latin typeface="Cambria" panose="02040503050406030204" pitchFamily="18" charset="0"/>
                <a:ea typeface="Cambria" panose="02040503050406030204" pitchFamily="18" charset="0"/>
              </a:rPr>
              <a:t>cứ thế rủ nhau bay về</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7DE54A63-C1DC-6A46-D675-72D937CA2758}"/>
              </a:ext>
            </a:extLst>
          </p:cNvPr>
          <p:cNvSpPr/>
          <p:nvPr/>
        </p:nvSpPr>
        <p:spPr>
          <a:xfrm>
            <a:off x="2415369" y="5744887"/>
            <a:ext cx="8249206" cy="578882"/>
          </a:xfrm>
          <a:prstGeom prst="roundRect">
            <a:avLst/>
          </a:prstGeom>
          <a:solidFill>
            <a:schemeClr val="accent6">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5: Phần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069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r>
              <a:rPr kumimoji="0" lang="en-US" sz="21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191844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arn(inVertical)">
                                      <p:cBhvr>
                                        <p:cTn id="30" dur="500"/>
                                        <p:tgtEl>
                                          <p:spTgt spid="2">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7">
            <a:extLst>
              <a:ext uri="{FF2B5EF4-FFF2-40B4-BE49-F238E27FC236}">
                <a16:creationId xmlns:a16="http://schemas.microsoft.com/office/drawing/2014/main" id="{01C884A0-1B07-6858-82B5-E2949AC42E40}"/>
              </a:ext>
            </a:extLst>
          </p:cNvPr>
          <p:cNvSpPr>
            <a:spLocks noChangeArrowheads="1"/>
          </p:cNvSpPr>
          <p:nvPr/>
        </p:nvSpPr>
        <p:spPr bwMode="auto">
          <a:xfrm>
            <a:off x="5123447" y="2978415"/>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nục</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 name="TextBox 18">
            <a:extLst>
              <a:ext uri="{FF2B5EF4-FFF2-40B4-BE49-F238E27FC236}">
                <a16:creationId xmlns:a16="http://schemas.microsoft.com/office/drawing/2014/main" id="{85A87FF1-A1FA-B18E-082A-A63D0CE01AC5}"/>
              </a:ext>
            </a:extLst>
          </p:cNvPr>
          <p:cNvSpPr>
            <a:spLocks noChangeArrowheads="1"/>
          </p:cNvSpPr>
          <p:nvPr/>
        </p:nvSpPr>
        <p:spPr bwMode="auto">
          <a:xfrm>
            <a:off x="4629236" y="1949634"/>
            <a:ext cx="2867157"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me non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8DB6C9CD-0CBD-1A8E-7C24-C6BD5DA84247}"/>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7C003223-41B9-FA60-CFA8-A0AB9D21F0EC}"/>
                </a:ext>
              </a:extLst>
            </p:cNvPr>
            <p:cNvPicPr>
              <a:picLocks noChangeAspect="1"/>
            </p:cNvPicPr>
            <p:nvPr/>
          </p:nvPicPr>
          <p:blipFill>
            <a:blip r:embed="rId4"/>
            <a:stretch>
              <a:fillRect/>
            </a:stretch>
          </p:blipFill>
          <p:spPr>
            <a:xfrm>
              <a:off x="521010" y="1250148"/>
              <a:ext cx="3686371" cy="3041015"/>
            </a:xfrm>
            <a:prstGeom prst="rect">
              <a:avLst/>
            </a:prstGeom>
          </p:spPr>
        </p:pic>
        <p:sp>
          <p:nvSpPr>
            <p:cNvPr id="10" name="TextBox 22">
              <a:extLst>
                <a:ext uri="{FF2B5EF4-FFF2-40B4-BE49-F238E27FC236}">
                  <a16:creationId xmlns:a16="http://schemas.microsoft.com/office/drawing/2014/main" id="{02AC786F-784F-431B-71C4-A689214FED93}"/>
                </a:ext>
              </a:extLst>
            </p:cNvPr>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11" name="图片 1" descr="cf364dc3953d6da4a3805af3af036e8d">
            <a:extLst>
              <a:ext uri="{FF2B5EF4-FFF2-40B4-BE49-F238E27FC236}">
                <a16:creationId xmlns:a16="http://schemas.microsoft.com/office/drawing/2014/main" id="{C6945B87-BD23-AD9D-6844-89BF6CFE157E}"/>
              </a:ext>
            </a:extLst>
          </p:cNvPr>
          <p:cNvPicPr>
            <a:picLocks noChangeAspect="1"/>
          </p:cNvPicPr>
          <p:nvPr/>
        </p:nvPicPr>
        <p:blipFill>
          <a:blip r:embed="rId5"/>
          <a:stretch>
            <a:fillRect/>
          </a:stretch>
        </p:blipFill>
        <p:spPr>
          <a:xfrm>
            <a:off x="1028869" y="3549649"/>
            <a:ext cx="3826510" cy="3133090"/>
          </a:xfrm>
          <a:prstGeom prst="rect">
            <a:avLst/>
          </a:prstGeom>
        </p:spPr>
      </p:pic>
      <p:sp>
        <p:nvSpPr>
          <p:cNvPr id="14" name="TextBox 21">
            <a:extLst>
              <a:ext uri="{FF2B5EF4-FFF2-40B4-BE49-F238E27FC236}">
                <a16:creationId xmlns:a16="http://schemas.microsoft.com/office/drawing/2014/main" id="{D5F795E8-25AA-351B-A748-76D08D1406FB}"/>
              </a:ext>
            </a:extLst>
          </p:cNvPr>
          <p:cNvSpPr>
            <a:spLocks noChangeArrowheads="1"/>
          </p:cNvSpPr>
          <p:nvPr/>
        </p:nvSpPr>
        <p:spPr bwMode="auto">
          <a:xfrm>
            <a:off x="8174739" y="1949634"/>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nấu</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5" name="TextBox 17">
            <a:extLst>
              <a:ext uri="{FF2B5EF4-FFF2-40B4-BE49-F238E27FC236}">
                <a16:creationId xmlns:a16="http://schemas.microsoft.com/office/drawing/2014/main" id="{35D29D6D-E103-01DA-742D-ED109C21D59F}"/>
              </a:ext>
            </a:extLst>
          </p:cNvPr>
          <p:cNvSpPr>
            <a:spLocks noChangeArrowheads="1"/>
          </p:cNvSpPr>
          <p:nvPr/>
        </p:nvSpPr>
        <p:spPr bwMode="auto">
          <a:xfrm>
            <a:off x="8534643" y="2930833"/>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nở</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rộ</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7" name="TextBox 17">
            <a:extLst>
              <a:ext uri="{FF2B5EF4-FFF2-40B4-BE49-F238E27FC236}">
                <a16:creationId xmlns:a16="http://schemas.microsoft.com/office/drawing/2014/main" id="{C3F91912-24E0-4970-AC5A-0228BE770AE5}"/>
              </a:ext>
            </a:extLst>
          </p:cNvPr>
          <p:cNvSpPr>
            <a:spLocks noChangeArrowheads="1"/>
          </p:cNvSpPr>
          <p:nvPr/>
        </p:nvSpPr>
        <p:spPr bwMode="auto">
          <a:xfrm>
            <a:off x="6951650" y="3953387"/>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hòa</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lẫn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3181287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cxnSp>
        <p:nvCxnSpPr>
          <p:cNvPr id="34" name="Đường nối Thẳng 18">
            <a:extLst>
              <a:ext uri="{FF2B5EF4-FFF2-40B4-BE49-F238E27FC236}">
                <a16:creationId xmlns:a16="http://schemas.microsoft.com/office/drawing/2014/main" id="{9C65584C-BBB1-4CDF-7E48-707F19583278}"/>
              </a:ext>
            </a:extLst>
          </p:cNvPr>
          <p:cNvCxnSpPr>
            <a:cxnSpLocks/>
          </p:cNvCxnSpPr>
          <p:nvPr/>
        </p:nvCxnSpPr>
        <p:spPr>
          <a:xfrm flipV="1">
            <a:off x="2890923" y="49823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8">
            <a:extLst>
              <a:ext uri="{FF2B5EF4-FFF2-40B4-BE49-F238E27FC236}">
                <a16:creationId xmlns:a16="http://schemas.microsoft.com/office/drawing/2014/main" id="{A5548CB8-CD2A-8A24-525D-E57F1E820178}"/>
              </a:ext>
            </a:extLst>
          </p:cNvPr>
          <p:cNvCxnSpPr>
            <a:cxnSpLocks/>
          </p:cNvCxnSpPr>
          <p:nvPr/>
        </p:nvCxnSpPr>
        <p:spPr>
          <a:xfrm flipV="1">
            <a:off x="3982304" y="499213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18">
            <a:extLst>
              <a:ext uri="{FF2B5EF4-FFF2-40B4-BE49-F238E27FC236}">
                <a16:creationId xmlns:a16="http://schemas.microsoft.com/office/drawing/2014/main" id="{B8C99B00-B725-0C4F-74C7-427E78BA0FC7}"/>
              </a:ext>
            </a:extLst>
          </p:cNvPr>
          <p:cNvCxnSpPr>
            <a:cxnSpLocks/>
          </p:cNvCxnSpPr>
          <p:nvPr/>
        </p:nvCxnSpPr>
        <p:spPr>
          <a:xfrm flipV="1">
            <a:off x="6578020" y="50314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18">
            <a:extLst>
              <a:ext uri="{FF2B5EF4-FFF2-40B4-BE49-F238E27FC236}">
                <a16:creationId xmlns:a16="http://schemas.microsoft.com/office/drawing/2014/main" id="{CF0F2165-9D76-1A3F-2F1A-BC3C7676A9FD}"/>
              </a:ext>
            </a:extLst>
          </p:cNvPr>
          <p:cNvCxnSpPr>
            <a:cxnSpLocks/>
          </p:cNvCxnSpPr>
          <p:nvPr/>
        </p:nvCxnSpPr>
        <p:spPr>
          <a:xfrm flipV="1">
            <a:off x="8839440" y="49429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18">
            <a:extLst>
              <a:ext uri="{FF2B5EF4-FFF2-40B4-BE49-F238E27FC236}">
                <a16:creationId xmlns:a16="http://schemas.microsoft.com/office/drawing/2014/main" id="{B6278837-6AE6-F6DE-D37E-D831CB3B8090}"/>
              </a:ext>
            </a:extLst>
          </p:cNvPr>
          <p:cNvCxnSpPr>
            <a:cxnSpLocks/>
          </p:cNvCxnSpPr>
          <p:nvPr/>
        </p:nvCxnSpPr>
        <p:spPr>
          <a:xfrm flipV="1">
            <a:off x="1475078"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18">
            <a:extLst>
              <a:ext uri="{FF2B5EF4-FFF2-40B4-BE49-F238E27FC236}">
                <a16:creationId xmlns:a16="http://schemas.microsoft.com/office/drawing/2014/main" id="{49F58A47-BE2E-A223-16FA-FE7F285CFC0E}"/>
              </a:ext>
            </a:extLst>
          </p:cNvPr>
          <p:cNvCxnSpPr>
            <a:cxnSpLocks/>
          </p:cNvCxnSpPr>
          <p:nvPr/>
        </p:nvCxnSpPr>
        <p:spPr>
          <a:xfrm flipV="1">
            <a:off x="1612730"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813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78</TotalTime>
  <Words>984</Words>
  <Application>Microsoft Office PowerPoint</Application>
  <PresentationFormat>Widescreen</PresentationFormat>
  <Paragraphs>79</Paragraphs>
  <Slides>22</Slides>
  <Notes>21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맑은 고딕</vt:lpstr>
      <vt:lpstr>Arial</vt:lpstr>
      <vt:lpstr>Calibri</vt:lpstr>
      <vt:lpstr>Calibri Light</vt:lpstr>
      <vt:lpstr>Cambria</vt:lpstr>
      <vt:lpstr>等线</vt:lpstr>
      <vt:lpstr>等线 Light</vt:lpstr>
      <vt:lpstr>inpin heiti</vt:lpstr>
      <vt:lpstr>Times New Roman</vt:lpstr>
      <vt:lpstr>字魂17号-萌趣果冻体</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40</cp:revision>
  <dcterms:created xsi:type="dcterms:W3CDTF">2023-10-09T15:42:04Z</dcterms:created>
  <dcterms:modified xsi:type="dcterms:W3CDTF">2024-12-15T12:35:52Z</dcterms:modified>
  <cp:category>9Slide.vn</cp:category>
</cp:coreProperties>
</file>