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</p:sldMasterIdLst>
  <p:notesMasterIdLst>
    <p:notesMasterId r:id="rId21"/>
  </p:notesMasterIdLst>
  <p:sldIdLst>
    <p:sldId id="256" r:id="rId4"/>
    <p:sldId id="285" r:id="rId5"/>
    <p:sldId id="302" r:id="rId6"/>
    <p:sldId id="309" r:id="rId7"/>
    <p:sldId id="303" r:id="rId8"/>
    <p:sldId id="312" r:id="rId9"/>
    <p:sldId id="288" r:id="rId10"/>
    <p:sldId id="311" r:id="rId11"/>
    <p:sldId id="313" r:id="rId12"/>
    <p:sldId id="299" r:id="rId13"/>
    <p:sldId id="300" r:id="rId14"/>
    <p:sldId id="301" r:id="rId15"/>
    <p:sldId id="314" r:id="rId16"/>
    <p:sldId id="316" r:id="rId17"/>
    <p:sldId id="282" r:id="rId18"/>
    <p:sldId id="315" r:id="rId19"/>
    <p:sldId id="292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691" autoAdjust="0"/>
    <p:restoredTop sz="86380" autoAdjust="0"/>
  </p:normalViewPr>
  <p:slideViewPr>
    <p:cSldViewPr>
      <p:cViewPr>
        <p:scale>
          <a:sx n="50" d="100"/>
          <a:sy n="50" d="100"/>
        </p:scale>
        <p:origin x="-990" y="-234"/>
      </p:cViewPr>
      <p:guideLst>
        <p:guide orient="horz" pos="2880"/>
        <p:guide pos="5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1/23/2026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05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1/23/2026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10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966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32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341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1/23/2026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94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586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284132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372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08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3805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1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46061561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2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67" y="24534"/>
            <a:ext cx="16276638" cy="9094933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1324606" y="7276044"/>
            <a:ext cx="14371677" cy="1319473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744483" y="385747"/>
            <a:ext cx="14977081" cy="8029891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2841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80448145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8063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281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42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201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717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129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425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201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508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225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EBE79F17-2F3E-41F9-AFB4-F24877A05D58}" type="datetimeFigureOut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2026/1/23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D8CF2E9F-C538-4C3E-BDA9-1A1A25AED0D5}" type="slidenum">
              <a:rPr lang="zh-CN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333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1068155" y="1036320"/>
            <a:ext cx="14140329" cy="70104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54" name="圆角矩形 53"/>
          <p:cNvSpPr/>
          <p:nvPr userDrawn="1"/>
        </p:nvSpPr>
        <p:spPr>
          <a:xfrm>
            <a:off x="1287720" y="1267461"/>
            <a:ext cx="13701199" cy="6608233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6930616"/>
            <a:ext cx="5446414" cy="2213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150819" y="7358928"/>
            <a:ext cx="4125819" cy="17850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6390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1068155" y="1036320"/>
            <a:ext cx="14140329" cy="70104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54" name="圆角矩形 53"/>
          <p:cNvSpPr/>
          <p:nvPr userDrawn="1"/>
        </p:nvSpPr>
        <p:spPr>
          <a:xfrm>
            <a:off x="1287720" y="1267461"/>
            <a:ext cx="13701199" cy="6608233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6930616"/>
            <a:ext cx="5446414" cy="2213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150819" y="7358928"/>
            <a:ext cx="4125819" cy="178507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39073" y="202065"/>
            <a:ext cx="15927282" cy="876477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207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37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0">
    <p:fade/>
  </p:transition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39073" y="202065"/>
            <a:ext cx="15927282" cy="876477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6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72063" y="4503615"/>
            <a:ext cx="14687528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TỰ NHIÊN VÀ XÃ HỘI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17: THẾ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ĐỘNG VẬT QUANH EM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508919" y="2057400"/>
            <a:ext cx="13335000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</a:t>
            </a: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CÔ VÀ CÁC EM ĐẾN VỚI TIẾT HỌC LỚP 3E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407784" y="1447800"/>
            <a:ext cx="4787935" cy="158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32719" y="6762470"/>
            <a:ext cx="145330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smtClean="0">
                <a:solidFill>
                  <a:srgbClr val="00B050"/>
                </a:solidFill>
                <a:latin typeface="Times New Roman" pitchFamily="18" charset="0"/>
              </a:rPr>
              <a:t>GIÁO VIÊN: LÊ THỊ THÙY TRANG</a:t>
            </a:r>
            <a:endParaRPr lang="en-US" altLang="en-US" sz="35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="" xmlns:a16="http://schemas.microsoft.com/office/drawing/2014/main" id="{A1A436E0-4FC5-19AD-D972-B48C7A52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60" y="460256"/>
            <a:ext cx="13072533" cy="14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1625519" fontAlgn="base">
              <a:spcBef>
                <a:spcPts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844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ỦY </a:t>
            </a:r>
            <a:r>
              <a:rPr lang="en-US" altLang="vi-VN" sz="2844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BAN NHÂN DÂN THỊ </a:t>
            </a:r>
            <a:r>
              <a:rPr lang="en-US" altLang="vi-VN" sz="284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XÃ HOÀI NHƠN</a:t>
            </a:r>
          </a:p>
          <a:p>
            <a:pPr algn="ctr" defTabSz="1625519" fontAlgn="base">
              <a:spcBef>
                <a:spcPts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844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TRƯỜNG TIỂU HỌC SỐ 2 TAM QUAN </a:t>
            </a:r>
            <a:r>
              <a:rPr lang="en-US" altLang="vi-VN" sz="2844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</a:p>
          <a:p>
            <a:pPr algn="ctr" defTabSz="1625519" fontAlgn="base">
              <a:spcBef>
                <a:spcPts val="0"/>
              </a:spcBef>
              <a:spcAft>
                <a:spcPct val="0"/>
              </a:spcAft>
              <a:buClrTx/>
              <a:buFontTx/>
              <a:buNone/>
            </a:pPr>
            <a:endParaRPr lang="en-US" altLang="vi-VN" sz="2844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27918" y="1676400"/>
          <a:ext cx="13792200" cy="6278817"/>
        </p:xfrm>
        <a:graphic>
          <a:graphicData uri="http://schemas.openxmlformats.org/drawingml/2006/table">
            <a:tbl>
              <a:tblPr/>
              <a:tblGrid>
                <a:gridCol w="3023279"/>
                <a:gridCol w="3920974"/>
                <a:gridCol w="3920974"/>
                <a:gridCol w="2926973"/>
              </a:tblGrid>
              <a:tr h="1666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5400" b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 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 vật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Cơ quan di chuyển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bao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phủ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Vây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Vảy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thằn</a:t>
                      </a:r>
                      <a:r>
                        <a:rPr lang="en-US" sz="48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lằn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Chân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Vảy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0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chim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Cánh</a:t>
                      </a:r>
                      <a:r>
                        <a:rPr lang="en-US" sz="48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  <a:r>
                        <a:rPr lang="en-US" sz="4800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chân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Lông vũ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1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 chó</a:t>
                      </a:r>
                      <a:endParaRPr lang="en-US" sz="4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Chân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Lông</a:t>
                      </a:r>
                      <a:r>
                        <a:rPr lang="en-US" sz="48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mao</a:t>
                      </a:r>
                      <a:endParaRPr lang="en-US" sz="4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919" y="838200"/>
            <a:ext cx="1440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919" y="457200"/>
            <a:ext cx="1440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3032919" y="4572000"/>
            <a:ext cx="5766072" cy="9863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gen-h-z7456561869528_734005ac3a48b5855509bd1df31112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905000"/>
            <a:ext cx="13716000" cy="6379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1828800"/>
            <a:ext cx="14648974" cy="1524000"/>
          </a:xfrm>
        </p:spPr>
        <p:txBody>
          <a:bodyPr>
            <a:noAutofit/>
          </a:bodyPr>
          <a:lstStyle/>
          <a:p>
            <a:pPr algn="l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319" y="2590800"/>
            <a:ext cx="14648974" cy="37338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2575719" y="990600"/>
            <a:ext cx="10477930" cy="9863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2042319" y="2438400"/>
            <a:ext cx="12557919" cy="61863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50000"/>
              </a:lnSpc>
              <a:buFontTx/>
              <a:buChar char="-"/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defTabSz="914400">
              <a:lnSpc>
                <a:spcPct val="150000"/>
              </a:lnSpc>
              <a:buFontTx/>
              <a:buChar char="-"/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defTabSz="914400">
              <a:lnSpc>
                <a:spcPct val="150000"/>
              </a:lnSpc>
              <a:buFontTx/>
              <a:buChar char="-"/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defTabSz="914400">
              <a:lnSpc>
                <a:spcPct val="150000"/>
              </a:lnSpc>
              <a:buFontTx/>
              <a:buChar char="-"/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4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2042319" y="3505200"/>
            <a:ext cx="12557919" cy="212365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3" y="6369670"/>
            <a:ext cx="7787300" cy="24744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08020" y="1308759"/>
            <a:ext cx="15001832" cy="4126523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9" tIns="60959" rIns="121919" bIns="60959" rtlCol="0" anchor="ctr"/>
          <a:lstStyle/>
          <a:p>
            <a:pPr algn="ctr" defTabSz="1219108"/>
            <a:endParaRPr lang="en-US" sz="2489">
              <a:solidFill>
                <a:prstClr val="white"/>
              </a:solidFill>
              <a:latin typeface="思源黑体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608" y="4699547"/>
            <a:ext cx="4420331" cy="4180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3617" y="1113280"/>
            <a:ext cx="13518937" cy="5103959"/>
          </a:xfrm>
          <a:prstGeom prst="rect">
            <a:avLst/>
          </a:prstGeom>
          <a:noFill/>
        </p:spPr>
        <p:txBody>
          <a:bodyPr wrap="square" lIns="162556" tIns="81279" rIns="162556" bIns="81279">
            <a:spAutoFit/>
          </a:bodyPr>
          <a:lstStyle/>
          <a:p>
            <a:pPr algn="ctr" defTabSz="1219108"/>
            <a:r>
              <a:rPr lang="en-US" sz="10700" b="1" dirty="0" err="1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0700" b="1" dirty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0700" b="1" dirty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700" b="1" dirty="0" err="1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10700" b="1" dirty="0" smtClean="0">
                <a:ln w="0"/>
                <a:solidFill>
                  <a:srgbClr val="36A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0700" b="1" dirty="0">
              <a:ln w="0"/>
              <a:solidFill>
                <a:srgbClr val="36A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08"/>
            <a:endParaRPr lang="en-US" sz="107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0739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wheel spokes="3"/>
      </p:transition>
    </mc:Choice>
    <mc:Fallback>
      <p:transition>
        <p:wheel spokes="3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7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872063" y="3200400"/>
            <a:ext cx="14687528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17: THẾ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ĐỘNG VẬT QUANH EM (TIẾT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594519" y="990600"/>
            <a:ext cx="14532107" cy="15696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000">
        <p:wheel spokes="3"/>
      </p:transition>
    </mc:Choice>
    <mc:Fallback>
      <p:transition advTm="5000">
        <p:wheel spokes="3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13832" y="152400"/>
            <a:ext cx="14648974" cy="1524000"/>
          </a:xfrm>
        </p:spPr>
        <p:txBody>
          <a:bodyPr>
            <a:noAutofit/>
          </a:bodyPr>
          <a:lstStyle/>
          <a:p>
            <a:pPr algn="l"/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sát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động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hình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dưới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hoàn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bảng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gợi</a:t>
            </a:r>
            <a:r>
              <a:rPr lang="en-US" sz="4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ý.</a:t>
            </a:r>
            <a:endParaRPr lang="en-US" sz="4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162766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14695" y="7056120"/>
          <a:ext cx="15672224" cy="1935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62580"/>
                <a:gridCol w="1806655"/>
                <a:gridCol w="1492454"/>
                <a:gridCol w="1571004"/>
                <a:gridCol w="1649555"/>
                <a:gridCol w="1492454"/>
                <a:gridCol w="1335352"/>
                <a:gridCol w="3462170"/>
              </a:tblGrid>
              <a:tr h="607753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PHẬN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53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Đuôi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Vây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Con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dê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3871119" y="8534400"/>
            <a:ext cx="914400" cy="11079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65919" y="381001"/>
          <a:ext cx="15316200" cy="77121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1695450"/>
                <a:gridCol w="1914525"/>
                <a:gridCol w="1914525"/>
                <a:gridCol w="1914525"/>
                <a:gridCol w="1914525"/>
                <a:gridCol w="1914525"/>
                <a:gridCol w="1914525"/>
              </a:tblGrid>
              <a:tr h="760383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vật</a:t>
                      </a:r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BỘ</a:t>
                      </a:r>
                      <a:r>
                        <a:rPr lang="en-US" baseline="0" dirty="0" smtClean="0"/>
                        <a:t> PHẬN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Môi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trường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sống</a:t>
                      </a:r>
                      <a:endParaRPr lang="en-US" dirty="0"/>
                    </a:p>
                  </a:txBody>
                  <a:tcPr/>
                </a:tc>
              </a:tr>
              <a:tr h="7603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Đầu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Chân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Cánh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Đuôi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Vây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13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/>
                    </a:p>
                  </a:txBody>
                  <a:tcPr/>
                </a:tc>
              </a:tr>
              <a:tr h="5130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gà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/>
                    </a:p>
                  </a:txBody>
                  <a:tcPr anchor="ctr"/>
                </a:tc>
              </a:tr>
              <a:tr h="5130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bò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 smtClean="0"/>
                    </a:p>
                  </a:txBody>
                  <a:tcPr anchor="ctr"/>
                </a:tc>
              </a:tr>
              <a:tr h="9381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chim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không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/>
                    </a:p>
                  </a:txBody>
                  <a:tcPr anchor="ctr"/>
                </a:tc>
              </a:tr>
              <a:tr h="5276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thỏ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/>
                    </a:p>
                  </a:txBody>
                  <a:tcPr anchor="ctr"/>
                </a:tc>
              </a:tr>
              <a:tr h="586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bướm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không</a:t>
                      </a:r>
                      <a:endParaRPr lang="en-US" dirty="0"/>
                    </a:p>
                  </a:txBody>
                  <a:tcPr anchor="ctr"/>
                </a:tc>
              </a:tr>
              <a:tr h="7603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cá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Dưới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nước</a:t>
                      </a:r>
                      <a:endParaRPr lang="en-US" dirty="0"/>
                    </a:p>
                  </a:txBody>
                  <a:tcPr anchor="ctr"/>
                </a:tc>
              </a:tr>
              <a:tr h="7603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thằn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lằn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endParaRPr lang="en-US" dirty="0"/>
                    </a:p>
                  </a:txBody>
                  <a:tcPr anchor="ctr"/>
                </a:tc>
              </a:tr>
              <a:tr h="7603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ếch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cạn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dưới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nước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61319" y="685800"/>
            <a:ext cx="12192000" cy="16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E92C59-6D24-0941-A530-46FFC1F2FEB8}"/>
              </a:ext>
            </a:extLst>
          </p:cNvPr>
          <p:cNvSpPr txBox="1"/>
          <p:nvPr/>
        </p:nvSpPr>
        <p:spPr>
          <a:xfrm>
            <a:off x="1661319" y="2438400"/>
            <a:ext cx="13563600" cy="563231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6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3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ở con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16276637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987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514</Words>
  <Application>Microsoft Office PowerPoint</Application>
  <PresentationFormat>Custom</PresentationFormat>
  <Paragraphs>129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020</vt:lpstr>
      <vt:lpstr>1_Office 主题​​</vt:lpstr>
      <vt:lpstr>Slide 1</vt:lpstr>
      <vt:lpstr>KHỞI ĐỘNG</vt:lpstr>
      <vt:lpstr>Slide 3</vt:lpstr>
      <vt:lpstr>Slide 4</vt:lpstr>
      <vt:lpstr>Quan sát các động vật trong hình dưới đây và hoàn thành bảng theo gợi ý.</vt:lpstr>
      <vt:lpstr>Slide 6</vt:lpstr>
      <vt:lpstr>Nêu nhận xét về các bộ phận bên ngoài của động vật mà em đã quan sát</vt:lpstr>
      <vt:lpstr>Hoạt động 2: Tìm hiểu tên, chức năng của  một số bộ phận ở con vật.</vt:lpstr>
      <vt:lpstr>Chỉ trên hình và nói về cơ quan di chuyển, lớp bao phủ của các động vật dưới đây.</vt:lpstr>
      <vt:lpstr>Slide 10</vt:lpstr>
      <vt:lpstr>Slide 11</vt:lpstr>
      <vt:lpstr>Slide 12</vt:lpstr>
      <vt:lpstr>Nhận xét và so sánh về lớp bao phủ, cơ quan di chuyển của một số động vật mà em biết.</vt:lpstr>
      <vt:lpstr>Mỗi con vật có lớp bao phủ khác nhau. Cơ quan di chuyển của chúng phù hợp với môi trường sống.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313</cp:revision>
  <dcterms:created xsi:type="dcterms:W3CDTF">2022-07-10T01:37:20Z</dcterms:created>
  <dcterms:modified xsi:type="dcterms:W3CDTF">2026-01-23T05:44:06Z</dcterms:modified>
</cp:coreProperties>
</file>