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6" r:id="rId2"/>
    <p:sldMasterId id="2147483835" r:id="rId3"/>
    <p:sldMasterId id="2147483946" r:id="rId4"/>
    <p:sldMasterId id="2147483955" r:id="rId5"/>
  </p:sldMasterIdLst>
  <p:notesMasterIdLst>
    <p:notesMasterId r:id="rId27"/>
  </p:notesMasterIdLst>
  <p:sldIdLst>
    <p:sldId id="595" r:id="rId6"/>
    <p:sldId id="614" r:id="rId7"/>
    <p:sldId id="593" r:id="rId8"/>
    <p:sldId id="274" r:id="rId9"/>
    <p:sldId id="594" r:id="rId10"/>
    <p:sldId id="609" r:id="rId11"/>
    <p:sldId id="597" r:id="rId12"/>
    <p:sldId id="599" r:id="rId13"/>
    <p:sldId id="596" r:id="rId14"/>
    <p:sldId id="584" r:id="rId15"/>
    <p:sldId id="612" r:id="rId16"/>
    <p:sldId id="610" r:id="rId17"/>
    <p:sldId id="611" r:id="rId18"/>
    <p:sldId id="613" r:id="rId19"/>
    <p:sldId id="590" r:id="rId20"/>
    <p:sldId id="603" r:id="rId21"/>
    <p:sldId id="608" r:id="rId22"/>
    <p:sldId id="616" r:id="rId23"/>
    <p:sldId id="604" r:id="rId24"/>
    <p:sldId id="606"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7C9"/>
    <a:srgbClr val="C2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4" autoAdjust="0"/>
    <p:restoredTop sz="89744" autoAdjust="0"/>
  </p:normalViewPr>
  <p:slideViewPr>
    <p:cSldViewPr snapToGrid="0">
      <p:cViewPr>
        <p:scale>
          <a:sx n="80" d="100"/>
          <a:sy n="80" d="100"/>
        </p:scale>
        <p:origin x="-906"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0D2F-C801-4A97-B068-A9B90BC6362D}" type="datetimeFigureOut">
              <a:rPr lang="en-US" smtClean="0"/>
              <a:t>22/11/2025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C7868-24A0-43A9-BB9D-E2F412B0AF52}" type="slidenum">
              <a:rPr lang="en-US" smtClean="0"/>
              <a:t>‹#›</a:t>
            </a:fld>
            <a:endParaRPr lang="en-US"/>
          </a:p>
        </p:txBody>
      </p:sp>
    </p:spTree>
    <p:extLst>
      <p:ext uri="{BB962C8B-B14F-4D97-AF65-F5344CB8AC3E}">
        <p14:creationId xmlns:p14="http://schemas.microsoft.com/office/powerpoint/2010/main" val="181980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eaLnBrk="0" fontAlgn="base" hangingPunct="0">
              <a:spcBef>
                <a:spcPct val="0"/>
              </a:spcBef>
              <a:spcAft>
                <a:spcPct val="0"/>
              </a:spcAft>
              <a:defRPr sz="2900">
                <a:solidFill>
                  <a:schemeClr val="tx1"/>
                </a:solidFill>
                <a:latin typeface="Calibri" pitchFamily="34" charset="0"/>
              </a:defRPr>
            </a:lvl6pPr>
            <a:lvl7pPr marL="2971800" indent="-228600" eaLnBrk="0" fontAlgn="base" hangingPunct="0">
              <a:spcBef>
                <a:spcPct val="0"/>
              </a:spcBef>
              <a:spcAft>
                <a:spcPct val="0"/>
              </a:spcAft>
              <a:defRPr sz="2900">
                <a:solidFill>
                  <a:schemeClr val="tx1"/>
                </a:solidFill>
                <a:latin typeface="Calibri" pitchFamily="34" charset="0"/>
              </a:defRPr>
            </a:lvl7pPr>
            <a:lvl8pPr marL="3429000" indent="-228600" eaLnBrk="0" fontAlgn="base" hangingPunct="0">
              <a:spcBef>
                <a:spcPct val="0"/>
              </a:spcBef>
              <a:spcAft>
                <a:spcPct val="0"/>
              </a:spcAft>
              <a:defRPr sz="2900">
                <a:solidFill>
                  <a:schemeClr val="tx1"/>
                </a:solidFill>
                <a:latin typeface="Calibri" pitchFamily="34" charset="0"/>
              </a:defRPr>
            </a:lvl8pPr>
            <a:lvl9pPr marL="3886200" indent="-228600" eaLnBrk="0" fontAlgn="base" hangingPunct="0">
              <a:spcBef>
                <a:spcPct val="0"/>
              </a:spcBef>
              <a:spcAft>
                <a:spcPct val="0"/>
              </a:spcAft>
              <a:defRPr sz="2900">
                <a:solidFill>
                  <a:schemeClr val="tx1"/>
                </a:solidFill>
                <a:latin typeface="Calibri" pitchFamily="34" charset="0"/>
              </a:defRPr>
            </a:lvl9pPr>
          </a:lstStyle>
          <a:p>
            <a:pPr defTabSz="914400"/>
            <a:fld id="{08A1A5C2-B93B-46AC-943C-9A6322F025E4}" type="slidenum">
              <a:rPr lang="zh-CN" altLang="en-US" sz="1200" smtClean="0">
                <a:solidFill>
                  <a:srgbClr val="000000"/>
                </a:solidFill>
                <a:ea typeface="等线"/>
                <a:cs typeface="等线"/>
              </a:rPr>
              <a:pPr defTabSz="914400"/>
              <a:t>1</a:t>
            </a:fld>
            <a:endParaRPr lang="zh-CN" altLang="en-US" sz="1200" smtClean="0">
              <a:solidFill>
                <a:srgbClr val="000000"/>
              </a:solidFill>
              <a:ea typeface="等线"/>
              <a:cs typeface="等线"/>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C5473-A434-41E8-BAC8-09E5BE688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75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08049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86758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080498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590721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21450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641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01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59662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43712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90425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272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272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272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272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grpSp>
        <p:nvGrpSpPr>
          <p:cNvPr id="7" name="Group 6">
            <a:extLst>
              <a:ext uri="{FF2B5EF4-FFF2-40B4-BE49-F238E27FC236}">
                <a16:creationId xmlns:a16="http://schemas.microsoft.com/office/drawing/2014/main" xmlns="" id="{E00A3A46-204C-4E8F-9EF1-20FC8D1EC188}"/>
              </a:ext>
            </a:extLst>
          </p:cNvPr>
          <p:cNvGrpSpPr/>
          <p:nvPr userDrawn="1"/>
        </p:nvGrpSpPr>
        <p:grpSpPr>
          <a:xfrm>
            <a:off x="560440" y="209550"/>
            <a:ext cx="11238272" cy="6648450"/>
            <a:chOff x="412955" y="384133"/>
            <a:chExt cx="11238272" cy="5928177"/>
          </a:xfrm>
        </p:grpSpPr>
        <p:sp>
          <p:nvSpPr>
            <p:cNvPr id="8" name="Rectangle: Diagonal Corners Rounded 7">
              <a:extLst>
                <a:ext uri="{FF2B5EF4-FFF2-40B4-BE49-F238E27FC236}">
                  <a16:creationId xmlns:a16="http://schemas.microsoft.com/office/drawing/2014/main" xmlns="" id="{9D7637F4-B500-4BC6-9B8A-239629D603DE}"/>
                </a:ext>
              </a:extLst>
            </p:cNvPr>
            <p:cNvSpPr/>
            <p:nvPr/>
          </p:nvSpPr>
          <p:spPr>
            <a:xfrm>
              <a:off x="560440" y="530942"/>
              <a:ext cx="11090787" cy="5781368"/>
            </a:xfrm>
            <a:prstGeom prst="round2DiagRect">
              <a:avLst/>
            </a:prstGeom>
            <a:solidFill>
              <a:srgbClr val="F1BB8F"/>
            </a:solidFill>
            <a:ln w="57150">
              <a:solidFill>
                <a:srgbClr val="F4CBA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Rectangle: Diagonal Corners Rounded 8">
              <a:extLst>
                <a:ext uri="{FF2B5EF4-FFF2-40B4-BE49-F238E27FC236}">
                  <a16:creationId xmlns:a16="http://schemas.microsoft.com/office/drawing/2014/main" xmlns="" id="{B7F7C82A-40B9-44FF-8686-AED03CDCBDC4}"/>
                </a:ext>
              </a:extLst>
            </p:cNvPr>
            <p:cNvSpPr/>
            <p:nvPr/>
          </p:nvSpPr>
          <p:spPr>
            <a:xfrm>
              <a:off x="412955" y="384133"/>
              <a:ext cx="11090787" cy="5781368"/>
            </a:xfrm>
            <a:prstGeom prst="round2DiagRect">
              <a:avLst/>
            </a:prstGeom>
            <a:solidFill>
              <a:schemeClr val="bg1"/>
            </a:solidFill>
            <a:ln w="57150">
              <a:solidFill>
                <a:srgbClr val="F1BB8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178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59423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1622292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55464564"/>
      </p:ext>
    </p:extLst>
  </p:cSld>
  <p:clrMapOvr>
    <a:masterClrMapping/>
  </p:clrMapOvr>
  <p:transition spd="slow" advClick="0" advTm="2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16514894"/>
      </p:ext>
    </p:extLst>
  </p:cSld>
  <p:clrMapOvr>
    <a:masterClrMapping/>
  </p:clrMapOvr>
  <p:transition spd="slow" advClick="0" advTm="2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498222"/>
      </p:ext>
    </p:extLst>
  </p:cSld>
  <p:clrMapOvr>
    <a:masterClrMapping/>
  </p:clrMapOvr>
  <p:transition spd="slow" advClick="0" advTm="2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72403946"/>
      </p:ext>
    </p:extLst>
  </p:cSld>
  <p:clrMapOvr>
    <a:masterClrMapping/>
  </p:clrMapOvr>
  <p:transition spd="slow" advClick="0" advTm="2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80257012"/>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860505"/>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90719446"/>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3845310"/>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754620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1793307"/>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6674588"/>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5189829"/>
      </p:ext>
    </p:extLst>
  </p:cSld>
  <p:clrMapOvr>
    <a:masterClrMapping/>
  </p:clrMapOvr>
  <p:transition spd="slow" advClick="0" advTm="2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9453500"/>
      </p:ext>
    </p:extLst>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4830148"/>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33775048"/>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29187184"/>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0510247"/>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4448000"/>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09941625"/>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882610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72774384"/>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1171873"/>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8929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6788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835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011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098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534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3833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69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979080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395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964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7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0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702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460831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627945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369545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10041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幻灯片编号占位符 8"/>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52136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512967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167428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27080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2" name="图片 11">
            <a:extLst>
              <a:ext uri="{FF2B5EF4-FFF2-40B4-BE49-F238E27FC236}">
                <a16:creationId xmlns:a16="http://schemas.microsoft.com/office/drawing/2014/main" xmlns=""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教学背景</a:t>
            </a:r>
          </a:p>
        </p:txBody>
      </p:sp>
    </p:spTree>
    <p:extLst>
      <p:ext uri="{BB962C8B-B14F-4D97-AF65-F5344CB8AC3E}">
        <p14:creationId xmlns:p14="http://schemas.microsoft.com/office/powerpoint/2010/main" val="2573616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xmlns=""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640070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xmlns=""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461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159694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1820608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xmlns=""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275604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80230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972989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016194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107429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620459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712842"/>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3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8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6EB0D8-D049-4A31-8F2D-814DBCEBC8C0}"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7D73C6-6C2F-48CB-8888-B8D11C5DB613}"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7853332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3668484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xmlns="" id="{0B1E60C3-9521-0908-E20F-17099CBDA311}"/>
              </a:ext>
            </a:extLst>
          </p:cNvPr>
          <p:cNvSpPr/>
          <p:nvPr userDrawn="1"/>
        </p:nvSpPr>
        <p:spPr>
          <a:xfrm>
            <a:off x="390526" y="274322"/>
            <a:ext cx="11410951"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405169187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95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38235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10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976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91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0416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850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093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063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977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10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14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60118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024133"/>
            <a:ext cx="6336000" cy="301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6133">
                <a:latin typeface="Raleway Black"/>
                <a:ea typeface="Raleway Black"/>
                <a:cs typeface="Raleway Black"/>
                <a:sym typeface="Raleway Black"/>
              </a:defRPr>
            </a:lvl1pPr>
            <a:lvl2pPr lvl="1" rtl="0">
              <a:spcBef>
                <a:spcPts val="0"/>
              </a:spcBef>
              <a:spcAft>
                <a:spcPts val="0"/>
              </a:spcAft>
              <a:buSzPts val="4600"/>
              <a:buNone/>
              <a:defRPr sz="6133" b="1"/>
            </a:lvl2pPr>
            <a:lvl3pPr lvl="2" rtl="0">
              <a:spcBef>
                <a:spcPts val="0"/>
              </a:spcBef>
              <a:spcAft>
                <a:spcPts val="0"/>
              </a:spcAft>
              <a:buSzPts val="4600"/>
              <a:buNone/>
              <a:defRPr sz="6133" b="1"/>
            </a:lvl3pPr>
            <a:lvl4pPr lvl="3" rtl="0">
              <a:spcBef>
                <a:spcPts val="0"/>
              </a:spcBef>
              <a:spcAft>
                <a:spcPts val="0"/>
              </a:spcAft>
              <a:buSzPts val="4600"/>
              <a:buNone/>
              <a:defRPr sz="6133" b="1"/>
            </a:lvl4pPr>
            <a:lvl5pPr lvl="4" rtl="0">
              <a:spcBef>
                <a:spcPts val="0"/>
              </a:spcBef>
              <a:spcAft>
                <a:spcPts val="0"/>
              </a:spcAft>
              <a:buSzPts val="4600"/>
              <a:buNone/>
              <a:defRPr sz="6133" b="1"/>
            </a:lvl5pPr>
            <a:lvl6pPr lvl="5" rtl="0">
              <a:spcBef>
                <a:spcPts val="0"/>
              </a:spcBef>
              <a:spcAft>
                <a:spcPts val="0"/>
              </a:spcAft>
              <a:buSzPts val="4600"/>
              <a:buNone/>
              <a:defRPr sz="6133" b="1"/>
            </a:lvl6pPr>
            <a:lvl7pPr lvl="6" rtl="0">
              <a:spcBef>
                <a:spcPts val="0"/>
              </a:spcBef>
              <a:spcAft>
                <a:spcPts val="0"/>
              </a:spcAft>
              <a:buSzPts val="4600"/>
              <a:buNone/>
              <a:defRPr sz="6133" b="1"/>
            </a:lvl7pPr>
            <a:lvl8pPr lvl="7" rtl="0">
              <a:spcBef>
                <a:spcPts val="0"/>
              </a:spcBef>
              <a:spcAft>
                <a:spcPts val="0"/>
              </a:spcAft>
              <a:buSzPts val="4600"/>
              <a:buNone/>
              <a:defRPr sz="6133" b="1"/>
            </a:lvl8pPr>
            <a:lvl9pPr lvl="8" rtl="0">
              <a:spcBef>
                <a:spcPts val="0"/>
              </a:spcBef>
              <a:spcAft>
                <a:spcPts val="0"/>
              </a:spcAft>
              <a:buSzPts val="4600"/>
              <a:buNone/>
              <a:defRPr sz="6133" b="1"/>
            </a:lvl9pPr>
          </a:lstStyle>
          <a:p>
            <a:endParaRPr/>
          </a:p>
        </p:txBody>
      </p:sp>
      <p:sp>
        <p:nvSpPr>
          <p:cNvPr id="10" name="Google Shape;10;p2"/>
          <p:cNvSpPr txBox="1">
            <a:spLocks noGrp="1"/>
          </p:cNvSpPr>
          <p:nvPr>
            <p:ph type="subTitle" idx="1"/>
          </p:nvPr>
        </p:nvSpPr>
        <p:spPr>
          <a:xfrm>
            <a:off x="1366400" y="4693233"/>
            <a:ext cx="50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3733"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11" name="Google Shape;11;p2"/>
          <p:cNvGrpSpPr/>
          <p:nvPr/>
        </p:nvGrpSpPr>
        <p:grpSpPr>
          <a:xfrm rot="2836504">
            <a:off x="11281564" y="6200721"/>
            <a:ext cx="1118155" cy="1017775"/>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7" name="Google Shape;17;p2"/>
          <p:cNvGrpSpPr/>
          <p:nvPr/>
        </p:nvGrpSpPr>
        <p:grpSpPr>
          <a:xfrm rot="-4794679">
            <a:off x="10880165" y="2169653"/>
            <a:ext cx="905015" cy="1224819"/>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20" name="Google Shape;20;p2"/>
          <p:cNvGrpSpPr/>
          <p:nvPr/>
        </p:nvGrpSpPr>
        <p:grpSpPr>
          <a:xfrm rot="-2305022">
            <a:off x="4515769" y="4413704"/>
            <a:ext cx="1463595" cy="770603"/>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27" name="Google Shape;27;p2"/>
          <p:cNvGrpSpPr/>
          <p:nvPr/>
        </p:nvGrpSpPr>
        <p:grpSpPr>
          <a:xfrm>
            <a:off x="8711069" y="162263"/>
            <a:ext cx="1060313" cy="569612"/>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32" name="Google Shape;32;p2"/>
          <p:cNvGrpSpPr/>
          <p:nvPr/>
        </p:nvGrpSpPr>
        <p:grpSpPr>
          <a:xfrm rot="4176527">
            <a:off x="7169172" y="903625"/>
            <a:ext cx="1110331" cy="1194299"/>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37" name="Google Shape;37;p2"/>
          <p:cNvGrpSpPr/>
          <p:nvPr/>
        </p:nvGrpSpPr>
        <p:grpSpPr>
          <a:xfrm>
            <a:off x="56433" y="-373419"/>
            <a:ext cx="1364431" cy="1458716"/>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43" name="Google Shape;43;p2"/>
          <p:cNvGrpSpPr/>
          <p:nvPr/>
        </p:nvGrpSpPr>
        <p:grpSpPr>
          <a:xfrm>
            <a:off x="165716" y="5953621"/>
            <a:ext cx="1284819" cy="676332"/>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50" name="Google Shape;50;p2"/>
          <p:cNvGrpSpPr/>
          <p:nvPr/>
        </p:nvGrpSpPr>
        <p:grpSpPr>
          <a:xfrm>
            <a:off x="-241715" y="1503103"/>
            <a:ext cx="878249" cy="873900"/>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54" name="Google Shape;54;p2"/>
          <p:cNvGrpSpPr/>
          <p:nvPr/>
        </p:nvGrpSpPr>
        <p:grpSpPr>
          <a:xfrm rot="2351369">
            <a:off x="7828914" y="5650138"/>
            <a:ext cx="1290932" cy="989236"/>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59" name="Google Shape;59;p2"/>
          <p:cNvGrpSpPr/>
          <p:nvPr/>
        </p:nvGrpSpPr>
        <p:grpSpPr>
          <a:xfrm rot="1867210">
            <a:off x="1763100" y="-167656"/>
            <a:ext cx="669816" cy="906547"/>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62" name="Google Shape;62;p2"/>
          <p:cNvGrpSpPr/>
          <p:nvPr/>
        </p:nvGrpSpPr>
        <p:grpSpPr>
          <a:xfrm rot="3241079">
            <a:off x="3878977" y="5803109"/>
            <a:ext cx="1354144" cy="1456500"/>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67" name="Google Shape;67;p2"/>
          <p:cNvGrpSpPr/>
          <p:nvPr/>
        </p:nvGrpSpPr>
        <p:grpSpPr>
          <a:xfrm>
            <a:off x="5948873" y="214123"/>
            <a:ext cx="1041969" cy="802147"/>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73" name="Google Shape;73;p2"/>
          <p:cNvGrpSpPr/>
          <p:nvPr/>
        </p:nvGrpSpPr>
        <p:grpSpPr>
          <a:xfrm rot="7183577">
            <a:off x="3542504" y="-288983"/>
            <a:ext cx="1107629" cy="1102149"/>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spTree>
    <p:extLst>
      <p:ext uri="{BB962C8B-B14F-4D97-AF65-F5344CB8AC3E}">
        <p14:creationId xmlns:p14="http://schemas.microsoft.com/office/powerpoint/2010/main" val="3696478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spTree>
    <p:extLst>
      <p:ext uri="{BB962C8B-B14F-4D97-AF65-F5344CB8AC3E}">
        <p14:creationId xmlns:p14="http://schemas.microsoft.com/office/powerpoint/2010/main" val="3879181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3207935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Tree>
    <p:extLst>
      <p:ext uri="{BB962C8B-B14F-4D97-AF65-F5344CB8AC3E}">
        <p14:creationId xmlns:p14="http://schemas.microsoft.com/office/powerpoint/2010/main" val="3168289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spTree>
    <p:extLst>
      <p:ext uri="{BB962C8B-B14F-4D97-AF65-F5344CB8AC3E}">
        <p14:creationId xmlns:p14="http://schemas.microsoft.com/office/powerpoint/2010/main" val="4068706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pic>
        <p:nvPicPr>
          <p:cNvPr id="7" name="图片 6">
            <a:extLst>
              <a:ext uri="{FF2B5EF4-FFF2-40B4-BE49-F238E27FC236}">
                <a16:creationId xmlns:a16="http://schemas.microsoft.com/office/drawing/2014/main" xmlns="" id="{408F9912-75F2-41A5-AF08-9D72784BB0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xmlns="" id="{7343C2AB-E622-41D8-AF3A-A919C4F406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xmlns=""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xmlns=""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5" name="平行四边形 14">
              <a:extLst>
                <a:ext uri="{FF2B5EF4-FFF2-40B4-BE49-F238E27FC236}">
                  <a16:creationId xmlns:a16="http://schemas.microsoft.com/office/drawing/2014/main" xmlns=""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6" name="平行四边形 15">
              <a:extLst>
                <a:ext uri="{FF2B5EF4-FFF2-40B4-BE49-F238E27FC236}">
                  <a16:creationId xmlns:a16="http://schemas.microsoft.com/office/drawing/2014/main" xmlns=""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7" name="平行四边形 16">
              <a:extLst>
                <a:ext uri="{FF2B5EF4-FFF2-40B4-BE49-F238E27FC236}">
                  <a16:creationId xmlns:a16="http://schemas.microsoft.com/office/drawing/2014/main" xmlns=""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grpSp>
      <p:sp>
        <p:nvSpPr>
          <p:cNvPr id="9" name="矩形 8">
            <a:extLst>
              <a:ext uri="{FF2B5EF4-FFF2-40B4-BE49-F238E27FC236}">
                <a16:creationId xmlns:a16="http://schemas.microsoft.com/office/drawing/2014/main" xmlns=""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pic>
        <p:nvPicPr>
          <p:cNvPr id="10" name="图片 9" descr="图片包含 定居者&#10;&#10;描述已自动生成">
            <a:extLst>
              <a:ext uri="{FF2B5EF4-FFF2-40B4-BE49-F238E27FC236}">
                <a16:creationId xmlns:a16="http://schemas.microsoft.com/office/drawing/2014/main" xmlns="" id="{CF36D730-F0C3-47E1-B754-CC61E5E422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2479374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DEE23-4B15-208A-C431-8A9104DD9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CB04BA-638F-48EA-A6C1-2552E34252B4}" type="datetimeFigureOut">
              <a:rPr kumimoji="0" lang="en-US" sz="1800" b="0" i="0" u="none" strike="noStrike" kern="1200" cap="none" spc="0" normalizeH="0" baseline="0" noProof="0" smtClean="0">
                <a:ln>
                  <a:noFill/>
                </a:ln>
                <a:solidFill>
                  <a:srgbClr val="4657B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en-US" sz="1800" b="0" i="0" u="none" strike="noStrike" kern="1200" cap="none" spc="0" normalizeH="0" baseline="0" noProof="0">
              <a:ln>
                <a:noFill/>
              </a:ln>
              <a:solidFill>
                <a:srgbClr val="4657B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xmlns="" id="{373CF679-25A0-AA86-A959-3F7292543A9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57B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xmlns="" id="{0E45FEE8-B9CE-B650-E80B-DCF180A3E36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E32A0A-668B-4BA3-A1D4-CAEC26AE557B}" type="slidenum">
              <a:rPr kumimoji="0" lang="en-US" sz="1800" b="0" i="0" u="none" strike="noStrike" kern="1200" cap="none" spc="0" normalizeH="0" baseline="0" noProof="0" smtClean="0">
                <a:ln>
                  <a:noFill/>
                </a:ln>
                <a:solidFill>
                  <a:srgbClr val="4657B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657B0"/>
              </a:solidFill>
              <a:effectLst/>
              <a:uLnTx/>
              <a:uFillTx/>
              <a:latin typeface="Arial"/>
              <a:ea typeface="+mn-ea"/>
              <a:cs typeface="+mn-cs"/>
            </a:endParaRPr>
          </a:p>
        </p:txBody>
      </p:sp>
    </p:spTree>
    <p:extLst>
      <p:ext uri="{BB962C8B-B14F-4D97-AF65-F5344CB8AC3E}">
        <p14:creationId xmlns:p14="http://schemas.microsoft.com/office/powerpoint/2010/main" val="1099309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13958013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087192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3780559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2025/11/22</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24669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79049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016889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912128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838433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0274558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329138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398502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384922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535">
              <a:spcBef>
                <a:spcPts val="2135"/>
              </a:spcBef>
              <a:spcAft>
                <a:spcPts val="0"/>
              </a:spcAft>
              <a:buSzPts val="1400"/>
              <a:buChar char="○"/>
              <a:defRPr/>
            </a:lvl2pPr>
            <a:lvl3pPr marL="1828754" lvl="2" indent="-423535">
              <a:spcBef>
                <a:spcPts val="2135"/>
              </a:spcBef>
              <a:spcAft>
                <a:spcPts val="0"/>
              </a:spcAft>
              <a:buSzPts val="1400"/>
              <a:buChar char="■"/>
              <a:defRPr/>
            </a:lvl3pPr>
            <a:lvl4pPr marL="2438339" lvl="3" indent="-423535">
              <a:spcBef>
                <a:spcPts val="2135"/>
              </a:spcBef>
              <a:spcAft>
                <a:spcPts val="0"/>
              </a:spcAft>
              <a:buSzPts val="1400"/>
              <a:buChar char="●"/>
              <a:defRPr/>
            </a:lvl4pPr>
            <a:lvl5pPr marL="3047924" lvl="4" indent="-423535">
              <a:spcBef>
                <a:spcPts val="2135"/>
              </a:spcBef>
              <a:spcAft>
                <a:spcPts val="0"/>
              </a:spcAft>
              <a:buSzPts val="1400"/>
              <a:buChar char="○"/>
              <a:defRPr/>
            </a:lvl5pPr>
            <a:lvl6pPr marL="3657509" lvl="5" indent="-423535">
              <a:spcBef>
                <a:spcPts val="2135"/>
              </a:spcBef>
              <a:spcAft>
                <a:spcPts val="0"/>
              </a:spcAft>
              <a:buSzPts val="1400"/>
              <a:buChar char="■"/>
              <a:defRPr/>
            </a:lvl6pPr>
            <a:lvl7pPr marL="4267093" lvl="6" indent="-423535">
              <a:spcBef>
                <a:spcPts val="2135"/>
              </a:spcBef>
              <a:spcAft>
                <a:spcPts val="0"/>
              </a:spcAft>
              <a:buSzPts val="1400"/>
              <a:buChar char="●"/>
              <a:defRPr/>
            </a:lvl7pPr>
            <a:lvl8pPr marL="4876678" lvl="7" indent="-423535">
              <a:spcBef>
                <a:spcPts val="2135"/>
              </a:spcBef>
              <a:spcAft>
                <a:spcPts val="0"/>
              </a:spcAft>
              <a:buSzPts val="1400"/>
              <a:buChar char="○"/>
              <a:defRPr/>
            </a:lvl8pPr>
            <a:lvl9pPr marL="5486263" lvl="8" indent="-42353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2928411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3632699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2.jp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2.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CBAA"/>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C3267EC0-1F60-2490-B388-BB90D7817DE3}"/>
              </a:ext>
            </a:extLst>
          </p:cNvPr>
          <p:cNvSpPr txBox="1"/>
          <p:nvPr/>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6" name="图片 5">
            <a:extLst>
              <a:ext uri="{FF2B5EF4-FFF2-40B4-BE49-F238E27FC236}">
                <a16:creationId xmlns:a16="http://schemas.microsoft.com/office/drawing/2014/main" xmlns="" id="{B140A7F4-4064-4F46-AE67-7DB29F477462}"/>
              </a:ext>
            </a:extLst>
          </p:cNvPr>
          <p:cNvPicPr>
            <a:picLocks noChangeAspect="1"/>
          </p:cNvPicPr>
          <p:nvPr/>
        </p:nvPicPr>
        <p:blipFill rotWithShape="1">
          <a:blip r:embed="rId47" cstate="email">
            <a:extLst>
              <a:ext uri="{28A0092B-C50C-407E-A947-70E740481C1C}">
                <a14:useLocalDpi xmlns:a14="http://schemas.microsoft.com/office/drawing/2010/main"/>
              </a:ext>
            </a:extLst>
          </a:blip>
          <a:srcRect l="5323" r="4273"/>
          <a:stretch>
            <a:fillRect/>
          </a:stretch>
        </p:blipFill>
        <p:spPr>
          <a:xfrm>
            <a:off x="6479628" y="0"/>
            <a:ext cx="5712372" cy="6858000"/>
          </a:xfrm>
          <a:prstGeom prst="rect">
            <a:avLst/>
          </a:prstGeom>
        </p:spPr>
      </p:pic>
      <p:pic>
        <p:nvPicPr>
          <p:cNvPr id="7" name="图片 6">
            <a:extLst>
              <a:ext uri="{FF2B5EF4-FFF2-40B4-BE49-F238E27FC236}">
                <a16:creationId xmlns:a16="http://schemas.microsoft.com/office/drawing/2014/main" xmlns="" id="{B779F7B6-11D8-42D7-9351-AC849119F569}"/>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0" y="0"/>
            <a:ext cx="6318708" cy="6858000"/>
          </a:xfrm>
          <a:prstGeom prst="rect">
            <a:avLst/>
          </a:prstGeom>
        </p:spPr>
      </p:pic>
    </p:spTree>
    <p:extLst>
      <p:ext uri="{BB962C8B-B14F-4D97-AF65-F5344CB8AC3E}">
        <p14:creationId xmlns:p14="http://schemas.microsoft.com/office/powerpoint/2010/main" val="2650390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39" r:id="rId42"/>
    <p:sldLayoutId id="2147483740" r:id="rId43"/>
    <p:sldLayoutId id="2147483741" r:id="rId44"/>
    <p:sldLayoutId id="2147483742" r:id="rId4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5936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954" r:id="rId23"/>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22/11/2025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2829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47702330"/>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l" defTabSz="914377" rtl="0" eaLnBrk="1" fontAlgn="auto" latinLnBrk="0" hangingPunct="1">
                <a:lnSpc>
                  <a:spcPct val="100000"/>
                </a:lnSpc>
                <a:spcBef>
                  <a:spcPts val="0"/>
                </a:spcBef>
                <a:spcAft>
                  <a:spcPts val="0"/>
                </a:spcAft>
                <a:buClrTx/>
                <a:buSzTx/>
                <a:buFontTx/>
                <a:buNone/>
                <a:tabLst/>
                <a:defRPr/>
              </a:pPr>
              <a:t>22/11/2025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a:sym typeface="Arial" panose="020B0604020202020204"/>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a:sym typeface="Arial" panose="020B0604020202020204"/>
            </a:endParaRPr>
          </a:p>
        </p:txBody>
      </p:sp>
    </p:spTree>
    <p:extLst>
      <p:ext uri="{BB962C8B-B14F-4D97-AF65-F5344CB8AC3E}">
        <p14:creationId xmlns:p14="http://schemas.microsoft.com/office/powerpoint/2010/main" val="45300183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png"/><Relationship Id="rId7" Type="http://schemas.openxmlformats.org/officeDocument/2006/relationships/image" Target="../media/image29.jfif"/><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NUL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00.svg"/><Relationship Id="rId7" Type="http://schemas.openxmlformats.org/officeDocument/2006/relationships/image" Target="../media/image1000.svg"/><Relationship Id="rId2" Type="http://schemas.openxmlformats.org/officeDocument/2006/relationships/image" Target="../media/image14.pn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800.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00.svg"/><Relationship Id="rId7" Type="http://schemas.openxmlformats.org/officeDocument/2006/relationships/image" Target="../media/image1000.svg"/><Relationship Id="rId2" Type="http://schemas.openxmlformats.org/officeDocument/2006/relationships/image" Target="../media/image14.png"/><Relationship Id="rId1" Type="http://schemas.openxmlformats.org/officeDocument/2006/relationships/slideLayout" Target="../slideLayouts/slideLayout93.xml"/><Relationship Id="rId6" Type="http://schemas.openxmlformats.org/officeDocument/2006/relationships/image" Target="../media/image16.png"/><Relationship Id="rId5" Type="http://schemas.openxmlformats.org/officeDocument/2006/relationships/image" Target="../media/image800.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00" y="4442223"/>
            <a:ext cx="1511367" cy="226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01" y="238126"/>
            <a:ext cx="942969"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a:grpSpLocks/>
          </p:cNvGrpSpPr>
          <p:nvPr/>
        </p:nvGrpSpPr>
        <p:grpSpPr bwMode="auto">
          <a:xfrm>
            <a:off x="-298467" y="5678092"/>
            <a:ext cx="12490468" cy="1179909"/>
            <a:chOff x="-69137" y="5307706"/>
            <a:chExt cx="12319193" cy="1552604"/>
          </a:xfrm>
        </p:grpSpPr>
        <p:pic>
          <p:nvPicPr>
            <p:cNvPr id="4109"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37" y="5307706"/>
              <a:ext cx="7164622" cy="155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085434" y="5307706"/>
              <a:ext cx="7164622" cy="155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图片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9633" y="238126"/>
            <a:ext cx="942969"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
          <p:cNvSpPr txBox="1"/>
          <p:nvPr/>
        </p:nvSpPr>
        <p:spPr>
          <a:xfrm>
            <a:off x="1708087" y="385287"/>
            <a:ext cx="8539039" cy="738664"/>
          </a:xfrm>
          <a:prstGeom prst="rect">
            <a:avLst/>
          </a:prstGeom>
        </p:spPr>
        <p:txBody>
          <a:bodyPr lIns="0" tIns="0" rIns="0" bIns="0">
            <a:spAutoFit/>
          </a:bodyPr>
          <a:lstStyle/>
          <a:p>
            <a:pPr algn="ctr">
              <a:spcBef>
                <a:spcPts val="600"/>
              </a:spcBef>
              <a:spcAft>
                <a:spcPts val="600"/>
              </a:spcAft>
              <a:defRPr/>
            </a:pPr>
            <a:r>
              <a:rPr lang="" b="1" dirty="0">
                <a:ln w="0"/>
                <a:effectLst>
                  <a:outerShdw blurRad="38100" dist="25400" dir="5400000" algn="ctr" rotWithShape="0">
                    <a:srgbClr val="6E747A">
                      <a:alpha val="43000"/>
                    </a:srgbClr>
                  </a:outerShdw>
                </a:effectLst>
                <a:latin typeface="Arial" panose="020B0604020202020204" pitchFamily="34" charset="0"/>
                <a:ea typeface="Railey"/>
                <a:cs typeface="Arial" panose="020B0604020202020204" pitchFamily="34" charset="0"/>
                <a:sym typeface="Railey"/>
              </a:rPr>
              <a:t>ỦY BAN NHÂN DÂN PHƯỜNG HOÀI NHƠN BẮC</a:t>
            </a:r>
          </a:p>
          <a:p>
            <a:pPr algn="ctr">
              <a:spcBef>
                <a:spcPts val="600"/>
              </a:spcBef>
              <a:spcAft>
                <a:spcPts val="600"/>
              </a:spcAft>
              <a:defRPr/>
            </a:pPr>
            <a:r>
              <a:rPr lang="" sz="2000" b="1" dirty="0">
                <a:ln w="0"/>
                <a:effectLst>
                  <a:outerShdw blurRad="38100" dist="25400" dir="5400000" algn="ctr" rotWithShape="0">
                    <a:srgbClr val="6E747A">
                      <a:alpha val="43000"/>
                    </a:srgbClr>
                  </a:outerShdw>
                </a:effectLst>
                <a:latin typeface="Arial" panose="020B0604020202020204" pitchFamily="34" charset="0"/>
                <a:ea typeface="Railey"/>
                <a:cs typeface="Arial" panose="020B0604020202020204" pitchFamily="34" charset="0"/>
                <a:sym typeface="Railey"/>
              </a:rPr>
              <a:t>TRƯỜNG TIỂU HỌC SỐ 2 TAM QUAN BẮC</a:t>
            </a:r>
          </a:p>
        </p:txBody>
      </p:sp>
      <p:sp>
        <p:nvSpPr>
          <p:cNvPr id="22" name="TextBox 21"/>
          <p:cNvSpPr txBox="1"/>
          <p:nvPr/>
        </p:nvSpPr>
        <p:spPr>
          <a:xfrm>
            <a:off x="1708087" y="1794076"/>
            <a:ext cx="8384185" cy="4155462"/>
          </a:xfrm>
          <a:prstGeom prst="rect">
            <a:avLst/>
          </a:prstGeom>
          <a:solidFill>
            <a:schemeClr val="bg1"/>
          </a:solidFill>
        </p:spPr>
        <p:txBody>
          <a:bodyPr spcFirstLastPara="1" lIns="91426" tIns="45714" rIns="91426" bIns="45714">
            <a:prstTxWarp prst="textArchUp">
              <a:avLst/>
            </a:prstTxWarp>
            <a:spAutoFit/>
          </a:bodyPr>
          <a:lstStyle/>
          <a:p>
            <a:pPr>
              <a:defRPr/>
            </a:pPr>
            <a:r>
              <a:rPr lang="" sz="52000" b="1" dirty="0">
                <a:ln w="22225">
                  <a:solidFill>
                    <a:schemeClr val="accent2"/>
                  </a:solidFill>
                  <a:prstDash val="solid"/>
                </a:ln>
                <a:solidFill>
                  <a:schemeClr val="accent2">
                    <a:lumMod val="50000"/>
                  </a:schemeClr>
                </a:solidFill>
                <a:latin typeface="Arial" panose="020B0604020202020204" pitchFamily="34" charset="0"/>
                <a:cs typeface="Arial" panose="020B0604020202020204" pitchFamily="34" charset="0"/>
              </a:rPr>
              <a:t>CHÀO MỪNG QUÝ THẦY CÔ VỀ THĂM LỚP, DỰ GIỜ! </a:t>
            </a:r>
            <a:endParaRPr lang="en-US" sz="52000" b="1" dirty="0">
              <a:ln w="22225">
                <a:solidFill>
                  <a:schemeClr val="accent2"/>
                </a:solidFill>
                <a:prstDash val="solid"/>
              </a:ln>
              <a:solidFill>
                <a:schemeClr val="accent2">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2114053" y="2916828"/>
            <a:ext cx="7572251" cy="3443667"/>
          </a:xfrm>
          <a:prstGeom prst="rect">
            <a:avLst/>
          </a:prstGeom>
        </p:spPr>
        <p:txBody>
          <a:bodyPr lIns="91426" tIns="45714" rIns="91426" bIns="45714">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a:defRPr/>
            </a:pPr>
            <a:r>
              <a:rPr lang="" sz="4900" b="1" kern="10" dirty="0">
                <a:ln w="0">
                  <a:solidFill>
                    <a:schemeClr val="accent2">
                      <a:lumMod val="40000"/>
                      <a:lumOff val="60000"/>
                    </a:schemeClr>
                  </a:solidFill>
                </a:ln>
                <a:solidFill>
                  <a:srgbClr val="FF990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TIẾNG VIỆT </a:t>
            </a:r>
          </a:p>
          <a:p>
            <a:pPr algn="ctr">
              <a:defRPr/>
            </a:pPr>
            <a:endParaRPr lang="" sz="2800" b="1" kern="10" dirty="0">
              <a:ln w="0">
                <a:solidFill>
                  <a:schemeClr val="accent2">
                    <a:lumMod val="40000"/>
                    <a:lumOff val="60000"/>
                  </a:schemeClr>
                </a:solidFill>
              </a:ln>
              <a:solidFill>
                <a:srgbClr val="FF990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a:p>
            <a:pPr algn="ctr">
              <a:defRPr/>
            </a:pPr>
            <a:r>
              <a:rPr lang="" sz="2800" b="1" kern="10" dirty="0">
                <a:ln w="0">
                  <a:solidFill>
                    <a:schemeClr val="accent2">
                      <a:lumMod val="40000"/>
                      <a:lumOff val="60000"/>
                    </a:schemeClr>
                  </a:solidFill>
                </a:ln>
                <a:solidFill>
                  <a:srgbClr val="FF990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LỚP: </a:t>
            </a:r>
            <a:r>
              <a:rPr lang="" sz="2800" b="1" kern="10" dirty="0" smtClean="0">
                <a:ln w="0">
                  <a:solidFill>
                    <a:schemeClr val="accent2">
                      <a:lumMod val="40000"/>
                      <a:lumOff val="60000"/>
                    </a:schemeClr>
                  </a:solidFill>
                </a:ln>
                <a:solidFill>
                  <a:srgbClr val="FF990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4C</a:t>
            </a:r>
            <a:endParaRPr lang="" sz="2800" b="1" kern="10" dirty="0">
              <a:ln w="0">
                <a:solidFill>
                  <a:schemeClr val="accent2">
                    <a:lumMod val="40000"/>
                    <a:lumOff val="60000"/>
                  </a:schemeClr>
                </a:solidFill>
              </a:ln>
              <a:solidFill>
                <a:srgbClr val="FF990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a:p>
            <a:pPr algn="ctr">
              <a:defRPr/>
            </a:pPr>
            <a:endParaRPr lang="" sz="2800" b="1" kern="10" dirty="0">
              <a:ln w="0">
                <a:solidFill>
                  <a:schemeClr val="accent2">
                    <a:lumMod val="40000"/>
                    <a:lumOff val="60000"/>
                  </a:schemeClr>
                </a:solidFill>
              </a:ln>
              <a:solidFill>
                <a:srgbClr val="FF990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a:p>
            <a:pPr algn="ctr">
              <a:spcBef>
                <a:spcPts val="600"/>
              </a:spcBef>
              <a:spcAft>
                <a:spcPts val="600"/>
              </a:spcAft>
              <a:defRPr/>
            </a:pPr>
            <a:r>
              <a:rPr lang="" sz="2800" b="1" kern="10" dirty="0">
                <a:ln w="0">
                  <a:noFill/>
                </a:ln>
                <a:solidFill>
                  <a:srgbClr val="00206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Giáo viên: Nguyễn Thị Tuyết Lựa</a:t>
            </a:r>
            <a:endParaRPr lang="en-US" sz="2800" b="1" kern="10" dirty="0">
              <a:ln w="0">
                <a:solidFill>
                  <a:schemeClr val="accent2">
                    <a:lumMod val="40000"/>
                    <a:lumOff val="60000"/>
                  </a:schemeClr>
                </a:solidFill>
              </a:ln>
              <a:solidFill>
                <a:srgbClr val="FF990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a:p>
            <a:pPr algn="ctr">
              <a:defRPr/>
            </a:pPr>
            <a:endParaRPr lang="en-US" sz="4500" b="1" kern="10" dirty="0">
              <a:ln w="0">
                <a:solidFill>
                  <a:schemeClr val="accent2">
                    <a:lumMod val="40000"/>
                    <a:lumOff val="60000"/>
                  </a:schemeClr>
                </a:solidFill>
              </a:ln>
              <a:solidFill>
                <a:srgbClr val="FF9900"/>
              </a:solidFill>
              <a:effectLst>
                <a:innerShdw blurRad="63500" dist="50800" dir="13500000">
                  <a:prstClr val="black">
                    <a:alpha val="50000"/>
                  </a:prstClr>
                </a:innerShdw>
              </a:effectLst>
            </a:endParaRPr>
          </a:p>
        </p:txBody>
      </p:sp>
      <p:cxnSp>
        <p:nvCxnSpPr>
          <p:cNvPr id="24" name="Straight Connector 23"/>
          <p:cNvCxnSpPr/>
          <p:nvPr/>
        </p:nvCxnSpPr>
        <p:spPr>
          <a:xfrm>
            <a:off x="4989450" y="1123951"/>
            <a:ext cx="1976311"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1796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nodeType="withEffect">
                                  <p:stCondLst>
                                    <p:cond delay="25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nodeType="withEffect">
                                  <p:stCondLst>
                                    <p:cond delay="25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1000"/>
                                        <p:tgtEl>
                                          <p:spTgt spid="22">
                                            <p:txEl>
                                              <p:pRg st="0" end="0"/>
                                            </p:txEl>
                                          </p:spTgt>
                                        </p:tgtEl>
                                      </p:cBhvr>
                                    </p:animEffect>
                                    <p:anim calcmode="lin" valueType="num">
                                      <p:cBhvr>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fade">
                                      <p:cBhvr>
                                        <p:cTn id="29" dur="500"/>
                                        <p:tgtEl>
                                          <p:spTgt spid="23">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Effect transition="in" filter="fade">
                                      <p:cBhvr>
                                        <p:cTn id="32" dur="500"/>
                                        <p:tgtEl>
                                          <p:spTgt spid="2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xmlns="" id="{60C57A2D-03D8-8A20-C504-1D6367ECB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7398185"/>
          </a:xfrm>
          <a:prstGeom prst="rect">
            <a:avLst/>
          </a:prstGeom>
        </p:spPr>
      </p:pic>
      <p:pic>
        <p:nvPicPr>
          <p:cNvPr id="2" name="Picture 1">
            <a:extLst>
              <a:ext uri="{FF2B5EF4-FFF2-40B4-BE49-F238E27FC236}">
                <a16:creationId xmlns:a16="http://schemas.microsoft.com/office/drawing/2014/main" xmlns="" id="{FF972848-6075-4133-BD06-0A763D8F0D8E}"/>
              </a:ext>
            </a:extLst>
          </p:cNvPr>
          <p:cNvPicPr>
            <a:picLocks noChangeAspect="1"/>
          </p:cNvPicPr>
          <p:nvPr/>
        </p:nvPicPr>
        <p:blipFill>
          <a:blip r:embed="rId3"/>
          <a:stretch>
            <a:fillRect/>
          </a:stretch>
        </p:blipFill>
        <p:spPr>
          <a:xfrm>
            <a:off x="3560232" y="1404774"/>
            <a:ext cx="5828281" cy="1715156"/>
          </a:xfrm>
          <a:prstGeom prst="rect">
            <a:avLst/>
          </a:prstGeom>
        </p:spPr>
      </p:pic>
    </p:spTree>
    <p:extLst>
      <p:ext uri="{BB962C8B-B14F-4D97-AF65-F5344CB8AC3E}">
        <p14:creationId xmlns:p14="http://schemas.microsoft.com/office/powerpoint/2010/main" val="132009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1045" y="250227"/>
            <a:ext cx="9341202" cy="1879910"/>
          </a:xfrm>
          <a:prstGeom prst="rect">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2" name="Table 6">
            <a:extLst>
              <a:ext uri="{FF2B5EF4-FFF2-40B4-BE49-F238E27FC236}">
                <a16:creationId xmlns:a16="http://schemas.microsoft.com/office/drawing/2014/main" xmlns="" id="{E998097F-D942-9820-7DD9-1814A4587674}"/>
              </a:ext>
            </a:extLst>
          </p:cNvPr>
          <p:cNvGraphicFramePr>
            <a:graphicFrameLocks noGrp="1"/>
          </p:cNvGraphicFramePr>
          <p:nvPr>
            <p:extLst>
              <p:ext uri="{D42A27DB-BD31-4B8C-83A1-F6EECF244321}">
                <p14:modId xmlns:p14="http://schemas.microsoft.com/office/powerpoint/2010/main" val="380166288"/>
              </p:ext>
            </p:extLst>
          </p:nvPr>
        </p:nvGraphicFramePr>
        <p:xfrm>
          <a:off x="635308" y="2321610"/>
          <a:ext cx="11140185" cy="4035422"/>
        </p:xfrm>
        <a:graphic>
          <a:graphicData uri="http://schemas.openxmlformats.org/drawingml/2006/table">
            <a:tbl>
              <a:tblPr firstRow="1" bandRow="1">
                <a:tableStyleId>{00A15C55-8517-42AA-B614-E9B94910E393}</a:tableStyleId>
              </a:tblPr>
              <a:tblGrid>
                <a:gridCol w="1155639">
                  <a:extLst>
                    <a:ext uri="{9D8B030D-6E8A-4147-A177-3AD203B41FA5}">
                      <a16:colId xmlns:a16="http://schemas.microsoft.com/office/drawing/2014/main" xmlns="" val="3113053707"/>
                    </a:ext>
                  </a:extLst>
                </a:gridCol>
                <a:gridCol w="1501002">
                  <a:extLst>
                    <a:ext uri="{9D8B030D-6E8A-4147-A177-3AD203B41FA5}">
                      <a16:colId xmlns:a16="http://schemas.microsoft.com/office/drawing/2014/main" xmlns="" val="2783084591"/>
                    </a:ext>
                  </a:extLst>
                </a:gridCol>
                <a:gridCol w="2279741">
                  <a:extLst>
                    <a:ext uri="{9D8B030D-6E8A-4147-A177-3AD203B41FA5}">
                      <a16:colId xmlns:a16="http://schemas.microsoft.com/office/drawing/2014/main" xmlns="" val="3972600987"/>
                    </a:ext>
                  </a:extLst>
                </a:gridCol>
                <a:gridCol w="3275351">
                  <a:extLst>
                    <a:ext uri="{9D8B030D-6E8A-4147-A177-3AD203B41FA5}">
                      <a16:colId xmlns:a16="http://schemas.microsoft.com/office/drawing/2014/main" xmlns="" val="830241595"/>
                    </a:ext>
                  </a:extLst>
                </a:gridCol>
                <a:gridCol w="2928452">
                  <a:extLst>
                    <a:ext uri="{9D8B030D-6E8A-4147-A177-3AD203B41FA5}">
                      <a16:colId xmlns:a16="http://schemas.microsoft.com/office/drawing/2014/main" xmlns="" val="4166140901"/>
                    </a:ext>
                  </a:extLst>
                </a:gridCol>
              </a:tblGrid>
              <a:tr h="453450">
                <a:tc rowSpan="2">
                  <a:txBody>
                    <a:bodyPr/>
                    <a:lstStyle/>
                    <a:p>
                      <a:pPr algn="ctr"/>
                      <a:r>
                        <a:rPr lang="en-US" sz="2400" dirty="0" err="1">
                          <a:solidFill>
                            <a:srgbClr val="002060"/>
                          </a:solidFill>
                          <a:latin typeface="Cambria" panose="02040503050406030204" pitchFamily="18" charset="0"/>
                          <a:ea typeface="Cambria" panose="02040503050406030204" pitchFamily="18" charset="0"/>
                        </a:rPr>
                        <a:t>Đoạn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l"/>
                      <a:endParaRPr lang="en-US" sz="1800" dirty="0" smtClean="0">
                        <a:solidFill>
                          <a:srgbClr val="002060"/>
                        </a:solidFill>
                        <a:latin typeface="Cambria" panose="02040503050406030204" pitchFamily="18" charset="0"/>
                        <a:ea typeface="Cambria" panose="02040503050406030204" pitchFamily="18" charset="0"/>
                      </a:endParaRPr>
                    </a:p>
                    <a:p>
                      <a:pPr algn="l"/>
                      <a:r>
                        <a:rPr lang="en-US" sz="1800" dirty="0" err="1" smtClean="0">
                          <a:solidFill>
                            <a:srgbClr val="002060"/>
                          </a:solidFill>
                          <a:latin typeface="Cambria" panose="02040503050406030204" pitchFamily="18" charset="0"/>
                          <a:ea typeface="Cambria" panose="02040503050406030204" pitchFamily="18" charset="0"/>
                        </a:rPr>
                        <a:t>Vật</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hiện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tượng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được</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nhân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hóa</a:t>
                      </a:r>
                      <a:endParaRPr lang="en-US" sz="1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2400" dirty="0" err="1">
                          <a:solidFill>
                            <a:srgbClr val="002060"/>
                          </a:solidFill>
                          <a:latin typeface="Cambria" panose="02040503050406030204" pitchFamily="18" charset="0"/>
                          <a:ea typeface="Cambria" panose="02040503050406030204" pitchFamily="18" charset="0"/>
                        </a:rPr>
                        <a:t>Cách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hóa</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4168483514"/>
                  </a:ext>
                </a:extLst>
              </a:tr>
              <a:tr h="1002353">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11010196"/>
                  </a:ext>
                </a:extLst>
              </a:tr>
              <a:tr h="677507">
                <a:tc rowSpan="4">
                  <a:txBody>
                    <a:bodyPr/>
                    <a:lstStyle/>
                    <a:p>
                      <a:pPr algn="ctr"/>
                      <a:r>
                        <a:rPr lang="en-US" sz="2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33964119"/>
                  </a:ext>
                </a:extLst>
              </a:tr>
              <a:tr h="67750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11943977"/>
                  </a:ext>
                </a:extLst>
              </a:tr>
              <a:tr h="67750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91766591"/>
                  </a:ext>
                </a:extLst>
              </a:tr>
              <a:tr h="543348">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50912388"/>
                  </a:ext>
                </a:extLst>
              </a:tr>
            </a:tbl>
          </a:graphicData>
        </a:graphic>
      </p:graphicFrame>
      <p:pic>
        <p:nvPicPr>
          <p:cNvPr id="4" name="Picture 3">
            <a:extLst>
              <a:ext uri="{FF2B5EF4-FFF2-40B4-BE49-F238E27FC236}">
                <a16:creationId xmlns:a16="http://schemas.microsoft.com/office/drawing/2014/main" xmlns="" id="{6199985A-677E-9E06-12CB-B6FA53BC400C}"/>
              </a:ext>
            </a:extLst>
          </p:cNvPr>
          <p:cNvPicPr>
            <a:picLocks noChangeAspect="1"/>
          </p:cNvPicPr>
          <p:nvPr/>
        </p:nvPicPr>
        <p:blipFill>
          <a:blip r:embed="rId3"/>
          <a:stretch>
            <a:fillRect/>
          </a:stretch>
        </p:blipFill>
        <p:spPr>
          <a:xfrm>
            <a:off x="1661752" y="250226"/>
            <a:ext cx="8125691" cy="1963038"/>
          </a:xfrm>
          <a:prstGeom prst="rect">
            <a:avLst/>
          </a:prstGeom>
          <a:ln>
            <a:solidFill>
              <a:schemeClr val="bg2">
                <a:lumMod val="60000"/>
                <a:lumOff val="40000"/>
              </a:schemeClr>
            </a:solidFill>
          </a:ln>
        </p:spPr>
      </p:pic>
      <p:sp>
        <p:nvSpPr>
          <p:cNvPr id="7" name="TextBox 6">
            <a:extLst>
              <a:ext uri="{FF2B5EF4-FFF2-40B4-BE49-F238E27FC236}">
                <a16:creationId xmlns:a16="http://schemas.microsoft.com/office/drawing/2014/main" xmlns="" id="{8A3F5C19-F834-EF0C-631F-39DF2E056FD3}"/>
              </a:ext>
            </a:extLst>
          </p:cNvPr>
          <p:cNvSpPr txBox="1"/>
          <p:nvPr/>
        </p:nvSpPr>
        <p:spPr>
          <a:xfrm>
            <a:off x="1787236" y="3714005"/>
            <a:ext cx="1409700" cy="523220"/>
          </a:xfrm>
          <a:prstGeom prst="rect">
            <a:avLst/>
          </a:prstGeom>
          <a:noFill/>
        </p:spPr>
        <p:txBody>
          <a:bodyPr wrap="square" rtlCol="0">
            <a:spAutoFit/>
          </a:bodyPr>
          <a:lstStyle/>
          <a:p>
            <a:pPr algn="ctr"/>
            <a:r>
              <a:rPr lang="en-US" sz="2800" dirty="0" err="1">
                <a:solidFill>
                  <a:srgbClr val="FF0000"/>
                </a:solidFill>
                <a:latin typeface="Cambria" panose="02040503050406030204" pitchFamily="18" charset="0"/>
                <a:ea typeface="Cambria" panose="02040503050406030204" pitchFamily="18" charset="0"/>
              </a:rPr>
              <a:t>chim</a:t>
            </a:r>
            <a:endParaRPr lang="en-US" sz="2800" dirty="0">
              <a:solidFill>
                <a:srgbClr val="FF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CA028DBA-7F89-7A6B-59B3-74CC67E50F68}"/>
              </a:ext>
            </a:extLst>
          </p:cNvPr>
          <p:cNvCxnSpPr>
            <a:cxnSpLocks/>
          </p:cNvCxnSpPr>
          <p:nvPr/>
        </p:nvCxnSpPr>
        <p:spPr>
          <a:xfrm>
            <a:off x="1980767" y="673677"/>
            <a:ext cx="504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5950F76-A65A-6FB4-7508-13CD4E50D930}"/>
              </a:ext>
            </a:extLst>
          </p:cNvPr>
          <p:cNvCxnSpPr>
            <a:cxnSpLocks/>
          </p:cNvCxnSpPr>
          <p:nvPr/>
        </p:nvCxnSpPr>
        <p:spPr>
          <a:xfrm>
            <a:off x="2571750" y="673677"/>
            <a:ext cx="70485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CE040A6-5936-671A-0F49-8C7E69C33E9C}"/>
              </a:ext>
            </a:extLst>
          </p:cNvPr>
          <p:cNvCxnSpPr>
            <a:cxnSpLocks/>
          </p:cNvCxnSpPr>
          <p:nvPr/>
        </p:nvCxnSpPr>
        <p:spPr>
          <a:xfrm>
            <a:off x="1661752" y="1014845"/>
            <a:ext cx="126242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4E338CBC-9F64-98C7-1756-EA5D22AEE8B3}"/>
              </a:ext>
            </a:extLst>
          </p:cNvPr>
          <p:cNvSpPr txBox="1"/>
          <p:nvPr/>
        </p:nvSpPr>
        <p:spPr>
          <a:xfrm>
            <a:off x="5511567" y="3816101"/>
            <a:ext cx="3232366"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m</a:t>
            </a:r>
            <a:r>
              <a:rPr lang="en-US" sz="2800" dirty="0" err="1" smtClean="0">
                <a:latin typeface="Cambria" panose="02040503050406030204" pitchFamily="18" charset="0"/>
                <a:ea typeface="Cambria" panose="02040503050406030204" pitchFamily="18" charset="0"/>
              </a:rPr>
              <a:t>ừng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endParaRPr lang="en-US" sz="28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5FAB8000-A9DC-BFCC-954A-C8881C48C0D0}"/>
              </a:ext>
            </a:extLst>
          </p:cNvPr>
          <p:cNvCxnSpPr>
            <a:cxnSpLocks/>
          </p:cNvCxnSpPr>
          <p:nvPr/>
        </p:nvCxnSpPr>
        <p:spPr>
          <a:xfrm>
            <a:off x="1781175" y="1381125"/>
            <a:ext cx="647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E49CF7B4-272F-791F-C567-B9AD3BBA8C93}"/>
              </a:ext>
            </a:extLst>
          </p:cNvPr>
          <p:cNvSpPr txBox="1"/>
          <p:nvPr/>
        </p:nvSpPr>
        <p:spPr>
          <a:xfrm>
            <a:off x="1819275" y="4339321"/>
            <a:ext cx="1409700" cy="523220"/>
          </a:xfrm>
          <a:prstGeom prst="rect">
            <a:avLst/>
          </a:prstGeom>
          <a:noFill/>
        </p:spPr>
        <p:txBody>
          <a:bodyPr wrap="square" rtlCol="0">
            <a:spAutoFit/>
          </a:bodyPr>
          <a:lstStyle/>
          <a:p>
            <a:pPr algn="ctr"/>
            <a:r>
              <a:rPr lang="en-US" sz="2800" dirty="0" err="1">
                <a:solidFill>
                  <a:srgbClr val="FF0000"/>
                </a:solidFill>
                <a:latin typeface="Cambria" panose="02040503050406030204" pitchFamily="18" charset="0"/>
                <a:ea typeface="Cambria" panose="02040503050406030204" pitchFamily="18" charset="0"/>
              </a:rPr>
              <a:t>cào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cào</a:t>
            </a:r>
            <a:endParaRPr lang="en-US" sz="2800" dirty="0">
              <a:solidFill>
                <a:srgbClr val="FF000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xmlns="" id="{64F611B6-EAD0-521D-7318-4794DECD6DB9}"/>
              </a:ext>
            </a:extLst>
          </p:cNvPr>
          <p:cNvCxnSpPr>
            <a:cxnSpLocks/>
          </p:cNvCxnSpPr>
          <p:nvPr/>
        </p:nvCxnSpPr>
        <p:spPr>
          <a:xfrm>
            <a:off x="2686050" y="1381125"/>
            <a:ext cx="127288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892F736-8E91-1CEA-BE4C-A0BE77385010}"/>
              </a:ext>
            </a:extLst>
          </p:cNvPr>
          <p:cNvCxnSpPr>
            <a:cxnSpLocks/>
          </p:cNvCxnSpPr>
          <p:nvPr/>
        </p:nvCxnSpPr>
        <p:spPr>
          <a:xfrm>
            <a:off x="1661752" y="1713634"/>
            <a:ext cx="75759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D984503B-009B-B7A3-6B93-63A69E49FF5D}"/>
              </a:ext>
            </a:extLst>
          </p:cNvPr>
          <p:cNvSpPr txBox="1"/>
          <p:nvPr/>
        </p:nvSpPr>
        <p:spPr>
          <a:xfrm>
            <a:off x="5812700" y="4339321"/>
            <a:ext cx="2724150"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m</a:t>
            </a:r>
            <a:r>
              <a:rPr lang="en-US" sz="2400" dirty="0" err="1" smtClean="0">
                <a:latin typeface="Cambria" panose="02040503050406030204" pitchFamily="18" charset="0"/>
                <a:ea typeface="Cambria" panose="02040503050406030204" pitchFamily="18" charset="0"/>
              </a:rPr>
              <a:t>ặc</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a:t>
            </a:r>
          </a:p>
          <a:p>
            <a:pPr algn="ctr"/>
            <a:r>
              <a:rPr lang="en-US" sz="2400" dirty="0" err="1">
                <a:latin typeface="Cambria" panose="02040503050406030204" pitchFamily="18" charset="0"/>
                <a:ea typeface="Cambria" panose="02040503050406030204" pitchFamily="18" charset="0"/>
              </a:rPr>
              <a:t>g</a:t>
            </a:r>
            <a:r>
              <a:rPr lang="en-US" sz="2400" dirty="0" err="1" smtClean="0">
                <a:latin typeface="Cambria" panose="02040503050406030204" pitchFamily="18" charset="0"/>
                <a:ea typeface="Cambria" panose="02040503050406030204" pitchFamily="18" charset="0"/>
              </a:rPr>
              <a:t>iã</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gạo</a:t>
            </a:r>
            <a:endParaRPr lang="en-US" sz="2400" dirty="0">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xmlns="" id="{5BF77383-9E96-A8CF-30F1-B902063D9A1A}"/>
              </a:ext>
            </a:extLst>
          </p:cNvPr>
          <p:cNvCxnSpPr>
            <a:cxnSpLocks/>
          </p:cNvCxnSpPr>
          <p:nvPr/>
        </p:nvCxnSpPr>
        <p:spPr>
          <a:xfrm>
            <a:off x="5709579" y="658090"/>
            <a:ext cx="381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98AC7E4F-4D6C-D694-4766-EEC6BEB7D5BA}"/>
              </a:ext>
            </a:extLst>
          </p:cNvPr>
          <p:cNvSpPr txBox="1"/>
          <p:nvPr/>
        </p:nvSpPr>
        <p:spPr>
          <a:xfrm>
            <a:off x="1819275" y="5095100"/>
            <a:ext cx="1409700" cy="461665"/>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hạt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lúa</a:t>
            </a:r>
            <a:r>
              <a:rPr lang="en-US" sz="2400" dirty="0">
                <a:solidFill>
                  <a:srgbClr val="FF0000"/>
                </a:solidFill>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xmlns="" id="{83CBC400-EF05-8CEF-384E-EBAD9967CBEE}"/>
              </a:ext>
            </a:extLst>
          </p:cNvPr>
          <p:cNvCxnSpPr>
            <a:cxnSpLocks/>
          </p:cNvCxnSpPr>
          <p:nvPr/>
        </p:nvCxnSpPr>
        <p:spPr>
          <a:xfrm>
            <a:off x="6231007" y="690619"/>
            <a:ext cx="28906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6A2C6C6-E3B8-3C58-7F89-6D6952A10E37}"/>
              </a:ext>
            </a:extLst>
          </p:cNvPr>
          <p:cNvCxnSpPr>
            <a:cxnSpLocks/>
          </p:cNvCxnSpPr>
          <p:nvPr/>
        </p:nvCxnSpPr>
        <p:spPr>
          <a:xfrm>
            <a:off x="6951594" y="1010930"/>
            <a:ext cx="40833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E88E8301-A79B-BDC2-1EEB-E37168284BE6}"/>
              </a:ext>
            </a:extLst>
          </p:cNvPr>
          <p:cNvSpPr txBox="1"/>
          <p:nvPr/>
        </p:nvSpPr>
        <p:spPr>
          <a:xfrm>
            <a:off x="5724598" y="5214251"/>
            <a:ext cx="2724150"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n</a:t>
            </a:r>
            <a:r>
              <a:rPr lang="en-US" sz="2800" dirty="0" err="1" smtClean="0">
                <a:latin typeface="Cambria" panose="02040503050406030204" pitchFamily="18" charset="0"/>
                <a:ea typeface="Cambria" panose="02040503050406030204" pitchFamily="18" charset="0"/>
              </a:rPr>
              <a:t>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endParaRPr lang="en-US" sz="2800" dirty="0">
              <a:latin typeface="Cambria" panose="02040503050406030204" pitchFamily="18" charset="0"/>
              <a:ea typeface="Cambria" panose="02040503050406030204" pitchFamily="18" charset="0"/>
            </a:endParaRPr>
          </a:p>
        </p:txBody>
      </p:sp>
      <p:cxnSp>
        <p:nvCxnSpPr>
          <p:cNvPr id="36" name="Straight Connector 35">
            <a:extLst>
              <a:ext uri="{FF2B5EF4-FFF2-40B4-BE49-F238E27FC236}">
                <a16:creationId xmlns:a16="http://schemas.microsoft.com/office/drawing/2014/main" xmlns="" id="{7B80EC39-3599-9E10-10CB-2CD52E781FE9}"/>
              </a:ext>
            </a:extLst>
          </p:cNvPr>
          <p:cNvCxnSpPr>
            <a:cxnSpLocks/>
          </p:cNvCxnSpPr>
          <p:nvPr/>
        </p:nvCxnSpPr>
        <p:spPr>
          <a:xfrm>
            <a:off x="7947992" y="1014845"/>
            <a:ext cx="3313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F95E6437-0BBD-5684-3D78-C01AD90BA79D}"/>
              </a:ext>
            </a:extLst>
          </p:cNvPr>
          <p:cNvSpPr txBox="1"/>
          <p:nvPr/>
        </p:nvSpPr>
        <p:spPr>
          <a:xfrm>
            <a:off x="1646201" y="5737471"/>
            <a:ext cx="1727453" cy="523220"/>
          </a:xfrm>
          <a:prstGeom prst="rect">
            <a:avLst/>
          </a:prstGeom>
          <a:noFill/>
        </p:spPr>
        <p:txBody>
          <a:bodyPr wrap="square" rtlCol="0">
            <a:spAutoFit/>
          </a:bodyPr>
          <a:lstStyle/>
          <a:p>
            <a:pPr algn="ctr"/>
            <a:r>
              <a:rPr lang="en-US" sz="2800" dirty="0" err="1">
                <a:solidFill>
                  <a:srgbClr val="FF0000"/>
                </a:solidFill>
                <a:latin typeface="Cambria" panose="02040503050406030204" pitchFamily="18" charset="0"/>
                <a:ea typeface="Cambria" panose="02040503050406030204" pitchFamily="18" charset="0"/>
              </a:rPr>
              <a:t>gió</a:t>
            </a:r>
            <a:endParaRPr lang="en-US" sz="2800" dirty="0">
              <a:solidFill>
                <a:srgbClr val="FF0000"/>
              </a:solidFill>
              <a:latin typeface="Cambria" panose="02040503050406030204" pitchFamily="18" charset="0"/>
              <a:ea typeface="Cambria" panose="02040503050406030204" pitchFamily="18" charset="0"/>
            </a:endParaRPr>
          </a:p>
        </p:txBody>
      </p:sp>
      <p:cxnSp>
        <p:nvCxnSpPr>
          <p:cNvPr id="41" name="Straight Connector 40">
            <a:extLst>
              <a:ext uri="{FF2B5EF4-FFF2-40B4-BE49-F238E27FC236}">
                <a16:creationId xmlns:a16="http://schemas.microsoft.com/office/drawing/2014/main" xmlns="" id="{66419EA8-C8B7-95AD-D735-05C8958889ED}"/>
              </a:ext>
            </a:extLst>
          </p:cNvPr>
          <p:cNvCxnSpPr>
            <a:cxnSpLocks/>
          </p:cNvCxnSpPr>
          <p:nvPr/>
        </p:nvCxnSpPr>
        <p:spPr>
          <a:xfrm>
            <a:off x="5757726" y="1381125"/>
            <a:ext cx="89535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29CDD056-4131-F00B-E218-495F69DD30D4}"/>
              </a:ext>
            </a:extLst>
          </p:cNvPr>
          <p:cNvSpPr txBox="1"/>
          <p:nvPr/>
        </p:nvSpPr>
        <p:spPr>
          <a:xfrm>
            <a:off x="6188109" y="5749551"/>
            <a:ext cx="1969604"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m</a:t>
            </a:r>
            <a:r>
              <a:rPr lang="en-US" sz="2800" dirty="0" err="1" smtClean="0">
                <a:latin typeface="Cambria" panose="02040503050406030204" pitchFamily="18" charset="0"/>
                <a:ea typeface="Cambria" panose="02040503050406030204" pitchFamily="18" charset="0"/>
              </a:rPr>
              <a:t>ách</a:t>
            </a:r>
            <a:r>
              <a:rPr lang="en-US" sz="2800" dirty="0" smtClean="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tin</a:t>
            </a:r>
          </a:p>
        </p:txBody>
      </p:sp>
      <p:sp>
        <p:nvSpPr>
          <p:cNvPr id="44" name="TextBox 43">
            <a:extLst>
              <a:ext uri="{FF2B5EF4-FFF2-40B4-BE49-F238E27FC236}">
                <a16:creationId xmlns:a16="http://schemas.microsoft.com/office/drawing/2014/main" xmlns="" id="{318A7540-6EB6-A62C-F500-A2DC6CC896AB}"/>
              </a:ext>
            </a:extLst>
          </p:cNvPr>
          <p:cNvSpPr txBox="1"/>
          <p:nvPr/>
        </p:nvSpPr>
        <p:spPr>
          <a:xfrm>
            <a:off x="3733800" y="5737471"/>
            <a:ext cx="1409700"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chị</a:t>
            </a:r>
            <a:endParaRPr lang="en-US" sz="2800" dirty="0">
              <a:latin typeface="Cambria" panose="02040503050406030204" pitchFamily="18" charset="0"/>
              <a:ea typeface="Cambria" panose="02040503050406030204" pitchFamily="18" charset="0"/>
            </a:endParaRPr>
          </a:p>
        </p:txBody>
      </p:sp>
      <p:cxnSp>
        <p:nvCxnSpPr>
          <p:cNvPr id="103" name="Straight Connector 102">
            <a:extLst>
              <a:ext uri="{FF2B5EF4-FFF2-40B4-BE49-F238E27FC236}">
                <a16:creationId xmlns:a16="http://schemas.microsoft.com/office/drawing/2014/main" xmlns="" id="{86F138B7-D3D1-682C-D03E-AE5D8E950D60}"/>
              </a:ext>
            </a:extLst>
          </p:cNvPr>
          <p:cNvCxnSpPr>
            <a:cxnSpLocks/>
          </p:cNvCxnSpPr>
          <p:nvPr/>
        </p:nvCxnSpPr>
        <p:spPr>
          <a:xfrm>
            <a:off x="7496071" y="1010930"/>
            <a:ext cx="28581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605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down)">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103"/>
                                        </p:tgtEl>
                                        <p:attrNameLst>
                                          <p:attrName>style.visibility</p:attrName>
                                        </p:attrNameLst>
                                      </p:cBhvr>
                                      <p:to>
                                        <p:strVal val="visible"/>
                                      </p:to>
                                    </p:set>
                                    <p:animEffect transition="in" filter="wipe(down)">
                                      <p:cBhvr>
                                        <p:cTn id="99" dur="500"/>
                                        <p:tgtEl>
                                          <p:spTgt spid="10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500"/>
                                        <p:tgtEl>
                                          <p:spTgt spid="44"/>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wipe(down)">
                                      <p:cBhvr>
                                        <p:cTn id="109" dur="500"/>
                                        <p:tgtEl>
                                          <p:spTgt spid="41"/>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0" grpId="0"/>
      <p:bldP spid="27" grpId="0"/>
      <p:bldP spid="30" grpId="0"/>
      <p:bldP spid="35" grpId="0"/>
      <p:bldP spid="40"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xmlns="" id="{E998097F-D942-9820-7DD9-1814A4587674}"/>
              </a:ext>
            </a:extLst>
          </p:cNvPr>
          <p:cNvGraphicFramePr>
            <a:graphicFrameLocks noGrp="1"/>
          </p:cNvGraphicFramePr>
          <p:nvPr>
            <p:extLst>
              <p:ext uri="{D42A27DB-BD31-4B8C-83A1-F6EECF244321}">
                <p14:modId xmlns:p14="http://schemas.microsoft.com/office/powerpoint/2010/main" val="2234656396"/>
              </p:ext>
            </p:extLst>
          </p:nvPr>
        </p:nvGraphicFramePr>
        <p:xfrm>
          <a:off x="566053" y="3114356"/>
          <a:ext cx="11131550" cy="2881199"/>
        </p:xfrm>
        <a:graphic>
          <a:graphicData uri="http://schemas.openxmlformats.org/drawingml/2006/table">
            <a:tbl>
              <a:tblPr firstRow="1" bandRow="1">
                <a:tableStyleId>{00A15C55-8517-42AA-B614-E9B94910E393}</a:tableStyleId>
              </a:tblPr>
              <a:tblGrid>
                <a:gridCol w="1154743">
                  <a:extLst>
                    <a:ext uri="{9D8B030D-6E8A-4147-A177-3AD203B41FA5}">
                      <a16:colId xmlns:a16="http://schemas.microsoft.com/office/drawing/2014/main" xmlns="" val="3113053707"/>
                    </a:ext>
                  </a:extLst>
                </a:gridCol>
                <a:gridCol w="1499839">
                  <a:extLst>
                    <a:ext uri="{9D8B030D-6E8A-4147-A177-3AD203B41FA5}">
                      <a16:colId xmlns:a16="http://schemas.microsoft.com/office/drawing/2014/main" xmlns="" val="2783084591"/>
                    </a:ext>
                  </a:extLst>
                </a:gridCol>
                <a:gridCol w="2277974">
                  <a:extLst>
                    <a:ext uri="{9D8B030D-6E8A-4147-A177-3AD203B41FA5}">
                      <a16:colId xmlns:a16="http://schemas.microsoft.com/office/drawing/2014/main" xmlns="" val="3972600987"/>
                    </a:ext>
                  </a:extLst>
                </a:gridCol>
                <a:gridCol w="3272812">
                  <a:extLst>
                    <a:ext uri="{9D8B030D-6E8A-4147-A177-3AD203B41FA5}">
                      <a16:colId xmlns:a16="http://schemas.microsoft.com/office/drawing/2014/main" xmlns="" val="830241595"/>
                    </a:ext>
                  </a:extLst>
                </a:gridCol>
                <a:gridCol w="2926182">
                  <a:extLst>
                    <a:ext uri="{9D8B030D-6E8A-4147-A177-3AD203B41FA5}">
                      <a16:colId xmlns:a16="http://schemas.microsoft.com/office/drawing/2014/main" xmlns="" val="4166140901"/>
                    </a:ext>
                  </a:extLst>
                </a:gridCol>
              </a:tblGrid>
              <a:tr h="556252">
                <a:tc rowSpan="2">
                  <a:txBody>
                    <a:bodyPr/>
                    <a:lstStyle/>
                    <a:p>
                      <a:pPr algn="ctr"/>
                      <a:r>
                        <a:rPr lang="en-US" sz="2000" dirty="0" err="1">
                          <a:solidFill>
                            <a:srgbClr val="002060"/>
                          </a:solidFill>
                          <a:latin typeface="Cambria" panose="02040503050406030204" pitchFamily="18" charset="0"/>
                          <a:ea typeface="Cambria" panose="02040503050406030204" pitchFamily="18" charset="0"/>
                        </a:rPr>
                        <a:t>Đoạn</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endParaRPr lang="en-US" sz="1600" dirty="0" smtClean="0">
                        <a:solidFill>
                          <a:srgbClr val="002060"/>
                        </a:solidFill>
                        <a:latin typeface="Cambria" panose="02040503050406030204" pitchFamily="18" charset="0"/>
                        <a:ea typeface="Cambria" panose="02040503050406030204" pitchFamily="18" charset="0"/>
                      </a:endParaRPr>
                    </a:p>
                    <a:p>
                      <a:pPr algn="ctr"/>
                      <a:r>
                        <a:rPr lang="en-US" sz="1600" dirty="0" err="1" smtClean="0">
                          <a:solidFill>
                            <a:srgbClr val="002060"/>
                          </a:solidFill>
                          <a:latin typeface="Cambria" panose="02040503050406030204" pitchFamily="18" charset="0"/>
                          <a:ea typeface="Cambria" panose="02040503050406030204" pitchFamily="18" charset="0"/>
                        </a:rPr>
                        <a:t>Vật</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hiện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tượng</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được</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2000" dirty="0" err="1">
                          <a:solidFill>
                            <a:srgbClr val="002060"/>
                          </a:solidFill>
                          <a:latin typeface="Cambria" panose="02040503050406030204" pitchFamily="18" charset="0"/>
                          <a:ea typeface="Cambria" panose="02040503050406030204" pitchFamily="18" charset="0"/>
                        </a:rPr>
                        <a:t>Cách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hóa</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4168483514"/>
                  </a:ext>
                </a:extLst>
              </a:tr>
              <a:tr h="805291">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11010196"/>
                  </a:ext>
                </a:extLst>
              </a:tr>
              <a:tr h="1501987">
                <a:tc>
                  <a:txBody>
                    <a:bodyPr/>
                    <a:lstStyle/>
                    <a:p>
                      <a:pPr algn="ctr"/>
                      <a:r>
                        <a:rPr lang="en-US" sz="2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3020405"/>
                  </a:ext>
                </a:extLst>
              </a:tr>
            </a:tbl>
          </a:graphicData>
        </a:graphic>
      </p:graphicFrame>
      <p:sp>
        <p:nvSpPr>
          <p:cNvPr id="49" name="TextBox 48">
            <a:extLst>
              <a:ext uri="{FF2B5EF4-FFF2-40B4-BE49-F238E27FC236}">
                <a16:creationId xmlns:a16="http://schemas.microsoft.com/office/drawing/2014/main" xmlns="" id="{C7DDAAC2-AEDE-334D-03C5-E80814CF6722}"/>
              </a:ext>
            </a:extLst>
          </p:cNvPr>
          <p:cNvSpPr txBox="1"/>
          <p:nvPr/>
        </p:nvSpPr>
        <p:spPr>
          <a:xfrm>
            <a:off x="1730748" y="4623087"/>
            <a:ext cx="1409700" cy="830997"/>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rặng</a:t>
            </a:r>
            <a:r>
              <a:rPr lang="en-US" sz="2400" dirty="0">
                <a:solidFill>
                  <a:srgbClr val="FF0000"/>
                </a:solidFill>
                <a:latin typeface="Cambria" panose="02040503050406030204" pitchFamily="18" charset="0"/>
                <a:ea typeface="Cambria" panose="02040503050406030204" pitchFamily="18" charset="0"/>
              </a:rPr>
              <a:t> phi </a:t>
            </a:r>
            <a:r>
              <a:rPr lang="en-US" sz="2400" dirty="0" err="1">
                <a:solidFill>
                  <a:srgbClr val="FF0000"/>
                </a:solidFill>
                <a:latin typeface="Cambria" panose="02040503050406030204" pitchFamily="18" charset="0"/>
                <a:ea typeface="Cambria" panose="02040503050406030204" pitchFamily="18" charset="0"/>
              </a:rPr>
              <a:t>lao</a:t>
            </a:r>
            <a:endParaRPr lang="en-US" sz="2400" dirty="0">
              <a:solidFill>
                <a:srgbClr val="FF000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xmlns="" id="{3CCD7E7F-E2BC-29D5-0C65-2450F0EB3D4F}"/>
              </a:ext>
            </a:extLst>
          </p:cNvPr>
          <p:cNvSpPr txBox="1"/>
          <p:nvPr/>
        </p:nvSpPr>
        <p:spPr>
          <a:xfrm>
            <a:off x="5578116" y="4552893"/>
            <a:ext cx="3098110" cy="1200329"/>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vã</a:t>
            </a:r>
            <a:r>
              <a:rPr lang="en-US" sz="2400" dirty="0">
                <a:latin typeface="Cambria" panose="02040503050406030204" pitchFamily="18" charset="0"/>
                <a:ea typeface="Cambria" panose="02040503050406030204" pitchFamily="18" charset="0"/>
              </a:rPr>
              <a:t>, chao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chịu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chào</a:t>
            </a:r>
            <a:endParaRPr lang="en-US" sz="2400" dirty="0">
              <a:latin typeface="Cambria" panose="02040503050406030204" pitchFamily="18" charset="0"/>
              <a:ea typeface="Cambria" panose="02040503050406030204" pitchFamily="18" charset="0"/>
            </a:endParaRPr>
          </a:p>
        </p:txBody>
      </p:sp>
      <p:sp>
        <p:nvSpPr>
          <p:cNvPr id="67" name="TextBox 66">
            <a:extLst>
              <a:ext uri="{FF2B5EF4-FFF2-40B4-BE49-F238E27FC236}">
                <a16:creationId xmlns:a16="http://schemas.microsoft.com/office/drawing/2014/main" xmlns="" id="{72114839-A24C-0CCD-3008-B9232D74659D}"/>
              </a:ext>
            </a:extLst>
          </p:cNvPr>
          <p:cNvSpPr txBox="1"/>
          <p:nvPr/>
        </p:nvSpPr>
        <p:spPr>
          <a:xfrm>
            <a:off x="8550892" y="4552891"/>
            <a:ext cx="3243992" cy="1200329"/>
          </a:xfrm>
          <a:prstGeom prst="rect">
            <a:avLst/>
          </a:prstGeom>
          <a:noFill/>
        </p:spPr>
        <p:txBody>
          <a:bodyPr wrap="square" rtlCol="0">
            <a:spAutoFit/>
          </a:bodyPr>
          <a:lstStyle/>
          <a:p>
            <a:r>
              <a:rPr lang="en-US" sz="2400" dirty="0" smtClean="0">
                <a:latin typeface="Cambria" panose="02040503050406030204" pitchFamily="18" charset="0"/>
                <a:ea typeface="Cambria" panose="02040503050406030204" pitchFamily="18" charset="0"/>
              </a:rPr>
              <a:t>     Ly </a:t>
            </a:r>
            <a:r>
              <a:rPr lang="en-US" sz="2400" dirty="0" err="1">
                <a:latin typeface="Cambria" panose="02040503050406030204" pitchFamily="18" charset="0"/>
                <a:ea typeface="Cambria" panose="02040503050406030204" pitchFamily="18" charset="0"/>
              </a:rPr>
              <a:t>vẫy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a:t>
            </a:r>
          </a:p>
          <a:p>
            <a:pPr algn="ctr"/>
            <a:r>
              <a:rPr lang="en-US" sz="2400" dirty="0" smtClean="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nhé</a:t>
            </a:r>
            <a:r>
              <a:rPr lang="en-US" sz="2400" dirty="0">
                <a:latin typeface="Cambria" panose="02040503050406030204" pitchFamily="18" charset="0"/>
                <a:ea typeface="Cambria" panose="02040503050406030204" pitchFamily="18" charset="0"/>
              </a:rPr>
              <a:t>!</a:t>
            </a:r>
          </a:p>
        </p:txBody>
      </p:sp>
      <p:pic>
        <p:nvPicPr>
          <p:cNvPr id="106" name="Picture 105">
            <a:extLst>
              <a:ext uri="{FF2B5EF4-FFF2-40B4-BE49-F238E27FC236}">
                <a16:creationId xmlns:a16="http://schemas.microsoft.com/office/drawing/2014/main" xmlns="" id="{0381F532-0201-910A-02AF-8D7F13C6DA46}"/>
              </a:ext>
            </a:extLst>
          </p:cNvPr>
          <p:cNvPicPr>
            <a:picLocks noChangeAspect="1"/>
          </p:cNvPicPr>
          <p:nvPr/>
        </p:nvPicPr>
        <p:blipFill>
          <a:blip r:embed="rId3"/>
          <a:stretch>
            <a:fillRect/>
          </a:stretch>
        </p:blipFill>
        <p:spPr>
          <a:xfrm>
            <a:off x="300587" y="419822"/>
            <a:ext cx="11368404" cy="2105169"/>
          </a:xfrm>
          <a:prstGeom prst="rect">
            <a:avLst/>
          </a:prstGeom>
        </p:spPr>
      </p:pic>
      <p:cxnSp>
        <p:nvCxnSpPr>
          <p:cNvPr id="123" name="Straight Connector 122">
            <a:extLst>
              <a:ext uri="{FF2B5EF4-FFF2-40B4-BE49-F238E27FC236}">
                <a16:creationId xmlns:a16="http://schemas.microsoft.com/office/drawing/2014/main" xmlns="" id="{3FFB1412-7F66-6564-5EE9-3FA92BAC8BC8}"/>
              </a:ext>
            </a:extLst>
          </p:cNvPr>
          <p:cNvCxnSpPr>
            <a:cxnSpLocks/>
          </p:cNvCxnSpPr>
          <p:nvPr/>
        </p:nvCxnSpPr>
        <p:spPr>
          <a:xfrm>
            <a:off x="1014850" y="2524991"/>
            <a:ext cx="511102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3FFB1412-7F66-6564-5EE9-3FA92BAC8BC8}"/>
              </a:ext>
            </a:extLst>
          </p:cNvPr>
          <p:cNvCxnSpPr>
            <a:cxnSpLocks/>
          </p:cNvCxnSpPr>
          <p:nvPr/>
        </p:nvCxnSpPr>
        <p:spPr>
          <a:xfrm>
            <a:off x="10401300" y="816032"/>
            <a:ext cx="95203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3FFB1412-7F66-6564-5EE9-3FA92BAC8BC8}"/>
              </a:ext>
            </a:extLst>
          </p:cNvPr>
          <p:cNvCxnSpPr>
            <a:cxnSpLocks/>
          </p:cNvCxnSpPr>
          <p:nvPr/>
        </p:nvCxnSpPr>
        <p:spPr>
          <a:xfrm>
            <a:off x="660016" y="1197031"/>
            <a:ext cx="147012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3FFB1412-7F66-6564-5EE9-3FA92BAC8BC8}"/>
              </a:ext>
            </a:extLst>
          </p:cNvPr>
          <p:cNvCxnSpPr>
            <a:cxnSpLocks/>
          </p:cNvCxnSpPr>
          <p:nvPr/>
        </p:nvCxnSpPr>
        <p:spPr>
          <a:xfrm>
            <a:off x="7828236" y="1172083"/>
            <a:ext cx="121814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3FFB1412-7F66-6564-5EE9-3FA92BAC8BC8}"/>
              </a:ext>
            </a:extLst>
          </p:cNvPr>
          <p:cNvCxnSpPr>
            <a:cxnSpLocks/>
          </p:cNvCxnSpPr>
          <p:nvPr/>
        </p:nvCxnSpPr>
        <p:spPr>
          <a:xfrm>
            <a:off x="5216236" y="1157538"/>
            <a:ext cx="90964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3FFB1412-7F66-6564-5EE9-3FA92BAC8BC8}"/>
              </a:ext>
            </a:extLst>
          </p:cNvPr>
          <p:cNvCxnSpPr>
            <a:cxnSpLocks/>
          </p:cNvCxnSpPr>
          <p:nvPr/>
        </p:nvCxnSpPr>
        <p:spPr>
          <a:xfrm>
            <a:off x="697532" y="2213954"/>
            <a:ext cx="253404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3FFB1412-7F66-6564-5EE9-3FA92BAC8BC8}"/>
              </a:ext>
            </a:extLst>
          </p:cNvPr>
          <p:cNvCxnSpPr>
            <a:cxnSpLocks/>
          </p:cNvCxnSpPr>
          <p:nvPr/>
        </p:nvCxnSpPr>
        <p:spPr>
          <a:xfrm>
            <a:off x="11024755" y="1857199"/>
            <a:ext cx="4334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3FFB1412-7F66-6564-5EE9-3FA92BAC8BC8}"/>
              </a:ext>
            </a:extLst>
          </p:cNvPr>
          <p:cNvCxnSpPr>
            <a:cxnSpLocks/>
          </p:cNvCxnSpPr>
          <p:nvPr/>
        </p:nvCxnSpPr>
        <p:spPr>
          <a:xfrm flipV="1">
            <a:off x="8198427" y="1847498"/>
            <a:ext cx="1086873" cy="9701"/>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3FFB1412-7F66-6564-5EE9-3FA92BAC8BC8}"/>
              </a:ext>
            </a:extLst>
          </p:cNvPr>
          <p:cNvCxnSpPr>
            <a:cxnSpLocks/>
          </p:cNvCxnSpPr>
          <p:nvPr/>
        </p:nvCxnSpPr>
        <p:spPr>
          <a:xfrm>
            <a:off x="9563814" y="1847498"/>
            <a:ext cx="60907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3FFB1412-7F66-6564-5EE9-3FA92BAC8BC8}"/>
              </a:ext>
            </a:extLst>
          </p:cNvPr>
          <p:cNvCxnSpPr>
            <a:cxnSpLocks/>
          </p:cNvCxnSpPr>
          <p:nvPr/>
        </p:nvCxnSpPr>
        <p:spPr>
          <a:xfrm>
            <a:off x="8002244" y="816032"/>
            <a:ext cx="1941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29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down)">
                                      <p:cBhvr>
                                        <p:cTn id="11" dur="500"/>
                                        <p:tgtEl>
                                          <p:spTgt spid="7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down)">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down)">
                                      <p:cBhvr>
                                        <p:cTn id="36" dur="5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wipe(down)">
                                      <p:cBhvr>
                                        <p:cTn id="41" dur="500"/>
                                        <p:tgtEl>
                                          <p:spTgt spid="6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down)">
                                      <p:cBhvr>
                                        <p:cTn id="46" dur="500"/>
                                        <p:tgtEl>
                                          <p:spTgt spid="7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wipe(down)">
                                      <p:cBhvr>
                                        <p:cTn id="56" dur="500"/>
                                        <p:tgtEl>
                                          <p:spTgt spid="6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wipe(down)">
                                      <p:cBhvr>
                                        <p:cTn id="61" dur="500"/>
                                        <p:tgtEl>
                                          <p:spTgt spid="6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wipe(down)">
                                      <p:cBhvr>
                                        <p:cTn id="66" dur="500"/>
                                        <p:tgtEl>
                                          <p:spTgt spid="1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2"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xmlns="" id="{E998097F-D942-9820-7DD9-1814A4587674}"/>
              </a:ext>
            </a:extLst>
          </p:cNvPr>
          <p:cNvGraphicFramePr>
            <a:graphicFrameLocks noGrp="1"/>
          </p:cNvGraphicFramePr>
          <p:nvPr>
            <p:extLst>
              <p:ext uri="{D42A27DB-BD31-4B8C-83A1-F6EECF244321}">
                <p14:modId xmlns:p14="http://schemas.microsoft.com/office/powerpoint/2010/main" val="643278458"/>
              </p:ext>
            </p:extLst>
          </p:nvPr>
        </p:nvGraphicFramePr>
        <p:xfrm>
          <a:off x="343300" y="2799699"/>
          <a:ext cx="11300002" cy="3143900"/>
        </p:xfrm>
        <a:graphic>
          <a:graphicData uri="http://schemas.openxmlformats.org/drawingml/2006/table">
            <a:tbl>
              <a:tblPr firstRow="1" bandRow="1">
                <a:tableStyleId>{00A15C55-8517-42AA-B614-E9B94910E393}</a:tableStyleId>
              </a:tblPr>
              <a:tblGrid>
                <a:gridCol w="1172218">
                  <a:extLst>
                    <a:ext uri="{9D8B030D-6E8A-4147-A177-3AD203B41FA5}">
                      <a16:colId xmlns:a16="http://schemas.microsoft.com/office/drawing/2014/main" xmlns="" val="3113053707"/>
                    </a:ext>
                  </a:extLst>
                </a:gridCol>
                <a:gridCol w="1522536">
                  <a:extLst>
                    <a:ext uri="{9D8B030D-6E8A-4147-A177-3AD203B41FA5}">
                      <a16:colId xmlns:a16="http://schemas.microsoft.com/office/drawing/2014/main" xmlns="" val="2783084591"/>
                    </a:ext>
                  </a:extLst>
                </a:gridCol>
                <a:gridCol w="2312446">
                  <a:extLst>
                    <a:ext uri="{9D8B030D-6E8A-4147-A177-3AD203B41FA5}">
                      <a16:colId xmlns:a16="http://schemas.microsoft.com/office/drawing/2014/main" xmlns="" val="3972600987"/>
                    </a:ext>
                  </a:extLst>
                </a:gridCol>
                <a:gridCol w="3322339">
                  <a:extLst>
                    <a:ext uri="{9D8B030D-6E8A-4147-A177-3AD203B41FA5}">
                      <a16:colId xmlns:a16="http://schemas.microsoft.com/office/drawing/2014/main" xmlns="" val="830241595"/>
                    </a:ext>
                  </a:extLst>
                </a:gridCol>
                <a:gridCol w="2970463">
                  <a:extLst>
                    <a:ext uri="{9D8B030D-6E8A-4147-A177-3AD203B41FA5}">
                      <a16:colId xmlns:a16="http://schemas.microsoft.com/office/drawing/2014/main" xmlns="" val="4166140901"/>
                    </a:ext>
                  </a:extLst>
                </a:gridCol>
              </a:tblGrid>
              <a:tr h="666374">
                <a:tc rowSpan="2">
                  <a:txBody>
                    <a:bodyPr/>
                    <a:lstStyle/>
                    <a:p>
                      <a:pPr algn="ctr"/>
                      <a:r>
                        <a:rPr lang="en-US" sz="2000" dirty="0" err="1">
                          <a:solidFill>
                            <a:srgbClr val="002060"/>
                          </a:solidFill>
                          <a:latin typeface="Cambria" panose="02040503050406030204" pitchFamily="18" charset="0"/>
                          <a:ea typeface="Cambria" panose="02040503050406030204" pitchFamily="18" charset="0"/>
                        </a:rPr>
                        <a:t>Đoạn</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endParaRPr lang="en-US" sz="1600" dirty="0" smtClean="0">
                        <a:solidFill>
                          <a:srgbClr val="002060"/>
                        </a:solidFill>
                        <a:latin typeface="Cambria" panose="02040503050406030204" pitchFamily="18" charset="0"/>
                        <a:ea typeface="Cambria" panose="02040503050406030204" pitchFamily="18" charset="0"/>
                      </a:endParaRPr>
                    </a:p>
                    <a:p>
                      <a:pPr algn="ctr"/>
                      <a:endParaRPr lang="en-US" sz="1600" dirty="0" smtClean="0">
                        <a:solidFill>
                          <a:srgbClr val="002060"/>
                        </a:solidFill>
                        <a:latin typeface="Cambria" panose="02040503050406030204" pitchFamily="18" charset="0"/>
                        <a:ea typeface="Cambria" panose="02040503050406030204" pitchFamily="18" charset="0"/>
                      </a:endParaRPr>
                    </a:p>
                    <a:p>
                      <a:pPr algn="ctr"/>
                      <a:r>
                        <a:rPr lang="en-US" sz="1600" dirty="0" err="1" smtClean="0">
                          <a:solidFill>
                            <a:srgbClr val="002060"/>
                          </a:solidFill>
                          <a:latin typeface="Cambria" panose="02040503050406030204" pitchFamily="18" charset="0"/>
                          <a:ea typeface="Cambria" panose="02040503050406030204" pitchFamily="18" charset="0"/>
                        </a:rPr>
                        <a:t>Vật</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hiện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tượng</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được</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2000" dirty="0" err="1">
                          <a:solidFill>
                            <a:srgbClr val="002060"/>
                          </a:solidFill>
                          <a:latin typeface="Cambria" panose="02040503050406030204" pitchFamily="18" charset="0"/>
                          <a:ea typeface="Cambria" panose="02040503050406030204" pitchFamily="18" charset="0"/>
                        </a:rPr>
                        <a:t>Cách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hóa</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4168483514"/>
                  </a:ext>
                </a:extLst>
              </a:tr>
              <a:tr h="985882">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11010196"/>
                  </a:ext>
                </a:extLst>
              </a:tr>
              <a:tr h="1491644">
                <a:tc>
                  <a:txBody>
                    <a:bodyPr/>
                    <a:lstStyle/>
                    <a:p>
                      <a:pPr algn="ctr"/>
                      <a:r>
                        <a:rPr lang="en-US" sz="2000" b="1" dirty="0">
                          <a:solidFill>
                            <a:srgbClr val="002060"/>
                          </a:solidFill>
                          <a:latin typeface="Cambria" panose="02040503050406030204" pitchFamily="18" charset="0"/>
                          <a:ea typeface="Cambria" panose="020405030504060302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35044889"/>
                  </a:ext>
                </a:extLst>
              </a:tr>
            </a:tbl>
          </a:graphicData>
        </a:graphic>
      </p:graphicFrame>
      <p:sp>
        <p:nvSpPr>
          <p:cNvPr id="78" name="TextBox 77">
            <a:extLst>
              <a:ext uri="{FF2B5EF4-FFF2-40B4-BE49-F238E27FC236}">
                <a16:creationId xmlns:a16="http://schemas.microsoft.com/office/drawing/2014/main" xmlns="" id="{70603F33-84D1-7F13-FA0F-6E53EA160C4D}"/>
              </a:ext>
            </a:extLst>
          </p:cNvPr>
          <p:cNvSpPr txBox="1"/>
          <p:nvPr/>
        </p:nvSpPr>
        <p:spPr>
          <a:xfrm>
            <a:off x="1563850" y="4594243"/>
            <a:ext cx="1409700" cy="1323439"/>
          </a:xfrm>
          <a:prstGeom prst="rect">
            <a:avLst/>
          </a:prstGeom>
          <a:noFill/>
        </p:spPr>
        <p:txBody>
          <a:bodyPr wrap="square" rtlCol="0">
            <a:spAutoFit/>
          </a:bodyPr>
          <a:lstStyle/>
          <a:p>
            <a:pPr algn="ctr"/>
            <a:r>
              <a:rPr lang="en-US" sz="2000" dirty="0" err="1">
                <a:solidFill>
                  <a:srgbClr val="FF0000"/>
                </a:solidFill>
                <a:latin typeface="Cambria" panose="02040503050406030204" pitchFamily="18" charset="0"/>
                <a:ea typeface="Cambria" panose="02040503050406030204" pitchFamily="18" charset="0"/>
              </a:rPr>
              <a:t>chích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chòe</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khướu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chào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mào</a:t>
            </a:r>
            <a:r>
              <a:rPr lang="en-US" sz="2000" dirty="0">
                <a:solidFill>
                  <a:srgbClr val="FF0000"/>
                </a:solidFill>
                <a:latin typeface="Cambria" panose="02040503050406030204" pitchFamily="18" charset="0"/>
                <a:ea typeface="Cambria" panose="02040503050406030204" pitchFamily="18" charset="0"/>
              </a:rPr>
              <a:t>, cu </a:t>
            </a:r>
            <a:r>
              <a:rPr lang="en-US" sz="2000" dirty="0" err="1">
                <a:solidFill>
                  <a:srgbClr val="FF0000"/>
                </a:solidFill>
                <a:latin typeface="Cambria" panose="02040503050406030204" pitchFamily="18" charset="0"/>
                <a:ea typeface="Cambria" panose="02040503050406030204" pitchFamily="18" charset="0"/>
              </a:rPr>
              <a:t>gáy</a:t>
            </a:r>
            <a:endParaRPr lang="en-US" sz="2000" dirty="0">
              <a:solidFill>
                <a:srgbClr val="FF0000"/>
              </a:solidFill>
              <a:latin typeface="Cambria" panose="02040503050406030204" pitchFamily="18" charset="0"/>
              <a:ea typeface="Cambria" panose="02040503050406030204" pitchFamily="18" charset="0"/>
            </a:endParaRPr>
          </a:p>
        </p:txBody>
      </p:sp>
      <p:sp>
        <p:nvSpPr>
          <p:cNvPr id="87" name="TextBox 86">
            <a:extLst>
              <a:ext uri="{FF2B5EF4-FFF2-40B4-BE49-F238E27FC236}">
                <a16:creationId xmlns:a16="http://schemas.microsoft.com/office/drawing/2014/main" xmlns="" id="{DD947AB0-7F14-E219-F4C1-5CD6CFBBF67D}"/>
              </a:ext>
            </a:extLst>
          </p:cNvPr>
          <p:cNvSpPr txBox="1"/>
          <p:nvPr/>
        </p:nvSpPr>
        <p:spPr>
          <a:xfrm>
            <a:off x="2930469" y="4594243"/>
            <a:ext cx="2526197" cy="1323439"/>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thím</a:t>
            </a:r>
            <a:r>
              <a:rPr lang="en-US" sz="2000" dirty="0" smtClean="0">
                <a:latin typeface="Cambria" panose="02040503050406030204" pitchFamily="18" charset="0"/>
                <a:ea typeface="Cambria" panose="02040503050406030204" pitchFamily="18" charset="0"/>
              </a:rPr>
              <a:t>,</a:t>
            </a:r>
          </a:p>
          <a:p>
            <a:pPr algn="ct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chú</a:t>
            </a:r>
            <a:r>
              <a:rPr lang="en-US" sz="2000" dirty="0">
                <a:latin typeface="Cambria" panose="02040503050406030204" pitchFamily="18" charset="0"/>
                <a:ea typeface="Cambria" panose="02040503050406030204" pitchFamily="18" charset="0"/>
              </a:rPr>
              <a:t>, </a:t>
            </a:r>
            <a:endParaRPr lang="en-US" sz="2000" dirty="0" smtClean="0">
              <a:latin typeface="Cambria" panose="02040503050406030204" pitchFamily="18" charset="0"/>
              <a:ea typeface="Cambria" panose="02040503050406030204" pitchFamily="18" charset="0"/>
            </a:endParaRPr>
          </a:p>
          <a:p>
            <a:pPr algn="ctr"/>
            <a:r>
              <a:rPr lang="en-US" sz="2000" dirty="0" err="1" smtClean="0">
                <a:latin typeface="Cambria" panose="02040503050406030204" pitchFamily="18" charset="0"/>
                <a:ea typeface="Cambria" panose="02040503050406030204" pitchFamily="18" charset="0"/>
              </a:rPr>
              <a:t>anh</a:t>
            </a:r>
            <a:r>
              <a:rPr lang="en-US" sz="2000" dirty="0" smtClean="0">
                <a:latin typeface="Cambria" panose="02040503050406030204" pitchFamily="18" charset="0"/>
                <a:ea typeface="Cambria" panose="02040503050406030204" pitchFamily="18" charset="0"/>
              </a:rPr>
              <a:t>, </a:t>
            </a:r>
          </a:p>
          <a:p>
            <a:pPr algn="ctr"/>
            <a:r>
              <a:rPr lang="en-US" sz="2000" dirty="0" err="1" smtClean="0">
                <a:latin typeface="Cambria" panose="02040503050406030204" pitchFamily="18" charset="0"/>
                <a:ea typeface="Cambria" panose="02040503050406030204" pitchFamily="18" charset="0"/>
              </a:rPr>
              <a:t>bác</a:t>
            </a:r>
            <a:endParaRPr lang="en-US" sz="2000" dirty="0">
              <a:latin typeface="Cambria" panose="02040503050406030204" pitchFamily="18" charset="0"/>
              <a:ea typeface="Cambria" panose="02040503050406030204" pitchFamily="18" charset="0"/>
            </a:endParaRPr>
          </a:p>
        </p:txBody>
      </p:sp>
      <p:sp>
        <p:nvSpPr>
          <p:cNvPr id="99" name="TextBox 98">
            <a:extLst>
              <a:ext uri="{FF2B5EF4-FFF2-40B4-BE49-F238E27FC236}">
                <a16:creationId xmlns:a16="http://schemas.microsoft.com/office/drawing/2014/main" xmlns="" id="{16B9462E-5CFB-4EEB-443E-7C4D7F495C1B}"/>
              </a:ext>
            </a:extLst>
          </p:cNvPr>
          <p:cNvSpPr txBox="1"/>
          <p:nvPr/>
        </p:nvSpPr>
        <p:spPr>
          <a:xfrm>
            <a:off x="5499747" y="4777601"/>
            <a:ext cx="3098110"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nhanh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nhảu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lắm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trầm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ngâm</a:t>
            </a:r>
            <a:endParaRPr lang="en-US" sz="2400" dirty="0">
              <a:latin typeface="Cambria" panose="02040503050406030204" pitchFamily="18" charset="0"/>
              <a:ea typeface="Cambria" panose="02040503050406030204" pitchFamily="18" charset="0"/>
            </a:endParaRPr>
          </a:p>
        </p:txBody>
      </p:sp>
      <p:cxnSp>
        <p:nvCxnSpPr>
          <p:cNvPr id="123" name="Straight Connector 122">
            <a:extLst>
              <a:ext uri="{FF2B5EF4-FFF2-40B4-BE49-F238E27FC236}">
                <a16:creationId xmlns:a16="http://schemas.microsoft.com/office/drawing/2014/main" xmlns="" id="{3FFB1412-7F66-6564-5EE9-3FA92BAC8BC8}"/>
              </a:ext>
            </a:extLst>
          </p:cNvPr>
          <p:cNvCxnSpPr>
            <a:cxnSpLocks/>
          </p:cNvCxnSpPr>
          <p:nvPr/>
        </p:nvCxnSpPr>
        <p:spPr>
          <a:xfrm>
            <a:off x="2414173" y="1646582"/>
            <a:ext cx="358022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25" name="Picture 124">
            <a:extLst>
              <a:ext uri="{FF2B5EF4-FFF2-40B4-BE49-F238E27FC236}">
                <a16:creationId xmlns:a16="http://schemas.microsoft.com/office/drawing/2014/main" xmlns="" id="{03727AF1-B8CC-E0A8-C80E-36ED971521FC}"/>
              </a:ext>
            </a:extLst>
          </p:cNvPr>
          <p:cNvPicPr>
            <a:picLocks noChangeAspect="1"/>
          </p:cNvPicPr>
          <p:nvPr/>
        </p:nvPicPr>
        <p:blipFill>
          <a:blip r:embed="rId3"/>
          <a:stretch>
            <a:fillRect/>
          </a:stretch>
        </p:blipFill>
        <p:spPr>
          <a:xfrm>
            <a:off x="364282" y="259728"/>
            <a:ext cx="11302200" cy="2213308"/>
          </a:xfrm>
          <a:prstGeom prst="rect">
            <a:avLst/>
          </a:prstGeom>
        </p:spPr>
      </p:pic>
      <p:cxnSp>
        <p:nvCxnSpPr>
          <p:cNvPr id="18" name="Straight Connector 17">
            <a:extLst>
              <a:ext uri="{FF2B5EF4-FFF2-40B4-BE49-F238E27FC236}">
                <a16:creationId xmlns:a16="http://schemas.microsoft.com/office/drawing/2014/main" xmlns="" id="{66419EA8-C8B7-95AD-D735-05C8958889ED}"/>
              </a:ext>
            </a:extLst>
          </p:cNvPr>
          <p:cNvCxnSpPr>
            <a:cxnSpLocks/>
          </p:cNvCxnSpPr>
          <p:nvPr/>
        </p:nvCxnSpPr>
        <p:spPr>
          <a:xfrm>
            <a:off x="3747963" y="1046167"/>
            <a:ext cx="208133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6F138B7-D3D1-682C-D03E-AE5D8E950D60}"/>
              </a:ext>
            </a:extLst>
          </p:cNvPr>
          <p:cNvCxnSpPr>
            <a:cxnSpLocks/>
          </p:cNvCxnSpPr>
          <p:nvPr/>
        </p:nvCxnSpPr>
        <p:spPr>
          <a:xfrm>
            <a:off x="7419527" y="1034444"/>
            <a:ext cx="596105"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7641499-252F-93E3-E917-22A6B095DF55}"/>
              </a:ext>
            </a:extLst>
          </p:cNvPr>
          <p:cNvCxnSpPr>
            <a:cxnSpLocks/>
          </p:cNvCxnSpPr>
          <p:nvPr/>
        </p:nvCxnSpPr>
        <p:spPr>
          <a:xfrm>
            <a:off x="9590604" y="1046167"/>
            <a:ext cx="160040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805C550-4FCC-062B-BBA3-CC369639C49D}"/>
              </a:ext>
            </a:extLst>
          </p:cNvPr>
          <p:cNvCxnSpPr>
            <a:cxnSpLocks/>
          </p:cNvCxnSpPr>
          <p:nvPr/>
        </p:nvCxnSpPr>
        <p:spPr>
          <a:xfrm>
            <a:off x="636365" y="1957252"/>
            <a:ext cx="92748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0CE1084D-C531-2505-5507-B32BF18F8CE6}"/>
              </a:ext>
            </a:extLst>
          </p:cNvPr>
          <p:cNvCxnSpPr>
            <a:cxnSpLocks/>
          </p:cNvCxnSpPr>
          <p:nvPr/>
        </p:nvCxnSpPr>
        <p:spPr>
          <a:xfrm flipV="1">
            <a:off x="1643393" y="1034444"/>
            <a:ext cx="1790128" cy="99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B1B44AF-1088-2EC5-2FD5-AD0A7C9ECE2C}"/>
              </a:ext>
            </a:extLst>
          </p:cNvPr>
          <p:cNvCxnSpPr>
            <a:cxnSpLocks/>
          </p:cNvCxnSpPr>
          <p:nvPr/>
        </p:nvCxnSpPr>
        <p:spPr>
          <a:xfrm>
            <a:off x="8229247" y="1046167"/>
            <a:ext cx="1079197" cy="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0FCC20DD-E651-9C51-A449-58DBFDB9FF75}"/>
              </a:ext>
            </a:extLst>
          </p:cNvPr>
          <p:cNvCxnSpPr>
            <a:cxnSpLocks/>
          </p:cNvCxnSpPr>
          <p:nvPr/>
        </p:nvCxnSpPr>
        <p:spPr>
          <a:xfrm>
            <a:off x="2930469" y="1493152"/>
            <a:ext cx="14357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735BF894-4B99-8A89-8B1E-AC5FD9AB7C68}"/>
              </a:ext>
            </a:extLst>
          </p:cNvPr>
          <p:cNvCxnSpPr>
            <a:cxnSpLocks/>
          </p:cNvCxnSpPr>
          <p:nvPr/>
        </p:nvCxnSpPr>
        <p:spPr>
          <a:xfrm>
            <a:off x="9081431" y="1493152"/>
            <a:ext cx="10183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3188E2B-92DE-A000-E2FB-729322424535}"/>
              </a:ext>
            </a:extLst>
          </p:cNvPr>
          <p:cNvCxnSpPr>
            <a:cxnSpLocks/>
          </p:cNvCxnSpPr>
          <p:nvPr/>
        </p:nvCxnSpPr>
        <p:spPr>
          <a:xfrm>
            <a:off x="1986881" y="1475407"/>
            <a:ext cx="70029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789192A-7D3E-4002-00FD-FA6FD55E8517}"/>
              </a:ext>
            </a:extLst>
          </p:cNvPr>
          <p:cNvCxnSpPr>
            <a:cxnSpLocks/>
          </p:cNvCxnSpPr>
          <p:nvPr/>
        </p:nvCxnSpPr>
        <p:spPr>
          <a:xfrm flipV="1">
            <a:off x="638352" y="1046167"/>
            <a:ext cx="795593" cy="9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ADAF765-777E-CBE7-B037-8C6301C7A66A}"/>
              </a:ext>
            </a:extLst>
          </p:cNvPr>
          <p:cNvCxnSpPr>
            <a:cxnSpLocks/>
          </p:cNvCxnSpPr>
          <p:nvPr/>
        </p:nvCxnSpPr>
        <p:spPr>
          <a:xfrm>
            <a:off x="4788631" y="1492325"/>
            <a:ext cx="176378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099BDC5-8F99-F56D-2D95-2B089FEB46DA}"/>
              </a:ext>
            </a:extLst>
          </p:cNvPr>
          <p:cNvCxnSpPr>
            <a:cxnSpLocks/>
          </p:cNvCxnSpPr>
          <p:nvPr/>
        </p:nvCxnSpPr>
        <p:spPr>
          <a:xfrm>
            <a:off x="10448528" y="1493152"/>
            <a:ext cx="66053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86F138B7-D3D1-682C-D03E-AE5D8E950D60}"/>
              </a:ext>
            </a:extLst>
          </p:cNvPr>
          <p:cNvCxnSpPr>
            <a:cxnSpLocks/>
          </p:cNvCxnSpPr>
          <p:nvPr/>
        </p:nvCxnSpPr>
        <p:spPr>
          <a:xfrm>
            <a:off x="8229247" y="1484665"/>
            <a:ext cx="596105"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29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down)">
                                      <p:cBhvr>
                                        <p:cTn id="51" dur="5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500"/>
                                        <p:tgtEl>
                                          <p:spTgt spid="8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down)">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down)">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7" grpId="0"/>
      <p:bldP spid="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xmlns="" id="{E998097F-D942-9820-7DD9-1814A4587674}"/>
              </a:ext>
            </a:extLst>
          </p:cNvPr>
          <p:cNvGraphicFramePr>
            <a:graphicFrameLocks noGrp="1"/>
          </p:cNvGraphicFramePr>
          <p:nvPr>
            <p:extLst>
              <p:ext uri="{D42A27DB-BD31-4B8C-83A1-F6EECF244321}">
                <p14:modId xmlns:p14="http://schemas.microsoft.com/office/powerpoint/2010/main" val="3222215193"/>
              </p:ext>
            </p:extLst>
          </p:nvPr>
        </p:nvGraphicFramePr>
        <p:xfrm>
          <a:off x="509155" y="542412"/>
          <a:ext cx="11294918" cy="5910343"/>
        </p:xfrm>
        <a:graphic>
          <a:graphicData uri="http://schemas.openxmlformats.org/drawingml/2006/table">
            <a:tbl>
              <a:tblPr firstRow="1" bandRow="1">
                <a:tableStyleId>{00A15C55-8517-42AA-B614-E9B94910E393}</a:tableStyleId>
              </a:tblPr>
              <a:tblGrid>
                <a:gridCol w="1160015">
                  <a:extLst>
                    <a:ext uri="{9D8B030D-6E8A-4147-A177-3AD203B41FA5}">
                      <a16:colId xmlns:a16="http://schemas.microsoft.com/office/drawing/2014/main" xmlns="" val="3113053707"/>
                    </a:ext>
                  </a:extLst>
                </a:gridCol>
                <a:gridCol w="1506687">
                  <a:extLst>
                    <a:ext uri="{9D8B030D-6E8A-4147-A177-3AD203B41FA5}">
                      <a16:colId xmlns:a16="http://schemas.microsoft.com/office/drawing/2014/main" xmlns="" val="2783084591"/>
                    </a:ext>
                  </a:extLst>
                </a:gridCol>
                <a:gridCol w="2288375">
                  <a:extLst>
                    <a:ext uri="{9D8B030D-6E8A-4147-A177-3AD203B41FA5}">
                      <a16:colId xmlns:a16="http://schemas.microsoft.com/office/drawing/2014/main" xmlns="" val="3972600987"/>
                    </a:ext>
                  </a:extLst>
                </a:gridCol>
                <a:gridCol w="3287755">
                  <a:extLst>
                    <a:ext uri="{9D8B030D-6E8A-4147-A177-3AD203B41FA5}">
                      <a16:colId xmlns:a16="http://schemas.microsoft.com/office/drawing/2014/main" xmlns="" val="830241595"/>
                    </a:ext>
                  </a:extLst>
                </a:gridCol>
                <a:gridCol w="3052086">
                  <a:extLst>
                    <a:ext uri="{9D8B030D-6E8A-4147-A177-3AD203B41FA5}">
                      <a16:colId xmlns:a16="http://schemas.microsoft.com/office/drawing/2014/main" xmlns="" val="4166140901"/>
                    </a:ext>
                  </a:extLst>
                </a:gridCol>
              </a:tblGrid>
              <a:tr h="621217">
                <a:tc rowSpan="2">
                  <a:txBody>
                    <a:bodyPr/>
                    <a:lstStyle/>
                    <a:p>
                      <a:pPr algn="ctr"/>
                      <a:r>
                        <a:rPr lang="en-US" sz="2000" dirty="0" err="1">
                          <a:solidFill>
                            <a:srgbClr val="002060"/>
                          </a:solidFill>
                          <a:latin typeface="Cambria" panose="02040503050406030204" pitchFamily="18" charset="0"/>
                          <a:ea typeface="Cambria" panose="02040503050406030204" pitchFamily="18" charset="0"/>
                        </a:rPr>
                        <a:t>Đoạn</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endParaRPr lang="en-US" sz="1600" dirty="0" smtClean="0">
                        <a:solidFill>
                          <a:srgbClr val="002060"/>
                        </a:solidFill>
                        <a:latin typeface="Cambria" panose="02040503050406030204" pitchFamily="18" charset="0"/>
                        <a:ea typeface="Cambria" panose="02040503050406030204" pitchFamily="18" charset="0"/>
                      </a:endParaRPr>
                    </a:p>
                    <a:p>
                      <a:pPr algn="ctr"/>
                      <a:endParaRPr lang="en-US" sz="1600" dirty="0" smtClean="0">
                        <a:solidFill>
                          <a:srgbClr val="002060"/>
                        </a:solidFill>
                        <a:latin typeface="Cambria" panose="02040503050406030204" pitchFamily="18" charset="0"/>
                        <a:ea typeface="Cambria" panose="02040503050406030204" pitchFamily="18" charset="0"/>
                      </a:endParaRPr>
                    </a:p>
                    <a:p>
                      <a:pPr algn="ctr"/>
                      <a:r>
                        <a:rPr lang="en-US" sz="1600" dirty="0" err="1" smtClean="0">
                          <a:solidFill>
                            <a:srgbClr val="002060"/>
                          </a:solidFill>
                          <a:latin typeface="Cambria" panose="02040503050406030204" pitchFamily="18" charset="0"/>
                          <a:ea typeface="Cambria" panose="02040503050406030204" pitchFamily="18" charset="0"/>
                        </a:rPr>
                        <a:t>Vật</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hiện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tượng</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được</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2000" dirty="0" err="1">
                          <a:solidFill>
                            <a:srgbClr val="002060"/>
                          </a:solidFill>
                          <a:latin typeface="Cambria" panose="02040503050406030204" pitchFamily="18" charset="0"/>
                          <a:ea typeface="Cambria" panose="02040503050406030204" pitchFamily="18" charset="0"/>
                        </a:rPr>
                        <a:t>Cách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hóa</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4168483514"/>
                  </a:ext>
                </a:extLst>
              </a:tr>
              <a:tr h="919073">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11010196"/>
                  </a:ext>
                </a:extLst>
              </a:tr>
              <a:tr h="621217">
                <a:tc rowSpan="4">
                  <a:txBody>
                    <a:bodyPr/>
                    <a:lstStyle/>
                    <a:p>
                      <a:pPr algn="ctr"/>
                      <a:r>
                        <a:rPr lang="en-US" sz="2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33964119"/>
                  </a:ext>
                </a:extLst>
              </a:tr>
              <a:tr h="62121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11943977"/>
                  </a:ext>
                </a:extLst>
              </a:tr>
              <a:tr h="62121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91766591"/>
                  </a:ext>
                </a:extLst>
              </a:tr>
              <a:tr h="498204">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50912388"/>
                  </a:ext>
                </a:extLst>
              </a:tr>
              <a:tr h="768639">
                <a:tc>
                  <a:txBody>
                    <a:bodyPr/>
                    <a:lstStyle/>
                    <a:p>
                      <a:pPr algn="ctr"/>
                      <a:r>
                        <a:rPr lang="en-US" sz="2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3020405"/>
                  </a:ext>
                </a:extLst>
              </a:tr>
              <a:tr h="1239559">
                <a:tc>
                  <a:txBody>
                    <a:bodyPr/>
                    <a:lstStyle/>
                    <a:p>
                      <a:pPr algn="ctr"/>
                      <a:r>
                        <a:rPr lang="en-US" sz="2000" b="1" dirty="0">
                          <a:solidFill>
                            <a:srgbClr val="002060"/>
                          </a:solidFill>
                          <a:latin typeface="Cambria" panose="02040503050406030204" pitchFamily="18" charset="0"/>
                          <a:ea typeface="Cambria" panose="020405030504060302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35044889"/>
                  </a:ext>
                </a:extLst>
              </a:tr>
            </a:tbl>
          </a:graphicData>
        </a:graphic>
      </p:graphicFrame>
      <p:sp>
        <p:nvSpPr>
          <p:cNvPr id="7" name="TextBox 6">
            <a:extLst>
              <a:ext uri="{FF2B5EF4-FFF2-40B4-BE49-F238E27FC236}">
                <a16:creationId xmlns:a16="http://schemas.microsoft.com/office/drawing/2014/main" xmlns="" id="{8A3F5C19-F834-EF0C-631F-39DF2E056FD3}"/>
              </a:ext>
            </a:extLst>
          </p:cNvPr>
          <p:cNvSpPr txBox="1"/>
          <p:nvPr/>
        </p:nvSpPr>
        <p:spPr>
          <a:xfrm>
            <a:off x="1687657" y="2192634"/>
            <a:ext cx="1409700" cy="400110"/>
          </a:xfrm>
          <a:prstGeom prst="rect">
            <a:avLst/>
          </a:prstGeom>
          <a:noFill/>
        </p:spPr>
        <p:txBody>
          <a:bodyPr wrap="square" rtlCol="0">
            <a:spAutoFit/>
          </a:bodyPr>
          <a:lstStyle/>
          <a:p>
            <a:pPr algn="ctr"/>
            <a:r>
              <a:rPr lang="en-US" sz="2000" dirty="0" err="1">
                <a:solidFill>
                  <a:srgbClr val="FF0000"/>
                </a:solidFill>
                <a:latin typeface="Cambria" panose="02040503050406030204" pitchFamily="18" charset="0"/>
                <a:ea typeface="Cambria" panose="02040503050406030204" pitchFamily="18" charset="0"/>
              </a:rPr>
              <a:t>chim</a:t>
            </a:r>
            <a:endParaRPr lang="en-US" sz="20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4E338CBC-9F64-98C7-1756-EA5D22AEE8B3}"/>
              </a:ext>
            </a:extLst>
          </p:cNvPr>
          <p:cNvSpPr txBox="1"/>
          <p:nvPr/>
        </p:nvSpPr>
        <p:spPr>
          <a:xfrm>
            <a:off x="5631080" y="2192634"/>
            <a:ext cx="2724150" cy="400110"/>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m</a:t>
            </a:r>
            <a:r>
              <a:rPr lang="en-US" sz="2000" dirty="0" err="1" smtClean="0">
                <a:latin typeface="Cambria" panose="02040503050406030204" pitchFamily="18" charset="0"/>
                <a:ea typeface="Cambria" panose="02040503050406030204" pitchFamily="18" charset="0"/>
              </a:rPr>
              <a:t>ừng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E49CF7B4-272F-791F-C567-B9AD3BBA8C93}"/>
              </a:ext>
            </a:extLst>
          </p:cNvPr>
          <p:cNvSpPr txBox="1"/>
          <p:nvPr/>
        </p:nvSpPr>
        <p:spPr>
          <a:xfrm>
            <a:off x="1687657" y="2749139"/>
            <a:ext cx="1409700" cy="400110"/>
          </a:xfrm>
          <a:prstGeom prst="rect">
            <a:avLst/>
          </a:prstGeom>
          <a:noFill/>
        </p:spPr>
        <p:txBody>
          <a:bodyPr wrap="square" rtlCol="0">
            <a:spAutoFit/>
          </a:bodyPr>
          <a:lstStyle/>
          <a:p>
            <a:pPr algn="ctr"/>
            <a:r>
              <a:rPr lang="en-US" sz="2000" dirty="0" err="1">
                <a:solidFill>
                  <a:srgbClr val="FF0000"/>
                </a:solidFill>
                <a:latin typeface="Cambria" panose="02040503050406030204" pitchFamily="18" charset="0"/>
                <a:ea typeface="Cambria" panose="02040503050406030204" pitchFamily="18" charset="0"/>
              </a:rPr>
              <a:t>cào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cào</a:t>
            </a:r>
            <a:endParaRPr lang="en-US" sz="2000" dirty="0">
              <a:solidFill>
                <a:srgbClr val="FF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xmlns="" id="{D984503B-009B-B7A3-6B93-63A69E49FF5D}"/>
              </a:ext>
            </a:extLst>
          </p:cNvPr>
          <p:cNvSpPr txBox="1"/>
          <p:nvPr/>
        </p:nvSpPr>
        <p:spPr>
          <a:xfrm>
            <a:off x="5700167" y="2661028"/>
            <a:ext cx="2724150" cy="707886"/>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m</a:t>
            </a:r>
            <a:r>
              <a:rPr lang="en-US" sz="2000" dirty="0" err="1" smtClean="0">
                <a:latin typeface="Cambria" panose="02040503050406030204" pitchFamily="18" charset="0"/>
                <a:ea typeface="Cambria" panose="02040503050406030204" pitchFamily="18" charset="0"/>
              </a:rPr>
              <a:t>ặc</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đỏ</a:t>
            </a:r>
            <a:r>
              <a:rPr lang="en-US" sz="2000" dirty="0">
                <a:latin typeface="Cambria" panose="02040503050406030204" pitchFamily="18" charset="0"/>
                <a:ea typeface="Cambria" panose="02040503050406030204" pitchFamily="18" charset="0"/>
              </a:rPr>
              <a:t>)</a:t>
            </a:r>
          </a:p>
          <a:p>
            <a:pPr algn="ctr"/>
            <a:r>
              <a:rPr lang="en-US" sz="2000" dirty="0" err="1">
                <a:latin typeface="Cambria" panose="02040503050406030204" pitchFamily="18" charset="0"/>
                <a:ea typeface="Cambria" panose="02040503050406030204" pitchFamily="18" charset="0"/>
              </a:rPr>
              <a:t>g</a:t>
            </a:r>
            <a:r>
              <a:rPr lang="en-US" sz="2000" dirty="0" err="1" smtClean="0">
                <a:latin typeface="Cambria" panose="02040503050406030204" pitchFamily="18" charset="0"/>
                <a:ea typeface="Cambria" panose="02040503050406030204" pitchFamily="18" charset="0"/>
              </a:rPr>
              <a:t>iã</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gạo</a:t>
            </a:r>
            <a:endParaRPr lang="en-US" sz="2000"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98AC7E4F-4D6C-D694-4766-EEC6BEB7D5BA}"/>
              </a:ext>
            </a:extLst>
          </p:cNvPr>
          <p:cNvSpPr txBox="1"/>
          <p:nvPr/>
        </p:nvSpPr>
        <p:spPr>
          <a:xfrm>
            <a:off x="1725757" y="3449713"/>
            <a:ext cx="1409700" cy="400110"/>
          </a:xfrm>
          <a:prstGeom prst="rect">
            <a:avLst/>
          </a:prstGeom>
          <a:noFill/>
        </p:spPr>
        <p:txBody>
          <a:bodyPr wrap="square" rtlCol="0">
            <a:spAutoFit/>
          </a:bodyPr>
          <a:lstStyle/>
          <a:p>
            <a:pPr algn="ctr"/>
            <a:r>
              <a:rPr lang="en-US" sz="2000" dirty="0" err="1">
                <a:solidFill>
                  <a:srgbClr val="FF0000"/>
                </a:solidFill>
                <a:latin typeface="Cambria" panose="02040503050406030204" pitchFamily="18" charset="0"/>
                <a:ea typeface="Cambria" panose="02040503050406030204" pitchFamily="18" charset="0"/>
              </a:rPr>
              <a:t>hạt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lúa</a:t>
            </a:r>
            <a:r>
              <a:rPr lang="en-US" sz="2000" dirty="0">
                <a:solidFill>
                  <a:srgbClr val="FF0000"/>
                </a:solidFill>
                <a:latin typeface="Cambria" panose="02040503050406030204" pitchFamily="18" charset="0"/>
                <a:ea typeface="Cambria" panose="02040503050406030204" pitchFamily="18" charset="0"/>
              </a:rPr>
              <a:t>)</a:t>
            </a:r>
          </a:p>
        </p:txBody>
      </p:sp>
      <p:sp>
        <p:nvSpPr>
          <p:cNvPr id="35" name="TextBox 34">
            <a:extLst>
              <a:ext uri="{FF2B5EF4-FFF2-40B4-BE49-F238E27FC236}">
                <a16:creationId xmlns:a16="http://schemas.microsoft.com/office/drawing/2014/main" xmlns="" id="{E88E8301-A79B-BDC2-1EEB-E37168284BE6}"/>
              </a:ext>
            </a:extLst>
          </p:cNvPr>
          <p:cNvSpPr txBox="1"/>
          <p:nvPr/>
        </p:nvSpPr>
        <p:spPr>
          <a:xfrm>
            <a:off x="5700167" y="3449713"/>
            <a:ext cx="2724150" cy="400110"/>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n</a:t>
            </a:r>
            <a:r>
              <a:rPr lang="en-US" sz="2000" dirty="0" err="1" smtClean="0">
                <a:latin typeface="Cambria" panose="02040503050406030204" pitchFamily="18" charset="0"/>
                <a:ea typeface="Cambria" panose="02040503050406030204" pitchFamily="18" charset="0"/>
              </a:rPr>
              <a:t>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nhờ</a:t>
            </a:r>
            <a:endParaRPr lang="en-US" sz="2000" dirty="0">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xmlns="" id="{F95E6437-0BBD-5684-3D78-C01AD90BA79D}"/>
              </a:ext>
            </a:extLst>
          </p:cNvPr>
          <p:cNvSpPr txBox="1"/>
          <p:nvPr/>
        </p:nvSpPr>
        <p:spPr>
          <a:xfrm>
            <a:off x="1725757" y="4000509"/>
            <a:ext cx="1409700" cy="400110"/>
          </a:xfrm>
          <a:prstGeom prst="rect">
            <a:avLst/>
          </a:prstGeom>
          <a:noFill/>
        </p:spPr>
        <p:txBody>
          <a:bodyPr wrap="square" rtlCol="0">
            <a:spAutoFit/>
          </a:bodyPr>
          <a:lstStyle/>
          <a:p>
            <a:pPr algn="ctr"/>
            <a:r>
              <a:rPr lang="en-US" sz="2000" dirty="0" err="1">
                <a:solidFill>
                  <a:srgbClr val="FF0000"/>
                </a:solidFill>
                <a:latin typeface="Cambria" panose="02040503050406030204" pitchFamily="18" charset="0"/>
                <a:ea typeface="Cambria" panose="02040503050406030204" pitchFamily="18" charset="0"/>
              </a:rPr>
              <a:t>gió</a:t>
            </a:r>
            <a:endParaRPr lang="en-US" sz="2000" dirty="0">
              <a:solidFill>
                <a:srgbClr val="FF000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xmlns="" id="{29CDD056-4131-F00B-E218-495F69DD30D4}"/>
              </a:ext>
            </a:extLst>
          </p:cNvPr>
          <p:cNvSpPr txBox="1"/>
          <p:nvPr/>
        </p:nvSpPr>
        <p:spPr>
          <a:xfrm>
            <a:off x="6094591" y="4000509"/>
            <a:ext cx="1969604" cy="400110"/>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m</a:t>
            </a:r>
            <a:r>
              <a:rPr lang="en-US" sz="2000" dirty="0" err="1" smtClean="0">
                <a:latin typeface="Cambria" panose="02040503050406030204" pitchFamily="18" charset="0"/>
                <a:ea typeface="Cambria" panose="02040503050406030204" pitchFamily="18" charset="0"/>
              </a:rPr>
              <a:t>ách</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tin</a:t>
            </a:r>
          </a:p>
        </p:txBody>
      </p:sp>
      <p:sp>
        <p:nvSpPr>
          <p:cNvPr id="44" name="TextBox 43">
            <a:extLst>
              <a:ext uri="{FF2B5EF4-FFF2-40B4-BE49-F238E27FC236}">
                <a16:creationId xmlns:a16="http://schemas.microsoft.com/office/drawing/2014/main" xmlns="" id="{318A7540-6EB6-A62C-F500-A2DC6CC896AB}"/>
              </a:ext>
            </a:extLst>
          </p:cNvPr>
          <p:cNvSpPr txBox="1"/>
          <p:nvPr/>
        </p:nvSpPr>
        <p:spPr>
          <a:xfrm>
            <a:off x="3640282" y="3451469"/>
            <a:ext cx="1409700" cy="400110"/>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chị</a:t>
            </a:r>
            <a:endParaRPr lang="en-US" sz="2000" dirty="0">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xmlns="" id="{C7DDAAC2-AEDE-334D-03C5-E80814CF6722}"/>
              </a:ext>
            </a:extLst>
          </p:cNvPr>
          <p:cNvSpPr txBox="1"/>
          <p:nvPr/>
        </p:nvSpPr>
        <p:spPr>
          <a:xfrm>
            <a:off x="1699632" y="4455517"/>
            <a:ext cx="1409700" cy="707886"/>
          </a:xfrm>
          <a:prstGeom prst="rect">
            <a:avLst/>
          </a:prstGeom>
          <a:noFill/>
        </p:spPr>
        <p:txBody>
          <a:bodyPr wrap="square" rtlCol="0">
            <a:spAutoFit/>
          </a:bodyPr>
          <a:lstStyle/>
          <a:p>
            <a:pPr algn="ctr"/>
            <a:r>
              <a:rPr lang="en-US" sz="2000" dirty="0" err="1">
                <a:solidFill>
                  <a:srgbClr val="FF0000"/>
                </a:solidFill>
                <a:latin typeface="Cambria" panose="02040503050406030204" pitchFamily="18" charset="0"/>
                <a:ea typeface="Cambria" panose="02040503050406030204" pitchFamily="18" charset="0"/>
              </a:rPr>
              <a:t>rặng</a:t>
            </a:r>
            <a:r>
              <a:rPr lang="en-US" sz="2000" dirty="0">
                <a:solidFill>
                  <a:srgbClr val="FF0000"/>
                </a:solidFill>
                <a:latin typeface="Cambria" panose="02040503050406030204" pitchFamily="18" charset="0"/>
                <a:ea typeface="Cambria" panose="02040503050406030204" pitchFamily="18" charset="0"/>
              </a:rPr>
              <a:t> phi </a:t>
            </a:r>
            <a:r>
              <a:rPr lang="en-US" sz="2000" dirty="0" err="1">
                <a:solidFill>
                  <a:srgbClr val="FF0000"/>
                </a:solidFill>
                <a:latin typeface="Cambria" panose="02040503050406030204" pitchFamily="18" charset="0"/>
                <a:ea typeface="Cambria" panose="02040503050406030204" pitchFamily="18" charset="0"/>
              </a:rPr>
              <a:t>lao</a:t>
            </a:r>
            <a:endParaRPr lang="en-US" sz="2000" dirty="0">
              <a:solidFill>
                <a:srgbClr val="FF000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xmlns="" id="{3CCD7E7F-E2BC-29D5-0C65-2450F0EB3D4F}"/>
              </a:ext>
            </a:extLst>
          </p:cNvPr>
          <p:cNvSpPr txBox="1"/>
          <p:nvPr/>
        </p:nvSpPr>
        <p:spPr>
          <a:xfrm>
            <a:off x="5513187" y="4469886"/>
            <a:ext cx="3098110" cy="707886"/>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vã</a:t>
            </a:r>
            <a:r>
              <a:rPr lang="en-US" sz="2000" dirty="0">
                <a:latin typeface="Cambria" panose="02040503050406030204" pitchFamily="18" charset="0"/>
                <a:ea typeface="Cambria" panose="02040503050406030204" pitchFamily="18" charset="0"/>
              </a:rPr>
              <a:t>, chao </a:t>
            </a:r>
            <a:r>
              <a:rPr lang="en-US" sz="2000" dirty="0" err="1">
                <a:latin typeface="Cambria" panose="02040503050406030204" pitchFamily="18" charset="0"/>
                <a:ea typeface="Cambria" panose="02040503050406030204" pitchFamily="18" charset="0"/>
              </a:rPr>
              <a:t>đảo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chịu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gục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reo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chào</a:t>
            </a:r>
            <a:endParaRPr lang="en-US" sz="2000" dirty="0">
              <a:latin typeface="Cambria" panose="02040503050406030204" pitchFamily="18" charset="0"/>
              <a:ea typeface="Cambria" panose="02040503050406030204" pitchFamily="18" charset="0"/>
            </a:endParaRPr>
          </a:p>
        </p:txBody>
      </p:sp>
      <p:sp>
        <p:nvSpPr>
          <p:cNvPr id="67" name="TextBox 66">
            <a:extLst>
              <a:ext uri="{FF2B5EF4-FFF2-40B4-BE49-F238E27FC236}">
                <a16:creationId xmlns:a16="http://schemas.microsoft.com/office/drawing/2014/main" xmlns="" id="{72114839-A24C-0CCD-3008-B9232D74659D}"/>
              </a:ext>
            </a:extLst>
          </p:cNvPr>
          <p:cNvSpPr txBox="1"/>
          <p:nvPr/>
        </p:nvSpPr>
        <p:spPr>
          <a:xfrm>
            <a:off x="8424317" y="4400619"/>
            <a:ext cx="3428620" cy="677108"/>
          </a:xfrm>
          <a:prstGeom prst="rect">
            <a:avLst/>
          </a:prstGeom>
          <a:noFill/>
        </p:spPr>
        <p:txBody>
          <a:bodyPr wrap="square" rtlCol="0">
            <a:spAutoFit/>
          </a:bodyPr>
          <a:lstStyle/>
          <a:p>
            <a:r>
              <a:rPr lang="en-US" sz="2000" dirty="0" smtClean="0">
                <a:latin typeface="Cambria" panose="02040503050406030204" pitchFamily="18" charset="0"/>
                <a:ea typeface="Cambria" panose="02040503050406030204" pitchFamily="18" charset="0"/>
              </a:rPr>
              <a:t>     </a:t>
            </a:r>
            <a:r>
              <a:rPr lang="en-US" dirty="0" smtClean="0">
                <a:latin typeface="Cambria" panose="02040503050406030204" pitchFamily="18" charset="0"/>
                <a:ea typeface="Cambria" panose="02040503050406030204" pitchFamily="18" charset="0"/>
              </a:rPr>
              <a:t>Ly </a:t>
            </a:r>
            <a:r>
              <a:rPr lang="en-US" dirty="0" err="1">
                <a:latin typeface="Cambria" panose="02040503050406030204" pitchFamily="18" charset="0"/>
                <a:ea typeface="Cambria" panose="02040503050406030204" pitchFamily="18" charset="0"/>
              </a:rPr>
              <a:t>vẫy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tay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chào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a:t>
            </a:r>
          </a:p>
          <a:p>
            <a:pPr algn="ctr"/>
            <a:r>
              <a:rPr lang="en-US" dirty="0" smtClean="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Lớn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mau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lớn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mau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nhé</a:t>
            </a:r>
            <a:r>
              <a:rPr lang="en-US" dirty="0">
                <a:latin typeface="Cambria" panose="02040503050406030204" pitchFamily="18" charset="0"/>
                <a:ea typeface="Cambria" panose="02040503050406030204" pitchFamily="18" charset="0"/>
              </a:rPr>
              <a:t>!</a:t>
            </a:r>
          </a:p>
        </p:txBody>
      </p:sp>
      <p:sp>
        <p:nvSpPr>
          <p:cNvPr id="78" name="TextBox 77">
            <a:extLst>
              <a:ext uri="{FF2B5EF4-FFF2-40B4-BE49-F238E27FC236}">
                <a16:creationId xmlns:a16="http://schemas.microsoft.com/office/drawing/2014/main" xmlns="" id="{70603F33-84D1-7F13-FA0F-6E53EA160C4D}"/>
              </a:ext>
            </a:extLst>
          </p:cNvPr>
          <p:cNvSpPr txBox="1"/>
          <p:nvPr/>
        </p:nvSpPr>
        <p:spPr>
          <a:xfrm>
            <a:off x="1725757" y="5191543"/>
            <a:ext cx="1409700" cy="1323439"/>
          </a:xfrm>
          <a:prstGeom prst="rect">
            <a:avLst/>
          </a:prstGeom>
          <a:noFill/>
        </p:spPr>
        <p:txBody>
          <a:bodyPr wrap="square" rtlCol="0">
            <a:spAutoFit/>
          </a:bodyPr>
          <a:lstStyle/>
          <a:p>
            <a:pPr algn="ctr"/>
            <a:r>
              <a:rPr lang="en-US" sz="2000" dirty="0" err="1">
                <a:solidFill>
                  <a:srgbClr val="FF0000"/>
                </a:solidFill>
                <a:latin typeface="Cambria" panose="02040503050406030204" pitchFamily="18" charset="0"/>
                <a:ea typeface="Cambria" panose="02040503050406030204" pitchFamily="18" charset="0"/>
              </a:rPr>
              <a:t>chích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chòe</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khướu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chào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mào</a:t>
            </a:r>
            <a:r>
              <a:rPr lang="en-US" sz="2000" dirty="0">
                <a:solidFill>
                  <a:srgbClr val="FF0000"/>
                </a:solidFill>
                <a:latin typeface="Cambria" panose="02040503050406030204" pitchFamily="18" charset="0"/>
                <a:ea typeface="Cambria" panose="02040503050406030204" pitchFamily="18" charset="0"/>
              </a:rPr>
              <a:t>, cu </a:t>
            </a:r>
            <a:r>
              <a:rPr lang="en-US" sz="2000" dirty="0" err="1">
                <a:solidFill>
                  <a:srgbClr val="FF0000"/>
                </a:solidFill>
                <a:latin typeface="Cambria" panose="02040503050406030204" pitchFamily="18" charset="0"/>
                <a:ea typeface="Cambria" panose="02040503050406030204" pitchFamily="18" charset="0"/>
              </a:rPr>
              <a:t>gáy</a:t>
            </a:r>
            <a:endParaRPr lang="en-US" sz="2000" dirty="0">
              <a:solidFill>
                <a:srgbClr val="FF0000"/>
              </a:solidFill>
              <a:latin typeface="Cambria" panose="02040503050406030204" pitchFamily="18" charset="0"/>
              <a:ea typeface="Cambria" panose="02040503050406030204" pitchFamily="18" charset="0"/>
            </a:endParaRPr>
          </a:p>
        </p:txBody>
      </p:sp>
      <p:sp>
        <p:nvSpPr>
          <p:cNvPr id="87" name="TextBox 86">
            <a:extLst>
              <a:ext uri="{FF2B5EF4-FFF2-40B4-BE49-F238E27FC236}">
                <a16:creationId xmlns:a16="http://schemas.microsoft.com/office/drawing/2014/main" xmlns="" id="{DD947AB0-7F14-E219-F4C1-5CD6CFBBF67D}"/>
              </a:ext>
            </a:extLst>
          </p:cNvPr>
          <p:cNvSpPr txBox="1"/>
          <p:nvPr/>
        </p:nvSpPr>
        <p:spPr>
          <a:xfrm>
            <a:off x="3162579" y="5202934"/>
            <a:ext cx="2074718" cy="1323439"/>
          </a:xfrm>
          <a:prstGeom prst="rect">
            <a:avLst/>
          </a:prstGeom>
          <a:noFill/>
        </p:spPr>
        <p:txBody>
          <a:bodyPr wrap="square" rtlCol="0">
            <a:spAutoFit/>
          </a:bodyPr>
          <a:lstStyle/>
          <a:p>
            <a:pPr algn="ctr"/>
            <a:r>
              <a:rPr lang="en-US" sz="2000" dirty="0" err="1">
                <a:latin typeface="Cambria" panose="02040503050406030204" pitchFamily="18" charset="0"/>
                <a:ea typeface="Cambria" panose="02040503050406030204" pitchFamily="18" charset="0"/>
              </a:rPr>
              <a:t>thím</a:t>
            </a:r>
            <a:r>
              <a:rPr lang="en-US" sz="2000" dirty="0" smtClean="0">
                <a:latin typeface="Cambria" panose="02040503050406030204" pitchFamily="18" charset="0"/>
                <a:ea typeface="Cambria" panose="02040503050406030204" pitchFamily="18" charset="0"/>
              </a:rPr>
              <a:t>,</a:t>
            </a:r>
          </a:p>
          <a:p>
            <a:pPr algn="ct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chú</a:t>
            </a:r>
            <a:r>
              <a:rPr lang="en-US" sz="2000" dirty="0">
                <a:latin typeface="Cambria" panose="02040503050406030204" pitchFamily="18" charset="0"/>
                <a:ea typeface="Cambria" panose="02040503050406030204" pitchFamily="18" charset="0"/>
              </a:rPr>
              <a:t>, </a:t>
            </a:r>
            <a:endParaRPr lang="en-US" sz="2000" dirty="0" smtClean="0">
              <a:latin typeface="Cambria" panose="02040503050406030204" pitchFamily="18" charset="0"/>
              <a:ea typeface="Cambria" panose="02040503050406030204" pitchFamily="18" charset="0"/>
            </a:endParaRPr>
          </a:p>
          <a:p>
            <a:pPr algn="ctr"/>
            <a:r>
              <a:rPr lang="en-US" sz="2000" dirty="0" err="1" smtClean="0">
                <a:latin typeface="Cambria" panose="02040503050406030204" pitchFamily="18" charset="0"/>
                <a:ea typeface="Cambria" panose="02040503050406030204" pitchFamily="18" charset="0"/>
              </a:rPr>
              <a:t>anh</a:t>
            </a:r>
            <a:r>
              <a:rPr lang="en-US" sz="2000" dirty="0" smtClean="0">
                <a:latin typeface="Cambria" panose="02040503050406030204" pitchFamily="18" charset="0"/>
                <a:ea typeface="Cambria" panose="02040503050406030204" pitchFamily="18" charset="0"/>
              </a:rPr>
              <a:t>,</a:t>
            </a:r>
          </a:p>
          <a:p>
            <a:pPr algn="ct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bác</a:t>
            </a:r>
            <a:endParaRPr lang="en-US" sz="2000" dirty="0">
              <a:latin typeface="Cambria" panose="02040503050406030204" pitchFamily="18" charset="0"/>
              <a:ea typeface="Cambria" panose="02040503050406030204" pitchFamily="18" charset="0"/>
            </a:endParaRPr>
          </a:p>
        </p:txBody>
      </p:sp>
      <p:sp>
        <p:nvSpPr>
          <p:cNvPr id="99" name="TextBox 98">
            <a:extLst>
              <a:ext uri="{FF2B5EF4-FFF2-40B4-BE49-F238E27FC236}">
                <a16:creationId xmlns:a16="http://schemas.microsoft.com/office/drawing/2014/main" xmlns="" id="{16B9462E-5CFB-4EEB-443E-7C4D7F495C1B}"/>
              </a:ext>
            </a:extLst>
          </p:cNvPr>
          <p:cNvSpPr txBox="1"/>
          <p:nvPr/>
        </p:nvSpPr>
        <p:spPr>
          <a:xfrm>
            <a:off x="5631080" y="5420491"/>
            <a:ext cx="3098110" cy="707886"/>
          </a:xfrm>
          <a:prstGeom prst="rect">
            <a:avLst/>
          </a:prstGeom>
          <a:noFill/>
        </p:spPr>
        <p:txBody>
          <a:bodyPr wrap="square" rtlCol="0">
            <a:spAutoFit/>
          </a:bodyPr>
          <a:lstStyle/>
          <a:p>
            <a:r>
              <a:rPr lang="en-US" sz="2000" dirty="0" err="1">
                <a:latin typeface="Cambria" panose="02040503050406030204" pitchFamily="18" charset="0"/>
                <a:ea typeface="Cambria" panose="02040503050406030204" pitchFamily="18" charset="0"/>
              </a:rPr>
              <a:t>nhanh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nhảu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lắm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điều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đỏm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trầm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ngâm</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750905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7F3"/>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352673" y="139099"/>
            <a:ext cx="5688737" cy="3541207"/>
          </a:xfrm>
          <a:prstGeom prst="rect">
            <a:avLst/>
          </a:prstGeom>
        </p:spPr>
      </p:pic>
      <p:sp>
        <p:nvSpPr>
          <p:cNvPr id="3" name="Freeform 3"/>
          <p:cNvSpPr/>
          <p:nvPr/>
        </p:nvSpPr>
        <p:spPr>
          <a:xfrm flipH="1">
            <a:off x="10612978" y="3821229"/>
            <a:ext cx="1411237" cy="3036771"/>
          </a:xfrm>
          <a:custGeom>
            <a:avLst/>
            <a:gdLst/>
            <a:ahLst/>
            <a:cxnLst/>
            <a:rect l="l" t="t" r="r" b="b"/>
            <a:pathLst>
              <a:path w="3457740" h="6478202">
                <a:moveTo>
                  <a:pt x="3457740" y="0"/>
                </a:moveTo>
                <a:lnTo>
                  <a:pt x="0" y="0"/>
                </a:lnTo>
                <a:lnTo>
                  <a:pt x="0" y="6478202"/>
                </a:lnTo>
                <a:lnTo>
                  <a:pt x="3457740" y="6478202"/>
                </a:lnTo>
                <a:lnTo>
                  <a:pt x="345774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6429676" y="4022658"/>
            <a:ext cx="4260306" cy="2492990"/>
          </a:xfrm>
          <a:prstGeom prst="rect">
            <a:avLst/>
          </a:prstGeom>
        </p:spPr>
        <p:txBody>
          <a:bodyPr wrap="square">
            <a:spAutoFit/>
          </a:bodyPr>
          <a:lstStyle/>
          <a:p>
            <a:r>
              <a:rPr lang="vi-VN" sz="2600" dirty="0">
                <a:solidFill>
                  <a:srgbClr val="0727C9"/>
                </a:solidFill>
              </a:rPr>
              <a:t>Cây Phi Lao là</a:t>
            </a:r>
            <a:r>
              <a:rPr lang="vi-VN" sz="2600" b="1" dirty="0">
                <a:solidFill>
                  <a:srgbClr val="0727C9"/>
                </a:solidFill>
              </a:rPr>
              <a:t> </a:t>
            </a:r>
            <a:r>
              <a:rPr lang="vi-VN" sz="2600" dirty="0">
                <a:solidFill>
                  <a:srgbClr val="0727C9"/>
                </a:solidFill>
              </a:rPr>
              <a:t>loại cây gỗ với chiều cao trung bình từ 15 đến 25m, trên thân và vỏ cây màu nâu nhạt nhưng phần thịt bên trong lại có màu nâu hồng. </a:t>
            </a:r>
            <a:endParaRPr lang="en-US" sz="2600" dirty="0">
              <a:solidFill>
                <a:srgbClr val="0727C9"/>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784" y="3821229"/>
            <a:ext cx="5973134" cy="292607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784" y="171430"/>
            <a:ext cx="5973134" cy="3508876"/>
          </a:xfrm>
          <a:prstGeom prst="rect">
            <a:avLst/>
          </a:prstGeom>
        </p:spPr>
      </p:pic>
    </p:spTree>
    <p:extLst>
      <p:ext uri="{BB962C8B-B14F-4D97-AF65-F5344CB8AC3E}">
        <p14:creationId xmlns:p14="http://schemas.microsoft.com/office/powerpoint/2010/main" val="1259149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Diagonal Corners Rounded 7">
            <a:extLst>
              <a:ext uri="{FF2B5EF4-FFF2-40B4-BE49-F238E27FC236}">
                <a16:creationId xmlns:a16="http://schemas.microsoft.com/office/drawing/2014/main" xmlns="" id="{EE464D4B-4E53-446A-BF0B-8D2FE942C606}"/>
              </a:ext>
            </a:extLst>
          </p:cNvPr>
          <p:cNvSpPr/>
          <p:nvPr/>
        </p:nvSpPr>
        <p:spPr>
          <a:xfrm>
            <a:off x="311727" y="122832"/>
            <a:ext cx="11690149" cy="6735169"/>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sp>
        <p:nvSpPr>
          <p:cNvPr id="55" name="Rounded Rectangle 32"/>
          <p:cNvSpPr>
            <a:spLocks noChangeArrowheads="1"/>
          </p:cNvSpPr>
          <p:nvPr/>
        </p:nvSpPr>
        <p:spPr bwMode="auto">
          <a:xfrm>
            <a:off x="838143" y="270119"/>
            <a:ext cx="11041227" cy="1025919"/>
          </a:xfrm>
          <a:prstGeom prst="roundRect">
            <a:avLst>
              <a:gd name="adj" fmla="val 16667"/>
            </a:avLst>
          </a:prstGeom>
          <a:solidFill>
            <a:srgbClr val="FFD85B"/>
          </a:solidFill>
          <a:ln w="9525" algn="ctr">
            <a:solidFill>
              <a:srgbClr val="FFC000"/>
            </a:solidFill>
            <a:round/>
            <a:headEnd/>
            <a:tailEnd/>
          </a:ln>
        </p:spPr>
        <p:txBody>
          <a:bodyPr lIns="121917" tIns="60958" rIns="121917" bIns="60958"/>
          <a:lstStyle/>
          <a:p>
            <a:pPr defTabSz="1219170">
              <a:defRPr/>
            </a:pPr>
            <a:endParaRPr lang="en-US" sz="2400" kern="0">
              <a:solidFill>
                <a:sysClr val="windowText" lastClr="000000"/>
              </a:solidFill>
            </a:endParaRPr>
          </a:p>
        </p:txBody>
      </p:sp>
      <p:sp>
        <p:nvSpPr>
          <p:cNvPr id="12" name="Text Box 19"/>
          <p:cNvSpPr txBox="1">
            <a:spLocks noChangeArrowheads="1"/>
          </p:cNvSpPr>
          <p:nvPr/>
        </p:nvSpPr>
        <p:spPr bwMode="auto">
          <a:xfrm>
            <a:off x="776049" y="55609"/>
            <a:ext cx="10891233" cy="53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4" tIns="60952" rIns="121904" bIns="6095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endParaRPr lang="vi-VN" sz="2700" b="1" dirty="0">
              <a:solidFill>
                <a:srgbClr val="FFFF00"/>
              </a:solidFill>
            </a:endParaRPr>
          </a:p>
        </p:txBody>
      </p:sp>
      <p:sp>
        <p:nvSpPr>
          <p:cNvPr id="54" name="TextBox 53"/>
          <p:cNvSpPr txBox="1"/>
          <p:nvPr/>
        </p:nvSpPr>
        <p:spPr>
          <a:xfrm>
            <a:off x="838143" y="322341"/>
            <a:ext cx="11078349" cy="1025919"/>
          </a:xfrm>
          <a:prstGeom prst="rect">
            <a:avLst/>
          </a:prstGeom>
          <a:noFill/>
        </p:spPr>
        <p:txBody>
          <a:bodyPr wrap="square" lIns="121914" tIns="60957" rIns="121914" bIns="60957" rtlCol="0">
            <a:spAutoFit/>
          </a:bodyPr>
          <a:lstStyle/>
          <a:p>
            <a:pPr algn="just"/>
            <a:r>
              <a:rPr lang="vi-VN" sz="2900" dirty="0">
                <a:solidFill>
                  <a:schemeClr val="tx1">
                    <a:lumMod val="95000"/>
                    <a:lumOff val="5000"/>
                  </a:schemeClr>
                </a:solidFill>
              </a:rPr>
              <a:t>Em thích hình ảnh nhân hoá nào trong đoạn thơ dưới đây? Nêu tác dụng của hình ảnh nhân hoá đó.</a:t>
            </a:r>
            <a:endParaRPr lang="en-US" sz="2900" dirty="0">
              <a:solidFill>
                <a:schemeClr val="tx1">
                  <a:lumMod val="95000"/>
                  <a:lumOff val="5000"/>
                </a:schemeClr>
              </a:solidFill>
            </a:endParaRPr>
          </a:p>
        </p:txBody>
      </p:sp>
      <p:grpSp>
        <p:nvGrpSpPr>
          <p:cNvPr id="42" name="Group 41"/>
          <p:cNvGrpSpPr/>
          <p:nvPr/>
        </p:nvGrpSpPr>
        <p:grpSpPr>
          <a:xfrm>
            <a:off x="170516" y="255654"/>
            <a:ext cx="637709" cy="754052"/>
            <a:chOff x="417444" y="2357467"/>
            <a:chExt cx="488433" cy="577543"/>
          </a:xfrm>
        </p:grpSpPr>
        <p:sp>
          <p:nvSpPr>
            <p:cNvPr id="43" name="Oval 42"/>
            <p:cNvSpPr/>
            <p:nvPr/>
          </p:nvSpPr>
          <p:spPr>
            <a:xfrm>
              <a:off x="417444" y="2407009"/>
              <a:ext cx="488433" cy="488433"/>
            </a:xfrm>
            <a:prstGeom prst="ellipse">
              <a:avLst/>
            </a:prstGeom>
            <a:solidFill>
              <a:srgbClr val="166439"/>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kern="0">
                <a:solidFill>
                  <a:prstClr val="white"/>
                </a:solidFill>
                <a:latin typeface="Calibri"/>
              </a:endParaRPr>
            </a:p>
          </p:txBody>
        </p:sp>
        <p:sp>
          <p:nvSpPr>
            <p:cNvPr id="44" name="Rectangle 43"/>
            <p:cNvSpPr/>
            <p:nvPr/>
          </p:nvSpPr>
          <p:spPr>
            <a:xfrm>
              <a:off x="484126" y="2357467"/>
              <a:ext cx="355071" cy="577543"/>
            </a:xfrm>
            <a:prstGeom prst="rect">
              <a:avLst/>
            </a:prstGeom>
            <a:noFill/>
          </p:spPr>
          <p:txBody>
            <a:bodyPr wrap="none" lIns="91440" tIns="45720" rIns="91440" bIns="45720">
              <a:spAutoFit/>
            </a:bodyPr>
            <a:lstStyle/>
            <a:p>
              <a:pPr algn="ctr" defTabSz="1219170">
                <a:defRPr/>
              </a:pPr>
              <a:r>
                <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grpSp>
        <p:nvGrpSpPr>
          <p:cNvPr id="36" name="Group 35"/>
          <p:cNvGrpSpPr/>
          <p:nvPr/>
        </p:nvGrpSpPr>
        <p:grpSpPr>
          <a:xfrm>
            <a:off x="485048" y="2032322"/>
            <a:ext cx="5892270" cy="3779969"/>
            <a:chOff x="2610354" y="1409711"/>
            <a:chExt cx="6356027" cy="2834977"/>
          </a:xfrm>
        </p:grpSpPr>
        <p:sp>
          <p:nvSpPr>
            <p:cNvPr id="37" name="Rounded Rectangle 36"/>
            <p:cNvSpPr/>
            <p:nvPr/>
          </p:nvSpPr>
          <p:spPr>
            <a:xfrm>
              <a:off x="2843809" y="1409711"/>
              <a:ext cx="6122571" cy="2834977"/>
            </a:xfrm>
            <a:prstGeom prst="roundRect">
              <a:avLst>
                <a:gd name="adj" fmla="val 4979"/>
              </a:avLst>
            </a:prstGeom>
            <a:solidFill>
              <a:srgbClr val="FFF6D9"/>
            </a:solidFill>
            <a:ln>
              <a:solidFill>
                <a:srgbClr val="FBD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610354" y="1554536"/>
              <a:ext cx="6356027" cy="2377573"/>
            </a:xfrm>
            <a:prstGeom prst="rect">
              <a:avLst/>
            </a:prstGeom>
            <a:noFill/>
          </p:spPr>
          <p:txBody>
            <a:bodyPr wrap="square" lIns="91438" tIns="45719" rIns="91438" bIns="45719" rtlCol="0">
              <a:spAutoFit/>
            </a:bodyPr>
            <a:lstStyle/>
            <a:p>
              <a:pPr marL="228594" algn="ctr" defTabSz="914264"/>
              <a:r>
                <a:rPr lang="en-US" sz="2700" dirty="0" smtClean="0">
                  <a:cs typeface="Arial-Rounded" panose="020B0500000000000000" charset="0"/>
                  <a:sym typeface="+mn-ea"/>
                </a:rPr>
                <a:t>       </a:t>
              </a:r>
              <a:r>
                <a:rPr lang="vi-VN" sz="2700" dirty="0" smtClean="0">
                  <a:cs typeface="Arial-Rounded" panose="020B0500000000000000" charset="0"/>
                  <a:sym typeface="+mn-ea"/>
                </a:rPr>
                <a:t>Chẳng </a:t>
              </a:r>
              <a:r>
                <a:rPr lang="vi-VN" sz="2700" dirty="0">
                  <a:cs typeface="Arial-Rounded" panose="020B0500000000000000" charset="0"/>
                  <a:sym typeface="+mn-ea"/>
                </a:rPr>
                <a:t>đâu bằng chính nhà </a:t>
              </a:r>
              <a:r>
                <a:rPr lang="vi-VN" sz="2700" dirty="0" smtClean="0">
                  <a:cs typeface="Arial-Rounded" panose="020B0500000000000000" charset="0"/>
                  <a:sym typeface="+mn-ea"/>
                </a:rPr>
                <a:t>em</a:t>
              </a:r>
              <a:endParaRPr lang="en-US" sz="2700" dirty="0" smtClean="0">
                <a:cs typeface="Arial-Rounded" panose="020B0500000000000000" charset="0"/>
                <a:sym typeface="+mn-ea"/>
              </a:endParaRPr>
            </a:p>
            <a:p>
              <a:pPr marL="228594" algn="ctr" defTabSz="914264"/>
              <a:r>
                <a:rPr lang="vi-VN" sz="2700" dirty="0" smtClean="0">
                  <a:cs typeface="Arial-Rounded" panose="020B0500000000000000" charset="0"/>
                  <a:sym typeface="+mn-ea"/>
                </a:rPr>
                <a:t>Có </a:t>
              </a:r>
              <a:r>
                <a:rPr lang="vi-VN" sz="2700" dirty="0">
                  <a:cs typeface="Arial-Rounded" panose="020B0500000000000000" charset="0"/>
                  <a:sym typeface="+mn-ea"/>
                </a:rPr>
                <a:t>đàn chim sẻ bên thềm líu </a:t>
              </a:r>
              <a:r>
                <a:rPr lang="vi-VN" sz="2700" dirty="0" smtClean="0">
                  <a:cs typeface="Arial-Rounded" panose="020B0500000000000000" charset="0"/>
                  <a:sym typeface="+mn-ea"/>
                </a:rPr>
                <a:t>lo.</a:t>
              </a:r>
              <a:endParaRPr lang="en-US" sz="2700" dirty="0">
                <a:cs typeface="Arial-Rounded" panose="020B0500000000000000" charset="0"/>
                <a:sym typeface="+mn-ea"/>
              </a:endParaRPr>
            </a:p>
            <a:p>
              <a:pPr marL="228594" algn="ctr" defTabSz="914264"/>
              <a:r>
                <a:rPr lang="vi-VN" sz="2700" dirty="0" smtClean="0">
                  <a:cs typeface="Arial-Rounded" panose="020B0500000000000000" charset="0"/>
                  <a:sym typeface="+mn-ea"/>
                </a:rPr>
                <a:t>Có </a:t>
              </a:r>
              <a:r>
                <a:rPr lang="vi-VN" sz="2700" dirty="0">
                  <a:cs typeface="Arial-Rounded" panose="020B0500000000000000" charset="0"/>
                  <a:sym typeface="+mn-ea"/>
                </a:rPr>
                <a:t>nàng gà mái hoa mơ</a:t>
              </a:r>
            </a:p>
            <a:p>
              <a:pPr marL="228594" algn="ctr" defTabSz="914264"/>
              <a:r>
                <a:rPr lang="vi-VN" sz="2700" dirty="0">
                  <a:cs typeface="Arial-Rounded" panose="020B0500000000000000" charset="0"/>
                  <a:sym typeface="+mn-ea"/>
                </a:rPr>
                <a:t>Cục ta, cục tác khi vừa đẻ xong.</a:t>
              </a:r>
            </a:p>
            <a:p>
              <a:pPr marL="228594" algn="ctr" defTabSz="914264"/>
              <a:r>
                <a:rPr lang="vi-VN" sz="2700" dirty="0">
                  <a:cs typeface="Arial-Rounded" panose="020B0500000000000000" charset="0"/>
                  <a:sym typeface="+mn-ea"/>
                </a:rPr>
                <a:t>Có bà chuối mật lưng ong</a:t>
              </a:r>
            </a:p>
            <a:p>
              <a:pPr marL="228594" algn="ctr" defTabSz="914264"/>
              <a:r>
                <a:rPr lang="vi-VN" sz="2700" dirty="0">
                  <a:cs typeface="Arial-Rounded" panose="020B0500000000000000" charset="0"/>
                  <a:sym typeface="+mn-ea"/>
                </a:rPr>
                <a:t>Có ông ngô bắp râu hồng như tơ.</a:t>
              </a:r>
            </a:p>
            <a:p>
              <a:pPr marL="228594" algn="ctr" defTabSz="914264"/>
              <a:r>
                <a:rPr lang="en-US" sz="1900" dirty="0">
                  <a:cs typeface="Arial-Rounded" panose="020B0500000000000000" charset="0"/>
                  <a:sym typeface="+mn-ea"/>
                </a:rPr>
                <a:t>                     </a:t>
              </a:r>
              <a:endParaRPr lang="en-US" sz="1900" dirty="0" smtClean="0">
                <a:cs typeface="Arial-Rounded" panose="020B0500000000000000" charset="0"/>
                <a:sym typeface="+mn-ea"/>
              </a:endParaRPr>
            </a:p>
            <a:p>
              <a:pPr marL="228594" algn="ctr" defTabSz="914264"/>
              <a:r>
                <a:rPr lang="en-US" sz="1900">
                  <a:cs typeface="Arial-Rounded" panose="020B0500000000000000" charset="0"/>
                  <a:sym typeface="+mn-ea"/>
                </a:rPr>
                <a:t> </a:t>
              </a:r>
              <a:r>
                <a:rPr lang="en-US" sz="1900" smtClean="0">
                  <a:cs typeface="Arial-Rounded" panose="020B0500000000000000" charset="0"/>
                  <a:sym typeface="+mn-ea"/>
                </a:rPr>
                <a:t>                                            </a:t>
              </a:r>
              <a:r>
                <a:rPr lang="vi-VN" sz="1900" smtClean="0">
                  <a:cs typeface="Arial-Rounded" panose="020B0500000000000000" charset="0"/>
                  <a:sym typeface="+mn-ea"/>
                </a:rPr>
                <a:t>(</a:t>
              </a:r>
              <a:r>
                <a:rPr lang="vi-VN" sz="1900" dirty="0">
                  <a:cs typeface="Arial-Rounded" panose="020B0500000000000000" charset="0"/>
                  <a:sym typeface="+mn-ea"/>
                </a:rPr>
                <a:t>Đoàn Thị Lam Luyến)</a:t>
              </a:r>
            </a:p>
          </p:txBody>
        </p:sp>
      </p:grpSp>
      <p:cxnSp>
        <p:nvCxnSpPr>
          <p:cNvPr id="68" name="Straight Connector 67"/>
          <p:cNvCxnSpPr/>
          <p:nvPr/>
        </p:nvCxnSpPr>
        <p:spPr>
          <a:xfrm flipV="1">
            <a:off x="3055898" y="3494522"/>
            <a:ext cx="2280229" cy="26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639617" y="4278378"/>
            <a:ext cx="134395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2281469" y="4705445"/>
            <a:ext cx="1064358"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xmlns="" id="{586C1CA6-A16D-BC67-C19D-C4754DD7A1CB}"/>
              </a:ext>
            </a:extLst>
          </p:cNvPr>
          <p:cNvPicPr>
            <a:picLocks noChangeAspect="1"/>
          </p:cNvPicPr>
          <p:nvPr/>
        </p:nvPicPr>
        <p:blipFill>
          <a:blip r:embed="rId4"/>
          <a:stretch>
            <a:fillRect/>
          </a:stretch>
        </p:blipFill>
        <p:spPr>
          <a:xfrm>
            <a:off x="6977042" y="1859065"/>
            <a:ext cx="4897956" cy="4371793"/>
          </a:xfrm>
          <a:prstGeom prst="rect">
            <a:avLst/>
          </a:prstGeom>
        </p:spPr>
      </p:pic>
      <p:sp>
        <p:nvSpPr>
          <p:cNvPr id="74" name="Rectangle 73"/>
          <p:cNvSpPr/>
          <p:nvPr/>
        </p:nvSpPr>
        <p:spPr>
          <a:xfrm>
            <a:off x="2181624" y="3117102"/>
            <a:ext cx="847600" cy="442908"/>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5" name="Rectangle 74"/>
          <p:cNvSpPr/>
          <p:nvPr/>
        </p:nvSpPr>
        <p:spPr>
          <a:xfrm>
            <a:off x="2016309" y="3922306"/>
            <a:ext cx="589115" cy="442908"/>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6" name="Rectangle 75"/>
          <p:cNvSpPr/>
          <p:nvPr/>
        </p:nvSpPr>
        <p:spPr>
          <a:xfrm>
            <a:off x="1473527" y="4365214"/>
            <a:ext cx="641969" cy="442908"/>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Tree>
    <p:extLst>
      <p:ext uri="{BB962C8B-B14F-4D97-AF65-F5344CB8AC3E}">
        <p14:creationId xmlns:p14="http://schemas.microsoft.com/office/powerpoint/2010/main" val="908128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8" fill="hold" nodeType="withEffect">
                                  <p:stCondLst>
                                    <p:cond delay="0"/>
                                  </p:stCondLst>
                                  <p:childTnLst>
                                    <p:set>
                                      <p:cBhvr>
                                        <p:cTn id="9" dur="1" fill="hold">
                                          <p:stCondLst>
                                            <p:cond delay="0"/>
                                          </p:stCondLst>
                                        </p:cTn>
                                        <p:tgtEl>
                                          <p:spTgt spid="54">
                                            <p:txEl>
                                              <p:pRg st="0" end="0"/>
                                            </p:txEl>
                                          </p:spTgt>
                                        </p:tgtEl>
                                        <p:attrNameLst>
                                          <p:attrName>style.visibility</p:attrName>
                                        </p:attrNameLst>
                                      </p:cBhvr>
                                      <p:to>
                                        <p:strVal val="visible"/>
                                      </p:to>
                                    </p:set>
                                    <p:animEffect transition="in" filter="wipe(left)">
                                      <p:cBhvr>
                                        <p:cTn id="10" dur="500"/>
                                        <p:tgtEl>
                                          <p:spTgt spid="54">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up)">
                                      <p:cBhvr>
                                        <p:cTn id="13" dur="6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ircle(out)">
                                      <p:cBhvr>
                                        <p:cTn id="18" dur="10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left)">
                                      <p:cBhvr>
                                        <p:cTn id="34" dur="500"/>
                                        <p:tgtEl>
                                          <p:spTgt spid="69"/>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1000"/>
                                        <p:tgtEl>
                                          <p:spTgt spid="74"/>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left)">
                                      <p:cBhvr>
                                        <p:cTn id="49" dur="1000"/>
                                        <p:tgtEl>
                                          <p:spTgt spid="75"/>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left)">
                                      <p:cBhvr>
                                        <p:cTn id="54" dur="1000"/>
                                        <p:tgtEl>
                                          <p:spTgt spid="76"/>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74" grpId="0" animBg="1"/>
      <p:bldP spid="75" grpId="0" animBg="1"/>
      <p:bldP spid="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Diagonal Corners Rounded 7">
            <a:extLst>
              <a:ext uri="{FF2B5EF4-FFF2-40B4-BE49-F238E27FC236}">
                <a16:creationId xmlns:a16="http://schemas.microsoft.com/office/drawing/2014/main" xmlns="" id="{EE464D4B-4E53-446A-BF0B-8D2FE942C606}"/>
              </a:ext>
            </a:extLst>
          </p:cNvPr>
          <p:cNvSpPr/>
          <p:nvPr/>
        </p:nvSpPr>
        <p:spPr>
          <a:xfrm>
            <a:off x="311727" y="122832"/>
            <a:ext cx="11690149" cy="6496903"/>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sp>
        <p:nvSpPr>
          <p:cNvPr id="55" name="Rounded Rectangle 32"/>
          <p:cNvSpPr>
            <a:spLocks noChangeArrowheads="1"/>
          </p:cNvSpPr>
          <p:nvPr/>
        </p:nvSpPr>
        <p:spPr bwMode="auto">
          <a:xfrm>
            <a:off x="941032" y="608711"/>
            <a:ext cx="11041227" cy="1025919"/>
          </a:xfrm>
          <a:prstGeom prst="roundRect">
            <a:avLst>
              <a:gd name="adj" fmla="val 16667"/>
            </a:avLst>
          </a:prstGeom>
          <a:solidFill>
            <a:srgbClr val="FFD85B"/>
          </a:solidFill>
          <a:ln w="9525" algn="ctr">
            <a:solidFill>
              <a:srgbClr val="FFC000"/>
            </a:solidFill>
            <a:round/>
            <a:headEnd/>
            <a:tailEnd/>
          </a:ln>
        </p:spPr>
        <p:txBody>
          <a:bodyPr lIns="121917" tIns="60958" rIns="121917" bIns="60958"/>
          <a:lstStyle/>
          <a:p>
            <a:pPr defTabSz="1219170">
              <a:defRPr/>
            </a:pPr>
            <a:endParaRPr lang="en-US" sz="2400" kern="0">
              <a:solidFill>
                <a:sysClr val="windowText" lastClr="000000"/>
              </a:solidFill>
            </a:endParaRPr>
          </a:p>
        </p:txBody>
      </p:sp>
      <p:sp>
        <p:nvSpPr>
          <p:cNvPr id="54" name="TextBox 53"/>
          <p:cNvSpPr txBox="1"/>
          <p:nvPr/>
        </p:nvSpPr>
        <p:spPr>
          <a:xfrm>
            <a:off x="970312" y="672995"/>
            <a:ext cx="11078349" cy="1025919"/>
          </a:xfrm>
          <a:prstGeom prst="rect">
            <a:avLst/>
          </a:prstGeom>
          <a:noFill/>
        </p:spPr>
        <p:txBody>
          <a:bodyPr wrap="square" lIns="121914" tIns="60957" rIns="121914" bIns="60957" rtlCol="0">
            <a:spAutoFit/>
          </a:bodyPr>
          <a:lstStyle/>
          <a:p>
            <a:pPr algn="just"/>
            <a:r>
              <a:rPr lang="vi-VN" sz="2900" dirty="0">
                <a:solidFill>
                  <a:schemeClr val="tx1">
                    <a:lumMod val="95000"/>
                    <a:lumOff val="5000"/>
                  </a:schemeClr>
                </a:solidFill>
              </a:rPr>
              <a:t>Em thích hình ảnh nhân hoá nào trong đoạn thơ dưới đây? Nêu tác dụng của hình ảnh nhân hoá đó.</a:t>
            </a:r>
            <a:endParaRPr lang="en-US" sz="2900" dirty="0">
              <a:solidFill>
                <a:schemeClr val="tx1">
                  <a:lumMod val="95000"/>
                  <a:lumOff val="5000"/>
                </a:schemeClr>
              </a:solidFill>
            </a:endParaRPr>
          </a:p>
        </p:txBody>
      </p:sp>
      <p:grpSp>
        <p:nvGrpSpPr>
          <p:cNvPr id="42" name="Group 41"/>
          <p:cNvGrpSpPr/>
          <p:nvPr/>
        </p:nvGrpSpPr>
        <p:grpSpPr>
          <a:xfrm>
            <a:off x="166192" y="593647"/>
            <a:ext cx="637709" cy="754052"/>
            <a:chOff x="417444" y="2357467"/>
            <a:chExt cx="488433" cy="577543"/>
          </a:xfrm>
        </p:grpSpPr>
        <p:sp>
          <p:nvSpPr>
            <p:cNvPr id="43" name="Oval 42"/>
            <p:cNvSpPr/>
            <p:nvPr/>
          </p:nvSpPr>
          <p:spPr>
            <a:xfrm>
              <a:off x="417444" y="2407009"/>
              <a:ext cx="488433" cy="488433"/>
            </a:xfrm>
            <a:prstGeom prst="ellipse">
              <a:avLst/>
            </a:prstGeom>
            <a:solidFill>
              <a:srgbClr val="166439"/>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kern="0">
                <a:solidFill>
                  <a:prstClr val="white"/>
                </a:solidFill>
                <a:latin typeface="Calibri"/>
              </a:endParaRPr>
            </a:p>
          </p:txBody>
        </p:sp>
        <p:sp>
          <p:nvSpPr>
            <p:cNvPr id="44" name="Rectangle 43"/>
            <p:cNvSpPr/>
            <p:nvPr/>
          </p:nvSpPr>
          <p:spPr>
            <a:xfrm>
              <a:off x="484126" y="2357467"/>
              <a:ext cx="355071" cy="577543"/>
            </a:xfrm>
            <a:prstGeom prst="rect">
              <a:avLst/>
            </a:prstGeom>
            <a:noFill/>
          </p:spPr>
          <p:txBody>
            <a:bodyPr wrap="none" lIns="91440" tIns="45720" rIns="91440" bIns="45720">
              <a:spAutoFit/>
            </a:bodyPr>
            <a:lstStyle/>
            <a:p>
              <a:pPr algn="ctr" defTabSz="1219170">
                <a:defRPr/>
              </a:pPr>
              <a:r>
                <a:rPr lang="en-US" sz="4300" b="1" kern="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300" b="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grpSp>
        <p:nvGrpSpPr>
          <p:cNvPr id="32" name="Group 31"/>
          <p:cNvGrpSpPr/>
          <p:nvPr/>
        </p:nvGrpSpPr>
        <p:grpSpPr>
          <a:xfrm rot="21164994" flipH="1">
            <a:off x="5603882" y="1287733"/>
            <a:ext cx="5788712" cy="2775377"/>
            <a:chOff x="-5483" y="1305847"/>
            <a:chExt cx="2852266" cy="2000718"/>
          </a:xfrm>
        </p:grpSpPr>
        <p:sp>
          <p:nvSpPr>
            <p:cNvPr id="34" name="Freeform 33"/>
            <p:cNvSpPr/>
            <p:nvPr/>
          </p:nvSpPr>
          <p:spPr>
            <a:xfrm rot="20506502">
              <a:off x="-5483" y="1305847"/>
              <a:ext cx="2852266" cy="2000718"/>
            </a:xfrm>
            <a:custGeom>
              <a:avLst/>
              <a:gdLst>
                <a:gd name="connsiteX0" fmla="*/ 2061509 w 3100978"/>
                <a:gd name="connsiteY0" fmla="*/ 613378 h 4396836"/>
                <a:gd name="connsiteX1" fmla="*/ 2167417 w 3100978"/>
                <a:gd name="connsiteY1" fmla="*/ 1116779 h 4396836"/>
                <a:gd name="connsiteX2" fmla="*/ 2162746 w 3100978"/>
                <a:gd name="connsiteY2" fmla="*/ 1134378 h 4396836"/>
                <a:gd name="connsiteX3" fmla="*/ 2180584 w 3100978"/>
                <a:gd name="connsiteY3" fmla="*/ 1138034 h 4396836"/>
                <a:gd name="connsiteX4" fmla="*/ 2584144 w 3100978"/>
                <a:gd name="connsiteY4" fmla="*/ 1457046 h 4396836"/>
                <a:gd name="connsiteX5" fmla="*/ 2690052 w 3100978"/>
                <a:gd name="connsiteY5" fmla="*/ 1960447 h 4396836"/>
                <a:gd name="connsiteX6" fmla="*/ 2676035 w 3100978"/>
                <a:gd name="connsiteY6" fmla="*/ 2013258 h 4396836"/>
                <a:gd name="connsiteX7" fmla="*/ 2678971 w 3100978"/>
                <a:gd name="connsiteY7" fmla="*/ 2015154 h 4396836"/>
                <a:gd name="connsiteX8" fmla="*/ 2859126 w 3100978"/>
                <a:gd name="connsiteY8" fmla="*/ 2216777 h 4396836"/>
                <a:gd name="connsiteX9" fmla="*/ 2880726 w 3100978"/>
                <a:gd name="connsiteY9" fmla="*/ 2944858 h 4396836"/>
                <a:gd name="connsiteX10" fmla="*/ 2833370 w 3100978"/>
                <a:gd name="connsiteY10" fmla="*/ 3004044 h 4396836"/>
                <a:gd name="connsiteX11" fmla="*/ 2903254 w 3100978"/>
                <a:gd name="connsiteY11" fmla="*/ 3069320 h 4396836"/>
                <a:gd name="connsiteX12" fmla="*/ 2986180 w 3100978"/>
                <a:gd name="connsiteY12" fmla="*/ 3180125 h 4396836"/>
                <a:gd name="connsiteX13" fmla="*/ 2838306 w 3100978"/>
                <a:gd name="connsiteY13" fmla="*/ 4076429 h 4396836"/>
                <a:gd name="connsiteX14" fmla="*/ 2052862 w 3100978"/>
                <a:gd name="connsiteY14" fmla="*/ 3920470 h 4396836"/>
                <a:gd name="connsiteX15" fmla="*/ 2024777 w 3100978"/>
                <a:gd name="connsiteY15" fmla="*/ 3882943 h 4396836"/>
                <a:gd name="connsiteX16" fmla="*/ 2016705 w 3100978"/>
                <a:gd name="connsiteY16" fmla="*/ 3921989 h 4396836"/>
                <a:gd name="connsiteX17" fmla="*/ 1844897 w 3100978"/>
                <a:gd name="connsiteY17" fmla="*/ 4396836 h 4396836"/>
                <a:gd name="connsiteX18" fmla="*/ 1666199 w 3100978"/>
                <a:gd name="connsiteY18" fmla="*/ 3892737 h 4396836"/>
                <a:gd name="connsiteX19" fmla="*/ 1654923 w 3100978"/>
                <a:gd name="connsiteY19" fmla="*/ 3833346 h 4396836"/>
                <a:gd name="connsiteX20" fmla="*/ 1577013 w 3100978"/>
                <a:gd name="connsiteY20" fmla="*/ 3817380 h 4396836"/>
                <a:gd name="connsiteX21" fmla="*/ 1173454 w 3100978"/>
                <a:gd name="connsiteY21" fmla="*/ 3498368 h 4396836"/>
                <a:gd name="connsiteX22" fmla="*/ 1058816 w 3100978"/>
                <a:gd name="connsiteY22" fmla="*/ 3119469 h 4396836"/>
                <a:gd name="connsiteX23" fmla="*/ 1060196 w 3100978"/>
                <a:gd name="connsiteY23" fmla="*/ 3099790 h 4396836"/>
                <a:gd name="connsiteX24" fmla="*/ 1040872 w 3100978"/>
                <a:gd name="connsiteY24" fmla="*/ 3099766 h 4396836"/>
                <a:gd name="connsiteX25" fmla="*/ 518122 w 3100978"/>
                <a:gd name="connsiteY25" fmla="*/ 2756328 h 4396836"/>
                <a:gd name="connsiteX26" fmla="*/ 443425 w 3100978"/>
                <a:gd name="connsiteY26" fmla="*/ 2135332 h 4396836"/>
                <a:gd name="connsiteX27" fmla="*/ 453881 w 3100978"/>
                <a:gd name="connsiteY27" fmla="*/ 2114245 h 4396836"/>
                <a:gd name="connsiteX28" fmla="*/ 361434 w 3100978"/>
                <a:gd name="connsiteY28" fmla="*/ 2067083 h 4396836"/>
                <a:gd name="connsiteX29" fmla="*/ 114798 w 3100978"/>
                <a:gd name="connsiteY29" fmla="*/ 1819324 h 4396836"/>
                <a:gd name="connsiteX30" fmla="*/ 167586 w 3100978"/>
                <a:gd name="connsiteY30" fmla="*/ 998272 h 4396836"/>
                <a:gd name="connsiteX31" fmla="*/ 183828 w 3100978"/>
                <a:gd name="connsiteY31" fmla="*/ 985418 h 4396836"/>
                <a:gd name="connsiteX32" fmla="*/ 176896 w 3100978"/>
                <a:gd name="connsiteY32" fmla="*/ 976155 h 4396836"/>
                <a:gd name="connsiteX33" fmla="*/ 324770 w 3100978"/>
                <a:gd name="connsiteY33" fmla="*/ 79851 h 4396836"/>
                <a:gd name="connsiteX34" fmla="*/ 1193140 w 3100978"/>
                <a:gd name="connsiteY34" fmla="*/ 346614 h 4396836"/>
                <a:gd name="connsiteX35" fmla="*/ 2061509 w 3100978"/>
                <a:gd name="connsiteY35" fmla="*/ 613378 h 439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00978" h="4396836">
                  <a:moveTo>
                    <a:pt x="2061509" y="613378"/>
                  </a:moveTo>
                  <a:cubicBezTo>
                    <a:pt x="2160989" y="773964"/>
                    <a:pt x="2194177" y="954579"/>
                    <a:pt x="2167417" y="1116779"/>
                  </a:cubicBezTo>
                  <a:lnTo>
                    <a:pt x="2162746" y="1134378"/>
                  </a:lnTo>
                  <a:lnTo>
                    <a:pt x="2180584" y="1138034"/>
                  </a:lnTo>
                  <a:cubicBezTo>
                    <a:pt x="2337728" y="1186308"/>
                    <a:pt x="2484664" y="1296460"/>
                    <a:pt x="2584144" y="1457046"/>
                  </a:cubicBezTo>
                  <a:cubicBezTo>
                    <a:pt x="2683623" y="1617632"/>
                    <a:pt x="2716812" y="1798248"/>
                    <a:pt x="2690052" y="1960447"/>
                  </a:cubicBezTo>
                  <a:lnTo>
                    <a:pt x="2676035" y="2013258"/>
                  </a:lnTo>
                  <a:lnTo>
                    <a:pt x="2678971" y="2015154"/>
                  </a:lnTo>
                  <a:cubicBezTo>
                    <a:pt x="2747783" y="2068799"/>
                    <a:pt x="2809386" y="2136484"/>
                    <a:pt x="2859126" y="2216777"/>
                  </a:cubicBezTo>
                  <a:cubicBezTo>
                    <a:pt x="3008346" y="2457656"/>
                    <a:pt x="3008410" y="2743601"/>
                    <a:pt x="2880726" y="2944858"/>
                  </a:cubicBezTo>
                  <a:lnTo>
                    <a:pt x="2833370" y="3004044"/>
                  </a:lnTo>
                  <a:lnTo>
                    <a:pt x="2903254" y="3069320"/>
                  </a:lnTo>
                  <a:cubicBezTo>
                    <a:pt x="2933474" y="3102984"/>
                    <a:pt x="2961310" y="3139978"/>
                    <a:pt x="2986180" y="3180125"/>
                  </a:cubicBezTo>
                  <a:cubicBezTo>
                    <a:pt x="3185140" y="3501297"/>
                    <a:pt x="3118934" y="3902586"/>
                    <a:pt x="2838306" y="4076429"/>
                  </a:cubicBezTo>
                  <a:cubicBezTo>
                    <a:pt x="2592757" y="4228541"/>
                    <a:pt x="2264402" y="4156114"/>
                    <a:pt x="2052862" y="3920470"/>
                  </a:cubicBezTo>
                  <a:lnTo>
                    <a:pt x="2024777" y="3882943"/>
                  </a:lnTo>
                  <a:lnTo>
                    <a:pt x="2016705" y="3921989"/>
                  </a:lnTo>
                  <a:cubicBezTo>
                    <a:pt x="1980966" y="4069154"/>
                    <a:pt x="1925683" y="4229731"/>
                    <a:pt x="1844897" y="4396836"/>
                  </a:cubicBezTo>
                  <a:cubicBezTo>
                    <a:pt x="1758725" y="4218591"/>
                    <a:pt x="1701570" y="4047773"/>
                    <a:pt x="1666199" y="3892737"/>
                  </a:cubicBezTo>
                  <a:lnTo>
                    <a:pt x="1654923" y="3833346"/>
                  </a:lnTo>
                  <a:lnTo>
                    <a:pt x="1577013" y="3817380"/>
                  </a:lnTo>
                  <a:cubicBezTo>
                    <a:pt x="1419870" y="3769105"/>
                    <a:pt x="1272934" y="3658954"/>
                    <a:pt x="1173454" y="3498368"/>
                  </a:cubicBezTo>
                  <a:cubicBezTo>
                    <a:pt x="1098845" y="3377928"/>
                    <a:pt x="1061523" y="3246222"/>
                    <a:pt x="1058816" y="3119469"/>
                  </a:cubicBezTo>
                  <a:lnTo>
                    <a:pt x="1060196" y="3099790"/>
                  </a:lnTo>
                  <a:lnTo>
                    <a:pt x="1040872" y="3099766"/>
                  </a:lnTo>
                  <a:cubicBezTo>
                    <a:pt x="840972" y="3078990"/>
                    <a:pt x="642472" y="2957061"/>
                    <a:pt x="518122" y="2756328"/>
                  </a:cubicBezTo>
                  <a:cubicBezTo>
                    <a:pt x="393773" y="2555596"/>
                    <a:pt x="373003" y="2323567"/>
                    <a:pt x="443425" y="2135332"/>
                  </a:cubicBezTo>
                  <a:lnTo>
                    <a:pt x="453881" y="2114245"/>
                  </a:lnTo>
                  <a:lnTo>
                    <a:pt x="361434" y="2067083"/>
                  </a:lnTo>
                  <a:cubicBezTo>
                    <a:pt x="265802" y="2008373"/>
                    <a:pt x="180081" y="1924709"/>
                    <a:pt x="114798" y="1819324"/>
                  </a:cubicBezTo>
                  <a:cubicBezTo>
                    <a:pt x="-59292" y="1538298"/>
                    <a:pt x="-30364" y="1195933"/>
                    <a:pt x="167586" y="998272"/>
                  </a:cubicBezTo>
                  <a:lnTo>
                    <a:pt x="183828" y="985418"/>
                  </a:lnTo>
                  <a:lnTo>
                    <a:pt x="176896" y="976155"/>
                  </a:lnTo>
                  <a:cubicBezTo>
                    <a:pt x="-22063" y="654983"/>
                    <a:pt x="44142" y="253694"/>
                    <a:pt x="324770" y="79851"/>
                  </a:cubicBezTo>
                  <a:cubicBezTo>
                    <a:pt x="605398" y="-93992"/>
                    <a:pt x="994180" y="25442"/>
                    <a:pt x="1193140" y="346614"/>
                  </a:cubicBezTo>
                  <a:cubicBezTo>
                    <a:pt x="1473767" y="172772"/>
                    <a:pt x="1862549" y="292205"/>
                    <a:pt x="2061509" y="613378"/>
                  </a:cubicBezTo>
                  <a:close/>
                </a:path>
              </a:pathLst>
            </a:custGeom>
            <a:solidFill>
              <a:srgbClr val="C6E6A2"/>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990"/>
              <a:endParaRPr lang="en-US">
                <a:solidFill>
                  <a:srgbClr val="FFFFFF"/>
                </a:solidFill>
              </a:endParaRPr>
            </a:p>
          </p:txBody>
        </p:sp>
        <p:sp>
          <p:nvSpPr>
            <p:cNvPr id="35" name="TextBox 34"/>
            <p:cNvSpPr txBox="1"/>
            <p:nvPr/>
          </p:nvSpPr>
          <p:spPr>
            <a:xfrm rot="21543074">
              <a:off x="83727" y="1826569"/>
              <a:ext cx="2480692" cy="954041"/>
            </a:xfrm>
            <a:prstGeom prst="rect">
              <a:avLst/>
            </a:prstGeom>
            <a:noFill/>
          </p:spPr>
          <p:txBody>
            <a:bodyPr wrap="square" lIns="91438" tIns="45719" rIns="91438" bIns="45719" rtlCol="0">
              <a:spAutoFit/>
            </a:bodyPr>
            <a:lstStyle/>
            <a:p>
              <a:pPr indent="452955"/>
              <a:r>
                <a:rPr lang="vi-VN" sz="2000" dirty="0"/>
                <a:t>- Tớ thích </a:t>
              </a:r>
              <a:r>
                <a:rPr lang="vi-VN" sz="2000" dirty="0" smtClean="0"/>
                <a:t>hình </a:t>
              </a:r>
              <a:r>
                <a:rPr lang="vi-VN" sz="2000" dirty="0"/>
                <a:t>ảnh </a:t>
              </a:r>
              <a:r>
                <a:rPr lang="vi-VN" sz="2000" b="1" dirty="0" smtClean="0">
                  <a:solidFill>
                    <a:srgbClr val="FF0000"/>
                  </a:solidFill>
                  <a:latin typeface="Cambria" panose="02040503050406030204" pitchFamily="18" charset="0"/>
                  <a:ea typeface="Cambria" panose="02040503050406030204" pitchFamily="18" charset="0"/>
                </a:rPr>
                <a:t>ông </a:t>
              </a:r>
              <a:r>
                <a:rPr lang="vi-VN" sz="2000" b="1" dirty="0">
                  <a:solidFill>
                    <a:srgbClr val="FF0000"/>
                  </a:solidFill>
                  <a:latin typeface="Cambria" panose="02040503050406030204" pitchFamily="18" charset="0"/>
                  <a:ea typeface="Cambria" panose="02040503050406030204" pitchFamily="18" charset="0"/>
                </a:rPr>
                <a:t>ngô </a:t>
              </a:r>
              <a:r>
                <a:rPr lang="vi-VN" sz="2000" b="1" dirty="0" smtClean="0">
                  <a:solidFill>
                    <a:srgbClr val="FF0000"/>
                  </a:solidFill>
                  <a:latin typeface="Cambria" panose="02040503050406030204" pitchFamily="18" charset="0"/>
                  <a:ea typeface="Cambria" panose="02040503050406030204" pitchFamily="18" charset="0"/>
                </a:rPr>
                <a:t>bắp</a:t>
              </a:r>
              <a:r>
                <a:rPr lang="vi-VN"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Vì</a:t>
              </a:r>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ngô bắp được nhân hóa là “ông” trở nên sinh động, ngộ ngh</a:t>
              </a:r>
              <a:r>
                <a:rPr lang="en-US" sz="2000" dirty="0">
                  <a:latin typeface="Cambria" panose="02040503050406030204" pitchFamily="18" charset="0"/>
                  <a:ea typeface="Cambria" panose="02040503050406030204" pitchFamily="18" charset="0"/>
                </a:rPr>
                <a:t>ĩ</a:t>
              </a:r>
              <a:r>
                <a:rPr lang="vi-VN" sz="2000" dirty="0">
                  <a:latin typeface="Cambria" panose="02040503050406030204" pitchFamily="18" charset="0"/>
                  <a:ea typeface="Cambria" panose="02040503050406030204" pitchFamily="18" charset="0"/>
                </a:rPr>
                <a:t>nh và thật gần gũi với mỗi gia đình. </a:t>
              </a:r>
              <a:endParaRPr lang="vi-VN" sz="2000" dirty="0"/>
            </a:p>
          </p:txBody>
        </p:sp>
      </p:grpSp>
      <p:pic>
        <p:nvPicPr>
          <p:cNvPr id="6" name="Picture 5"/>
          <p:cNvPicPr>
            <a:picLocks noChangeAspect="1"/>
          </p:cNvPicPr>
          <p:nvPr/>
        </p:nvPicPr>
        <p:blipFill>
          <a:blip r:embed="rId3"/>
          <a:stretch>
            <a:fillRect/>
          </a:stretch>
        </p:blipFill>
        <p:spPr>
          <a:xfrm>
            <a:off x="10986" y="1918553"/>
            <a:ext cx="5138756" cy="3854067"/>
          </a:xfrm>
          <a:prstGeom prst="ellipse">
            <a:avLst/>
          </a:prstGeom>
          <a:ln>
            <a:noFill/>
          </a:ln>
          <a:effectLst>
            <a:softEdge rad="112500"/>
          </a:effectLst>
        </p:spPr>
      </p:pic>
      <p:pic>
        <p:nvPicPr>
          <p:cNvPr id="62" name="Picture 61"/>
          <p:cNvPicPr>
            <a:picLocks noChangeAspect="1"/>
          </p:cNvPicPr>
          <p:nvPr/>
        </p:nvPicPr>
        <p:blipFill rotWithShape="1">
          <a:blip r:embed="rId4">
            <a:clrChange>
              <a:clrFrom>
                <a:srgbClr val="FFFFFF"/>
              </a:clrFrom>
              <a:clrTo>
                <a:srgbClr val="FFFFFF">
                  <a:alpha val="0"/>
                </a:srgbClr>
              </a:clrTo>
            </a:clrChange>
          </a:blip>
          <a:srcRect b="33721"/>
          <a:stretch/>
        </p:blipFill>
        <p:spPr>
          <a:xfrm>
            <a:off x="4709338" y="3778515"/>
            <a:ext cx="7352135" cy="2841220"/>
          </a:xfrm>
          <a:prstGeom prst="rect">
            <a:avLst/>
          </a:prstGeom>
        </p:spPr>
      </p:pic>
    </p:spTree>
    <p:extLst>
      <p:ext uri="{BB962C8B-B14F-4D97-AF65-F5344CB8AC3E}">
        <p14:creationId xmlns:p14="http://schemas.microsoft.com/office/powerpoint/2010/main" val="29481987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Diagonal Corners Rounded 7">
            <a:extLst>
              <a:ext uri="{FF2B5EF4-FFF2-40B4-BE49-F238E27FC236}">
                <a16:creationId xmlns:a16="http://schemas.microsoft.com/office/drawing/2014/main" xmlns="" id="{EE464D4B-4E53-446A-BF0B-8D2FE942C606}"/>
              </a:ext>
            </a:extLst>
          </p:cNvPr>
          <p:cNvSpPr/>
          <p:nvPr/>
        </p:nvSpPr>
        <p:spPr>
          <a:xfrm>
            <a:off x="311727" y="122832"/>
            <a:ext cx="11690149" cy="6735169"/>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sp>
        <p:nvSpPr>
          <p:cNvPr id="55" name="Rounded Rectangle 32"/>
          <p:cNvSpPr>
            <a:spLocks noChangeArrowheads="1"/>
          </p:cNvSpPr>
          <p:nvPr/>
        </p:nvSpPr>
        <p:spPr bwMode="auto">
          <a:xfrm>
            <a:off x="838143" y="270119"/>
            <a:ext cx="11041227" cy="1025919"/>
          </a:xfrm>
          <a:prstGeom prst="roundRect">
            <a:avLst>
              <a:gd name="adj" fmla="val 16667"/>
            </a:avLst>
          </a:prstGeom>
          <a:solidFill>
            <a:srgbClr val="FFD85B"/>
          </a:solidFill>
          <a:ln w="9525" algn="ctr">
            <a:solidFill>
              <a:srgbClr val="FFC000"/>
            </a:solidFill>
            <a:round/>
            <a:headEnd/>
            <a:tailEnd/>
          </a:ln>
        </p:spPr>
        <p:txBody>
          <a:bodyPr lIns="121917" tIns="60958" rIns="121917" bIns="60958"/>
          <a:lstStyle/>
          <a:p>
            <a:pPr defTabSz="1219170">
              <a:defRPr/>
            </a:pPr>
            <a:endParaRPr lang="en-US" sz="2400" kern="0">
              <a:solidFill>
                <a:sysClr val="windowText" lastClr="000000"/>
              </a:solidFill>
            </a:endParaRPr>
          </a:p>
        </p:txBody>
      </p:sp>
      <p:sp>
        <p:nvSpPr>
          <p:cNvPr id="12" name="Text Box 19"/>
          <p:cNvSpPr txBox="1">
            <a:spLocks noChangeArrowheads="1"/>
          </p:cNvSpPr>
          <p:nvPr/>
        </p:nvSpPr>
        <p:spPr bwMode="auto">
          <a:xfrm>
            <a:off x="776049" y="55609"/>
            <a:ext cx="10891233" cy="53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4" tIns="60952" rIns="121904" bIns="60952">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endParaRPr lang="vi-VN" sz="2700" b="1" dirty="0">
              <a:solidFill>
                <a:srgbClr val="FFFF00"/>
              </a:solidFill>
            </a:endParaRPr>
          </a:p>
        </p:txBody>
      </p:sp>
      <p:sp>
        <p:nvSpPr>
          <p:cNvPr id="54" name="TextBox 53"/>
          <p:cNvSpPr txBox="1"/>
          <p:nvPr/>
        </p:nvSpPr>
        <p:spPr>
          <a:xfrm>
            <a:off x="838143" y="322341"/>
            <a:ext cx="11078349" cy="1025919"/>
          </a:xfrm>
          <a:prstGeom prst="rect">
            <a:avLst/>
          </a:prstGeom>
          <a:noFill/>
        </p:spPr>
        <p:txBody>
          <a:bodyPr wrap="square" lIns="121914" tIns="60957" rIns="121914" bIns="60957" rtlCol="0">
            <a:spAutoFit/>
          </a:bodyPr>
          <a:lstStyle/>
          <a:p>
            <a:pPr algn="just"/>
            <a:r>
              <a:rPr lang="vi-VN" sz="2900" dirty="0">
                <a:solidFill>
                  <a:schemeClr val="tx1">
                    <a:lumMod val="95000"/>
                    <a:lumOff val="5000"/>
                  </a:schemeClr>
                </a:solidFill>
              </a:rPr>
              <a:t>Em thích hình ảnh nhân hoá nào trong đoạn thơ dưới đây? Nêu tác dụng của hình ảnh nhân hoá đó.</a:t>
            </a:r>
            <a:endParaRPr lang="en-US" sz="2900" dirty="0">
              <a:solidFill>
                <a:schemeClr val="tx1">
                  <a:lumMod val="95000"/>
                  <a:lumOff val="5000"/>
                </a:schemeClr>
              </a:solidFill>
            </a:endParaRPr>
          </a:p>
        </p:txBody>
      </p:sp>
      <p:grpSp>
        <p:nvGrpSpPr>
          <p:cNvPr id="42" name="Group 41"/>
          <p:cNvGrpSpPr/>
          <p:nvPr/>
        </p:nvGrpSpPr>
        <p:grpSpPr>
          <a:xfrm>
            <a:off x="170516" y="255654"/>
            <a:ext cx="637709" cy="754052"/>
            <a:chOff x="417444" y="2357467"/>
            <a:chExt cx="488433" cy="577543"/>
          </a:xfrm>
        </p:grpSpPr>
        <p:sp>
          <p:nvSpPr>
            <p:cNvPr id="43" name="Oval 42"/>
            <p:cNvSpPr/>
            <p:nvPr/>
          </p:nvSpPr>
          <p:spPr>
            <a:xfrm>
              <a:off x="417444" y="2407009"/>
              <a:ext cx="488433" cy="488433"/>
            </a:xfrm>
            <a:prstGeom prst="ellipse">
              <a:avLst/>
            </a:prstGeom>
            <a:solidFill>
              <a:srgbClr val="166439"/>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kern="0">
                <a:solidFill>
                  <a:prstClr val="white"/>
                </a:solidFill>
                <a:latin typeface="Calibri"/>
              </a:endParaRPr>
            </a:p>
          </p:txBody>
        </p:sp>
        <p:sp>
          <p:nvSpPr>
            <p:cNvPr id="44" name="Rectangle 43"/>
            <p:cNvSpPr/>
            <p:nvPr/>
          </p:nvSpPr>
          <p:spPr>
            <a:xfrm>
              <a:off x="484126" y="2357467"/>
              <a:ext cx="355071" cy="577543"/>
            </a:xfrm>
            <a:prstGeom prst="rect">
              <a:avLst/>
            </a:prstGeom>
            <a:noFill/>
          </p:spPr>
          <p:txBody>
            <a:bodyPr wrap="none" lIns="91440" tIns="45720" rIns="91440" bIns="45720">
              <a:spAutoFit/>
            </a:bodyPr>
            <a:lstStyle/>
            <a:p>
              <a:pPr algn="ctr" defTabSz="1219170">
                <a:defRPr/>
              </a:pPr>
              <a:r>
                <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grpSp>
        <p:nvGrpSpPr>
          <p:cNvPr id="36" name="Group 35"/>
          <p:cNvGrpSpPr/>
          <p:nvPr/>
        </p:nvGrpSpPr>
        <p:grpSpPr>
          <a:xfrm>
            <a:off x="485048" y="2032322"/>
            <a:ext cx="5892270" cy="3779969"/>
            <a:chOff x="2610354" y="1409711"/>
            <a:chExt cx="6356027" cy="2834977"/>
          </a:xfrm>
        </p:grpSpPr>
        <p:sp>
          <p:nvSpPr>
            <p:cNvPr id="37" name="Rounded Rectangle 36"/>
            <p:cNvSpPr/>
            <p:nvPr/>
          </p:nvSpPr>
          <p:spPr>
            <a:xfrm>
              <a:off x="2843809" y="1409711"/>
              <a:ext cx="6122571" cy="2834977"/>
            </a:xfrm>
            <a:prstGeom prst="roundRect">
              <a:avLst>
                <a:gd name="adj" fmla="val 4979"/>
              </a:avLst>
            </a:prstGeom>
            <a:solidFill>
              <a:srgbClr val="FFF6D9"/>
            </a:solidFill>
            <a:ln>
              <a:solidFill>
                <a:srgbClr val="FBD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610354" y="1554536"/>
              <a:ext cx="6356027" cy="2377573"/>
            </a:xfrm>
            <a:prstGeom prst="rect">
              <a:avLst/>
            </a:prstGeom>
            <a:noFill/>
          </p:spPr>
          <p:txBody>
            <a:bodyPr wrap="square" lIns="91438" tIns="45719" rIns="91438" bIns="45719" rtlCol="0">
              <a:spAutoFit/>
            </a:bodyPr>
            <a:lstStyle/>
            <a:p>
              <a:pPr marL="228594" algn="ctr" defTabSz="914264"/>
              <a:r>
                <a:rPr lang="en-US" sz="2700" dirty="0" smtClean="0">
                  <a:cs typeface="Arial-Rounded" panose="020B0500000000000000" charset="0"/>
                  <a:sym typeface="+mn-ea"/>
                </a:rPr>
                <a:t>       </a:t>
              </a:r>
              <a:r>
                <a:rPr lang="vi-VN" sz="2700" dirty="0" smtClean="0">
                  <a:cs typeface="Arial-Rounded" panose="020B0500000000000000" charset="0"/>
                  <a:sym typeface="+mn-ea"/>
                </a:rPr>
                <a:t>Chẳng </a:t>
              </a:r>
              <a:r>
                <a:rPr lang="vi-VN" sz="2700" dirty="0">
                  <a:cs typeface="Arial-Rounded" panose="020B0500000000000000" charset="0"/>
                  <a:sym typeface="+mn-ea"/>
                </a:rPr>
                <a:t>đâu bằng chính nhà </a:t>
              </a:r>
              <a:r>
                <a:rPr lang="vi-VN" sz="2700" dirty="0" smtClean="0">
                  <a:cs typeface="Arial-Rounded" panose="020B0500000000000000" charset="0"/>
                  <a:sym typeface="+mn-ea"/>
                </a:rPr>
                <a:t>em</a:t>
              </a:r>
              <a:endParaRPr lang="en-US" sz="2700" dirty="0" smtClean="0">
                <a:cs typeface="Arial-Rounded" panose="020B0500000000000000" charset="0"/>
                <a:sym typeface="+mn-ea"/>
              </a:endParaRPr>
            </a:p>
            <a:p>
              <a:pPr marL="228594" algn="ctr" defTabSz="914264"/>
              <a:r>
                <a:rPr lang="vi-VN" sz="2700" dirty="0" smtClean="0">
                  <a:cs typeface="Arial-Rounded" panose="020B0500000000000000" charset="0"/>
                  <a:sym typeface="+mn-ea"/>
                </a:rPr>
                <a:t>Có </a:t>
              </a:r>
              <a:r>
                <a:rPr lang="vi-VN" sz="2700" dirty="0">
                  <a:cs typeface="Arial-Rounded" panose="020B0500000000000000" charset="0"/>
                  <a:sym typeface="+mn-ea"/>
                </a:rPr>
                <a:t>đàn chim sẻ bên thềm líu </a:t>
              </a:r>
              <a:r>
                <a:rPr lang="vi-VN" sz="2700" dirty="0" smtClean="0">
                  <a:cs typeface="Arial-Rounded" panose="020B0500000000000000" charset="0"/>
                  <a:sym typeface="+mn-ea"/>
                </a:rPr>
                <a:t>lo.</a:t>
              </a:r>
              <a:endParaRPr lang="en-US" sz="2700" dirty="0">
                <a:cs typeface="Arial-Rounded" panose="020B0500000000000000" charset="0"/>
                <a:sym typeface="+mn-ea"/>
              </a:endParaRPr>
            </a:p>
            <a:p>
              <a:pPr marL="228594" algn="ctr" defTabSz="914264"/>
              <a:r>
                <a:rPr lang="vi-VN" sz="2700" dirty="0" smtClean="0">
                  <a:cs typeface="Arial-Rounded" panose="020B0500000000000000" charset="0"/>
                  <a:sym typeface="+mn-ea"/>
                </a:rPr>
                <a:t>Có </a:t>
              </a:r>
              <a:r>
                <a:rPr lang="vi-VN" sz="2700" dirty="0">
                  <a:cs typeface="Arial-Rounded" panose="020B0500000000000000" charset="0"/>
                  <a:sym typeface="+mn-ea"/>
                </a:rPr>
                <a:t>nàng gà mái hoa mơ</a:t>
              </a:r>
            </a:p>
            <a:p>
              <a:pPr marL="228594" algn="ctr" defTabSz="914264"/>
              <a:r>
                <a:rPr lang="vi-VN" sz="2700" dirty="0">
                  <a:cs typeface="Arial-Rounded" panose="020B0500000000000000" charset="0"/>
                  <a:sym typeface="+mn-ea"/>
                </a:rPr>
                <a:t>Cục ta, cục tác khi vừa đẻ xong.</a:t>
              </a:r>
            </a:p>
            <a:p>
              <a:pPr marL="228594" algn="ctr" defTabSz="914264"/>
              <a:r>
                <a:rPr lang="vi-VN" sz="2700" dirty="0">
                  <a:cs typeface="Arial-Rounded" panose="020B0500000000000000" charset="0"/>
                  <a:sym typeface="+mn-ea"/>
                </a:rPr>
                <a:t>Có bà chuối mật lưng ong</a:t>
              </a:r>
            </a:p>
            <a:p>
              <a:pPr marL="228594" algn="ctr" defTabSz="914264"/>
              <a:r>
                <a:rPr lang="vi-VN" sz="2700" dirty="0">
                  <a:cs typeface="Arial-Rounded" panose="020B0500000000000000" charset="0"/>
                  <a:sym typeface="+mn-ea"/>
                </a:rPr>
                <a:t>Có ông ngô bắp râu hồng như tơ.</a:t>
              </a:r>
            </a:p>
            <a:p>
              <a:pPr marL="228594" algn="ctr" defTabSz="914264"/>
              <a:r>
                <a:rPr lang="en-US" sz="1900" dirty="0">
                  <a:cs typeface="Arial-Rounded" panose="020B0500000000000000" charset="0"/>
                  <a:sym typeface="+mn-ea"/>
                </a:rPr>
                <a:t>                     </a:t>
              </a:r>
              <a:endParaRPr lang="en-US" sz="1900" dirty="0" smtClean="0">
                <a:cs typeface="Arial-Rounded" panose="020B0500000000000000" charset="0"/>
                <a:sym typeface="+mn-ea"/>
              </a:endParaRPr>
            </a:p>
            <a:p>
              <a:pPr marL="228594" algn="ctr" defTabSz="914264"/>
              <a:r>
                <a:rPr lang="en-US" sz="1900">
                  <a:cs typeface="Arial-Rounded" panose="020B0500000000000000" charset="0"/>
                  <a:sym typeface="+mn-ea"/>
                </a:rPr>
                <a:t> </a:t>
              </a:r>
              <a:r>
                <a:rPr lang="en-US" sz="1900" smtClean="0">
                  <a:cs typeface="Arial-Rounded" panose="020B0500000000000000" charset="0"/>
                  <a:sym typeface="+mn-ea"/>
                </a:rPr>
                <a:t>                                            </a:t>
              </a:r>
              <a:r>
                <a:rPr lang="vi-VN" sz="1900" smtClean="0">
                  <a:cs typeface="Arial-Rounded" panose="020B0500000000000000" charset="0"/>
                  <a:sym typeface="+mn-ea"/>
                </a:rPr>
                <a:t>(</a:t>
              </a:r>
              <a:r>
                <a:rPr lang="vi-VN" sz="1900" dirty="0">
                  <a:cs typeface="Arial-Rounded" panose="020B0500000000000000" charset="0"/>
                  <a:sym typeface="+mn-ea"/>
                </a:rPr>
                <a:t>Đoàn Thị Lam Luyến)</a:t>
              </a:r>
            </a:p>
          </p:txBody>
        </p:sp>
      </p:grpSp>
      <p:cxnSp>
        <p:nvCxnSpPr>
          <p:cNvPr id="68" name="Straight Connector 67"/>
          <p:cNvCxnSpPr/>
          <p:nvPr/>
        </p:nvCxnSpPr>
        <p:spPr>
          <a:xfrm flipV="1">
            <a:off x="3055898" y="3494522"/>
            <a:ext cx="2280229" cy="26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639617" y="4278378"/>
            <a:ext cx="134395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2281469" y="4705445"/>
            <a:ext cx="1064358"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xmlns="" id="{586C1CA6-A16D-BC67-C19D-C4754DD7A1CB}"/>
              </a:ext>
            </a:extLst>
          </p:cNvPr>
          <p:cNvPicPr>
            <a:picLocks noChangeAspect="1"/>
          </p:cNvPicPr>
          <p:nvPr/>
        </p:nvPicPr>
        <p:blipFill>
          <a:blip r:embed="rId3"/>
          <a:stretch>
            <a:fillRect/>
          </a:stretch>
        </p:blipFill>
        <p:spPr>
          <a:xfrm>
            <a:off x="6977042" y="1859065"/>
            <a:ext cx="4897956" cy="4371793"/>
          </a:xfrm>
          <a:prstGeom prst="rect">
            <a:avLst/>
          </a:prstGeom>
        </p:spPr>
      </p:pic>
      <p:pic>
        <p:nvPicPr>
          <p:cNvPr id="47" name="Picture 4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8837" y="2795458"/>
            <a:ext cx="4039824" cy="3325713"/>
          </a:xfrm>
          <a:prstGeom prst="rect">
            <a:avLst/>
          </a:prstGeom>
        </p:spPr>
      </p:pic>
      <p:sp>
        <p:nvSpPr>
          <p:cNvPr id="72" name="Rounded Rectangular Callout 71"/>
          <p:cNvSpPr/>
          <p:nvPr/>
        </p:nvSpPr>
        <p:spPr>
          <a:xfrm>
            <a:off x="7481456" y="1460665"/>
            <a:ext cx="4567206" cy="1572978"/>
          </a:xfrm>
          <a:prstGeom prst="wedgeRoundRectCallout">
            <a:avLst>
              <a:gd name="adj1" fmla="val -11953"/>
              <a:gd name="adj2" fmla="val 72125"/>
              <a:gd name="adj3" fmla="val 16667"/>
            </a:avLst>
          </a:prstGeom>
          <a:solidFill>
            <a:srgbClr val="FEF9DB"/>
          </a:solidFill>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r>
              <a:rPr lang="en-US" sz="2400" dirty="0" err="1" smtClean="0">
                <a:solidFill>
                  <a:schemeClr val="tx1">
                    <a:lumMod val="95000"/>
                    <a:lumOff val="5000"/>
                  </a:schemeClr>
                </a:solidFill>
                <a:latin typeface="Arial" pitchFamily="34" charset="0"/>
                <a:cs typeface="Arial" pitchFamily="34" charset="0"/>
              </a:rPr>
              <a:t>Bạn</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thích</a:t>
            </a:r>
            <a:r>
              <a:rPr lang="en-US" sz="2400" dirty="0" smtClean="0">
                <a:solidFill>
                  <a:schemeClr val="tx1">
                    <a:lumMod val="95000"/>
                    <a:lumOff val="5000"/>
                  </a:schemeClr>
                </a:solidFill>
                <a:latin typeface="Arial" pitchFamily="34" charset="0"/>
                <a:cs typeface="Arial" pitchFamily="34" charset="0"/>
              </a:rPr>
              <a:t> h</a:t>
            </a:r>
            <a:r>
              <a:rPr lang="vi-VN" sz="2400" dirty="0" smtClean="0">
                <a:solidFill>
                  <a:schemeClr val="tx1">
                    <a:lumMod val="95000"/>
                    <a:lumOff val="5000"/>
                  </a:schemeClr>
                </a:solidFill>
                <a:latin typeface="Arial" pitchFamily="34" charset="0"/>
                <a:cs typeface="Arial" pitchFamily="34" charset="0"/>
              </a:rPr>
              <a:t>ình </a:t>
            </a:r>
            <a:r>
              <a:rPr lang="vi-VN" sz="2400" dirty="0">
                <a:solidFill>
                  <a:schemeClr val="tx1">
                    <a:lumMod val="95000"/>
                    <a:lumOff val="5000"/>
                  </a:schemeClr>
                </a:solidFill>
                <a:latin typeface="Arial" pitchFamily="34" charset="0"/>
                <a:cs typeface="Arial" pitchFamily="34" charset="0"/>
              </a:rPr>
              <a:t>ảnh nhân hoá nào trong đoạn </a:t>
            </a:r>
            <a:r>
              <a:rPr lang="vi-VN" sz="2400" dirty="0" smtClean="0">
                <a:solidFill>
                  <a:schemeClr val="tx1">
                    <a:lumMod val="95000"/>
                    <a:lumOff val="5000"/>
                  </a:schemeClr>
                </a:solidFill>
                <a:latin typeface="Arial" pitchFamily="34" charset="0"/>
                <a:cs typeface="Arial" pitchFamily="34" charset="0"/>
              </a:rPr>
              <a:t>thơ? </a:t>
            </a:r>
            <a:r>
              <a:rPr lang="en-US" sz="2400" dirty="0" err="1" smtClean="0">
                <a:solidFill>
                  <a:schemeClr val="tx1">
                    <a:lumMod val="95000"/>
                    <a:lumOff val="5000"/>
                  </a:schemeClr>
                </a:solidFill>
                <a:latin typeface="Arial" pitchFamily="34" charset="0"/>
                <a:cs typeface="Arial" pitchFamily="34" charset="0"/>
              </a:rPr>
              <a:t>Tác</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dụng</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của</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hình</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ảnh</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nhân</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hóa</a:t>
            </a:r>
            <a:r>
              <a:rPr lang="en-US" sz="2400" dirty="0" smtClean="0">
                <a:solidFill>
                  <a:schemeClr val="tx1">
                    <a:lumMod val="95000"/>
                    <a:lumOff val="5000"/>
                  </a:schemeClr>
                </a:solidFill>
                <a:latin typeface="Arial" pitchFamily="34" charset="0"/>
                <a:cs typeface="Arial" pitchFamily="34" charset="0"/>
              </a:rPr>
              <a:t> </a:t>
            </a:r>
            <a:r>
              <a:rPr lang="en-US" sz="2400" dirty="0" err="1" smtClean="0">
                <a:solidFill>
                  <a:schemeClr val="tx1">
                    <a:lumMod val="95000"/>
                    <a:lumOff val="5000"/>
                  </a:schemeClr>
                </a:solidFill>
                <a:latin typeface="Arial" pitchFamily="34" charset="0"/>
                <a:cs typeface="Arial" pitchFamily="34" charset="0"/>
              </a:rPr>
              <a:t>đó</a:t>
            </a:r>
            <a:r>
              <a:rPr lang="en-US" sz="2400" dirty="0" smtClean="0">
                <a:solidFill>
                  <a:schemeClr val="tx1">
                    <a:lumMod val="95000"/>
                    <a:lumOff val="5000"/>
                  </a:schemeClr>
                </a:solidFill>
                <a:latin typeface="Arial" pitchFamily="34" charset="0"/>
                <a:cs typeface="Arial" pitchFamily="34" charset="0"/>
              </a:rPr>
              <a:t> ?</a:t>
            </a:r>
            <a:endParaRPr lang="en-US" sz="2400" dirty="0">
              <a:solidFill>
                <a:schemeClr val="tx1">
                  <a:lumMod val="95000"/>
                  <a:lumOff val="5000"/>
                </a:schemeClr>
              </a:solidFill>
              <a:latin typeface="Arial" pitchFamily="34" charset="0"/>
              <a:cs typeface="Arial" pitchFamily="34" charset="0"/>
            </a:endParaRPr>
          </a:p>
        </p:txBody>
      </p:sp>
      <p:sp>
        <p:nvSpPr>
          <p:cNvPr id="74" name="Rectangle 73"/>
          <p:cNvSpPr/>
          <p:nvPr/>
        </p:nvSpPr>
        <p:spPr>
          <a:xfrm>
            <a:off x="2181624" y="3117102"/>
            <a:ext cx="847600" cy="442908"/>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5" name="Rectangle 74"/>
          <p:cNvSpPr/>
          <p:nvPr/>
        </p:nvSpPr>
        <p:spPr>
          <a:xfrm>
            <a:off x="2016309" y="3922306"/>
            <a:ext cx="589115" cy="442908"/>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76" name="Rectangle 75"/>
          <p:cNvSpPr/>
          <p:nvPr/>
        </p:nvSpPr>
        <p:spPr>
          <a:xfrm>
            <a:off x="1473527" y="4365214"/>
            <a:ext cx="641969" cy="442908"/>
          </a:xfrm>
          <a:prstGeom prst="rect">
            <a:avLst/>
          </a:pr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Tree>
    <p:extLst>
      <p:ext uri="{BB962C8B-B14F-4D97-AF65-F5344CB8AC3E}">
        <p14:creationId xmlns:p14="http://schemas.microsoft.com/office/powerpoint/2010/main" val="4280498824"/>
      </p:ext>
    </p:extLst>
  </p:cSld>
  <p:clrMapOvr>
    <a:masterClrMapping/>
  </p:clrMapOvr>
  <p:transition spd="slow">
    <p:wipe/>
  </p:transition>
  <p:timing>
    <p:tnLst>
      <p:par>
        <p:cTn id="1" dur="indefinite" restart="never" nodeType="tmRoot"/>
      </p:par>
    </p:tnLst>
    <p:bldLst>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Diagonal Corners Rounded 7">
            <a:extLst>
              <a:ext uri="{FF2B5EF4-FFF2-40B4-BE49-F238E27FC236}">
                <a16:creationId xmlns:a16="http://schemas.microsoft.com/office/drawing/2014/main" xmlns="" id="{EE464D4B-4E53-446A-BF0B-8D2FE942C606}"/>
              </a:ext>
            </a:extLst>
          </p:cNvPr>
          <p:cNvSpPr/>
          <p:nvPr/>
        </p:nvSpPr>
        <p:spPr>
          <a:xfrm>
            <a:off x="311727" y="228599"/>
            <a:ext cx="11690149" cy="6150593"/>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pic>
        <p:nvPicPr>
          <p:cNvPr id="41" name="Picture 40"/>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11727" y="2988293"/>
            <a:ext cx="4622800" cy="3390900"/>
          </a:xfrm>
          <a:prstGeom prst="rect">
            <a:avLst/>
          </a:prstGeom>
        </p:spPr>
      </p:pic>
      <p:sp>
        <p:nvSpPr>
          <p:cNvPr id="3" name="Rounded Rectangular Callout 2"/>
          <p:cNvSpPr/>
          <p:nvPr/>
        </p:nvSpPr>
        <p:spPr>
          <a:xfrm>
            <a:off x="2210923" y="1902443"/>
            <a:ext cx="4262614" cy="1146476"/>
          </a:xfrm>
          <a:prstGeom prst="wedgeRoundRect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64"/>
            <a:r>
              <a:rPr lang="en-US" sz="2800" b="1" dirty="0" err="1">
                <a:solidFill>
                  <a:srgbClr val="C00000"/>
                </a:solidFill>
                <a:latin typeface="Arial" pitchFamily="34" charset="0"/>
                <a:cs typeface="Arial" pitchFamily="34" charset="0"/>
                <a:sym typeface="+mn-ea"/>
              </a:rPr>
              <a:t>Nhân</a:t>
            </a:r>
            <a:r>
              <a:rPr lang="en-US" sz="2800" b="1" dirty="0">
                <a:solidFill>
                  <a:srgbClr val="C00000"/>
                </a:solidFill>
                <a:latin typeface="Arial" pitchFamily="34" charset="0"/>
                <a:cs typeface="Arial" pitchFamily="34" charset="0"/>
                <a:sym typeface="+mn-ea"/>
              </a:rPr>
              <a:t> </a:t>
            </a:r>
            <a:r>
              <a:rPr lang="en-US" sz="2800" b="1" dirty="0" err="1">
                <a:solidFill>
                  <a:srgbClr val="C00000"/>
                </a:solidFill>
                <a:latin typeface="Arial" pitchFamily="34" charset="0"/>
                <a:cs typeface="Arial" pitchFamily="34" charset="0"/>
                <a:sym typeface="+mn-ea"/>
              </a:rPr>
              <a:t>hóa</a:t>
            </a:r>
            <a:r>
              <a:rPr lang="en-US" sz="2800" b="1" dirty="0">
                <a:solidFill>
                  <a:srgbClr val="C00000"/>
                </a:solidFill>
                <a:latin typeface="Arial" pitchFamily="34" charset="0"/>
                <a:cs typeface="Arial" pitchFamily="34" charset="0"/>
                <a:sym typeface="+mn-ea"/>
              </a:rPr>
              <a:t> </a:t>
            </a:r>
            <a:r>
              <a:rPr lang="en-US" sz="2800" b="1" dirty="0" err="1">
                <a:solidFill>
                  <a:srgbClr val="C00000"/>
                </a:solidFill>
                <a:latin typeface="Arial" pitchFamily="34" charset="0"/>
                <a:cs typeface="Arial" pitchFamily="34" charset="0"/>
                <a:sym typeface="+mn-ea"/>
              </a:rPr>
              <a:t>có</a:t>
            </a:r>
            <a:r>
              <a:rPr lang="en-US" sz="2800" b="1" dirty="0">
                <a:solidFill>
                  <a:srgbClr val="C00000"/>
                </a:solidFill>
                <a:latin typeface="Arial" pitchFamily="34" charset="0"/>
                <a:cs typeface="Arial" pitchFamily="34" charset="0"/>
                <a:sym typeface="+mn-ea"/>
              </a:rPr>
              <a:t> </a:t>
            </a:r>
            <a:r>
              <a:rPr lang="en-US" sz="2800" b="1" dirty="0" err="1">
                <a:solidFill>
                  <a:srgbClr val="C00000"/>
                </a:solidFill>
                <a:latin typeface="Arial" pitchFamily="34" charset="0"/>
                <a:cs typeface="Arial" pitchFamily="34" charset="0"/>
                <a:sym typeface="+mn-ea"/>
              </a:rPr>
              <a:t>tác</a:t>
            </a:r>
            <a:r>
              <a:rPr lang="en-US" sz="2800" b="1" dirty="0">
                <a:solidFill>
                  <a:srgbClr val="C00000"/>
                </a:solidFill>
                <a:latin typeface="Arial" pitchFamily="34" charset="0"/>
                <a:cs typeface="Arial" pitchFamily="34" charset="0"/>
                <a:sym typeface="+mn-ea"/>
              </a:rPr>
              <a:t> </a:t>
            </a:r>
            <a:r>
              <a:rPr lang="en-US" sz="2800" b="1" dirty="0" err="1">
                <a:solidFill>
                  <a:srgbClr val="C00000"/>
                </a:solidFill>
                <a:latin typeface="Arial" pitchFamily="34" charset="0"/>
                <a:cs typeface="Arial" pitchFamily="34" charset="0"/>
                <a:sym typeface="+mn-ea"/>
              </a:rPr>
              <a:t>dụng</a:t>
            </a:r>
            <a:r>
              <a:rPr lang="en-US" sz="2800" b="1" dirty="0">
                <a:solidFill>
                  <a:srgbClr val="C00000"/>
                </a:solidFill>
                <a:latin typeface="Arial" pitchFamily="34" charset="0"/>
                <a:cs typeface="Arial" pitchFamily="34" charset="0"/>
                <a:sym typeface="+mn-ea"/>
              </a:rPr>
              <a:t> </a:t>
            </a:r>
            <a:r>
              <a:rPr lang="en-US" sz="2800" dirty="0" err="1">
                <a:solidFill>
                  <a:schemeClr val="tx1"/>
                </a:solidFill>
                <a:latin typeface="Arial" pitchFamily="34" charset="0"/>
                <a:cs typeface="Arial" pitchFamily="34" charset="0"/>
                <a:sym typeface="+mn-ea"/>
              </a:rPr>
              <a:t>gì</a:t>
            </a:r>
            <a:r>
              <a:rPr lang="en-US" sz="2800" dirty="0">
                <a:solidFill>
                  <a:schemeClr val="tx1"/>
                </a:solidFill>
                <a:latin typeface="Arial" pitchFamily="34" charset="0"/>
                <a:cs typeface="Arial" pitchFamily="34" charset="0"/>
                <a:sym typeface="+mn-ea"/>
              </a:rPr>
              <a:t> </a:t>
            </a:r>
            <a:r>
              <a:rPr lang="en-US" sz="2800" dirty="0" err="1">
                <a:solidFill>
                  <a:schemeClr val="tx1"/>
                </a:solidFill>
                <a:latin typeface="Arial" pitchFamily="34" charset="0"/>
                <a:cs typeface="Arial" pitchFamily="34" charset="0"/>
                <a:sym typeface="+mn-ea"/>
              </a:rPr>
              <a:t>khi</a:t>
            </a:r>
            <a:r>
              <a:rPr lang="en-US" sz="2800" dirty="0">
                <a:solidFill>
                  <a:schemeClr val="tx1"/>
                </a:solidFill>
                <a:latin typeface="Arial" pitchFamily="34" charset="0"/>
                <a:cs typeface="Arial" pitchFamily="34" charset="0"/>
                <a:sym typeface="+mn-ea"/>
              </a:rPr>
              <a:t> ta </a:t>
            </a:r>
            <a:r>
              <a:rPr lang="en-US" sz="2800" dirty="0" err="1">
                <a:solidFill>
                  <a:schemeClr val="tx1"/>
                </a:solidFill>
                <a:latin typeface="Arial" pitchFamily="34" charset="0"/>
                <a:cs typeface="Arial" pitchFamily="34" charset="0"/>
                <a:sym typeface="+mn-ea"/>
              </a:rPr>
              <a:t>viết</a:t>
            </a:r>
            <a:r>
              <a:rPr lang="en-US" sz="2800" dirty="0">
                <a:solidFill>
                  <a:schemeClr val="tx1"/>
                </a:solidFill>
                <a:latin typeface="Arial" pitchFamily="34" charset="0"/>
                <a:cs typeface="Arial" pitchFamily="34" charset="0"/>
                <a:sym typeface="+mn-ea"/>
              </a:rPr>
              <a:t> </a:t>
            </a:r>
            <a:r>
              <a:rPr lang="en-US" sz="2800" dirty="0" err="1">
                <a:solidFill>
                  <a:schemeClr val="tx1"/>
                </a:solidFill>
                <a:latin typeface="Arial" pitchFamily="34" charset="0"/>
                <a:cs typeface="Arial" pitchFamily="34" charset="0"/>
                <a:sym typeface="+mn-ea"/>
              </a:rPr>
              <a:t>văn</a:t>
            </a:r>
            <a:r>
              <a:rPr lang="en-US" sz="2800" dirty="0">
                <a:solidFill>
                  <a:schemeClr val="tx1"/>
                </a:solidFill>
                <a:latin typeface="Arial" pitchFamily="34" charset="0"/>
                <a:cs typeface="Arial" pitchFamily="34" charset="0"/>
                <a:sym typeface="+mn-ea"/>
              </a:rPr>
              <a:t> </a:t>
            </a:r>
            <a:r>
              <a:rPr lang="vi-VN" sz="2800" dirty="0">
                <a:solidFill>
                  <a:schemeClr val="tx1"/>
                </a:solidFill>
                <a:latin typeface="Arial" pitchFamily="34" charset="0"/>
                <a:cs typeface="Arial" pitchFamily="34" charset="0"/>
                <a:sym typeface="+mn-ea"/>
              </a:rPr>
              <a:t>?</a:t>
            </a:r>
            <a:endParaRPr lang="en-US" sz="2800" dirty="0">
              <a:solidFill>
                <a:srgbClr val="C00000"/>
              </a:solidFill>
              <a:latin typeface="Arial" pitchFamily="34" charset="0"/>
              <a:cs typeface="Arial" pitchFamily="34" charset="0"/>
              <a:sym typeface="+mn-ea"/>
            </a:endParaRPr>
          </a:p>
        </p:txBody>
      </p:sp>
      <p:sp>
        <p:nvSpPr>
          <p:cNvPr id="4" name="Rounded Rectangular Callout 3"/>
          <p:cNvSpPr/>
          <p:nvPr/>
        </p:nvSpPr>
        <p:spPr>
          <a:xfrm>
            <a:off x="544199" y="1132609"/>
            <a:ext cx="10200001" cy="1444337"/>
          </a:xfrm>
          <a:prstGeom prst="wedgeRoundRectCallout">
            <a:avLst>
              <a:gd name="adj1" fmla="val -20833"/>
              <a:gd name="adj2" fmla="val 7916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64"/>
            <a:r>
              <a:rPr lang="en-US" sz="2800" b="1" dirty="0">
                <a:solidFill>
                  <a:srgbClr val="C00000"/>
                </a:solidFill>
                <a:latin typeface="Arial" pitchFamily="34" charset="0"/>
                <a:cs typeface="Arial" pitchFamily="34" charset="0"/>
                <a:sym typeface="+mn-ea"/>
              </a:rPr>
              <a:t>T</a:t>
            </a:r>
            <a:r>
              <a:rPr lang="vi-VN" sz="2800" b="1" dirty="0">
                <a:solidFill>
                  <a:srgbClr val="C00000"/>
                </a:solidFill>
                <a:latin typeface="Arial" pitchFamily="34" charset="0"/>
                <a:cs typeface="Arial" pitchFamily="34" charset="0"/>
                <a:sym typeface="+mn-ea"/>
              </a:rPr>
              <a:t>ác dụng của biện pháp nhân hoá: </a:t>
            </a:r>
            <a:r>
              <a:rPr lang="vi-VN" sz="2800" dirty="0">
                <a:solidFill>
                  <a:schemeClr val="tx1"/>
                </a:solidFill>
                <a:latin typeface="Arial" pitchFamily="34" charset="0"/>
                <a:cs typeface="Arial" pitchFamily="34" charset="0"/>
                <a:sym typeface="+mn-ea"/>
              </a:rPr>
              <a:t>giúp cho sự vật, hiện tượng vô tri, vô giác trở nên có hồn hơn, sinh động hơn, giống với con người, gần gũi v</a:t>
            </a:r>
            <a:r>
              <a:rPr lang="en-US" sz="2800" dirty="0">
                <a:solidFill>
                  <a:schemeClr val="tx1"/>
                </a:solidFill>
                <a:latin typeface="Arial" pitchFamily="34" charset="0"/>
                <a:cs typeface="Arial" pitchFamily="34" charset="0"/>
                <a:sym typeface="+mn-ea"/>
              </a:rPr>
              <a:t>ớ</a:t>
            </a:r>
            <a:r>
              <a:rPr lang="vi-VN" sz="2800" dirty="0">
                <a:solidFill>
                  <a:schemeClr val="tx1"/>
                </a:solidFill>
                <a:latin typeface="Arial" pitchFamily="34" charset="0"/>
                <a:cs typeface="Arial" pitchFamily="34" charset="0"/>
                <a:sym typeface="+mn-ea"/>
              </a:rPr>
              <a:t>i con người hơn.</a:t>
            </a:r>
            <a:endParaRPr lang="en-US" sz="2800" dirty="0">
              <a:solidFill>
                <a:schemeClr val="tx1"/>
              </a:solidFill>
              <a:latin typeface="Arial" pitchFamily="34" charset="0"/>
              <a:cs typeface="Arial" pitchFamily="34" charset="0"/>
              <a:sym typeface="+mn-ea"/>
            </a:endParaRPr>
          </a:p>
        </p:txBody>
      </p:sp>
    </p:spTree>
    <p:extLst>
      <p:ext uri="{BB962C8B-B14F-4D97-AF65-F5344CB8AC3E}">
        <p14:creationId xmlns:p14="http://schemas.microsoft.com/office/powerpoint/2010/main" val="3401604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1727" y="122832"/>
            <a:ext cx="11690149" cy="6735169"/>
            <a:chOff x="543575" y="996158"/>
            <a:chExt cx="10346675" cy="1923953"/>
          </a:xfrm>
        </p:grpSpPr>
        <p:sp>
          <p:nvSpPr>
            <p:cNvPr id="10" name="Rectangle: Diagonal Corners Rounded 6">
              <a:extLst>
                <a:ext uri="{FF2B5EF4-FFF2-40B4-BE49-F238E27FC236}">
                  <a16:creationId xmlns:a16="http://schemas.microsoft.com/office/drawing/2014/main" xmlns=""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sp>
          <p:nvSpPr>
            <p:cNvPr id="11" name="Rectangle: Diagonal Corners Rounded 7">
              <a:extLst>
                <a:ext uri="{FF2B5EF4-FFF2-40B4-BE49-F238E27FC236}">
                  <a16:creationId xmlns:a16="http://schemas.microsoft.com/office/drawing/2014/main" xmlns="" id="{EE464D4B-4E53-446A-BF0B-8D2FE942C606}"/>
                </a:ext>
              </a:extLst>
            </p:cNvPr>
            <p:cNvSpPr/>
            <p:nvPr/>
          </p:nvSpPr>
          <p:spPr>
            <a:xfrm>
              <a:off x="543575" y="996158"/>
              <a:ext cx="10346675" cy="1923953"/>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grpSp>
      <p:sp>
        <p:nvSpPr>
          <p:cNvPr id="2" name="Freeform 2"/>
          <p:cNvSpPr/>
          <p:nvPr/>
        </p:nvSpPr>
        <p:spPr>
          <a:xfrm>
            <a:off x="1531034" y="1646406"/>
            <a:ext cx="8945646" cy="4592644"/>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Arial"/>
              <a:ea typeface="+mn-ea"/>
              <a:cs typeface="Arial"/>
            </a:endParaRPr>
          </a:p>
        </p:txBody>
      </p:sp>
      <p:sp>
        <p:nvSpPr>
          <p:cNvPr id="3" name="Freeform 3"/>
          <p:cNvSpPr/>
          <p:nvPr/>
        </p:nvSpPr>
        <p:spPr>
          <a:xfrm>
            <a:off x="10024970" y="1404132"/>
            <a:ext cx="3652357" cy="5812771"/>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 name="Freeform 4"/>
          <p:cNvSpPr/>
          <p:nvPr/>
        </p:nvSpPr>
        <p:spPr>
          <a:xfrm>
            <a:off x="-1140379" y="1404132"/>
            <a:ext cx="3652357" cy="5812771"/>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Freeform 5"/>
          <p:cNvSpPr/>
          <p:nvPr/>
        </p:nvSpPr>
        <p:spPr>
          <a:xfrm>
            <a:off x="-2256786" y="-1337058"/>
            <a:ext cx="6361031" cy="3498567"/>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Freeform 8"/>
          <p:cNvSpPr/>
          <p:nvPr/>
        </p:nvSpPr>
        <p:spPr>
          <a:xfrm>
            <a:off x="8670634" y="-913978"/>
            <a:ext cx="6361031" cy="3498567"/>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TextBox 6"/>
          <p:cNvSpPr txBox="1"/>
          <p:nvPr/>
        </p:nvSpPr>
        <p:spPr>
          <a:xfrm>
            <a:off x="4104245" y="3019398"/>
            <a:ext cx="4543828" cy="1107996"/>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lang="en-US" sz="6600" b="1" kern="10" dirty="0" err="1" smtClean="0">
                <a:ln w="19050">
                  <a:solidFill>
                    <a:srgbClr val="FFFF00"/>
                  </a:solidFill>
                  <a:round/>
                  <a:headEnd/>
                  <a:tailEnd/>
                </a:ln>
                <a:solidFill>
                  <a:srgbClr val="FFFF00"/>
                </a:solidFill>
                <a:effectLst>
                  <a:outerShdw dist="35921" dir="2700000" algn="ctr" rotWithShape="0">
                    <a:srgbClr val="990000"/>
                  </a:outerShdw>
                </a:effectLst>
                <a:latin typeface="Arial"/>
                <a:cs typeface="Arial"/>
              </a:rPr>
              <a:t>Khởi</a:t>
            </a:r>
            <a:r>
              <a:rPr lang="en-US" sz="6600" b="1" kern="10" dirty="0" smtClean="0">
                <a:ln w="19050">
                  <a:solidFill>
                    <a:srgbClr val="FFFF00"/>
                  </a:solidFill>
                  <a:round/>
                  <a:headEnd/>
                  <a:tailEnd/>
                </a:ln>
                <a:solidFill>
                  <a:srgbClr val="FFFF00"/>
                </a:solidFill>
                <a:effectLst>
                  <a:outerShdw dist="35921" dir="2700000" algn="ctr" rotWithShape="0">
                    <a:srgbClr val="990000"/>
                  </a:outerShdw>
                </a:effectLst>
                <a:latin typeface="Arial"/>
                <a:cs typeface="Arial"/>
              </a:rPr>
              <a:t> </a:t>
            </a:r>
            <a:r>
              <a:rPr lang="en-US" sz="6600" b="1" kern="10" dirty="0" err="1" smtClean="0">
                <a:ln w="19050">
                  <a:solidFill>
                    <a:srgbClr val="FFFF00"/>
                  </a:solidFill>
                  <a:round/>
                  <a:headEnd/>
                  <a:tailEnd/>
                </a:ln>
                <a:solidFill>
                  <a:srgbClr val="FFFF00"/>
                </a:solidFill>
                <a:effectLst>
                  <a:outerShdw dist="35921" dir="2700000" algn="ctr" rotWithShape="0">
                    <a:srgbClr val="990000"/>
                  </a:outerShdw>
                </a:effectLst>
                <a:latin typeface="Arial"/>
                <a:cs typeface="Arial"/>
              </a:rPr>
              <a:t>động</a:t>
            </a:r>
            <a:endParaRPr kumimoji="0" lang="en-US" sz="6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Arial"/>
              <a:cs typeface="Arial"/>
            </a:endParaRPr>
          </a:p>
        </p:txBody>
      </p:sp>
    </p:spTree>
    <p:extLst>
      <p:ext uri="{BB962C8B-B14F-4D97-AF65-F5344CB8AC3E}">
        <p14:creationId xmlns:p14="http://schemas.microsoft.com/office/powerpoint/2010/main" val="155651438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Rounded 7">
            <a:extLst>
              <a:ext uri="{FF2B5EF4-FFF2-40B4-BE49-F238E27FC236}">
                <a16:creationId xmlns:a16="http://schemas.microsoft.com/office/drawing/2014/main" xmlns="" id="{EE464D4B-4E53-446A-BF0B-8D2FE942C606}"/>
              </a:ext>
            </a:extLst>
          </p:cNvPr>
          <p:cNvSpPr/>
          <p:nvPr/>
        </p:nvSpPr>
        <p:spPr>
          <a:xfrm>
            <a:off x="166422" y="131611"/>
            <a:ext cx="11843238" cy="6639303"/>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sp>
        <p:nvSpPr>
          <p:cNvPr id="2" name="Rounded Rectangle 1"/>
          <p:cNvSpPr/>
          <p:nvPr/>
        </p:nvSpPr>
        <p:spPr>
          <a:xfrm>
            <a:off x="6920345" y="1801022"/>
            <a:ext cx="5089315" cy="4869942"/>
          </a:xfrm>
          <a:prstGeom prst="roundRect">
            <a:avLst>
              <a:gd name="adj" fmla="val 953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sp>
        <p:nvSpPr>
          <p:cNvPr id="17" name="Rounded Rectangle 32"/>
          <p:cNvSpPr>
            <a:spLocks noChangeArrowheads="1"/>
          </p:cNvSpPr>
          <p:nvPr/>
        </p:nvSpPr>
        <p:spPr bwMode="auto">
          <a:xfrm>
            <a:off x="716555" y="236954"/>
            <a:ext cx="11083876" cy="995757"/>
          </a:xfrm>
          <a:prstGeom prst="roundRect">
            <a:avLst>
              <a:gd name="adj" fmla="val 16667"/>
            </a:avLst>
          </a:prstGeom>
          <a:solidFill>
            <a:srgbClr val="C9FFE1"/>
          </a:solidFill>
          <a:ln w="9525" algn="ctr">
            <a:solidFill>
              <a:srgbClr val="FFC000"/>
            </a:solidFill>
            <a:round/>
            <a:headEnd/>
            <a:tailEnd/>
          </a:ln>
        </p:spPr>
        <p:txBody>
          <a:bodyPr lIns="121917" tIns="60958" rIns="121917" bIns="60958"/>
          <a:lstStyle/>
          <a:p>
            <a:pPr defTabSz="1219170">
              <a:defRPr/>
            </a:pPr>
            <a:endParaRPr lang="en-US" sz="2400" kern="0">
              <a:solidFill>
                <a:sysClr val="windowText" lastClr="000000"/>
              </a:solidFill>
            </a:endParaRPr>
          </a:p>
        </p:txBody>
      </p:sp>
      <p:sp>
        <p:nvSpPr>
          <p:cNvPr id="18" name="TextBox 17"/>
          <p:cNvSpPr txBox="1"/>
          <p:nvPr/>
        </p:nvSpPr>
        <p:spPr>
          <a:xfrm>
            <a:off x="793701" y="264685"/>
            <a:ext cx="11069196" cy="984883"/>
          </a:xfrm>
          <a:prstGeom prst="rect">
            <a:avLst/>
          </a:prstGeom>
          <a:noFill/>
        </p:spPr>
        <p:txBody>
          <a:bodyPr wrap="square" lIns="121914" tIns="60957" rIns="121914" bIns="60957" rtlCol="0">
            <a:spAutoFit/>
          </a:bodyPr>
          <a:lstStyle/>
          <a:p>
            <a:pPr algn="just"/>
            <a:r>
              <a:rPr lang="vi-VN" sz="2800" b="1" dirty="0">
                <a:solidFill>
                  <a:schemeClr val="tx1">
                    <a:lumMod val="95000"/>
                    <a:lumOff val="5000"/>
                  </a:schemeClr>
                </a:solidFill>
              </a:rPr>
              <a:t>Đặt 2</a:t>
            </a:r>
            <a:r>
              <a:rPr lang="en-US" sz="2800" b="1" dirty="0">
                <a:solidFill>
                  <a:schemeClr val="tx1">
                    <a:lumMod val="95000"/>
                    <a:lumOff val="5000"/>
                  </a:schemeClr>
                </a:solidFill>
              </a:rPr>
              <a:t> </a:t>
            </a:r>
            <a:r>
              <a:rPr lang="vi-VN" sz="2800" b="1" dirty="0">
                <a:solidFill>
                  <a:schemeClr val="tx1">
                    <a:lumMod val="95000"/>
                    <a:lumOff val="5000"/>
                  </a:schemeClr>
                </a:solidFill>
              </a:rPr>
              <a:t>-</a:t>
            </a:r>
            <a:r>
              <a:rPr lang="en-US" sz="2800" b="1" dirty="0">
                <a:solidFill>
                  <a:schemeClr val="tx1">
                    <a:lumMod val="95000"/>
                    <a:lumOff val="5000"/>
                  </a:schemeClr>
                </a:solidFill>
              </a:rPr>
              <a:t> </a:t>
            </a:r>
            <a:r>
              <a:rPr lang="vi-VN" sz="2800" b="1" dirty="0">
                <a:solidFill>
                  <a:schemeClr val="tx1">
                    <a:lumMod val="95000"/>
                    <a:lumOff val="5000"/>
                  </a:schemeClr>
                </a:solidFill>
              </a:rPr>
              <a:t>3 câu có hình ảnh nhân hoá nói về cảnh vật hiện tượng tự nhiên.</a:t>
            </a:r>
            <a:endParaRPr lang="en-US" sz="2800" b="1" dirty="0">
              <a:solidFill>
                <a:schemeClr val="tx1">
                  <a:lumMod val="95000"/>
                  <a:lumOff val="5000"/>
                </a:schemeClr>
              </a:solidFill>
            </a:endParaRPr>
          </a:p>
        </p:txBody>
      </p:sp>
      <p:grpSp>
        <p:nvGrpSpPr>
          <p:cNvPr id="20" name="Group 19"/>
          <p:cNvGrpSpPr/>
          <p:nvPr/>
        </p:nvGrpSpPr>
        <p:grpSpPr>
          <a:xfrm>
            <a:off x="134957" y="281304"/>
            <a:ext cx="637709" cy="754052"/>
            <a:chOff x="417444" y="2357467"/>
            <a:chExt cx="488433" cy="577543"/>
          </a:xfrm>
        </p:grpSpPr>
        <p:sp>
          <p:nvSpPr>
            <p:cNvPr id="21" name="Oval 20"/>
            <p:cNvSpPr/>
            <p:nvPr/>
          </p:nvSpPr>
          <p:spPr>
            <a:xfrm>
              <a:off x="417444" y="2407009"/>
              <a:ext cx="488433" cy="488433"/>
            </a:xfrm>
            <a:prstGeom prst="ellipse">
              <a:avLst/>
            </a:prstGeom>
            <a:solidFill>
              <a:srgbClr val="166439"/>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kern="0">
                <a:solidFill>
                  <a:prstClr val="white"/>
                </a:solidFill>
                <a:latin typeface="Calibri"/>
              </a:endParaRPr>
            </a:p>
          </p:txBody>
        </p:sp>
        <p:sp>
          <p:nvSpPr>
            <p:cNvPr id="22" name="Rectangle 21"/>
            <p:cNvSpPr/>
            <p:nvPr/>
          </p:nvSpPr>
          <p:spPr>
            <a:xfrm>
              <a:off x="473689" y="2357467"/>
              <a:ext cx="375943" cy="577543"/>
            </a:xfrm>
            <a:prstGeom prst="rect">
              <a:avLst/>
            </a:prstGeom>
            <a:noFill/>
          </p:spPr>
          <p:txBody>
            <a:bodyPr wrap="none" lIns="91440" tIns="45720" rIns="91440" bIns="45720">
              <a:spAutoFit/>
            </a:bodyPr>
            <a:lstStyle/>
            <a:p>
              <a:pPr algn="ctr" defTabSz="1219170">
                <a:defRPr/>
              </a:pPr>
              <a:r>
                <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pic>
        <p:nvPicPr>
          <p:cNvPr id="160" name="Picture 15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543300"/>
            <a:ext cx="4584700" cy="33147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625" y="2022637"/>
            <a:ext cx="4526753" cy="4426712"/>
          </a:xfrm>
          <a:prstGeom prst="rect">
            <a:avLst/>
          </a:prstGeom>
        </p:spPr>
      </p:pic>
      <p:sp>
        <p:nvSpPr>
          <p:cNvPr id="3" name="Rectangle 2"/>
          <p:cNvSpPr/>
          <p:nvPr/>
        </p:nvSpPr>
        <p:spPr>
          <a:xfrm>
            <a:off x="681241" y="1979838"/>
            <a:ext cx="5621398" cy="658706"/>
          </a:xfrm>
          <a:prstGeom prst="rect">
            <a:avLst/>
          </a:prstGeom>
        </p:spPr>
        <p:txBody>
          <a:bodyPr wrap="square">
            <a:spAutoFit/>
          </a:bodyPr>
          <a:lstStyle/>
          <a:p>
            <a:pPr lvl="0">
              <a:lnSpc>
                <a:spcPct val="150000"/>
              </a:lnSpc>
            </a:pPr>
            <a:endParaRPr lang="en-US" altLang="zh-CN" sz="2800" b="1" i="1" dirty="0">
              <a:solidFill>
                <a:srgbClr val="FF0000"/>
              </a:solidFill>
              <a:latin typeface="Cambria" panose="02040503050406030204" pitchFamily="18" charset="0"/>
              <a:ea typeface="Cambria" panose="02040503050406030204" pitchFamily="18" charset="0"/>
            </a:endParaRPr>
          </a:p>
        </p:txBody>
      </p:sp>
      <p:sp>
        <p:nvSpPr>
          <p:cNvPr id="4" name="Rounded Rectangular Callout 3"/>
          <p:cNvSpPr/>
          <p:nvPr/>
        </p:nvSpPr>
        <p:spPr>
          <a:xfrm>
            <a:off x="681241" y="1976954"/>
            <a:ext cx="4609216" cy="1323179"/>
          </a:xfrm>
          <a:prstGeom prst="wedgeRoundRect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vi-VN" altLang="zh-CN" sz="2400" b="1" dirty="0">
                <a:solidFill>
                  <a:srgbClr val="FF0000"/>
                </a:solidFill>
                <a:latin typeface="Cambria" panose="02040503050406030204" pitchFamily="18" charset="0"/>
                <a:ea typeface="Cambria" panose="02040503050406030204" pitchFamily="18" charset="0"/>
              </a:rPr>
              <a:t>Những chị mây đang dạo chơi trên bầu trời.</a:t>
            </a:r>
            <a:endParaRPr lang="en-US" altLang="zh-CN"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5613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F8C02DD-E862-FA79-463D-AF659C3B327D}"/>
              </a:ext>
            </a:extLst>
          </p:cNvPr>
          <p:cNvPicPr>
            <a:picLocks noChangeAspect="1"/>
          </p:cNvPicPr>
          <p:nvPr/>
        </p:nvPicPr>
        <p:blipFill>
          <a:blip r:embed="rId4"/>
          <a:stretch>
            <a:fillRect/>
          </a:stretch>
        </p:blipFill>
        <p:spPr>
          <a:xfrm>
            <a:off x="1909066" y="869834"/>
            <a:ext cx="7565792" cy="6096528"/>
          </a:xfrm>
          <a:prstGeom prst="rect">
            <a:avLst/>
          </a:prstGeom>
        </p:spPr>
      </p:pic>
      <p:pic>
        <p:nvPicPr>
          <p:cNvPr id="10" name="Picture 9">
            <a:extLst>
              <a:ext uri="{FF2B5EF4-FFF2-40B4-BE49-F238E27FC236}">
                <a16:creationId xmlns:a16="http://schemas.microsoft.com/office/drawing/2014/main" xmlns="" id="{E4037C7C-6283-681B-D7D2-A786E1B821AA}"/>
              </a:ext>
            </a:extLst>
          </p:cNvPr>
          <p:cNvPicPr>
            <a:picLocks noChangeAspect="1"/>
          </p:cNvPicPr>
          <p:nvPr/>
        </p:nvPicPr>
        <p:blipFill>
          <a:blip r:embed="rId5"/>
          <a:stretch>
            <a:fillRect/>
          </a:stretch>
        </p:blipFill>
        <p:spPr>
          <a:xfrm>
            <a:off x="-317872" y="0"/>
            <a:ext cx="12125995" cy="4535817"/>
          </a:xfrm>
          <a:prstGeom prst="rect">
            <a:avLst/>
          </a:prstGeom>
        </p:spPr>
      </p:pic>
    </p:spTree>
    <p:extLst>
      <p:ext uri="{BB962C8B-B14F-4D97-AF65-F5344CB8AC3E}">
        <p14:creationId xmlns:p14="http://schemas.microsoft.com/office/powerpoint/2010/main" val="4136297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Con Chim Vành Khuyên">
            <a:hlinkClick r:id="" action="ppaction://media"/>
          </p:cNvPr>
          <p:cNvPicPr>
            <a:picLocks noChangeAspect="1"/>
          </p:cNvPicPr>
          <p:nvPr>
            <a:videoFile r:link="rId1"/>
            <p:extLst>
              <p:ext uri="{DAA4B4D4-6D71-4841-9C94-3DE7FCFB9230}">
                <p14:media xmlns:p14="http://schemas.microsoft.com/office/powerpoint/2010/main" r:embed="rId2">
                  <p14:trim st="44369" end="9298.945299999999"/>
                </p14:media>
              </p:ext>
            </p:extLst>
          </p:nvPr>
        </p:nvPicPr>
        <p:blipFill rotWithShape="1">
          <a:blip r:embed="rId4"/>
          <a:srcRect l="3438" t="14991" b="1333"/>
          <a:stretch/>
        </p:blipFill>
        <p:spPr>
          <a:xfrm>
            <a:off x="0" y="-35625"/>
            <a:ext cx="12192000" cy="6857999"/>
          </a:xfrm>
          <a:prstGeom prst="rect">
            <a:avLst/>
          </a:prstGeom>
        </p:spPr>
      </p:pic>
    </p:spTree>
    <p:extLst>
      <p:ext uri="{BB962C8B-B14F-4D97-AF65-F5344CB8AC3E}">
        <p14:creationId xmlns:p14="http://schemas.microsoft.com/office/powerpoint/2010/main" val="3624619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28824" y="3647746"/>
            <a:ext cx="3163176" cy="3393362"/>
          </a:xfrm>
          <a:prstGeom prst="rect">
            <a:avLst/>
          </a:prstGeom>
        </p:spPr>
      </p:pic>
      <p:sp>
        <p:nvSpPr>
          <p:cNvPr id="7" name="对话气泡: 圆角矩形 6">
            <a:extLst>
              <a:ext uri="{FF2B5EF4-FFF2-40B4-BE49-F238E27FC236}">
                <a16:creationId xmlns:a16="http://schemas.microsoft.com/office/drawing/2014/main" xmlns="" id="{9B4F9A15-DE08-470F-A183-0E9569C3FC8A}"/>
              </a:ext>
            </a:extLst>
          </p:cNvPr>
          <p:cNvSpPr/>
          <p:nvPr/>
        </p:nvSpPr>
        <p:spPr>
          <a:xfrm>
            <a:off x="1438340" y="1199606"/>
            <a:ext cx="8514042" cy="2409496"/>
          </a:xfrm>
          <a:prstGeom prst="wedgeRoundRectCallout">
            <a:avLst>
              <a:gd name="adj1" fmla="val 48555"/>
              <a:gd name="adj2" fmla="val 81732"/>
              <a:gd name="adj3" fmla="val 16667"/>
            </a:avLst>
          </a:prstGeom>
          <a:solidFill>
            <a:srgbClr val="F2A068"/>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ặt 1 câu về </a:t>
            </a:r>
            <a:r>
              <a:rPr lang="vi-VN" sz="3600" b="1" dirty="0" smtClean="0">
                <a:solidFill>
                  <a:srgbClr val="002060"/>
                </a:solidFill>
                <a:effectLst/>
                <a:latin typeface="Cambria" panose="02040503050406030204" pitchFamily="18" charset="0"/>
                <a:ea typeface="Cambria" panose="02040503050406030204" pitchFamily="18" charset="0"/>
              </a:rPr>
              <a:t>vật</a:t>
            </a:r>
            <a:r>
              <a:rPr lang="vi-VN" sz="3600" b="1" dirty="0">
                <a:solidFill>
                  <a:srgbClr val="002060"/>
                </a:solidFill>
                <a:effectLst/>
                <a:latin typeface="Cambria" panose="02040503050406030204" pitchFamily="18" charset="0"/>
                <a:ea typeface="Cambria" panose="02040503050406030204" pitchFamily="18" charset="0"/>
              </a:rPr>
              <a:t>, cây cối, đồ vật,… trong đó có sử dụng biện pháp nhân hóa.</a:t>
            </a:r>
            <a:endParaRPr lang="en-US" sz="3600" b="1" dirty="0">
              <a:solidFill>
                <a:srgbClr val="002060"/>
              </a:solidFill>
              <a:effectLst/>
              <a:latin typeface="Cambria" panose="02040503050406030204" pitchFamily="18" charset="0"/>
              <a:ea typeface="Cambria" panose="02040503050406030204" pitchFamily="18" charset="0"/>
            </a:endParaRPr>
          </a:p>
        </p:txBody>
      </p:sp>
      <p:pic>
        <p:nvPicPr>
          <p:cNvPr id="9" name="图片 8">
            <a:extLst>
              <a:ext uri="{FF2B5EF4-FFF2-40B4-BE49-F238E27FC236}">
                <a16:creationId xmlns:a16="http://schemas.microsoft.com/office/drawing/2014/main" xmlns="" id="{C556ACED-C885-43A9-B05B-2E705041DA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416381">
            <a:off x="6718029" y="914960"/>
            <a:ext cx="7282244" cy="1193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1727" y="122832"/>
            <a:ext cx="11690149" cy="6735169"/>
            <a:chOff x="543575" y="996158"/>
            <a:chExt cx="10346675" cy="1923953"/>
          </a:xfrm>
        </p:grpSpPr>
        <p:sp>
          <p:nvSpPr>
            <p:cNvPr id="12" name="Rectangle: Diagonal Corners Rounded 6">
              <a:extLst>
                <a:ext uri="{FF2B5EF4-FFF2-40B4-BE49-F238E27FC236}">
                  <a16:creationId xmlns:a16="http://schemas.microsoft.com/office/drawing/2014/main" xmlns=""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sp>
          <p:nvSpPr>
            <p:cNvPr id="13" name="Rectangle: Diagonal Corners Rounded 7">
              <a:extLst>
                <a:ext uri="{FF2B5EF4-FFF2-40B4-BE49-F238E27FC236}">
                  <a16:creationId xmlns:a16="http://schemas.microsoft.com/office/drawing/2014/main" xmlns="" id="{EE464D4B-4E53-446A-BF0B-8D2FE942C606}"/>
                </a:ext>
              </a:extLst>
            </p:cNvPr>
            <p:cNvSpPr/>
            <p:nvPr/>
          </p:nvSpPr>
          <p:spPr>
            <a:xfrm>
              <a:off x="543575" y="996158"/>
              <a:ext cx="10346675" cy="1923953"/>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grpSp>
      <p:sp>
        <p:nvSpPr>
          <p:cNvPr id="3" name="TextBox 2"/>
          <p:cNvSpPr txBox="1"/>
          <p:nvPr/>
        </p:nvSpPr>
        <p:spPr>
          <a:xfrm>
            <a:off x="2567080" y="270569"/>
            <a:ext cx="7179441" cy="523220"/>
          </a:xfrm>
          <a:prstGeom prst="rect">
            <a:avLst/>
          </a:prstGeom>
          <a:noFill/>
        </p:spPr>
        <p:txBody>
          <a:bodyPr wrap="square" lIns="91438" tIns="45719" rIns="91438" bIns="45719" rtlCol="0">
            <a:spAutoFit/>
          </a:bodyPr>
          <a:lstStyle/>
          <a:p>
            <a:pPr algn="ctr"/>
            <a:r>
              <a:rPr lang="en-US" sz="2800" dirty="0" err="1">
                <a:latin typeface="HP001 4H" pitchFamily="34" charset="-127"/>
                <a:ea typeface="HP001 4H" pitchFamily="34" charset="-127"/>
              </a:rPr>
              <a:t>Thứ</a:t>
            </a:r>
            <a:r>
              <a:rPr lang="en-US" sz="2800" dirty="0">
                <a:latin typeface="HP001 4H" pitchFamily="34" charset="-127"/>
                <a:ea typeface="HP001 4H" pitchFamily="34" charset="-127"/>
              </a:rPr>
              <a:t> </a:t>
            </a:r>
            <a:r>
              <a:rPr lang="en-US" sz="2800" dirty="0" err="1" smtClean="0">
                <a:latin typeface="HP001 4H" pitchFamily="34" charset="-127"/>
                <a:ea typeface="HP001 4H" pitchFamily="34" charset="-127"/>
              </a:rPr>
              <a:t>Bảy</a:t>
            </a:r>
            <a:r>
              <a:rPr lang="en-US" sz="2800" dirty="0" smtClean="0">
                <a:latin typeface="HP001 4H" pitchFamily="34" charset="-127"/>
                <a:ea typeface="HP001 4H" pitchFamily="34" charset="-127"/>
              </a:rPr>
              <a:t> </a:t>
            </a:r>
            <a:r>
              <a:rPr lang="en-US" sz="2800" dirty="0" err="1">
                <a:latin typeface="HP001 4H" pitchFamily="34" charset="-127"/>
                <a:ea typeface="HP001 4H" pitchFamily="34" charset="-127"/>
              </a:rPr>
              <a:t>ngày</a:t>
            </a:r>
            <a:r>
              <a:rPr lang="en-US" sz="2800">
                <a:latin typeface="HP001 4H" pitchFamily="34" charset="-127"/>
                <a:ea typeface="HP001 4H" pitchFamily="34" charset="-127"/>
              </a:rPr>
              <a:t> </a:t>
            </a:r>
            <a:r>
              <a:rPr lang="en-US" sz="2800" smtClean="0">
                <a:latin typeface="HP001 4H" pitchFamily="34" charset="-127"/>
                <a:ea typeface="HP001 4H" pitchFamily="34" charset="-127"/>
              </a:rPr>
              <a:t>22 </a:t>
            </a:r>
            <a:r>
              <a:rPr lang="en-US" sz="2800" dirty="0" err="1">
                <a:latin typeface="HP001 4H" pitchFamily="34" charset="-127"/>
                <a:ea typeface="HP001 4H" pitchFamily="34" charset="-127"/>
              </a:rPr>
              <a:t>tháng</a:t>
            </a:r>
            <a:r>
              <a:rPr lang="en-US" sz="2800" dirty="0">
                <a:latin typeface="HP001 4H" pitchFamily="34" charset="-127"/>
                <a:ea typeface="HP001 4H" pitchFamily="34" charset="-127"/>
              </a:rPr>
              <a:t> 11 </a:t>
            </a:r>
            <a:r>
              <a:rPr lang="en-US" sz="2800" dirty="0" err="1">
                <a:latin typeface="HP001 4H" pitchFamily="34" charset="-127"/>
                <a:ea typeface="HP001 4H" pitchFamily="34" charset="-127"/>
              </a:rPr>
              <a:t>năm</a:t>
            </a:r>
            <a:r>
              <a:rPr lang="en-US" sz="2800" dirty="0">
                <a:latin typeface="HP001 4H" pitchFamily="34" charset="-127"/>
                <a:ea typeface="HP001 4H" pitchFamily="34" charset="-127"/>
              </a:rPr>
              <a:t> 2025</a:t>
            </a:r>
            <a:endParaRPr lang="en-US" sz="2800" b="1" dirty="0">
              <a:latin typeface="Times New Roman" pitchFamily="18" charset="0"/>
              <a:cs typeface="Times New Roman" pitchFamily="18" charset="0"/>
            </a:endParaRPr>
          </a:p>
        </p:txBody>
      </p:sp>
      <p:sp>
        <p:nvSpPr>
          <p:cNvPr id="18" name="TextBox 17"/>
          <p:cNvSpPr txBox="1"/>
          <p:nvPr/>
        </p:nvSpPr>
        <p:spPr>
          <a:xfrm>
            <a:off x="1460396" y="2243528"/>
            <a:ext cx="9168976" cy="1569660"/>
          </a:xfrm>
          <a:prstGeom prst="rect">
            <a:avLst/>
          </a:prstGeom>
          <a:noFill/>
        </p:spPr>
        <p:txBody>
          <a:bodyPr wrap="square" lIns="91438" tIns="45719" rIns="91438" bIns="45719" rtlCol="0">
            <a:spAutoFit/>
          </a:bodyPr>
          <a:lstStyle/>
          <a:p>
            <a:pPr algn="ctr"/>
            <a:r>
              <a:rPr lang="en-US" sz="4800" b="1" dirty="0" smtClean="0">
                <a:solidFill>
                  <a:srgbClr val="FF0000"/>
                </a:solidFill>
                <a:latin typeface="HP001 4H" pitchFamily="34" charset="-127"/>
                <a:ea typeface="HP001 4H" pitchFamily="34" charset="-127"/>
                <a:cs typeface="Times New Roman" pitchFamily="18" charset="0"/>
              </a:rPr>
              <a:t>Luyện </a:t>
            </a:r>
            <a:r>
              <a:rPr lang="en-US" sz="4800" b="1" dirty="0">
                <a:solidFill>
                  <a:srgbClr val="FF0000"/>
                </a:solidFill>
                <a:latin typeface="HP001 4H" pitchFamily="34" charset="-127"/>
                <a:ea typeface="HP001 4H" pitchFamily="34" charset="-127"/>
                <a:cs typeface="Times New Roman" pitchFamily="18" charset="0"/>
              </a:rPr>
              <a:t>tập về biện pháp </a:t>
            </a:r>
            <a:endParaRPr lang="en-US" sz="4800" b="1" dirty="0" smtClean="0">
              <a:solidFill>
                <a:srgbClr val="FF0000"/>
              </a:solidFill>
              <a:latin typeface="HP001 4H" pitchFamily="34" charset="-127"/>
              <a:ea typeface="HP001 4H" pitchFamily="34" charset="-127"/>
              <a:cs typeface="Times New Roman" pitchFamily="18" charset="0"/>
            </a:endParaRPr>
          </a:p>
          <a:p>
            <a:pPr algn="ctr"/>
            <a:r>
              <a:rPr lang="en-US" sz="4800" b="1" dirty="0" smtClean="0">
                <a:solidFill>
                  <a:srgbClr val="FF0000"/>
                </a:solidFill>
                <a:latin typeface="HP001 4H" pitchFamily="34" charset="-127"/>
                <a:ea typeface="HP001 4H" pitchFamily="34" charset="-127"/>
                <a:cs typeface="Times New Roman" pitchFamily="18" charset="0"/>
              </a:rPr>
              <a:t>nhân </a:t>
            </a:r>
            <a:r>
              <a:rPr lang="en-US" sz="4800" b="1" dirty="0">
                <a:solidFill>
                  <a:srgbClr val="FF0000"/>
                </a:solidFill>
                <a:latin typeface="HP001 4H" pitchFamily="34" charset="-127"/>
                <a:ea typeface="HP001 4H" pitchFamily="34" charset="-127"/>
                <a:cs typeface="Times New Roman" pitchFamily="18" charset="0"/>
              </a:rPr>
              <a:t>hóa</a:t>
            </a:r>
          </a:p>
        </p:txBody>
      </p:sp>
      <p:sp>
        <p:nvSpPr>
          <p:cNvPr id="2" name="Rectangle 1"/>
          <p:cNvSpPr/>
          <p:nvPr/>
        </p:nvSpPr>
        <p:spPr>
          <a:xfrm>
            <a:off x="3407702" y="1274031"/>
            <a:ext cx="5274365" cy="707887"/>
          </a:xfrm>
          <a:prstGeom prst="rect">
            <a:avLst/>
          </a:prstGeom>
        </p:spPr>
        <p:txBody>
          <a:bodyPr wrap="square" lIns="91438" tIns="45719" rIns="91438" bIns="45719">
            <a:spAutoFit/>
          </a:bodyPr>
          <a:lstStyle/>
          <a:p>
            <a:pPr algn="ctr"/>
            <a:r>
              <a:rPr lang="en-US" sz="4000" b="1" u="sng" dirty="0" err="1">
                <a:latin typeface="HP001 4H" pitchFamily="34" charset="-127"/>
                <a:ea typeface="HP001 4H" pitchFamily="34" charset="-127"/>
              </a:rPr>
              <a:t>Tiếng</a:t>
            </a:r>
            <a:r>
              <a:rPr lang="en-US" sz="4000" b="1" u="sng" dirty="0">
                <a:latin typeface="HP001 4H" pitchFamily="34" charset="-127"/>
                <a:ea typeface="HP001 4H" pitchFamily="34" charset="-127"/>
              </a:rPr>
              <a:t> </a:t>
            </a:r>
            <a:r>
              <a:rPr lang="en-US" sz="4000" b="1" u="sng" dirty="0" err="1">
                <a:latin typeface="HP001 4H" pitchFamily="34" charset="-127"/>
                <a:ea typeface="HP001 4H" pitchFamily="34" charset="-127"/>
              </a:rPr>
              <a:t>Việt</a:t>
            </a:r>
            <a:r>
              <a:rPr lang="en-US" sz="4000" b="1" u="sng" dirty="0"/>
              <a:t> </a:t>
            </a:r>
            <a:r>
              <a:rPr lang="en-US" sz="4000" u="sng" dirty="0"/>
              <a:t>( LTVC)</a:t>
            </a:r>
            <a:endParaRPr lang="en-US" sz="4000" u="sng" dirty="0">
              <a:latin typeface="HP001 4H" pitchFamily="34" charset="-127"/>
              <a:ea typeface="HP001 4H" pitchFamily="34" charset="-127"/>
            </a:endParaRPr>
          </a:p>
        </p:txBody>
      </p:sp>
      <p:pic>
        <p:nvPicPr>
          <p:cNvPr id="8" name="Picture 7" descr="Văn mẫu lớp 12: Nghị luận xã hội về học nhóm (2 Mẫu) - Tin Tức Giáo Dục Học  Tập T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8809" y="4730395"/>
            <a:ext cx="3793067" cy="2127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67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8877" y="1404132"/>
            <a:ext cx="8945646" cy="4592644"/>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Arial"/>
              <a:ea typeface="+mn-ea"/>
              <a:cs typeface="Arial"/>
            </a:endParaRPr>
          </a:p>
        </p:txBody>
      </p:sp>
      <p:sp>
        <p:nvSpPr>
          <p:cNvPr id="3" name="Freeform 3"/>
          <p:cNvSpPr/>
          <p:nvPr/>
        </p:nvSpPr>
        <p:spPr>
          <a:xfrm>
            <a:off x="10024970" y="1404132"/>
            <a:ext cx="3652357" cy="5812771"/>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 name="Freeform 4"/>
          <p:cNvSpPr/>
          <p:nvPr/>
        </p:nvSpPr>
        <p:spPr>
          <a:xfrm>
            <a:off x="-1140379" y="1404132"/>
            <a:ext cx="3652357" cy="5812771"/>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Freeform 5"/>
          <p:cNvSpPr/>
          <p:nvPr/>
        </p:nvSpPr>
        <p:spPr>
          <a:xfrm>
            <a:off x="-2256786" y="-1337058"/>
            <a:ext cx="6361031" cy="3498567"/>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Freeform 8"/>
          <p:cNvSpPr/>
          <p:nvPr/>
        </p:nvSpPr>
        <p:spPr>
          <a:xfrm>
            <a:off x="8670634" y="-913978"/>
            <a:ext cx="6361031" cy="3498567"/>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TextBox 6"/>
          <p:cNvSpPr txBox="1"/>
          <p:nvPr/>
        </p:nvSpPr>
        <p:spPr>
          <a:xfrm>
            <a:off x="4104245" y="3019398"/>
            <a:ext cx="4543828" cy="923330"/>
          </a:xfrm>
          <a:prstGeom prst="rect">
            <a:avLst/>
          </a:prstGeom>
          <a:noFill/>
        </p:spPr>
        <p:txBody>
          <a:bodyPr wrap="square" rtlCol="0">
            <a:spAutoFit/>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dirty="0" smtClean="0">
                <a:ln w="19050">
                  <a:solidFill>
                    <a:srgbClr val="FFFF00"/>
                  </a:solidFill>
                  <a:round/>
                  <a:headEnd/>
                  <a:tailEnd/>
                </a:ln>
                <a:solidFill>
                  <a:srgbClr val="FFFF00"/>
                </a:solidFill>
                <a:effectLst>
                  <a:outerShdw dist="35921" dir="2700000" algn="ctr" rotWithShape="0">
                    <a:srgbClr val="990000"/>
                  </a:outerShdw>
                </a:effectLst>
                <a:uLnTx/>
                <a:uFillTx/>
                <a:latin typeface="Arial"/>
                <a:ea typeface="+mn-ea"/>
                <a:cs typeface="Arial"/>
              </a:rPr>
              <a:t>LUYỆN</a:t>
            </a:r>
            <a:r>
              <a:rPr kumimoji="0" lang="en-US" sz="5400" b="1" i="0" u="none" strike="noStrike" kern="10" cap="none" spc="0" normalizeH="0" noProof="0" dirty="0" smtClean="0">
                <a:ln w="19050">
                  <a:solidFill>
                    <a:srgbClr val="FFFF00"/>
                  </a:solidFill>
                  <a:round/>
                  <a:headEnd/>
                  <a:tailEnd/>
                </a:ln>
                <a:solidFill>
                  <a:srgbClr val="FFFF00"/>
                </a:solidFill>
                <a:effectLst>
                  <a:outerShdw dist="35921" dir="2700000" algn="ctr" rotWithShape="0">
                    <a:srgbClr val="990000"/>
                  </a:outerShdw>
                </a:effectLst>
                <a:uLnTx/>
                <a:uFillTx/>
                <a:latin typeface="Arial"/>
                <a:ea typeface="+mn-ea"/>
                <a:cs typeface="Arial"/>
              </a:rPr>
              <a:t> TẬP</a:t>
            </a:r>
            <a:endParaRPr kumimoji="0" lang="en-US" sz="54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Arial"/>
              <a:ea typeface="+mn-ea"/>
              <a:cs typeface="Arial"/>
            </a:endParaRPr>
          </a:p>
        </p:txBody>
      </p:sp>
    </p:spTree>
    <p:extLst>
      <p:ext uri="{BB962C8B-B14F-4D97-AF65-F5344CB8AC3E}">
        <p14:creationId xmlns:p14="http://schemas.microsoft.com/office/powerpoint/2010/main" val="146134204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Diagonal Corners Rounded 7">
            <a:extLst>
              <a:ext uri="{FF2B5EF4-FFF2-40B4-BE49-F238E27FC236}">
                <a16:creationId xmlns:a16="http://schemas.microsoft.com/office/drawing/2014/main" xmlns="" id="{EE464D4B-4E53-446A-BF0B-8D2FE942C606}"/>
              </a:ext>
            </a:extLst>
          </p:cNvPr>
          <p:cNvSpPr/>
          <p:nvPr/>
        </p:nvSpPr>
        <p:spPr>
          <a:xfrm>
            <a:off x="0" y="128867"/>
            <a:ext cx="11690149" cy="6735169"/>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dirty="0">
              <a:solidFill>
                <a:prstClr val="black"/>
              </a:solidFill>
              <a:latin typeface="Calibri" panose="020F0502020204030204"/>
            </a:endParaRPr>
          </a:p>
        </p:txBody>
      </p:sp>
      <p:sp>
        <p:nvSpPr>
          <p:cNvPr id="54" name="TextBox 53"/>
          <p:cNvSpPr txBox="1"/>
          <p:nvPr/>
        </p:nvSpPr>
        <p:spPr>
          <a:xfrm>
            <a:off x="785142" y="596685"/>
            <a:ext cx="10905007" cy="146193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lIns="121914" tIns="60957" rIns="121914" bIns="60957" rtlCol="0">
            <a:spAutoFit/>
          </a:bodyPr>
          <a:lstStyle/>
          <a:p>
            <a:pPr algn="just"/>
            <a:r>
              <a:rPr lang="vi-VN" sz="2900" dirty="0" smtClean="0">
                <a:solidFill>
                  <a:schemeClr val="tx1">
                    <a:lumMod val="95000"/>
                    <a:lumOff val="5000"/>
                  </a:schemeClr>
                </a:solidFill>
              </a:rPr>
              <a:t>Tìm các vật, hiện tượng tự nhiên được nhân hoá trong những đoạn thơ, đoạn văn dưới đây. Cho biết chúng được nhân hoá bằng cách nào.</a:t>
            </a:r>
            <a:endParaRPr lang="en-US" sz="2900" dirty="0">
              <a:solidFill>
                <a:schemeClr val="tx1">
                  <a:lumMod val="95000"/>
                  <a:lumOff val="5000"/>
                </a:schemeClr>
              </a:solidFill>
            </a:endParaRPr>
          </a:p>
        </p:txBody>
      </p:sp>
      <p:grpSp>
        <p:nvGrpSpPr>
          <p:cNvPr id="42" name="Group 41"/>
          <p:cNvGrpSpPr/>
          <p:nvPr/>
        </p:nvGrpSpPr>
        <p:grpSpPr>
          <a:xfrm>
            <a:off x="166192" y="593647"/>
            <a:ext cx="637709" cy="754052"/>
            <a:chOff x="417444" y="2357467"/>
            <a:chExt cx="488433" cy="577543"/>
          </a:xfrm>
        </p:grpSpPr>
        <p:sp>
          <p:nvSpPr>
            <p:cNvPr id="43" name="Oval 42"/>
            <p:cNvSpPr/>
            <p:nvPr/>
          </p:nvSpPr>
          <p:spPr>
            <a:xfrm>
              <a:off x="417444" y="2407009"/>
              <a:ext cx="488433" cy="488433"/>
            </a:xfrm>
            <a:prstGeom prst="ellipse">
              <a:avLst/>
            </a:prstGeom>
            <a:solidFill>
              <a:srgbClr val="166439"/>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kern="0">
                <a:solidFill>
                  <a:prstClr val="white"/>
                </a:solidFill>
                <a:latin typeface="Calibri"/>
              </a:endParaRPr>
            </a:p>
          </p:txBody>
        </p:sp>
        <p:sp>
          <p:nvSpPr>
            <p:cNvPr id="44" name="Rectangle 43"/>
            <p:cNvSpPr/>
            <p:nvPr/>
          </p:nvSpPr>
          <p:spPr>
            <a:xfrm>
              <a:off x="484126" y="2357467"/>
              <a:ext cx="355071" cy="577543"/>
            </a:xfrm>
            <a:prstGeom prst="rect">
              <a:avLst/>
            </a:prstGeom>
            <a:noFill/>
          </p:spPr>
          <p:txBody>
            <a:bodyPr wrap="none" lIns="91440" tIns="45720" rIns="91440" bIns="45720">
              <a:spAutoFit/>
            </a:bodyPr>
            <a:lstStyle/>
            <a:p>
              <a:pPr algn="ctr" defTabSz="1219170">
                <a:defRPr/>
              </a:pPr>
              <a:r>
                <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grpSp>
        <p:nvGrpSpPr>
          <p:cNvPr id="3" name="Group 2"/>
          <p:cNvGrpSpPr/>
          <p:nvPr/>
        </p:nvGrpSpPr>
        <p:grpSpPr>
          <a:xfrm>
            <a:off x="3910042" y="2263915"/>
            <a:ext cx="4354968" cy="694496"/>
            <a:chOff x="2985739" y="3678953"/>
            <a:chExt cx="2234333" cy="520872"/>
          </a:xfrm>
        </p:grpSpPr>
        <p:sp>
          <p:nvSpPr>
            <p:cNvPr id="17" name="Rounded Rectangle 16"/>
            <p:cNvSpPr/>
            <p:nvPr/>
          </p:nvSpPr>
          <p:spPr>
            <a:xfrm>
              <a:off x="3059832" y="3678953"/>
              <a:ext cx="2160240" cy="520872"/>
            </a:xfrm>
            <a:prstGeom prst="roundRect">
              <a:avLst>
                <a:gd name="adj" fmla="val 36112"/>
              </a:avLst>
            </a:prstGeom>
            <a:solidFill>
              <a:srgbClr val="FFF0C1"/>
            </a:solidFill>
            <a:ln>
              <a:solidFill>
                <a:srgbClr val="FAC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85739" y="3726290"/>
              <a:ext cx="2140993" cy="380872"/>
            </a:xfrm>
            <a:prstGeom prst="rect">
              <a:avLst/>
            </a:prstGeom>
            <a:noFill/>
          </p:spPr>
          <p:txBody>
            <a:bodyPr wrap="square" lIns="91438" tIns="45719" rIns="91438" bIns="45719" rtlCol="0">
              <a:spAutoFit/>
            </a:bodyPr>
            <a:lstStyle/>
            <a:p>
              <a:pPr indent="537620" algn="just" defTabSz="914264"/>
              <a:r>
                <a:rPr lang="en-US" sz="2700" b="1" dirty="0">
                  <a:solidFill>
                    <a:srgbClr val="C00000"/>
                  </a:solidFill>
                  <a:cs typeface="Arial-Rounded" panose="020B0500000000000000" charset="0"/>
                  <a:sym typeface="+mn-ea"/>
                </a:rPr>
                <a:t>3 CÁCH NHÂN HÓA</a:t>
              </a:r>
              <a:endParaRPr lang="vi-VN" sz="1900" b="1" dirty="0">
                <a:solidFill>
                  <a:srgbClr val="C00000"/>
                </a:solidFill>
                <a:cs typeface="Arial-Rounded" panose="020B0500000000000000" charset="0"/>
                <a:sym typeface="+mn-ea"/>
              </a:endParaRPr>
            </a:p>
          </p:txBody>
        </p:sp>
      </p:grpSp>
      <p:sp>
        <p:nvSpPr>
          <p:cNvPr id="33" name="Rectangle: Rounded Corners 7">
            <a:extLst>
              <a:ext uri="{FF2B5EF4-FFF2-40B4-BE49-F238E27FC236}">
                <a16:creationId xmlns:a16="http://schemas.microsoft.com/office/drawing/2014/main" xmlns="" id="{C1053A69-757B-E326-5B23-7490F899E823}"/>
              </a:ext>
            </a:extLst>
          </p:cNvPr>
          <p:cNvSpPr/>
          <p:nvPr/>
        </p:nvSpPr>
        <p:spPr>
          <a:xfrm>
            <a:off x="1345143" y="2993070"/>
            <a:ext cx="10088219" cy="804300"/>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700" dirty="0">
                <a:solidFill>
                  <a:schemeClr val="tx1"/>
                </a:solidFill>
                <a:latin typeface="Arial (Body)"/>
                <a:ea typeface="Cambria" panose="02040503050406030204" pitchFamily="18" charset="0"/>
              </a:rPr>
              <a:t>Gọi vật, hiện tượng tự nhiên bằng những từ ngữ chỉ người.</a:t>
            </a:r>
            <a:endParaRPr lang="en-US" sz="2700" dirty="0">
              <a:solidFill>
                <a:schemeClr val="tx1"/>
              </a:solidFill>
              <a:latin typeface="Arial (Body)"/>
              <a:ea typeface="Cambria" panose="02040503050406030204" pitchFamily="18" charset="0"/>
            </a:endParaRPr>
          </a:p>
        </p:txBody>
      </p:sp>
      <p:sp>
        <p:nvSpPr>
          <p:cNvPr id="35" name="Rectangle: Rounded Corners 8">
            <a:extLst>
              <a:ext uri="{FF2B5EF4-FFF2-40B4-BE49-F238E27FC236}">
                <a16:creationId xmlns:a16="http://schemas.microsoft.com/office/drawing/2014/main" xmlns="" id="{151BB2C1-CB8D-A549-578F-94EAECABA352}"/>
              </a:ext>
            </a:extLst>
          </p:cNvPr>
          <p:cNvSpPr/>
          <p:nvPr/>
        </p:nvSpPr>
        <p:spPr>
          <a:xfrm>
            <a:off x="1345143" y="3946047"/>
            <a:ext cx="10088219" cy="904461"/>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700" dirty="0">
                <a:solidFill>
                  <a:schemeClr val="tx1"/>
                </a:solidFill>
                <a:latin typeface="Arial (Body)"/>
                <a:ea typeface="Cambria" panose="02040503050406030204" pitchFamily="18" charset="0"/>
              </a:rPr>
              <a:t>Dùng từ ngữ chỉ hoạt động, đặc điểm của người để kể, tả về vật, hiện tượng tự nhiên.</a:t>
            </a:r>
          </a:p>
        </p:txBody>
      </p:sp>
      <p:sp>
        <p:nvSpPr>
          <p:cNvPr id="36" name="Rectangle: Rounded Corners 10">
            <a:extLst>
              <a:ext uri="{FF2B5EF4-FFF2-40B4-BE49-F238E27FC236}">
                <a16:creationId xmlns:a16="http://schemas.microsoft.com/office/drawing/2014/main" xmlns="" id="{4B7A2933-89F8-A8D2-5AFB-5C1BDA0F400D}"/>
              </a:ext>
            </a:extLst>
          </p:cNvPr>
          <p:cNvSpPr/>
          <p:nvPr/>
        </p:nvSpPr>
        <p:spPr>
          <a:xfrm>
            <a:off x="1331020" y="5055790"/>
            <a:ext cx="10096683" cy="771667"/>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vi-VN" sz="2700" dirty="0">
                <a:solidFill>
                  <a:schemeClr val="tx1"/>
                </a:solidFill>
                <a:latin typeface="Arial (Body)"/>
                <a:ea typeface="Cambria" panose="02040503050406030204" pitchFamily="18" charset="0"/>
              </a:rPr>
              <a:t>Trò chuyện, xưng hô với vật, hiện tượng tự nhiên như với người.</a:t>
            </a:r>
          </a:p>
        </p:txBody>
      </p:sp>
      <p:sp>
        <p:nvSpPr>
          <p:cNvPr id="50" name="Oval 49">
            <a:extLst>
              <a:ext uri="{FF2B5EF4-FFF2-40B4-BE49-F238E27FC236}">
                <a16:creationId xmlns:a16="http://schemas.microsoft.com/office/drawing/2014/main" xmlns="" id="{3EE50C7F-F8A7-48B3-ADE9-471AF5ACB84A}"/>
              </a:ext>
            </a:extLst>
          </p:cNvPr>
          <p:cNvSpPr/>
          <p:nvPr/>
        </p:nvSpPr>
        <p:spPr>
          <a:xfrm>
            <a:off x="451024" y="3001835"/>
            <a:ext cx="874383" cy="786768"/>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rtlCol="0" anchor="ctr"/>
          <a:lstStyle/>
          <a:p>
            <a:pPr algn="ctr" defTabSz="1219020"/>
            <a:r>
              <a:rPr lang="en-US" sz="3200" b="1">
                <a:solidFill>
                  <a:srgbClr val="000000"/>
                </a:solidFill>
                <a:latin typeface="Arial (Body)"/>
              </a:rPr>
              <a:t>1</a:t>
            </a:r>
            <a:endParaRPr lang="vi-VN" sz="3200" b="1" dirty="0">
              <a:solidFill>
                <a:srgbClr val="000000"/>
              </a:solidFill>
              <a:latin typeface="Arial (Body)"/>
            </a:endParaRPr>
          </a:p>
        </p:txBody>
      </p:sp>
      <p:sp>
        <p:nvSpPr>
          <p:cNvPr id="51" name="Oval 50">
            <a:extLst>
              <a:ext uri="{FF2B5EF4-FFF2-40B4-BE49-F238E27FC236}">
                <a16:creationId xmlns:a16="http://schemas.microsoft.com/office/drawing/2014/main" xmlns="" id="{3EE50C7F-F8A7-48B3-ADE9-471AF5ACB84A}"/>
              </a:ext>
            </a:extLst>
          </p:cNvPr>
          <p:cNvSpPr/>
          <p:nvPr/>
        </p:nvSpPr>
        <p:spPr>
          <a:xfrm>
            <a:off x="478876" y="4054418"/>
            <a:ext cx="874383" cy="786768"/>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rtlCol="0" anchor="ctr"/>
          <a:lstStyle/>
          <a:p>
            <a:pPr algn="ctr" defTabSz="1219020"/>
            <a:r>
              <a:rPr lang="en-US" sz="3200" b="1">
                <a:solidFill>
                  <a:srgbClr val="000000"/>
                </a:solidFill>
                <a:latin typeface="Arial (Body)"/>
              </a:rPr>
              <a:t>2</a:t>
            </a:r>
            <a:endParaRPr lang="vi-VN" sz="3200" b="1" dirty="0">
              <a:solidFill>
                <a:srgbClr val="000000"/>
              </a:solidFill>
              <a:latin typeface="Arial (Body)"/>
            </a:endParaRPr>
          </a:p>
        </p:txBody>
      </p:sp>
      <p:sp>
        <p:nvSpPr>
          <p:cNvPr id="52" name="Oval 51">
            <a:extLst>
              <a:ext uri="{FF2B5EF4-FFF2-40B4-BE49-F238E27FC236}">
                <a16:creationId xmlns:a16="http://schemas.microsoft.com/office/drawing/2014/main" xmlns="" id="{3EE50C7F-F8A7-48B3-ADE9-471AF5ACB84A}"/>
              </a:ext>
            </a:extLst>
          </p:cNvPr>
          <p:cNvSpPr/>
          <p:nvPr/>
        </p:nvSpPr>
        <p:spPr>
          <a:xfrm>
            <a:off x="478876" y="5073150"/>
            <a:ext cx="874383" cy="786768"/>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rtlCol="0" anchor="ctr"/>
          <a:lstStyle/>
          <a:p>
            <a:pPr algn="ctr" defTabSz="1219020"/>
            <a:r>
              <a:rPr lang="en-US" sz="3200" b="1">
                <a:solidFill>
                  <a:srgbClr val="000000"/>
                </a:solidFill>
                <a:latin typeface="Arial (Body)"/>
              </a:rPr>
              <a:t>3</a:t>
            </a:r>
            <a:endParaRPr lang="vi-VN" sz="3200" b="1" dirty="0">
              <a:solidFill>
                <a:srgbClr val="000000"/>
              </a:solidFill>
              <a:latin typeface="Arial (Body)"/>
            </a:endParaRPr>
          </a:p>
        </p:txBody>
      </p:sp>
    </p:spTree>
    <p:extLst>
      <p:ext uri="{BB962C8B-B14F-4D97-AF65-F5344CB8AC3E}">
        <p14:creationId xmlns:p14="http://schemas.microsoft.com/office/powerpoint/2010/main" val="2194445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8" fill="hold" nodeType="withEffect">
                                  <p:stCondLst>
                                    <p:cond delay="0"/>
                                  </p:stCondLst>
                                  <p:childTnLst>
                                    <p:set>
                                      <p:cBhvr>
                                        <p:cTn id="9" dur="1" fill="hold">
                                          <p:stCondLst>
                                            <p:cond delay="0"/>
                                          </p:stCondLst>
                                        </p:cTn>
                                        <p:tgtEl>
                                          <p:spTgt spid="54">
                                            <p:txEl>
                                              <p:pRg st="0" end="0"/>
                                            </p:txEl>
                                          </p:spTgt>
                                        </p:tgtEl>
                                        <p:attrNameLst>
                                          <p:attrName>style.visibility</p:attrName>
                                        </p:attrNameLst>
                                      </p:cBhvr>
                                      <p:to>
                                        <p:strVal val="visible"/>
                                      </p:to>
                                    </p:set>
                                    <p:animEffect transition="in" filter="wipe(left)">
                                      <p:cBhvr>
                                        <p:cTn id="10" dur="500"/>
                                        <p:tgtEl>
                                          <p:spTgt spid="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circle(out)">
                                      <p:cBhvr>
                                        <p:cTn id="20" dur="1000"/>
                                        <p:tgtEl>
                                          <p:spTgt spid="50"/>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circle(out)">
                                      <p:cBhvr>
                                        <p:cTn id="29" dur="1000"/>
                                        <p:tgtEl>
                                          <p:spTgt spid="5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10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1000"/>
                                        <p:tgtEl>
                                          <p:spTgt spid="52"/>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50"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Diagonal Corners Rounded 7">
            <a:extLst>
              <a:ext uri="{FF2B5EF4-FFF2-40B4-BE49-F238E27FC236}">
                <a16:creationId xmlns:a16="http://schemas.microsoft.com/office/drawing/2014/main" xmlns="" id="{EE464D4B-4E53-446A-BF0B-8D2FE942C606}"/>
              </a:ext>
            </a:extLst>
          </p:cNvPr>
          <p:cNvSpPr/>
          <p:nvPr/>
        </p:nvSpPr>
        <p:spPr>
          <a:xfrm>
            <a:off x="0" y="0"/>
            <a:ext cx="12191999" cy="68580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grpSp>
        <p:nvGrpSpPr>
          <p:cNvPr id="42" name="Group 41"/>
          <p:cNvGrpSpPr/>
          <p:nvPr/>
        </p:nvGrpSpPr>
        <p:grpSpPr>
          <a:xfrm>
            <a:off x="79134" y="-42745"/>
            <a:ext cx="637709" cy="754052"/>
            <a:chOff x="417444" y="2357467"/>
            <a:chExt cx="488433" cy="577543"/>
          </a:xfrm>
        </p:grpSpPr>
        <p:sp>
          <p:nvSpPr>
            <p:cNvPr id="43" name="Oval 42"/>
            <p:cNvSpPr/>
            <p:nvPr/>
          </p:nvSpPr>
          <p:spPr>
            <a:xfrm>
              <a:off x="417444" y="2407009"/>
              <a:ext cx="488433" cy="488433"/>
            </a:xfrm>
            <a:prstGeom prst="ellipse">
              <a:avLst/>
            </a:prstGeom>
            <a:solidFill>
              <a:srgbClr val="166439"/>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kern="0">
                <a:solidFill>
                  <a:prstClr val="white"/>
                </a:solidFill>
                <a:latin typeface="Calibri"/>
              </a:endParaRPr>
            </a:p>
          </p:txBody>
        </p:sp>
        <p:sp>
          <p:nvSpPr>
            <p:cNvPr id="44" name="Rectangle 43"/>
            <p:cNvSpPr/>
            <p:nvPr/>
          </p:nvSpPr>
          <p:spPr>
            <a:xfrm>
              <a:off x="484126" y="2357467"/>
              <a:ext cx="355071" cy="577543"/>
            </a:xfrm>
            <a:prstGeom prst="rect">
              <a:avLst/>
            </a:prstGeom>
            <a:noFill/>
          </p:spPr>
          <p:txBody>
            <a:bodyPr wrap="none" lIns="91440" tIns="45720" rIns="91440" bIns="45720">
              <a:spAutoFit/>
            </a:bodyPr>
            <a:lstStyle/>
            <a:p>
              <a:pPr algn="ctr" defTabSz="1219170">
                <a:defRPr/>
              </a:pPr>
              <a:r>
                <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grpSp>
        <p:nvGrpSpPr>
          <p:cNvPr id="29" name="Group 28"/>
          <p:cNvGrpSpPr/>
          <p:nvPr/>
        </p:nvGrpSpPr>
        <p:grpSpPr>
          <a:xfrm>
            <a:off x="397988" y="647011"/>
            <a:ext cx="5312946" cy="3477873"/>
            <a:chOff x="2733410" y="1375764"/>
            <a:chExt cx="5641427" cy="2916481"/>
          </a:xfrm>
        </p:grpSpPr>
        <p:sp>
          <p:nvSpPr>
            <p:cNvPr id="30" name="Rounded Rectangle 29"/>
            <p:cNvSpPr/>
            <p:nvPr/>
          </p:nvSpPr>
          <p:spPr>
            <a:xfrm>
              <a:off x="2843809" y="1409711"/>
              <a:ext cx="5531028" cy="2834977"/>
            </a:xfrm>
            <a:prstGeom prst="roundRect">
              <a:avLst>
                <a:gd name="adj" fmla="val 4979"/>
              </a:avLst>
            </a:prstGeom>
            <a:solidFill>
              <a:srgbClr val="FFF6D9"/>
            </a:solidFill>
            <a:ln>
              <a:solidFill>
                <a:srgbClr val="FBD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733410" y="1375764"/>
              <a:ext cx="5124927" cy="2916481"/>
            </a:xfrm>
            <a:prstGeom prst="rect">
              <a:avLst/>
            </a:prstGeom>
            <a:noFill/>
          </p:spPr>
          <p:txBody>
            <a:bodyPr wrap="square" lIns="91438" tIns="45719" rIns="91438" bIns="45719" rtlCol="0">
              <a:spAutoFit/>
            </a:bodyPr>
            <a:lstStyle/>
            <a:p>
              <a:pPr marL="228594" defTabSz="914264"/>
              <a:r>
                <a:rPr lang="vi-VN" sz="2000" dirty="0">
                  <a:cs typeface="Arial-Rounded" panose="020B0500000000000000" charset="0"/>
                  <a:sym typeface="+mn-ea"/>
                </a:rPr>
                <a:t>a. </a:t>
              </a:r>
              <a:r>
                <a:rPr lang="en-US" sz="2000" dirty="0" smtClean="0">
                  <a:cs typeface="Arial-Rounded" panose="020B0500000000000000" charset="0"/>
                  <a:sym typeface="+mn-ea"/>
                </a:rPr>
                <a:t> </a:t>
              </a:r>
              <a:r>
                <a:rPr lang="vi-VN" sz="2200" dirty="0" smtClean="0">
                  <a:cs typeface="Arial-Rounded" panose="020B0500000000000000" charset="0"/>
                  <a:sym typeface="+mn-ea"/>
                </a:rPr>
                <a:t>Chim </a:t>
              </a:r>
              <a:r>
                <a:rPr lang="vi-VN" sz="2200" dirty="0">
                  <a:cs typeface="Arial-Rounded" panose="020B0500000000000000" charset="0"/>
                  <a:sym typeface="+mn-ea"/>
                </a:rPr>
                <a:t>mừng, ríu cánh vỗ</a:t>
              </a:r>
            </a:p>
            <a:p>
              <a:pPr marL="228594" indent="380990" defTabSz="914264"/>
              <a:r>
                <a:rPr lang="vi-VN" sz="2200" dirty="0">
                  <a:cs typeface="Arial-Rounded" panose="020B0500000000000000" charset="0"/>
                  <a:sym typeface="+mn-ea"/>
                </a:rPr>
                <a:t>Rủ nhau về càng đông</a:t>
              </a:r>
            </a:p>
            <a:p>
              <a:pPr marL="228594" indent="380990" defTabSz="914264"/>
              <a:r>
                <a:rPr lang="vi-VN" sz="2200" dirty="0">
                  <a:cs typeface="Arial-Rounded" panose="020B0500000000000000" charset="0"/>
                  <a:sym typeface="+mn-ea"/>
                </a:rPr>
                <a:t>Cào cào áo xanh, đỏ</a:t>
              </a:r>
            </a:p>
            <a:p>
              <a:pPr marL="228594" indent="380990" defTabSz="914264"/>
              <a:r>
                <a:rPr lang="vi-VN" sz="2200" dirty="0">
                  <a:cs typeface="Arial-Rounded" panose="020B0500000000000000" charset="0"/>
                  <a:sym typeface="+mn-ea"/>
                </a:rPr>
                <a:t>Giã gạo ngay ngoài đồng.</a:t>
              </a:r>
            </a:p>
            <a:p>
              <a:pPr marL="228594" indent="380990" defTabSz="914264"/>
              <a:endParaRPr lang="vi-VN" sz="2200" dirty="0">
                <a:cs typeface="Arial-Rounded" panose="020B0500000000000000" charset="0"/>
                <a:sym typeface="+mn-ea"/>
              </a:endParaRPr>
            </a:p>
            <a:p>
              <a:pPr marL="228594" indent="380990" defTabSz="914264"/>
              <a:r>
                <a:rPr lang="vi-VN" sz="2200" dirty="0">
                  <a:cs typeface="Arial-Rounded" panose="020B0500000000000000" charset="0"/>
                  <a:sym typeface="+mn-ea"/>
                </a:rPr>
                <a:t>Hạt níu hạt trĩu bông</a:t>
              </a:r>
            </a:p>
            <a:p>
              <a:pPr marL="228594" indent="380990" defTabSz="914264"/>
              <a:r>
                <a:rPr lang="vi-VN" sz="2200" dirty="0">
                  <a:cs typeface="Arial-Rounded" panose="020B0500000000000000" charset="0"/>
                  <a:sym typeface="+mn-ea"/>
                </a:rPr>
                <a:t>Đung đưa nhờ chị gió</a:t>
              </a:r>
            </a:p>
            <a:p>
              <a:pPr marL="228594" indent="380990" defTabSz="914264"/>
              <a:r>
                <a:rPr lang="vi-VN" sz="2200" dirty="0">
                  <a:cs typeface="Arial-Rounded" panose="020B0500000000000000" charset="0"/>
                  <a:sym typeface="+mn-ea"/>
                </a:rPr>
                <a:t>Mách tin mùa chín rộ</a:t>
              </a:r>
            </a:p>
            <a:p>
              <a:pPr marL="228594" indent="380990" defTabSz="914264"/>
              <a:r>
                <a:rPr lang="vi-VN" sz="2200" dirty="0">
                  <a:cs typeface="Arial-Rounded" panose="020B0500000000000000" charset="0"/>
                  <a:sym typeface="+mn-ea"/>
                </a:rPr>
                <a:t>Đến từng ngõ, từng nhà.</a:t>
              </a:r>
            </a:p>
            <a:p>
              <a:pPr marL="228594" defTabSz="914264"/>
              <a:r>
                <a:rPr lang="en-US" sz="2200" dirty="0">
                  <a:cs typeface="Arial-Rounded" panose="020B0500000000000000" charset="0"/>
                  <a:sym typeface="+mn-ea"/>
                </a:rPr>
                <a:t>                                   </a:t>
              </a:r>
              <a:r>
                <a:rPr lang="vi-VN" sz="2200" dirty="0" smtClean="0">
                  <a:cs typeface="Arial-Rounded" panose="020B0500000000000000" charset="0"/>
                  <a:sym typeface="+mn-ea"/>
                </a:rPr>
                <a:t>(</a:t>
              </a:r>
              <a:r>
                <a:rPr lang="vi-VN" sz="2200" dirty="0">
                  <a:cs typeface="Arial-Rounded" panose="020B0500000000000000" charset="0"/>
                  <a:sym typeface="+mn-ea"/>
                </a:rPr>
                <a:t>Quang Khải)</a:t>
              </a:r>
            </a:p>
          </p:txBody>
        </p:sp>
      </p:grpSp>
      <p:grpSp>
        <p:nvGrpSpPr>
          <p:cNvPr id="66" name="Group 65"/>
          <p:cNvGrpSpPr/>
          <p:nvPr/>
        </p:nvGrpSpPr>
        <p:grpSpPr>
          <a:xfrm>
            <a:off x="6304513" y="612259"/>
            <a:ext cx="5293906" cy="3516898"/>
            <a:chOff x="2488581" y="1409711"/>
            <a:chExt cx="6128380" cy="3210002"/>
          </a:xfrm>
        </p:grpSpPr>
        <p:sp>
          <p:nvSpPr>
            <p:cNvPr id="67" name="Rounded Rectangle 66"/>
            <p:cNvSpPr/>
            <p:nvPr/>
          </p:nvSpPr>
          <p:spPr>
            <a:xfrm>
              <a:off x="2488582" y="1409711"/>
              <a:ext cx="6128379" cy="2834977"/>
            </a:xfrm>
            <a:prstGeom prst="roundRect">
              <a:avLst>
                <a:gd name="adj" fmla="val 4979"/>
              </a:avLst>
            </a:prstGeom>
            <a:solidFill>
              <a:schemeClr val="accent2">
                <a:lumMod val="20000"/>
                <a:lumOff val="80000"/>
              </a:schemeClr>
            </a:solidFill>
            <a:ln>
              <a:solidFill>
                <a:srgbClr val="FBD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488581" y="1445330"/>
              <a:ext cx="6125848" cy="3174383"/>
            </a:xfrm>
            <a:prstGeom prst="rect">
              <a:avLst/>
            </a:prstGeom>
            <a:solidFill>
              <a:schemeClr val="accent2">
                <a:lumMod val="20000"/>
                <a:lumOff val="80000"/>
              </a:schemeClr>
            </a:solidFill>
          </p:spPr>
          <p:txBody>
            <a:bodyPr wrap="square" lIns="91438" tIns="45719" rIns="91438" bIns="45719" rtlCol="0">
              <a:spAutoFit/>
            </a:bodyPr>
            <a:lstStyle/>
            <a:p>
              <a:pPr marL="171450" indent="285750" algn="just" defTabSz="685715"/>
              <a:r>
                <a:rPr lang="en-US" sz="2200" dirty="0" smtClean="0">
                  <a:cs typeface="Arial-Rounded" panose="020B0500000000000000" charset="0"/>
                  <a:sym typeface="+mn-ea"/>
                </a:rPr>
                <a:t>b</a:t>
              </a:r>
              <a:r>
                <a:rPr lang="vi-VN" sz="2200" dirty="0" smtClean="0">
                  <a:cs typeface="Arial-Rounded" panose="020B0500000000000000" charset="0"/>
                  <a:sym typeface="+mn-ea"/>
                </a:rPr>
                <a:t>. </a:t>
              </a:r>
              <a:r>
                <a:rPr lang="vi-VN" sz="2200" dirty="0">
                  <a:cs typeface="Arial-Rounded" panose="020B0500000000000000" charset="0"/>
                  <a:sym typeface="+mn-ea"/>
                </a:rPr>
                <a:t>Đêm hôm qua, trời mưa bão ầm ầm. Rặng phi lao vật vã, chao đảo trong gió nhưng không cây nào chịu gục. Sáng ra, trời tạnh ráo. Các cây phi lao chỉ bị rụng mất một ít lá. Khi bé Ly đi học, như thường lệ, rặng phi lao lại vi vu reo hát chào Ly. Ly vẫy tay chào lại:</a:t>
              </a:r>
            </a:p>
            <a:p>
              <a:pPr marL="171450" algn="just" defTabSz="685715"/>
              <a:r>
                <a:rPr lang="en-US" sz="2200" dirty="0" smtClean="0">
                  <a:cs typeface="Arial-Rounded" panose="020B0500000000000000" charset="0"/>
                  <a:sym typeface="+mn-ea"/>
                </a:rPr>
                <a:t>    -</a:t>
              </a:r>
              <a:r>
                <a:rPr lang="vi-VN" sz="2200" dirty="0" smtClean="0">
                  <a:cs typeface="Arial-Rounded" panose="020B0500000000000000" charset="0"/>
                  <a:sym typeface="+mn-ea"/>
                </a:rPr>
                <a:t> </a:t>
              </a:r>
              <a:r>
                <a:rPr lang="vi-VN" sz="2200" dirty="0">
                  <a:cs typeface="Arial-Rounded" panose="020B0500000000000000" charset="0"/>
                  <a:sym typeface="+mn-ea"/>
                </a:rPr>
                <a:t>Lớn mau lên, lớn mau lên nhé!</a:t>
              </a:r>
            </a:p>
            <a:p>
              <a:pPr marL="171450" algn="r" defTabSz="685715"/>
              <a:r>
                <a:rPr lang="en-US" sz="2200" dirty="0" smtClean="0">
                  <a:cs typeface="Arial-Rounded" panose="020B0500000000000000" charset="0"/>
                  <a:sym typeface="+mn-ea"/>
                </a:rPr>
                <a:t>                        </a:t>
              </a:r>
              <a:r>
                <a:rPr lang="vi-VN" sz="2200" dirty="0" smtClean="0">
                  <a:cs typeface="Arial-Rounded" panose="020B0500000000000000" charset="0"/>
                  <a:sym typeface="+mn-ea"/>
                </a:rPr>
                <a:t>(</a:t>
              </a:r>
              <a:r>
                <a:rPr lang="vi-VN" sz="2200" i="1" dirty="0">
                  <a:cs typeface="Arial-Rounded" panose="020B0500000000000000" charset="0"/>
                  <a:sym typeface="+mn-ea"/>
                </a:rPr>
                <a:t>Theo </a:t>
              </a:r>
              <a:r>
                <a:rPr lang="vi-VN" sz="2200" dirty="0">
                  <a:cs typeface="Arial-Rounded" panose="020B0500000000000000" charset="0"/>
                  <a:sym typeface="+mn-ea"/>
                </a:rPr>
                <a:t>Bùi Minh Quốc)</a:t>
              </a:r>
            </a:p>
          </p:txBody>
        </p:sp>
      </p:grpSp>
      <p:grpSp>
        <p:nvGrpSpPr>
          <p:cNvPr id="69" name="Group 68"/>
          <p:cNvGrpSpPr/>
          <p:nvPr/>
        </p:nvGrpSpPr>
        <p:grpSpPr>
          <a:xfrm>
            <a:off x="627705" y="4288165"/>
            <a:ext cx="10832412" cy="1829300"/>
            <a:chOff x="2843809" y="1409711"/>
            <a:chExt cx="5531028" cy="2834977"/>
          </a:xfrm>
          <a:solidFill>
            <a:schemeClr val="accent1">
              <a:lumMod val="20000"/>
              <a:lumOff val="80000"/>
            </a:schemeClr>
          </a:solidFill>
        </p:grpSpPr>
        <p:sp>
          <p:nvSpPr>
            <p:cNvPr id="70" name="Rounded Rectangle 69"/>
            <p:cNvSpPr/>
            <p:nvPr/>
          </p:nvSpPr>
          <p:spPr>
            <a:xfrm>
              <a:off x="2843809" y="1409711"/>
              <a:ext cx="5531028" cy="2834977"/>
            </a:xfrm>
            <a:prstGeom prst="roundRect">
              <a:avLst>
                <a:gd name="adj" fmla="val 4979"/>
              </a:avLst>
            </a:prstGeom>
            <a:grpFill/>
            <a:ln>
              <a:solidFill>
                <a:srgbClr val="FBD4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3004951" y="1902560"/>
              <a:ext cx="5263117" cy="2241803"/>
            </a:xfrm>
            <a:prstGeom prst="rect">
              <a:avLst/>
            </a:prstGeom>
            <a:grpFill/>
          </p:spPr>
          <p:txBody>
            <a:bodyPr wrap="square" lIns="91438" tIns="45719" rIns="91438" bIns="45719" rtlCol="0">
              <a:spAutoFit/>
            </a:bodyPr>
            <a:lstStyle/>
            <a:p>
              <a:pPr marL="171450" indent="285750" algn="just" defTabSz="685715"/>
              <a:r>
                <a:rPr lang="vi-VN" sz="2200" dirty="0" smtClean="0">
                  <a:cs typeface="Arial-Rounded" panose="020B0500000000000000" charset="0"/>
                  <a:sym typeface="+mn-ea"/>
                </a:rPr>
                <a:t>c</a:t>
              </a:r>
              <a:r>
                <a:rPr lang="vi-VN" sz="2200" dirty="0">
                  <a:cs typeface="Arial-Rounded" panose="020B0500000000000000" charset="0"/>
                  <a:sym typeface="+mn-ea"/>
                </a:rPr>
                <a:t>. Vườn cây đầy ắp tiếng chim và bóng chim bay nhảy. Những thím chích choè nhanh nhảu. Những chú khướu lắm điều. Những anh chào mào đỏm dáng. Những bác cu gáy trầm ngâm...</a:t>
              </a:r>
            </a:p>
            <a:p>
              <a:pPr marL="171450" indent="285750" algn="r" defTabSz="685715"/>
              <a:r>
                <a:rPr lang="en-US" sz="2200" dirty="0" smtClean="0">
                  <a:cs typeface="Arial-Rounded" panose="020B0500000000000000" charset="0"/>
                  <a:sym typeface="+mn-ea"/>
                </a:rPr>
                <a:t>                        </a:t>
              </a:r>
              <a:r>
                <a:rPr lang="vi-VN" sz="2200" dirty="0" smtClean="0">
                  <a:cs typeface="Arial-Rounded" panose="020B0500000000000000" charset="0"/>
                  <a:sym typeface="+mn-ea"/>
                </a:rPr>
                <a:t>(</a:t>
              </a:r>
              <a:r>
                <a:rPr lang="vi-VN" sz="2200" i="1" dirty="0">
                  <a:cs typeface="Arial-Rounded" panose="020B0500000000000000" charset="0"/>
                  <a:sym typeface="+mn-ea"/>
                </a:rPr>
                <a:t>Theo</a:t>
              </a:r>
              <a:r>
                <a:rPr lang="vi-VN" sz="2200" dirty="0">
                  <a:cs typeface="Arial-Rounded" panose="020B0500000000000000" charset="0"/>
                  <a:sym typeface="+mn-ea"/>
                </a:rPr>
                <a:t> Nguyễn Kiên)</a:t>
              </a:r>
            </a:p>
          </p:txBody>
        </p:sp>
      </p:grpSp>
    </p:spTree>
    <p:extLst>
      <p:ext uri="{BB962C8B-B14F-4D97-AF65-F5344CB8AC3E}">
        <p14:creationId xmlns:p14="http://schemas.microsoft.com/office/powerpoint/2010/main" val="14247347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out)">
                                      <p:cBhvr>
                                        <p:cTn id="7" dur="1000"/>
                                        <p:tgtEl>
                                          <p:spTgt spid="29"/>
                                        </p:tgtEl>
                                      </p:cBhvr>
                                    </p:animEffect>
                                  </p:childTnLst>
                                </p:cTn>
                              </p:par>
                              <p:par>
                                <p:cTn id="8" presetID="6" presetClass="entr" presetSubtype="32"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circle(out)">
                                      <p:cBhvr>
                                        <p:cTn id="10" dur="1000"/>
                                        <p:tgtEl>
                                          <p:spTgt spid="66"/>
                                        </p:tgtEl>
                                      </p:cBhvr>
                                    </p:animEffect>
                                  </p:childTnLst>
                                </p:cTn>
                              </p:par>
                              <p:par>
                                <p:cTn id="11" presetID="6" presetClass="entr" presetSubtype="32"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circle(out)">
                                      <p:cBhvr>
                                        <p:cTn id="13"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Diagonal Corners Rounded 7">
            <a:extLst>
              <a:ext uri="{FF2B5EF4-FFF2-40B4-BE49-F238E27FC236}">
                <a16:creationId xmlns:a16="http://schemas.microsoft.com/office/drawing/2014/main" xmlns="" id="{EE464D4B-4E53-446A-BF0B-8D2FE942C606}"/>
              </a:ext>
            </a:extLst>
          </p:cNvPr>
          <p:cNvSpPr/>
          <p:nvPr/>
        </p:nvSpPr>
        <p:spPr>
          <a:xfrm>
            <a:off x="311727" y="122832"/>
            <a:ext cx="11690149" cy="6735169"/>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900">
              <a:solidFill>
                <a:prstClr val="black"/>
              </a:solidFill>
              <a:latin typeface="Calibri" panose="020F0502020204030204"/>
            </a:endParaRPr>
          </a:p>
        </p:txBody>
      </p:sp>
      <p:grpSp>
        <p:nvGrpSpPr>
          <p:cNvPr id="42" name="Group 41"/>
          <p:cNvGrpSpPr/>
          <p:nvPr/>
        </p:nvGrpSpPr>
        <p:grpSpPr>
          <a:xfrm>
            <a:off x="166192" y="593647"/>
            <a:ext cx="637709" cy="754052"/>
            <a:chOff x="417444" y="2357467"/>
            <a:chExt cx="488433" cy="577543"/>
          </a:xfrm>
        </p:grpSpPr>
        <p:sp>
          <p:nvSpPr>
            <p:cNvPr id="43" name="Oval 42"/>
            <p:cNvSpPr/>
            <p:nvPr/>
          </p:nvSpPr>
          <p:spPr>
            <a:xfrm>
              <a:off x="417444" y="2407009"/>
              <a:ext cx="488433" cy="488433"/>
            </a:xfrm>
            <a:prstGeom prst="ellipse">
              <a:avLst/>
            </a:prstGeom>
            <a:solidFill>
              <a:srgbClr val="166439"/>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kern="0">
                <a:solidFill>
                  <a:prstClr val="white"/>
                </a:solidFill>
                <a:latin typeface="Calibri"/>
              </a:endParaRPr>
            </a:p>
          </p:txBody>
        </p:sp>
        <p:sp>
          <p:nvSpPr>
            <p:cNvPr id="44" name="Rectangle 43"/>
            <p:cNvSpPr/>
            <p:nvPr/>
          </p:nvSpPr>
          <p:spPr>
            <a:xfrm>
              <a:off x="484126" y="2357467"/>
              <a:ext cx="355071" cy="577543"/>
            </a:xfrm>
            <a:prstGeom prst="rect">
              <a:avLst/>
            </a:prstGeom>
            <a:noFill/>
          </p:spPr>
          <p:txBody>
            <a:bodyPr wrap="none" lIns="91440" tIns="45720" rIns="91440" bIns="45720">
              <a:spAutoFit/>
            </a:bodyPr>
            <a:lstStyle/>
            <a:p>
              <a:pPr algn="ctr" defTabSz="1219170">
                <a:defRPr/>
              </a:pPr>
              <a:r>
                <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n-US" sz="4300" b="1" ker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graphicFrame>
        <p:nvGraphicFramePr>
          <p:cNvPr id="29" name="Table 6">
            <a:extLst>
              <a:ext uri="{FF2B5EF4-FFF2-40B4-BE49-F238E27FC236}">
                <a16:creationId xmlns:a16="http://schemas.microsoft.com/office/drawing/2014/main" xmlns="" id="{684640F4-90F5-93F0-6EC1-25CA5635E192}"/>
              </a:ext>
            </a:extLst>
          </p:cNvPr>
          <p:cNvGraphicFramePr>
            <a:graphicFrameLocks noGrp="1"/>
          </p:cNvGraphicFramePr>
          <p:nvPr>
            <p:extLst>
              <p:ext uri="{D42A27DB-BD31-4B8C-83A1-F6EECF244321}">
                <p14:modId xmlns:p14="http://schemas.microsoft.com/office/powerpoint/2010/main" val="1238439025"/>
              </p:ext>
            </p:extLst>
          </p:nvPr>
        </p:nvGraphicFramePr>
        <p:xfrm>
          <a:off x="1628061" y="2215931"/>
          <a:ext cx="9057480" cy="3988162"/>
        </p:xfrm>
        <a:graphic>
          <a:graphicData uri="http://schemas.openxmlformats.org/drawingml/2006/table">
            <a:tbl>
              <a:tblPr firstRow="1" bandRow="1">
                <a:tableStyleId>{00A15C55-8517-42AA-B614-E9B94910E393}</a:tableStyleId>
              </a:tblPr>
              <a:tblGrid>
                <a:gridCol w="1016496">
                  <a:extLst>
                    <a:ext uri="{9D8B030D-6E8A-4147-A177-3AD203B41FA5}">
                      <a16:colId xmlns:a16="http://schemas.microsoft.com/office/drawing/2014/main" xmlns="" val="3113053707"/>
                    </a:ext>
                  </a:extLst>
                </a:gridCol>
                <a:gridCol w="1446348">
                  <a:extLst>
                    <a:ext uri="{9D8B030D-6E8A-4147-A177-3AD203B41FA5}">
                      <a16:colId xmlns:a16="http://schemas.microsoft.com/office/drawing/2014/main" xmlns="" val="2783084591"/>
                    </a:ext>
                  </a:extLst>
                </a:gridCol>
                <a:gridCol w="1781838">
                  <a:extLst>
                    <a:ext uri="{9D8B030D-6E8A-4147-A177-3AD203B41FA5}">
                      <a16:colId xmlns:a16="http://schemas.microsoft.com/office/drawing/2014/main" xmlns="" val="3972600987"/>
                    </a:ext>
                  </a:extLst>
                </a:gridCol>
                <a:gridCol w="2534986">
                  <a:extLst>
                    <a:ext uri="{9D8B030D-6E8A-4147-A177-3AD203B41FA5}">
                      <a16:colId xmlns:a16="http://schemas.microsoft.com/office/drawing/2014/main" xmlns="" val="830241595"/>
                    </a:ext>
                  </a:extLst>
                </a:gridCol>
                <a:gridCol w="2277812">
                  <a:extLst>
                    <a:ext uri="{9D8B030D-6E8A-4147-A177-3AD203B41FA5}">
                      <a16:colId xmlns:a16="http://schemas.microsoft.com/office/drawing/2014/main" xmlns="" val="4166140901"/>
                    </a:ext>
                  </a:extLst>
                </a:gridCol>
              </a:tblGrid>
              <a:tr h="509154">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Đoạn</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Vật</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hiện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tượng</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được</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1600" dirty="0" err="1">
                          <a:solidFill>
                            <a:srgbClr val="002060"/>
                          </a:solidFill>
                          <a:latin typeface="Cambria" panose="02040503050406030204" pitchFamily="18" charset="0"/>
                          <a:ea typeface="Cambria" panose="02040503050406030204" pitchFamily="18" charset="0"/>
                        </a:rPr>
                        <a:t>Cách</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4168483514"/>
                  </a:ext>
                </a:extLst>
              </a:tr>
              <a:tr h="1345408">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311010196"/>
                  </a:ext>
                </a:extLst>
              </a:tr>
              <a:tr h="305720">
                <a:tc rowSpan="4">
                  <a:txBody>
                    <a:bodyPr/>
                    <a:lstStyle/>
                    <a:p>
                      <a:pPr algn="ctr"/>
                      <a:r>
                        <a:rPr lang="en-US" sz="2000" b="1" dirty="0">
                          <a:solidFill>
                            <a:srgbClr val="002060"/>
                          </a:solidFill>
                          <a:latin typeface="Cambria" panose="02040503050406030204" pitchFamily="18" charset="0"/>
                          <a:ea typeface="Cambria" panose="020405030504060302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33964119"/>
                  </a:ext>
                </a:extLst>
              </a:tr>
              <a:tr h="305720">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11943977"/>
                  </a:ext>
                </a:extLst>
              </a:tr>
              <a:tr h="305720">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91766591"/>
                  </a:ext>
                </a:extLst>
              </a:tr>
              <a:tr h="305720">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50912388"/>
                  </a:ext>
                </a:extLst>
              </a:tr>
              <a:tr h="361305">
                <a:tc>
                  <a:txBody>
                    <a:bodyPr/>
                    <a:lstStyle/>
                    <a:p>
                      <a:pPr algn="ctr"/>
                      <a:r>
                        <a:rPr lang="en-US" sz="2000" b="1" dirty="0">
                          <a:solidFill>
                            <a:srgbClr val="002060"/>
                          </a:solidFill>
                          <a:latin typeface="Cambria" panose="02040503050406030204" pitchFamily="18" charset="0"/>
                          <a:ea typeface="Cambria" panose="020405030504060302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3020405"/>
                  </a:ext>
                </a:extLst>
              </a:tr>
              <a:tr h="361305">
                <a:tc>
                  <a:txBody>
                    <a:bodyPr/>
                    <a:lstStyle/>
                    <a:p>
                      <a:pPr algn="ctr"/>
                      <a:r>
                        <a:rPr lang="en-US" sz="2000" b="1" dirty="0">
                          <a:solidFill>
                            <a:srgbClr val="002060"/>
                          </a:solidFill>
                          <a:latin typeface="Cambria" panose="02040503050406030204" pitchFamily="18" charset="0"/>
                          <a:ea typeface="Cambria" panose="020405030504060302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35044889"/>
                  </a:ext>
                </a:extLst>
              </a:tr>
            </a:tbl>
          </a:graphicData>
        </a:graphic>
      </p:graphicFrame>
      <p:sp>
        <p:nvSpPr>
          <p:cNvPr id="20" name="TextBox 19"/>
          <p:cNvSpPr txBox="1"/>
          <p:nvPr/>
        </p:nvSpPr>
        <p:spPr>
          <a:xfrm>
            <a:off x="785142" y="596685"/>
            <a:ext cx="10905007" cy="146193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lIns="121914" tIns="60957" rIns="121914" bIns="60957" rtlCol="0">
            <a:spAutoFit/>
          </a:bodyPr>
          <a:lstStyle/>
          <a:p>
            <a:pPr algn="just"/>
            <a:r>
              <a:rPr lang="vi-VN" sz="2900" dirty="0" smtClean="0">
                <a:solidFill>
                  <a:schemeClr val="tx1">
                    <a:lumMod val="95000"/>
                    <a:lumOff val="5000"/>
                  </a:schemeClr>
                </a:solidFill>
              </a:rPr>
              <a:t>Tìm các vật, hiện tượng tự nhiên được nhân hoá trong những đoạn thơ, đoạn văn dưới đây. Cho biết chúng được nhân hoá bằng cách nào.</a:t>
            </a:r>
            <a:endParaRPr lang="en-US" sz="2900" dirty="0">
              <a:solidFill>
                <a:schemeClr val="tx1">
                  <a:lumMod val="95000"/>
                  <a:lumOff val="5000"/>
                </a:schemeClr>
              </a:solidFill>
            </a:endParaRPr>
          </a:p>
        </p:txBody>
      </p:sp>
      <p:cxnSp>
        <p:nvCxnSpPr>
          <p:cNvPr id="22" name="Straight Connector 21"/>
          <p:cNvCxnSpPr/>
          <p:nvPr/>
        </p:nvCxnSpPr>
        <p:spPr>
          <a:xfrm flipV="1">
            <a:off x="1108593" y="1076514"/>
            <a:ext cx="5571355" cy="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V="1">
            <a:off x="7803984" y="1070365"/>
            <a:ext cx="1528320" cy="1229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V="1">
            <a:off x="8914395" y="1540934"/>
            <a:ext cx="2609608" cy="596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V="1">
            <a:off x="817540" y="1957526"/>
            <a:ext cx="2609608" cy="596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14211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left)">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1000"/>
                                        <p:tgtEl>
                                          <p:spTgt spid="25"/>
                                        </p:tgtEl>
                                      </p:cBhvr>
                                    </p:animEffect>
                                  </p:childTnLst>
                                </p:cTn>
                              </p:par>
                              <p:par>
                                <p:cTn id="28" presetID="22" presetClass="entr" presetSubtype="8"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2192</TotalTime>
  <Words>1266</Words>
  <Application>Microsoft Office PowerPoint</Application>
  <PresentationFormat>Custom</PresentationFormat>
  <Paragraphs>173</Paragraphs>
  <Slides>21</Slides>
  <Notes>16</Notes>
  <HiddenSlides>0</HiddenSlides>
  <MMClips>1</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Office 主题</vt:lpstr>
      <vt:lpstr>1_Office 主题​​</vt:lpstr>
      <vt:lpstr>1_Office Theme</vt:lpstr>
      <vt:lpstr>Mathematics Subject for High School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144</cp:revision>
  <dcterms:created xsi:type="dcterms:W3CDTF">2023-08-29T00:56:01Z</dcterms:created>
  <dcterms:modified xsi:type="dcterms:W3CDTF">2025-11-22T05:00:06Z</dcterms:modified>
  <cp:category>9Slide.vn</cp:category>
</cp:coreProperties>
</file>