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4" r:id="rId3"/>
    <p:sldMasterId id="2147483744" r:id="rId4"/>
    <p:sldMasterId id="2147483756" r:id="rId5"/>
    <p:sldMasterId id="2147483768" r:id="rId6"/>
    <p:sldMasterId id="2147483780" r:id="rId7"/>
    <p:sldMasterId id="2147483792" r:id="rId8"/>
    <p:sldMasterId id="2147483804" r:id="rId9"/>
    <p:sldMasterId id="2147483816" r:id="rId10"/>
    <p:sldMasterId id="2147483828" r:id="rId11"/>
    <p:sldMasterId id="2147483840" r:id="rId12"/>
    <p:sldMasterId id="2147483852" r:id="rId13"/>
    <p:sldMasterId id="2147483864" r:id="rId14"/>
    <p:sldMasterId id="2147483876" r:id="rId15"/>
    <p:sldMasterId id="2147483888" r:id="rId16"/>
  </p:sldMasterIdLst>
  <p:notesMasterIdLst>
    <p:notesMasterId r:id="rId41"/>
  </p:notesMasterIdLst>
  <p:sldIdLst>
    <p:sldId id="257" r:id="rId17"/>
    <p:sldId id="258" r:id="rId18"/>
    <p:sldId id="284" r:id="rId19"/>
    <p:sldId id="286" r:id="rId20"/>
    <p:sldId id="277" r:id="rId21"/>
    <p:sldId id="278" r:id="rId22"/>
    <p:sldId id="279" r:id="rId23"/>
    <p:sldId id="280" r:id="rId24"/>
    <p:sldId id="264" r:id="rId25"/>
    <p:sldId id="265" r:id="rId26"/>
    <p:sldId id="266" r:id="rId27"/>
    <p:sldId id="267" r:id="rId28"/>
    <p:sldId id="268" r:id="rId29"/>
    <p:sldId id="269" r:id="rId30"/>
    <p:sldId id="283" r:id="rId31"/>
    <p:sldId id="270" r:id="rId32"/>
    <p:sldId id="271" r:id="rId33"/>
    <p:sldId id="285" r:id="rId34"/>
    <p:sldId id="272" r:id="rId35"/>
    <p:sldId id="273" r:id="rId36"/>
    <p:sldId id="274" r:id="rId37"/>
    <p:sldId id="276" r:id="rId38"/>
    <p:sldId id="281" r:id="rId39"/>
    <p:sldId id="27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73" d="100"/>
          <a:sy n="73" d="100"/>
        </p:scale>
        <p:origin x="63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20" Type="http://schemas.openxmlformats.org/officeDocument/2006/relationships/slide" Target="slides/slide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17AB45-C91E-49AE-8F39-1157F230ADBC}"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08B17-11B5-48B4-87FC-F7BD9B62C5EB}" type="slidenum">
              <a:rPr lang="en-US" smtClean="0"/>
              <a:t>‹#›</a:t>
            </a:fld>
            <a:endParaRPr lang="en-US"/>
          </a:p>
        </p:txBody>
      </p:sp>
    </p:spTree>
    <p:extLst>
      <p:ext uri="{BB962C8B-B14F-4D97-AF65-F5344CB8AC3E}">
        <p14:creationId xmlns:p14="http://schemas.microsoft.com/office/powerpoint/2010/main" val="4289980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0DF28-52D1-45C3-BB55-FBC138DAE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601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237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92BF4-C828-E34E-5A4F-A16E3BE9F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83F56-CCDA-61B5-969F-DCC732ACA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741AC-D47C-90C1-549B-1C30F437B1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a:extLst>
              <a:ext uri="{FF2B5EF4-FFF2-40B4-BE49-F238E27FC236}">
                <a16:creationId xmlns:a16="http://schemas.microsoft.com/office/drawing/2014/main" id="{92280A4A-66C0-2AC5-57A0-7B8A22FAC8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0DF28-52D1-45C3-BB55-FBC138DAE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044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92BF4-C828-E34E-5A4F-A16E3BE9F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83F56-CCDA-61B5-969F-DCC732ACA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741AC-D47C-90C1-549B-1C30F437B1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a:extLst>
              <a:ext uri="{FF2B5EF4-FFF2-40B4-BE49-F238E27FC236}">
                <a16:creationId xmlns:a16="http://schemas.microsoft.com/office/drawing/2014/main" id="{92280A4A-66C0-2AC5-57A0-7B8A22FAC8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0DF28-52D1-45C3-BB55-FBC138DAE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338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92BF4-C828-E34E-5A4F-A16E3BE9F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83F56-CCDA-61B5-969F-DCC732ACA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741AC-D47C-90C1-549B-1C30F437B1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UTM Duepuntozero" panose="02040603050506020204" pitchFamily="18" charset="0"/>
              </a:rPr>
              <a:t>Hương</a:t>
            </a:r>
            <a:r>
              <a:rPr lang="en-US" sz="1200" dirty="0">
                <a:latin typeface="UTM Duepuntozero" panose="02040603050506020204" pitchFamily="18" charset="0"/>
              </a:rPr>
              <a:t> </a:t>
            </a:r>
            <a:r>
              <a:rPr lang="en-US" sz="1200" dirty="0" err="1">
                <a:latin typeface="UTM Duepuntozero" panose="02040603050506020204" pitchFamily="18" charset="0"/>
              </a:rPr>
              <a:t>Thảo</a:t>
            </a:r>
            <a:r>
              <a:rPr lang="en-US" sz="1200" dirty="0">
                <a:latin typeface="UTM Duepuntozero" panose="02040603050506020204" pitchFamily="18" charset="0"/>
              </a:rPr>
              <a:t> – </a:t>
            </a:r>
            <a:r>
              <a:rPr lang="en-US" sz="1200" dirty="0" err="1">
                <a:latin typeface="UTM Duepuntozero" panose="02040603050506020204" pitchFamily="18" charset="0"/>
              </a:rPr>
              <a:t>Zalo</a:t>
            </a:r>
            <a:r>
              <a:rPr lang="en-US" sz="1200" dirty="0">
                <a:latin typeface="UTM Duepuntozero" panose="02040603050506020204" pitchFamily="18" charset="0"/>
              </a:rPr>
              <a:t> 0972.115.126 – </a:t>
            </a:r>
            <a:r>
              <a:rPr lang="en-US" sz="1200" dirty="0" err="1">
                <a:latin typeface="UTM Duepuntozero" panose="02040603050506020204" pitchFamily="18" charset="0"/>
              </a:rPr>
              <a:t>Các</a:t>
            </a:r>
            <a:r>
              <a:rPr lang="en-US" sz="1200" dirty="0">
                <a:latin typeface="UTM Duepuntozero" panose="02040603050506020204" pitchFamily="18" charset="0"/>
              </a:rPr>
              <a:t> nick </a:t>
            </a:r>
            <a:r>
              <a:rPr lang="en-US" sz="1200" dirty="0" err="1">
                <a:latin typeface="UTM Duepuntozero" panose="02040603050506020204" pitchFamily="18" charset="0"/>
              </a:rPr>
              <a:t>khác</a:t>
            </a:r>
            <a:r>
              <a:rPr lang="en-US" sz="1200" dirty="0">
                <a:latin typeface="UTM Duepuntozero" panose="02040603050506020204" pitchFamily="18" charset="0"/>
              </a:rPr>
              <a:t> </a:t>
            </a:r>
            <a:r>
              <a:rPr lang="en-US" sz="1200" dirty="0" err="1">
                <a:latin typeface="UTM Duepuntozero" panose="02040603050506020204" pitchFamily="18" charset="0"/>
              </a:rPr>
              <a:t>đều</a:t>
            </a:r>
            <a:r>
              <a:rPr lang="en-US" sz="1200" dirty="0">
                <a:latin typeface="UTM Duepuntozero" panose="02040603050506020204" pitchFamily="18" charset="0"/>
              </a:rPr>
              <a:t> </a:t>
            </a:r>
            <a:r>
              <a:rPr lang="en-US" sz="1200" dirty="0" err="1">
                <a:latin typeface="UTM Duepuntozero" panose="02040603050506020204" pitchFamily="18" charset="0"/>
              </a:rPr>
              <a:t>là</a:t>
            </a:r>
            <a:r>
              <a:rPr lang="en-US" sz="1200" dirty="0">
                <a:latin typeface="UTM Duepuntozero" panose="02040603050506020204" pitchFamily="18" charset="0"/>
              </a:rPr>
              <a:t> </a:t>
            </a:r>
            <a:r>
              <a:rPr lang="en-US" sz="1200" dirty="0" err="1">
                <a:latin typeface="UTM Duepuntozero" panose="02040603050506020204" pitchFamily="18" charset="0"/>
              </a:rPr>
              <a:t>giả</a:t>
            </a:r>
            <a:r>
              <a:rPr lang="en-US" sz="1200" dirty="0">
                <a:latin typeface="UTM Duepuntozero" panose="02040603050506020204" pitchFamily="18" charset="0"/>
              </a:rPr>
              <a:t> </a:t>
            </a:r>
            <a:r>
              <a:rPr lang="en-US" sz="1200" dirty="0" err="1">
                <a:latin typeface="UTM Duepuntozero" panose="02040603050506020204" pitchFamily="18" charset="0"/>
              </a:rPr>
              <a:t>mạo</a:t>
            </a:r>
            <a:r>
              <a:rPr lang="en-US" sz="1200" dirty="0">
                <a:latin typeface="UTM Duepuntozero" panose="02040603050506020204" pitchFamily="18" charset="0"/>
              </a:rPr>
              <a:t>, </a:t>
            </a:r>
            <a:r>
              <a:rPr lang="en-US" sz="1200" dirty="0" err="1">
                <a:latin typeface="UTM Duepuntozero" panose="02040603050506020204" pitchFamily="18" charset="0"/>
              </a:rPr>
              <a:t>ăn</a:t>
            </a:r>
            <a:r>
              <a:rPr lang="en-US" sz="1200" dirty="0">
                <a:latin typeface="UTM Duepuntozero" panose="02040603050506020204" pitchFamily="18" charset="0"/>
              </a:rPr>
              <a:t> </a:t>
            </a:r>
            <a:r>
              <a:rPr lang="en-US" sz="1200" dirty="0" err="1">
                <a:latin typeface="UTM Duepuntozero" panose="02040603050506020204" pitchFamily="18" charset="0"/>
              </a:rPr>
              <a:t>cắp</a:t>
            </a:r>
            <a:r>
              <a:rPr lang="en-US" sz="1200" dirty="0">
                <a:latin typeface="UTM Duepuntozero" panose="02040603050506020204" pitchFamily="18" charset="0"/>
              </a:rPr>
              <a:t> </a:t>
            </a:r>
            <a:r>
              <a:rPr lang="en-US" sz="1200" dirty="0" err="1">
                <a:latin typeface="UTM Duepuntozero" panose="02040603050506020204" pitchFamily="18" charset="0"/>
              </a:rPr>
              <a:t>chất</a:t>
            </a:r>
            <a:r>
              <a:rPr lang="en-US" sz="1200" dirty="0">
                <a:latin typeface="UTM Duepuntozero" panose="02040603050506020204" pitchFamily="18" charset="0"/>
              </a:rPr>
              <a:t> </a:t>
            </a:r>
            <a:r>
              <a:rPr lang="en-US" sz="1200" dirty="0" err="1">
                <a:latin typeface="UTM Duepuntozero" panose="02040603050506020204" pitchFamily="18" charset="0"/>
              </a:rPr>
              <a:t>xám</a:t>
            </a:r>
            <a:endParaRPr lang="en-US" sz="1200" dirty="0">
              <a:latin typeface="UTM Duepuntozero" panose="02040603050506020204" pitchFamily="18" charset="0"/>
            </a:endParaRPr>
          </a:p>
        </p:txBody>
      </p:sp>
      <p:sp>
        <p:nvSpPr>
          <p:cNvPr id="4" name="Slide Number Placeholder 3">
            <a:extLst>
              <a:ext uri="{FF2B5EF4-FFF2-40B4-BE49-F238E27FC236}">
                <a16:creationId xmlns:a16="http://schemas.microsoft.com/office/drawing/2014/main" id="{92280A4A-66C0-2AC5-57A0-7B8A22FAC8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0DF28-52D1-45C3-BB55-FBC138DAE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205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8E54D4-2C72-420D-AABA-55C4963F15D7}"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9439F3-051E-4B55-B683-48224EBF538B}"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42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8E54D4-2C72-420D-AABA-55C4963F15D7}"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9439F3-051E-4B55-B683-48224EBF538B}"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98320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90820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926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56209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0009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5939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99841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086964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126249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7546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70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8E54D4-2C72-420D-AABA-55C4963F15D7}"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9439F3-051E-4B55-B683-48224EBF538B}"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03576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7536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7010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1244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2343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7341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4060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838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2166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1771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5001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5814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6515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7317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99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6645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2613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5263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516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4837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959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547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308034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2608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1639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1257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2623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0561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0700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06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7824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2609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226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794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3380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6392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720866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066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3494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1722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2640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13759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1130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8185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4145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799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5716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6318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31376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612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00065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70796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8798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673895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96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32826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70936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03637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03970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ABCA-F294-324F-08F1-C92AEE7FE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0B960C-CF29-C5AD-EF06-EBA4040F4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02C277-A46A-B1AD-A6C0-EE5AFB1D7F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90746-1FB3-41FB-938D-8CC59C1004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42BE22CD-00B8-F2A5-5C09-16953E6DDF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8CA4F41-5DCC-C719-29C8-6A834C385B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074-9FBC-4FEE-8D68-33DD39DE24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221454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C6A1B-1F46-C048-3E8F-38B081DC57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A0A8F4-54E3-C3F1-DDEB-B64D25E7C9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A3E1E1-C3A7-D5F0-69B4-8FD6B0F313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90746-1FB3-41FB-938D-8CC59C1004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C56E090-9D76-2209-6C06-E1FC28C5F3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24EFBB4-83B6-D9E0-8154-B18A1FEDF4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074-9FBC-4FEE-8D68-33DD39DE24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27201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BF77-06D1-7221-673F-2DBE142A65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D9322A-9C60-93B1-19BC-C1DDAFF457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7D2182-F16F-D4A8-F6CE-585E77FE26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90746-1FB3-41FB-938D-8CC59C1004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A6826FEB-A69A-9120-9CD8-5737CEC99A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AE48849E-6B74-B2E2-7D37-23757552DA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074-9FBC-4FEE-8D68-33DD39DE24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686774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1B0B-6331-4CD0-3F10-EB059C9CE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26EE99-B303-7CC9-5AAC-09C2EBF701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609C81-803F-2879-F246-2E0FA4860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1A8CF7-0692-09C4-1BF2-7829C9D2A9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90746-1FB3-41FB-938D-8CC59C1004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FFB30AF9-5561-6F87-D475-85EED293D4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8A29C02-A90A-C178-AAD1-845D33853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074-9FBC-4FEE-8D68-33DD39DE24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87444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74FD4-B6AB-4A2B-5CDA-6EC6747A4C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5EF150-4CC0-8DC1-1593-630A672F99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B2773-66F6-ED15-2839-5811EE1B9B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32741-48D2-EA85-6A15-4338613FBC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419F6C-AC8E-3B7E-C6D1-A505E2942B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0E4CFD-3AA4-9758-E7E0-4586A91499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90746-1FB3-41FB-938D-8CC59C1004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D2215BD4-BDFC-D3B3-8850-53E37C7BF6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6A7011D1-B8B6-D264-A29F-0252427E7B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074-9FBC-4FEE-8D68-33DD39DE24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25712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79645-464E-A302-2BC8-5839538F22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F26B7-8667-764E-6863-EED033E26D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90746-1FB3-41FB-938D-8CC59C1004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93D65542-AA82-EE04-AB7F-931B669E9A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539D4B9B-602F-FA96-3035-217199ED74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074-9FBC-4FEE-8D68-33DD39DE24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97077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91407-1023-2CF3-C2F2-CEB178F980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90746-1FB3-41FB-938D-8CC59C1004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C24CD465-C56A-EA3B-32C1-914E80DBFD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17418E49-40A3-5C88-F707-7ECE50663B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074-9FBC-4FEE-8D68-33DD39DE24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397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141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DD538-7B2B-D75B-C729-4F03FACA7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E29CEB-6FF2-4C70-C6FE-1C4880FDC1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0FE997-703C-6D8E-06FD-3EA7338A55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73C2E-7BF2-8667-3ABD-409351FF7E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90746-1FB3-41FB-938D-8CC59C1004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B483CD1D-A7AA-4895-B71C-3CB5C9817A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E1980E9D-4290-7DF2-2471-7BFE078C4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074-9FBC-4FEE-8D68-33DD39DE24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20042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3882-ECA7-6E53-DA78-628E528827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C979E6-48D8-459E-FC7A-A4E505573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29651F-D191-E785-C5EA-07F37D1E4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8F5C2-8670-74EE-2717-DEFB6207AB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90746-1FB3-41FB-938D-8CC59C1004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8A6C741E-C3D6-8814-CCFC-BBE7A43E1B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E34B1290-3A39-2D32-351C-0CF9CE7BDF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074-9FBC-4FEE-8D68-33DD39DE24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53900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0419-583F-D189-3CE5-CA9A56B918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1F2698-A7A0-BD8D-51F6-4119155A1A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9374B-8949-33F0-4123-DB51FAF96D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90746-1FB3-41FB-938D-8CC59C1004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9BA5603-88FD-31D9-61F5-A877636535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2DB1A9F-DA78-391F-D923-AB34DA7F25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074-9FBC-4FEE-8D68-33DD39DE24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217303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622ED-647B-CA04-A483-17DC785C7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4E625E-A7EC-BCCE-3EF5-118547DED1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9CF7E-B133-6576-8157-151352191B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1790746-1FB3-41FB-938D-8CC59C1004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09A94D6-4B01-AC86-263C-384D3A3C78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376F2BD-B4EC-C849-0F08-A3788567A8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074-9FBC-4FEE-8D68-33DD39DE24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74411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92BA4-FC2E-445A-8B82-22519FEA69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750F-C846-4E93-BFBB-876DF330E81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229055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92BA4-FC2E-445A-8B82-22519FEA69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750F-C846-4E93-BFBB-876DF330E81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12784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92BA4-FC2E-445A-8B82-22519FEA69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750F-C846-4E93-BFBB-876DF330E81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90411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92BA4-FC2E-445A-8B82-22519FEA69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750F-C846-4E93-BFBB-876DF330E81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1003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92BA4-FC2E-445A-8B82-22519FEA69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750F-C846-4E93-BFBB-876DF330E81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24560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92BA4-FC2E-445A-8B82-22519FEA69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750F-C846-4E93-BFBB-876DF330E81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3462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05511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92BA4-FC2E-445A-8B82-22519FEA69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750F-C846-4E93-BFBB-876DF330E81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431372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92BA4-FC2E-445A-8B82-22519FEA69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750F-C846-4E93-BFBB-876DF330E81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126351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92BA4-FC2E-445A-8B82-22519FEA69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750F-C846-4E93-BFBB-876DF330E81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13084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92BA4-FC2E-445A-8B82-22519FEA69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750F-C846-4E93-BFBB-876DF330E81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672399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492BA4-FC2E-445A-8B82-22519FEA69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9F750F-C846-4E93-BFBB-876DF330E81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1274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1376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8E54D4-2C72-420D-AABA-55C4963F15D7}"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9439F3-051E-4B55-B683-48224EBF538B}"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39882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0979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191266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064817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spTree>
    <p:extLst>
      <p:ext uri="{BB962C8B-B14F-4D97-AF65-F5344CB8AC3E}">
        <p14:creationId xmlns:p14="http://schemas.microsoft.com/office/powerpoint/2010/main" val="1628222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410617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946290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4174961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208622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970827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4395145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8E54D4-2C72-420D-AABA-55C4963F15D7}"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9439F3-051E-4B55-B683-48224EBF538B}"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9634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406101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54636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0204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12003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693262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958635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467166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987469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570226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451144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8E54D4-2C72-420D-AABA-55C4963F15D7}"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9439F3-051E-4B55-B683-48224EBF538B}"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4979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781303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867675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765135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38959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26240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739519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81159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664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434687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64281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8E54D4-2C72-420D-AABA-55C4963F15D7}"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9439F3-051E-4B55-B683-48224EBF538B}"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2591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37515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40722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966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323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481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582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435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525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6326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986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8E54D4-2C72-420D-AABA-55C4963F15D7}"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9439F3-051E-4B55-B683-48224EBF538B}"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1590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9164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3234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2429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4080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3402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6411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829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2145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9346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327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8E54D4-2C72-420D-AABA-55C4963F15D7}"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9439F3-051E-4B55-B683-48224EBF538B}"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96909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110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1085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9663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4343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5139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108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665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5171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33369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44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8E54D4-2C72-420D-AABA-55C4963F15D7}"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9439F3-051E-4B55-B683-48224EBF538B}"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12669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9516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2453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9605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1489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5168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444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2027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8513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8225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82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8E54D4-2C72-420D-AABA-55C4963F15D7}" type="datetimeFigureOut">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15/10/2025</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9439F3-051E-4B55-B683-48224EBF538B}" type="slidenum">
              <a:rPr kumimoji="0" lang="vi-VN"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7862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6760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0450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8299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11336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738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1444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7FBB76-72D6-464A-B452-F38400774CA5}"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2A5F0E4-D8A0-4152-95BA-4FAD618AC12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9427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896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1589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FE48A3-FBB0-4D53-AD96-BBA31C39C62D}"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2025/10/15</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B713A8-A7D8-4655-9856-7687D49ACF6C}"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597134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0.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0.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0.pn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10.pn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2.pn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0.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0.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10.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0.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2.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AF159B6-87BC-109C-9102-0D57690DD42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268" y="0"/>
            <a:ext cx="1571655" cy="1571655"/>
          </a:xfrm>
          <a:prstGeom prst="rect">
            <a:avLst/>
          </a:prstGeom>
        </p:spPr>
      </p:pic>
      <p:sp>
        <p:nvSpPr>
          <p:cNvPr id="3" name="TextBox 2">
            <a:extLst>
              <a:ext uri="{FF2B5EF4-FFF2-40B4-BE49-F238E27FC236}">
                <a16:creationId xmlns:a16="http://schemas.microsoft.com/office/drawing/2014/main" id="{E459B584-F4F0-04F0-2F2B-D6C79795BEFA}"/>
              </a:ext>
            </a:extLst>
          </p:cNvPr>
          <p:cNvSpPr txBox="1"/>
          <p:nvPr userDrawn="1"/>
        </p:nvSpPr>
        <p:spPr>
          <a:xfrm>
            <a:off x="3882190" y="-962526"/>
            <a:ext cx="678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Hương Thảo – </a:t>
            </a:r>
            <a:r>
              <a:rPr kumimoji="0" lang="en-US" sz="2400" b="0" i="0" u="none" strike="noStrike" kern="1200" cap="none" spc="0" normalizeH="0" baseline="0" noProof="0" dirty="0" err="1">
                <a:ln>
                  <a:noFill/>
                </a:ln>
                <a:solidFill>
                  <a:srgbClr val="A5A5A5"/>
                </a:solidFill>
                <a:effectLst/>
                <a:uLnTx/>
                <a:uFillTx/>
                <a:latin typeface="Calibri" panose="020F0502020204030204"/>
                <a:ea typeface="+mn-ea"/>
                <a:cs typeface="+mn-cs"/>
              </a:rPr>
              <a:t>Zalo</a:t>
            </a:r>
            <a:r>
              <a:rPr kumimoji="0" lang="en-US" sz="2400" b="0" i="0" u="none" strike="noStrike" kern="1200" cap="none" spc="0" normalizeH="0" baseline="0" noProof="0" dirty="0">
                <a:ln>
                  <a:noFill/>
                </a:ln>
                <a:solidFill>
                  <a:srgbClr val="A5A5A5"/>
                </a:solidFill>
                <a:effectLst/>
                <a:uLnTx/>
                <a:uFillTx/>
                <a:latin typeface="Calibri" panose="020F0502020204030204"/>
                <a:ea typeface="+mn-ea"/>
                <a:cs typeface="+mn-cs"/>
              </a:rPr>
              <a:t> 0972.115.126</a:t>
            </a:r>
          </a:p>
        </p:txBody>
      </p:sp>
    </p:spTree>
    <p:extLst>
      <p:ext uri="{BB962C8B-B14F-4D97-AF65-F5344CB8AC3E}">
        <p14:creationId xmlns:p14="http://schemas.microsoft.com/office/powerpoint/2010/main" val="470708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circle with white text and a black background&#10;&#10;AI-generated content may be incorrect.">
            <a:extLst>
              <a:ext uri="{FF2B5EF4-FFF2-40B4-BE49-F238E27FC236}">
                <a16:creationId xmlns:a16="http://schemas.microsoft.com/office/drawing/2014/main" id="{0A11BC13-509F-0673-672C-47D17F007D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30908898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circle with white text and a black background&#10;&#10;AI-generated content may be incorrect.">
            <a:extLst>
              <a:ext uri="{FF2B5EF4-FFF2-40B4-BE49-F238E27FC236}">
                <a16:creationId xmlns:a16="http://schemas.microsoft.com/office/drawing/2014/main" id="{0A11BC13-509F-0673-672C-47D17F007D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3889297534"/>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circle with white text and a black background&#10;&#10;AI-generated content may be incorrect.">
            <a:extLst>
              <a:ext uri="{FF2B5EF4-FFF2-40B4-BE49-F238E27FC236}">
                <a16:creationId xmlns:a16="http://schemas.microsoft.com/office/drawing/2014/main" id="{0A11BC13-509F-0673-672C-47D17F007D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15789391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circle with white text and a black background&#10;&#10;AI-generated content may be incorrect.">
            <a:extLst>
              <a:ext uri="{FF2B5EF4-FFF2-40B4-BE49-F238E27FC236}">
                <a16:creationId xmlns:a16="http://schemas.microsoft.com/office/drawing/2014/main" id="{0A11BC13-509F-0673-672C-47D17F007D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77717050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E27B0D0-7742-15AB-8F18-B7C3E45E8AB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4717" y="144158"/>
            <a:ext cx="1429406" cy="1429406"/>
          </a:xfrm>
          <a:prstGeom prst="rect">
            <a:avLst/>
          </a:prstGeom>
        </p:spPr>
      </p:pic>
    </p:spTree>
    <p:extLst>
      <p:ext uri="{BB962C8B-B14F-4D97-AF65-F5344CB8AC3E}">
        <p14:creationId xmlns:p14="http://schemas.microsoft.com/office/powerpoint/2010/main" val="354664348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7F87FF-3EF1-7C02-1B8D-7F950A81C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BD32AF-C89B-F452-4521-966C57CE3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D586D-B886-163F-0BAD-D9E05956C8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1790746-1FB3-41FB-938D-8CC59C10041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E20A2B0-DE41-4B49-9B4A-16D3BC457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EE8F9179-9CCE-8F1F-7A05-194EF05C5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792074-9FBC-4FEE-8D68-33DD39DE24A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645745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C492BA4-FC2E-445A-8B82-22519FEA6964}"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9F750F-C846-4E93-BFBB-876DF330E81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640824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E27B0D0-7742-15AB-8F18-B7C3E45E8AB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4717" y="144158"/>
            <a:ext cx="1429406" cy="1429406"/>
          </a:xfrm>
          <a:prstGeom prst="rect">
            <a:avLst/>
          </a:prstGeom>
        </p:spPr>
      </p:pic>
    </p:spTree>
    <p:extLst>
      <p:ext uri="{BB962C8B-B14F-4D97-AF65-F5344CB8AC3E}">
        <p14:creationId xmlns:p14="http://schemas.microsoft.com/office/powerpoint/2010/main" val="20500680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88683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E27B0D0-7742-15AB-8F18-B7C3E45E8AB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4717" y="144158"/>
            <a:ext cx="1429406" cy="1429406"/>
          </a:xfrm>
          <a:prstGeom prst="rect">
            <a:avLst/>
          </a:prstGeom>
        </p:spPr>
      </p:pic>
    </p:spTree>
    <p:extLst>
      <p:ext uri="{BB962C8B-B14F-4D97-AF65-F5344CB8AC3E}">
        <p14:creationId xmlns:p14="http://schemas.microsoft.com/office/powerpoint/2010/main" val="55163583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circle with white text and a black background&#10;&#10;AI-generated content may be incorrect.">
            <a:extLst>
              <a:ext uri="{FF2B5EF4-FFF2-40B4-BE49-F238E27FC236}">
                <a16:creationId xmlns:a16="http://schemas.microsoft.com/office/drawing/2014/main" id="{0A11BC13-509F-0673-672C-47D17F007D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417946664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circle with white text and a black background&#10;&#10;AI-generated content may be incorrect.">
            <a:extLst>
              <a:ext uri="{FF2B5EF4-FFF2-40B4-BE49-F238E27FC236}">
                <a16:creationId xmlns:a16="http://schemas.microsoft.com/office/drawing/2014/main" id="{0A11BC13-509F-0673-672C-47D17F007D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16372675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circle with white text and a black background&#10;&#10;AI-generated content may be incorrect.">
            <a:extLst>
              <a:ext uri="{FF2B5EF4-FFF2-40B4-BE49-F238E27FC236}">
                <a16:creationId xmlns:a16="http://schemas.microsoft.com/office/drawing/2014/main" id="{0A11BC13-509F-0673-672C-47D17F007D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176286688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circle with white text and a black background&#10;&#10;AI-generated content may be incorrect.">
            <a:extLst>
              <a:ext uri="{FF2B5EF4-FFF2-40B4-BE49-F238E27FC236}">
                <a16:creationId xmlns:a16="http://schemas.microsoft.com/office/drawing/2014/main" id="{0A11BC13-509F-0673-672C-47D17F007D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122226605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E27B0D0-7742-15AB-8F18-B7C3E45E8AB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4717" y="144158"/>
            <a:ext cx="1429406" cy="1429406"/>
          </a:xfrm>
          <a:prstGeom prst="rect">
            <a:avLst/>
          </a:prstGeom>
        </p:spPr>
      </p:pic>
    </p:spTree>
    <p:extLst>
      <p:ext uri="{BB962C8B-B14F-4D97-AF65-F5344CB8AC3E}">
        <p14:creationId xmlns:p14="http://schemas.microsoft.com/office/powerpoint/2010/main" val="336512900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4.png"/><Relationship Id="rId5" Type="http://schemas.openxmlformats.org/officeDocument/2006/relationships/image" Target="../media/image42.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5.xml"/><Relationship Id="rId5" Type="http://schemas.microsoft.com/office/2007/relationships/hdphoto" Target="../media/hdphoto2.wdp"/><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7.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98.xml"/><Relationship Id="rId6" Type="http://schemas.openxmlformats.org/officeDocument/2006/relationships/image" Target="../media/image14.png"/><Relationship Id="rId5" Type="http://schemas.openxmlformats.org/officeDocument/2006/relationships/image" Target="../media/image42.sv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0.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0.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42.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14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98.xml"/><Relationship Id="rId6" Type="http://schemas.openxmlformats.org/officeDocument/2006/relationships/image" Target="../media/image14.png"/><Relationship Id="rId5" Type="http://schemas.openxmlformats.org/officeDocument/2006/relationships/image" Target="../media/image42.sv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98.xml"/><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12.jpg"/><Relationship Id="rId1" Type="http://schemas.openxmlformats.org/officeDocument/2006/relationships/slideLayout" Target="../slideLayouts/slideLayout153.xml"/><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image" Target="../media/image54.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169.xml"/><Relationship Id="rId7" Type="http://schemas.openxmlformats.org/officeDocument/2006/relationships/image" Target="../media/image2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gif"/><Relationship Id="rId11" Type="http://schemas.openxmlformats.org/officeDocument/2006/relationships/image" Target="../media/image25.png"/><Relationship Id="rId5" Type="http://schemas.openxmlformats.org/officeDocument/2006/relationships/image" Target="../media/image19.gif"/><Relationship Id="rId10" Type="http://schemas.openxmlformats.org/officeDocument/2006/relationships/image" Target="../media/image24.gif"/><Relationship Id="rId4" Type="http://schemas.openxmlformats.org/officeDocument/2006/relationships/image" Target="../media/image18.jpeg"/><Relationship Id="rId9" Type="http://schemas.openxmlformats.org/officeDocument/2006/relationships/image" Target="../media/image23.gif"/></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audio2.wav"/><Relationship Id="rId7" Type="http://schemas.openxmlformats.org/officeDocument/2006/relationships/image" Target="../media/image27.jpeg"/><Relationship Id="rId2" Type="http://schemas.openxmlformats.org/officeDocument/2006/relationships/audio" Target="../media/audio1.wav"/><Relationship Id="rId1" Type="http://schemas.openxmlformats.org/officeDocument/2006/relationships/slideLayout" Target="../slideLayouts/slideLayout180.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18.jpe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audio" Target="../media/audio2.wav"/><Relationship Id="rId7"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180.xml"/><Relationship Id="rId6" Type="http://schemas.openxmlformats.org/officeDocument/2006/relationships/image" Target="../media/image26.png"/><Relationship Id="rId5" Type="http://schemas.openxmlformats.org/officeDocument/2006/relationships/image" Target="../media/image23.gif"/><Relationship Id="rId10" Type="http://schemas.openxmlformats.org/officeDocument/2006/relationships/image" Target="../media/image29.png"/><Relationship Id="rId4" Type="http://schemas.openxmlformats.org/officeDocument/2006/relationships/image" Target="../media/image18.jpeg"/><Relationship Id="rId9"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9.png"/><Relationship Id="rId3" Type="http://schemas.openxmlformats.org/officeDocument/2006/relationships/audio" Target="../media/audio2.wav"/><Relationship Id="rId7" Type="http://schemas.openxmlformats.org/officeDocument/2006/relationships/image" Target="../media/image19.gif"/><Relationship Id="rId12" Type="http://schemas.openxmlformats.org/officeDocument/2006/relationships/image" Target="../media/image30.gif"/><Relationship Id="rId2" Type="http://schemas.openxmlformats.org/officeDocument/2006/relationships/audio" Target="../media/audio1.wav"/><Relationship Id="rId1" Type="http://schemas.openxmlformats.org/officeDocument/2006/relationships/slideLayout" Target="../slideLayouts/slideLayout180.xml"/><Relationship Id="rId6" Type="http://schemas.openxmlformats.org/officeDocument/2006/relationships/image" Target="../media/image23.gif"/><Relationship Id="rId11" Type="http://schemas.openxmlformats.org/officeDocument/2006/relationships/image" Target="../media/image28.jpeg"/><Relationship Id="rId5" Type="http://schemas.openxmlformats.org/officeDocument/2006/relationships/image" Target="../media/image18.jpeg"/><Relationship Id="rId10" Type="http://schemas.openxmlformats.org/officeDocument/2006/relationships/image" Target="../media/image27.jpeg"/><Relationship Id="rId4" Type="http://schemas.openxmlformats.org/officeDocument/2006/relationships/audio" Target="../media/audio3.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34.png"/><Relationship Id="rId12" Type="http://schemas.openxmlformats.org/officeDocument/2006/relationships/image" Target="../media/image7.png"/><Relationship Id="rId17"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39.png"/><Relationship Id="rId1" Type="http://schemas.openxmlformats.org/officeDocument/2006/relationships/slideLayout" Target="../slideLayouts/slideLayout35.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38.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Rectangle 3"/>
          <p:cNvSpPr/>
          <p:nvPr/>
        </p:nvSpPr>
        <p:spPr>
          <a:xfrm>
            <a:off x="2264899" y="450164"/>
            <a:ext cx="8131126" cy="104101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C000"/>
                </a:solidFill>
                <a:effectLst/>
                <a:uLnTx/>
                <a:uFillTx/>
                <a:latin typeface="Times New Roman" panose="02020603050405020304" pitchFamily="18" charset="0"/>
                <a:ea typeface="+mn-ea"/>
                <a:cs typeface="Times New Roman" panose="02020603050405020304" pitchFamily="18" charset="0"/>
              </a:rPr>
              <a:t>ỦY BAN NHÂN DÂN PHƯỜNG HOÀI NHƠN BẮC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C000"/>
                </a:solidFill>
                <a:effectLst/>
                <a:uLnTx/>
                <a:uFillTx/>
                <a:latin typeface="Times New Roman" panose="02020603050405020304" pitchFamily="18" charset="0"/>
                <a:ea typeface="+mn-ea"/>
                <a:cs typeface="Times New Roman" panose="02020603050405020304" pitchFamily="18" charset="0"/>
              </a:rPr>
              <a:t>TRƯỜNG TIỂU HỌC SỐ 2 TAM QUAN BẮC</a:t>
            </a:r>
            <a:endParaRPr kumimoji="0" lang="en-US" sz="2000" b="1" i="0" u="none" strike="noStrike" kern="1200" cap="none" spc="0" normalizeH="0" baseline="0" noProof="0" dirty="0">
              <a:ln>
                <a:noFill/>
              </a:ln>
              <a:solidFill>
                <a:srgbClr val="FFC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506435" y="2096085"/>
            <a:ext cx="11408899" cy="872197"/>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smtClean="0">
                <a:ln w="6600">
                  <a:solidFill>
                    <a:srgbClr val="E7E6E6">
                      <a:lumMod val="75000"/>
                    </a:srgbClr>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CHÀO MỪNG QUÝ THẦY CÔ VỀ DỰ GIỜ, THĂM LỚP</a:t>
            </a:r>
            <a:endParaRPr kumimoji="0" lang="en-US" sz="8800" b="1" i="0" u="none" strike="noStrike" kern="1200" cap="none" spc="0" normalizeH="0" baseline="0" noProof="0" dirty="0">
              <a:ln w="6600">
                <a:solidFill>
                  <a:srgbClr val="E7E6E6">
                    <a:lumMod val="75000"/>
                  </a:srgbClr>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endParaRPr>
          </a:p>
        </p:txBody>
      </p:sp>
      <p:sp>
        <p:nvSpPr>
          <p:cNvPr id="7" name="Rectangle 6"/>
          <p:cNvSpPr/>
          <p:nvPr/>
        </p:nvSpPr>
        <p:spPr>
          <a:xfrm>
            <a:off x="352697" y="2871300"/>
            <a:ext cx="11562637"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w="0"/>
                <a:solidFill>
                  <a:srgbClr val="FFC000"/>
                </a:solidFill>
                <a:effectLst>
                  <a:reflection blurRad="6350" stA="53000" endA="300" endPos="35500" dir="5400000" sy="-90000" algn="bl" rotWithShape="0"/>
                </a:effectLst>
                <a:uLnTx/>
                <a:uFillTx/>
                <a:latin typeface="Calibri" panose="020F0502020204030204"/>
                <a:ea typeface="+mn-ea"/>
                <a:cs typeface="+mn-cs"/>
              </a:rPr>
              <a:t>MÔN HỌC: TOÁN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w="0"/>
                <a:solidFill>
                  <a:srgbClr val="FFC000"/>
                </a:solidFill>
                <a:effectLst>
                  <a:reflection blurRad="6350" stA="53000" endA="300" endPos="35500" dir="5400000" sy="-90000" algn="bl" rotWithShape="0"/>
                </a:effectLst>
                <a:uLnTx/>
                <a:uFillTx/>
                <a:latin typeface="Calibri" panose="020F0502020204030204"/>
                <a:ea typeface="+mn-ea"/>
                <a:cs typeface="+mn-cs"/>
              </a:rPr>
              <a:t>LỚP: 4C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w="0"/>
                <a:solidFill>
                  <a:srgbClr val="FFC000"/>
                </a:solidFill>
                <a:effectLst>
                  <a:reflection blurRad="6350" stA="53000" endA="300" endPos="35500" dir="5400000" sy="-90000" algn="bl" rotWithShape="0"/>
                </a:effectLst>
                <a:uLnTx/>
                <a:uFillTx/>
                <a:latin typeface="Calibri" panose="020F0502020204030204"/>
                <a:ea typeface="+mn-ea"/>
                <a:cs typeface="+mn-cs"/>
              </a:rPr>
              <a:t>BÀI: LÀM</a:t>
            </a:r>
            <a:r>
              <a:rPr kumimoji="0" lang="en-US" sz="4000" b="1" i="0" u="none" strike="noStrike" kern="0" cap="none" spc="0" normalizeH="0" noProof="0" dirty="0" smtClean="0">
                <a:ln w="0"/>
                <a:solidFill>
                  <a:srgbClr val="FFC000"/>
                </a:solidFill>
                <a:effectLst>
                  <a:reflection blurRad="6350" stA="53000" endA="300" endPos="35500" dir="5400000" sy="-90000" algn="bl" rotWithShape="0"/>
                </a:effectLst>
                <a:uLnTx/>
                <a:uFillTx/>
                <a:latin typeface="Calibri" panose="020F0502020204030204"/>
                <a:ea typeface="+mn-ea"/>
                <a:cs typeface="+mn-cs"/>
              </a:rPr>
              <a:t> TRÒN SỐ ĐẾN HÀNG TRĂM NGHÌN ( TIẾT 1)</a:t>
            </a:r>
            <a:endParaRPr kumimoji="0" lang="en-US" sz="4000" b="1" i="0" u="none" strike="noStrike" kern="0" cap="none" spc="0" normalizeH="0" baseline="0" noProof="0" dirty="0">
              <a:ln w="0"/>
              <a:solidFill>
                <a:srgbClr val="FFC000"/>
              </a:solidFill>
              <a:effectLst>
                <a:reflection blurRad="6350" stA="53000" endA="300" endPos="35500" dir="5400000" sy="-90000" algn="bl" rotWithShape="0"/>
              </a:effectLst>
              <a:uLnTx/>
              <a:uFillTx/>
              <a:latin typeface="Calibri" panose="020F0502020204030204"/>
              <a:ea typeface="+mn-ea"/>
              <a:cs typeface="+mn-cs"/>
            </a:endParaRPr>
          </a:p>
        </p:txBody>
      </p:sp>
      <p:sp>
        <p:nvSpPr>
          <p:cNvPr id="8" name="TextBox 7"/>
          <p:cNvSpPr txBox="1"/>
          <p:nvPr/>
        </p:nvSpPr>
        <p:spPr>
          <a:xfrm>
            <a:off x="5682343" y="5585507"/>
            <a:ext cx="65096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Giáo viên giảng dạy: Bùi</a:t>
            </a:r>
            <a:r>
              <a:rPr kumimoji="0" lang="en-US" sz="2800" b="1" i="1" u="none" strike="noStrike" kern="1200" cap="none" spc="0" normalizeH="0" noProof="0" dirty="0" smtClean="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Thị Thanh Trúc</a:t>
            </a:r>
            <a:endParaRPr kumimoji="0" lang="en-US" sz="2800" b="1" i="1"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197604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51139-55DE-B6B3-958C-233CFFFEE137}"/>
            </a:ext>
          </a:extLst>
        </p:cNvPr>
        <p:cNvGrpSpPr/>
        <p:nvPr/>
      </p:nvGrpSpPr>
      <p:grpSpPr>
        <a:xfrm>
          <a:off x="0" y="0"/>
          <a:ext cx="0" cy="0"/>
          <a:chOff x="0" y="0"/>
          <a:chExt cx="0" cy="0"/>
        </a:xfrm>
      </p:grpSpPr>
      <p:pic>
        <p:nvPicPr>
          <p:cNvPr id="24" name="图片 23">
            <a:extLst>
              <a:ext uri="{FF2B5EF4-FFF2-40B4-BE49-F238E27FC236}">
                <a16:creationId xmlns:a16="http://schemas.microsoft.com/office/drawing/2014/main" id="{53687D07-4703-422D-26DE-1D18D493C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3" name="Picture 12">
            <a:extLst>
              <a:ext uri="{FF2B5EF4-FFF2-40B4-BE49-F238E27FC236}">
                <a16:creationId xmlns:a16="http://schemas.microsoft.com/office/drawing/2014/main" id="{28079EEC-5187-3992-B430-C061961AC6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31968" y="896113"/>
            <a:ext cx="10073901" cy="5868046"/>
          </a:xfrm>
          <a:prstGeom prst="rect">
            <a:avLst/>
          </a:prstGeom>
        </p:spPr>
      </p:pic>
      <p:pic>
        <p:nvPicPr>
          <p:cNvPr id="124" name="Picture 9">
            <a:extLst>
              <a:ext uri="{FF2B5EF4-FFF2-40B4-BE49-F238E27FC236}">
                <a16:creationId xmlns:a16="http://schemas.microsoft.com/office/drawing/2014/main" id="{7A3D4CFF-72C0-0FEA-9CC2-867D8A4C345A}"/>
              </a:ext>
            </a:extLst>
          </p:cNvPr>
          <p:cNvPicPr>
            <a:picLocks noChangeAspect="1"/>
          </p:cNvPicPr>
          <p:nvPr/>
        </p:nvPicPr>
        <p:blipFill>
          <a:blip r:embed="rId6"/>
          <a:srcRect/>
          <a:stretch>
            <a:fillRect/>
          </a:stretch>
        </p:blipFill>
        <p:spPr>
          <a:xfrm>
            <a:off x="0" y="2697479"/>
            <a:ext cx="2617140" cy="3710063"/>
          </a:xfrm>
          <a:prstGeom prst="rect">
            <a:avLst/>
          </a:prstGeom>
        </p:spPr>
      </p:pic>
      <p:pic>
        <p:nvPicPr>
          <p:cNvPr id="4" name="Picture 3" descr="A green and red letters&#10;&#10;AI-generated content may be incorrect.">
            <a:extLst>
              <a:ext uri="{FF2B5EF4-FFF2-40B4-BE49-F238E27FC236}">
                <a16:creationId xmlns:a16="http://schemas.microsoft.com/office/drawing/2014/main" id="{359E760F-E71A-9856-DF62-9A07DD7124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7460" y="2849632"/>
            <a:ext cx="9368790" cy="2194908"/>
          </a:xfrm>
          <a:prstGeom prst="rect">
            <a:avLst/>
          </a:prstGeom>
        </p:spPr>
      </p:pic>
    </p:spTree>
    <p:extLst>
      <p:ext uri="{BB962C8B-B14F-4D97-AF65-F5344CB8AC3E}">
        <p14:creationId xmlns:p14="http://schemas.microsoft.com/office/powerpoint/2010/main" val="87809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ội dung đoạn văn bản của bạn">
            <a:hlinkClick r:id="" action="ppaction://media"/>
            <a:extLst>
              <a:ext uri="{FF2B5EF4-FFF2-40B4-BE49-F238E27FC236}">
                <a16:creationId xmlns:a16="http://schemas.microsoft.com/office/drawing/2014/main" id="{96CA3B3E-EADC-500D-4C7B-4788F1EA2F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CF551158-2EEC-AA74-7820-AC95565C43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5019" y="0"/>
            <a:ext cx="1460938" cy="1460938"/>
          </a:xfrm>
          <a:prstGeom prst="rect">
            <a:avLst/>
          </a:prstGeom>
        </p:spPr>
      </p:pic>
    </p:spTree>
    <p:extLst>
      <p:ext uri="{BB962C8B-B14F-4D97-AF65-F5344CB8AC3E}">
        <p14:creationId xmlns:p14="http://schemas.microsoft.com/office/powerpoint/2010/main" val="58505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40341" y="0"/>
            <a:ext cx="12371678" cy="6857999"/>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57996C8-2C7D-FB96-1975-59947F7045AB}"/>
              </a:ext>
            </a:extLst>
          </p:cNvPr>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a:extLst>
              <a:ext uri="{FF2B5EF4-FFF2-40B4-BE49-F238E27FC236}">
                <a16:creationId xmlns:a16="http://schemas.microsoft.com/office/drawing/2014/main" id="{052D0431-7533-E3C4-7C67-E3A2E5EE7B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a:extLst>
              <a:ext uri="{FF2B5EF4-FFF2-40B4-BE49-F238E27FC236}">
                <a16:creationId xmlns:a16="http://schemas.microsoft.com/office/drawing/2014/main" id="{A858DCDD-D620-5732-14F2-7A2EE9A059B7}"/>
              </a:ext>
            </a:extLst>
          </p:cNvPr>
          <p:cNvSpPr/>
          <p:nvPr/>
        </p:nvSpPr>
        <p:spPr>
          <a:xfrm>
            <a:off x="2476501" y="1084522"/>
            <a:ext cx="4264542" cy="1077654"/>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ty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2020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2 700 000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Speech Bubble: Rectangle with Corners Rounded 7">
            <a:extLst>
              <a:ext uri="{FF2B5EF4-FFF2-40B4-BE49-F238E27FC236}">
                <a16:creationId xmlns:a16="http://schemas.microsoft.com/office/drawing/2014/main" id="{5BE332F8-97C8-2393-6AE5-1B446BB5F33C}"/>
              </a:ext>
            </a:extLst>
          </p:cNvPr>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liệu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cụ</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ty 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bán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2020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2 712 615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9C450AC3-0FDA-C992-F93A-DE61D599999C}"/>
              </a:ext>
            </a:extLst>
          </p:cNvPr>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Phóng viên cho biết số lượng xe máy bán ra là bao nhiêu?</a:t>
            </a:r>
            <a:endParaRPr kumimoji="0" lang="en-US" sz="2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Rô-bốt cho biết số lượng xe máy bán ra là bao nhiêu?, </a:t>
            </a:r>
          </a:p>
        </p:txBody>
      </p:sp>
      <p:sp>
        <p:nvSpPr>
          <p:cNvPr id="10" name="TextBox 9">
            <a:extLst>
              <a:ext uri="{FF2B5EF4-FFF2-40B4-BE49-F238E27FC236}">
                <a16:creationId xmlns:a16="http://schemas.microsoft.com/office/drawing/2014/main" id="{FA40B34B-8554-256D-731C-E25D071DF10B}"/>
              </a:ext>
            </a:extLst>
          </p:cNvPr>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Hai số trên giống và khác nhau ở điểm nào?”</a:t>
            </a:r>
          </a:p>
        </p:txBody>
      </p:sp>
    </p:spTree>
    <p:extLst>
      <p:ext uri="{BB962C8B-B14F-4D97-AF65-F5344CB8AC3E}">
        <p14:creationId xmlns:p14="http://schemas.microsoft.com/office/powerpoint/2010/main" val="40662336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40341" y="0"/>
            <a:ext cx="12100896" cy="6858000"/>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DA9A8785-1476-A839-0B03-A1AA2BBBF50D}"/>
              </a:ext>
            </a:extLst>
          </p:cNvPr>
          <p:cNvSpPr txBox="1"/>
          <p:nvPr/>
        </p:nvSpPr>
        <p:spPr>
          <a:xfrm>
            <a:off x="5381625" y="666750"/>
            <a:ext cx="3114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2 712 615</a:t>
            </a:r>
          </a:p>
        </p:txBody>
      </p:sp>
      <p:cxnSp>
        <p:nvCxnSpPr>
          <p:cNvPr id="94" name="Straight Arrow Connector 93">
            <a:extLst>
              <a:ext uri="{FF2B5EF4-FFF2-40B4-BE49-F238E27FC236}">
                <a16:creationId xmlns:a16="http://schemas.microsoft.com/office/drawing/2014/main" id="{96F29D5E-AD0F-E480-815E-59B717797FB7}"/>
              </a:ext>
            </a:extLst>
          </p:cNvPr>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D5196B16-5DD0-D8AF-DB50-72E68614B25A}"/>
              </a:ext>
            </a:extLst>
          </p:cNvPr>
          <p:cNvGrpSpPr/>
          <p:nvPr/>
        </p:nvGrpSpPr>
        <p:grpSpPr>
          <a:xfrm>
            <a:off x="2647950" y="1914525"/>
            <a:ext cx="7858125" cy="852190"/>
            <a:chOff x="2409825" y="2028825"/>
            <a:chExt cx="7858125" cy="852190"/>
          </a:xfrm>
        </p:grpSpPr>
        <p:cxnSp>
          <p:nvCxnSpPr>
            <p:cNvPr id="3" name="Straight Arrow Connector 2">
              <a:extLst>
                <a:ext uri="{FF2B5EF4-FFF2-40B4-BE49-F238E27FC236}">
                  <a16:creationId xmlns:a16="http://schemas.microsoft.com/office/drawing/2014/main" id="{AE705FE5-F5F9-C1F6-88E9-49E4CCF8A353}"/>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39754B-492B-D711-A8A5-902BB8B71695}"/>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428C23-D844-05A4-5A48-46D3C4C4DA7B}"/>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F40F1A-A32B-7E4D-C320-7515613AA668}"/>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21DAA1-C652-7EC1-E273-EE3130CCE7B2}"/>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BD792D8-8FD2-1C3D-327A-399DA3E16C09}"/>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B2FEA1-B0E8-9F5C-EE3D-8E4AF8668F54}"/>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415E1C-743B-E0C1-A256-28CBDCB953AE}"/>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6FF0BE-19F9-9AAF-92AC-E33666A8485F}"/>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BA4330B-4592-863D-7008-91CB1CC21449}"/>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C58CFC-8E4E-30DA-4AA3-1EF311DC55C3}"/>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3CDD5B5-C25A-1155-01EE-1661FB11DD4E}"/>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2B2D5D1-EEC0-55A2-657A-CA08F09DB0AB}"/>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B6E554-595D-14E6-A8D8-0640DCB288AE}"/>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BC6E65C-9177-DEFC-EE32-EE79F61DC56C}"/>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F319AAB-CACE-5F4D-273F-7F45C5F56585}"/>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E935F5-B6B5-FE77-8754-AE719CD5D91A}"/>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715AF91-7EB9-C310-0605-C0DC0E218B6E}"/>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063875-7FC3-DD44-EA7E-426E559EC6AD}"/>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4A96C0-2401-6DC7-8195-52440B3BCE4C}"/>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C3100FB-374C-BFEF-3939-DD23B56CA379}"/>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DD2308-3E29-342E-4A96-CA6449EFDE8A}"/>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567D750-4402-0072-616B-D5DB458E03FF}"/>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0A80407-B86A-86A6-63E0-E0E7E64D4FD0}"/>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EEE2E45-89A2-7065-07AF-851546D906AC}"/>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DB18E8-617D-7257-364C-867EBA81720B}"/>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65F642C-3684-ADFF-D4BC-9A50E4ECC8AD}"/>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77E9E7C-9C10-1E2D-A68F-4488767B1427}"/>
                </a:ext>
              </a:extLst>
            </p:cNvPr>
            <p:cNvSpPr txBox="1"/>
            <p:nvPr/>
          </p:nvSpPr>
          <p:spPr>
            <a:xfrm>
              <a:off x="2828924" y="2419350"/>
              <a:ext cx="1800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2 600 000</a:t>
              </a:r>
            </a:p>
          </p:txBody>
        </p:sp>
        <p:sp>
          <p:nvSpPr>
            <p:cNvPr id="97" name="TextBox 96">
              <a:extLst>
                <a:ext uri="{FF2B5EF4-FFF2-40B4-BE49-F238E27FC236}">
                  <a16:creationId xmlns:a16="http://schemas.microsoft.com/office/drawing/2014/main" id="{BBAB5A8D-2F26-8169-2B24-82B5EBB5858E}"/>
                </a:ext>
              </a:extLst>
            </p:cNvPr>
            <p:cNvSpPr txBox="1"/>
            <p:nvPr/>
          </p:nvSpPr>
          <p:spPr>
            <a:xfrm>
              <a:off x="5495924" y="2381250"/>
              <a:ext cx="1800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2 700 000</a:t>
              </a:r>
            </a:p>
          </p:txBody>
        </p:sp>
        <p:sp>
          <p:nvSpPr>
            <p:cNvPr id="98" name="TextBox 97">
              <a:extLst>
                <a:ext uri="{FF2B5EF4-FFF2-40B4-BE49-F238E27FC236}">
                  <a16:creationId xmlns:a16="http://schemas.microsoft.com/office/drawing/2014/main" id="{E9ABF3FA-8D26-CD4F-A56C-77958B2A3E4F}"/>
                </a:ext>
              </a:extLst>
            </p:cNvPr>
            <p:cNvSpPr txBox="1"/>
            <p:nvPr/>
          </p:nvSpPr>
          <p:spPr>
            <a:xfrm>
              <a:off x="8162924" y="2390775"/>
              <a:ext cx="1800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2 800 000</a:t>
              </a:r>
            </a:p>
          </p:txBody>
        </p:sp>
      </p:grpSp>
      <p:sp>
        <p:nvSpPr>
          <p:cNvPr id="101" name="TextBox 100">
            <a:extLst>
              <a:ext uri="{FF2B5EF4-FFF2-40B4-BE49-F238E27FC236}">
                <a16:creationId xmlns:a16="http://schemas.microsoft.com/office/drawing/2014/main" id="{E47C94B5-E837-FBE8-0D2E-E8A3F51F8F71}"/>
              </a:ext>
            </a:extLst>
          </p:cNvPr>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n-ea"/>
              <a:cs typeface="+mn-cs"/>
            </a:endParaRPr>
          </a:p>
        </p:txBody>
      </p:sp>
      <p:sp>
        <p:nvSpPr>
          <p:cNvPr id="102" name="TextBox 101">
            <a:extLst>
              <a:ext uri="{FF2B5EF4-FFF2-40B4-BE49-F238E27FC236}">
                <a16:creationId xmlns:a16="http://schemas.microsoft.com/office/drawing/2014/main" id="{D933F6A0-F6AE-6FDB-B5C1-C84D7E642FA0}"/>
              </a:ext>
            </a:extLst>
          </p:cNvPr>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5B9BD5">
                    <a:lumMod val="75000"/>
                  </a:srgbClr>
                </a:solidFill>
                <a:latin typeface="Calibri" panose="020F0502020204030204"/>
              </a:rPr>
              <a:t>K</a:t>
            </a:r>
            <a:r>
              <a:rPr kumimoji="0" lang="vi-VN" sz="3600" b="1" i="0" u="none" strike="noStrike" kern="1200" cap="none" spc="0" normalizeH="0" baseline="0" noProof="0" dirty="0" smtClean="0">
                <a:ln>
                  <a:noFill/>
                </a:ln>
                <a:solidFill>
                  <a:srgbClr val="5B9BD5">
                    <a:lumMod val="75000"/>
                  </a:srgbClr>
                </a:solidFill>
                <a:effectLst/>
                <a:uLnTx/>
                <a:uFillTx/>
                <a:latin typeface="Calibri" panose="020F0502020204030204"/>
                <a:ea typeface="+mn-ea"/>
                <a:cs typeface="+mn-cs"/>
              </a:rPr>
              <a:t>hi </a:t>
            </a: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65113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0" y="-39189"/>
            <a:ext cx="12200709" cy="6897189"/>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61B74C4-B30D-9267-0497-4D7FE3CC53A8}"/>
              </a:ext>
            </a:extLst>
          </p:cNvPr>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Ví</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a:ea typeface="+mn-ea"/>
                <a:cs typeface="+mn-cs"/>
              </a:rPr>
              <a:t>dụ</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E0890573-F0A2-796B-80B9-1116025C83FB}"/>
              </a:ext>
            </a:extLst>
          </p:cNvPr>
          <p:cNvSpPr txBox="1"/>
          <p:nvPr/>
        </p:nvSpPr>
        <p:spPr>
          <a:xfrm>
            <a:off x="6238875" y="1362075"/>
            <a:ext cx="3114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2 783 211</a:t>
            </a:r>
          </a:p>
        </p:txBody>
      </p:sp>
      <p:cxnSp>
        <p:nvCxnSpPr>
          <p:cNvPr id="6" name="Straight Arrow Connector 5">
            <a:extLst>
              <a:ext uri="{FF2B5EF4-FFF2-40B4-BE49-F238E27FC236}">
                <a16:creationId xmlns:a16="http://schemas.microsoft.com/office/drawing/2014/main" id="{63FB02EE-BFE2-A913-6E56-C832FCEF889E}"/>
              </a:ext>
            </a:extLst>
          </p:cNvPr>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2BA2C1-2F60-72BA-34ED-8FE185A68E83}"/>
              </a:ext>
            </a:extLst>
          </p:cNvPr>
          <p:cNvGrpSpPr/>
          <p:nvPr/>
        </p:nvGrpSpPr>
        <p:grpSpPr>
          <a:xfrm>
            <a:off x="1771650" y="2543175"/>
            <a:ext cx="7858125" cy="852190"/>
            <a:chOff x="2409825" y="2028825"/>
            <a:chExt cx="7858125" cy="852190"/>
          </a:xfrm>
        </p:grpSpPr>
        <p:cxnSp>
          <p:nvCxnSpPr>
            <p:cNvPr id="8" name="Straight Arrow Connector 7">
              <a:extLst>
                <a:ext uri="{FF2B5EF4-FFF2-40B4-BE49-F238E27FC236}">
                  <a16:creationId xmlns:a16="http://schemas.microsoft.com/office/drawing/2014/main" id="{FBA7D881-64A2-0CDD-61AD-E24D39E36E96}"/>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E3A9B55-E931-160B-D16D-328D8C93DCE6}"/>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D919C7-D54D-E7F3-B64D-6B55AE87B066}"/>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ECB389-8039-5421-33CC-7DF5B3A80A0A}"/>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218A2-AAB6-42F7-A45D-1BE507C940A4}"/>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70136E-F97C-2D89-65CB-D7A6F9537820}"/>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942034-D042-4E3C-65EC-9F7BDF0E1F61}"/>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2C640A-72E3-6F90-A543-359FA76BEBD7}"/>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96B6A3-8A28-9075-16EF-EB62ACB2C791}"/>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3FC3B4-D845-1FB1-59FB-AB0F5CD5E09E}"/>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FFA15-BF27-2430-E0C6-7589DF6072AD}"/>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425196-0251-54F0-0AA3-ACC7B313DC1B}"/>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3BF7D2-7BAB-54CF-6E0D-D2C3FE9881C4}"/>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A02685-8C87-D2F2-D7CD-22BFBF5685A2}"/>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DB752A-4FE0-71E6-CC4E-07CA995CFBBD}"/>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E2331A-48CB-B7E1-A526-6E32579DDDE6}"/>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20E26F-3FD5-C31B-30EF-8E902B4A4FFE}"/>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A47DCB-6F07-A01D-7E96-DE6637641696}"/>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A0080ED-E2F4-2811-1731-CC0DEC4023D2}"/>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B077F4-38C8-BA06-4399-85AC6BD01337}"/>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297400-92FF-362F-5E8D-68FD39D811D0}"/>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D2A036-D055-4DF1-9466-A22728765F4F}"/>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CA8BCA-9E7D-399C-9AF5-54E2EB70A645}"/>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24ACC1-1889-0574-C303-FB77700A37DD}"/>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316103-5A24-5836-3315-FB0A757F2AF4}"/>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291047-B6F1-B718-F2C9-0CAB2885FC4C}"/>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3792F8-CF23-6C39-7E54-9EA7F50352BA}"/>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C41B2EF-EA41-9E52-675C-0C1B7639D02C}"/>
                </a:ext>
              </a:extLst>
            </p:cNvPr>
            <p:cNvSpPr txBox="1"/>
            <p:nvPr/>
          </p:nvSpPr>
          <p:spPr>
            <a:xfrm>
              <a:off x="2828924" y="2419350"/>
              <a:ext cx="1800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2 600 000</a:t>
              </a:r>
            </a:p>
          </p:txBody>
        </p:sp>
        <p:sp>
          <p:nvSpPr>
            <p:cNvPr id="44" name="TextBox 43">
              <a:extLst>
                <a:ext uri="{FF2B5EF4-FFF2-40B4-BE49-F238E27FC236}">
                  <a16:creationId xmlns:a16="http://schemas.microsoft.com/office/drawing/2014/main" id="{80F57886-B3B9-8986-CF39-3D7B10B33015}"/>
                </a:ext>
              </a:extLst>
            </p:cNvPr>
            <p:cNvSpPr txBox="1"/>
            <p:nvPr/>
          </p:nvSpPr>
          <p:spPr>
            <a:xfrm>
              <a:off x="5495924" y="2381250"/>
              <a:ext cx="1800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2 700 000</a:t>
              </a:r>
            </a:p>
          </p:txBody>
        </p:sp>
        <p:sp>
          <p:nvSpPr>
            <p:cNvPr id="45" name="TextBox 44">
              <a:extLst>
                <a:ext uri="{FF2B5EF4-FFF2-40B4-BE49-F238E27FC236}">
                  <a16:creationId xmlns:a16="http://schemas.microsoft.com/office/drawing/2014/main" id="{C09D204E-AB1A-43FC-5589-BDA9E34799B7}"/>
                </a:ext>
              </a:extLst>
            </p:cNvPr>
            <p:cNvSpPr txBox="1"/>
            <p:nvPr/>
          </p:nvSpPr>
          <p:spPr>
            <a:xfrm>
              <a:off x="8162924" y="2390775"/>
              <a:ext cx="1800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2 800 000</a:t>
              </a:r>
            </a:p>
          </p:txBody>
        </p:sp>
      </p:grpSp>
      <p:sp>
        <p:nvSpPr>
          <p:cNvPr id="49" name="TextBox 48">
            <a:extLst>
              <a:ext uri="{FF2B5EF4-FFF2-40B4-BE49-F238E27FC236}">
                <a16:creationId xmlns:a16="http://schemas.microsoft.com/office/drawing/2014/main" id="{43B2A07C-F258-8310-FAE6-A69515178446}"/>
              </a:ext>
            </a:extLst>
          </p:cNvPr>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Khi </a:t>
            </a:r>
            <a:r>
              <a:rPr kumimoji="0" lang="vi-VN"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làm tròn số 2 7</a:t>
            </a:r>
            <a:r>
              <a:rPr kumimoji="0" lang="en-US"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83</a:t>
            </a:r>
            <a:r>
              <a:rPr kumimoji="0" lang="vi-VN"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211</a:t>
            </a:r>
            <a:r>
              <a:rPr kumimoji="0" lang="vi-VN"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đến hàng trăm nghìn thì được số 2 </a:t>
            </a:r>
            <a:r>
              <a:rPr kumimoji="0" lang="en-US"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8</a:t>
            </a:r>
            <a:r>
              <a:rPr kumimoji="0" lang="vi-VN" sz="3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00 000</a:t>
            </a:r>
          </a:p>
        </p:txBody>
      </p:sp>
    </p:spTree>
    <p:extLst>
      <p:ext uri="{BB962C8B-B14F-4D97-AF65-F5344CB8AC3E}">
        <p14:creationId xmlns:p14="http://schemas.microsoft.com/office/powerpoint/2010/main" val="11122732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40341" y="0"/>
            <a:ext cx="12100896" cy="6858000"/>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DA9A8785-1476-A839-0B03-A1AA2BBBF50D}"/>
              </a:ext>
            </a:extLst>
          </p:cNvPr>
          <p:cNvSpPr txBox="1"/>
          <p:nvPr/>
        </p:nvSpPr>
        <p:spPr>
          <a:xfrm>
            <a:off x="5381625" y="666750"/>
            <a:ext cx="31146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2 712 615</a:t>
            </a:r>
          </a:p>
        </p:txBody>
      </p:sp>
      <p:cxnSp>
        <p:nvCxnSpPr>
          <p:cNvPr id="94" name="Straight Arrow Connector 93">
            <a:extLst>
              <a:ext uri="{FF2B5EF4-FFF2-40B4-BE49-F238E27FC236}">
                <a16:creationId xmlns:a16="http://schemas.microsoft.com/office/drawing/2014/main" id="{96F29D5E-AD0F-E480-815E-59B717797FB7}"/>
              </a:ext>
            </a:extLst>
          </p:cNvPr>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D5196B16-5DD0-D8AF-DB50-72E68614B25A}"/>
              </a:ext>
            </a:extLst>
          </p:cNvPr>
          <p:cNvGrpSpPr/>
          <p:nvPr/>
        </p:nvGrpSpPr>
        <p:grpSpPr>
          <a:xfrm>
            <a:off x="2647950" y="1914525"/>
            <a:ext cx="7858125" cy="852190"/>
            <a:chOff x="2409825" y="2028825"/>
            <a:chExt cx="7858125" cy="852190"/>
          </a:xfrm>
        </p:grpSpPr>
        <p:cxnSp>
          <p:nvCxnSpPr>
            <p:cNvPr id="3" name="Straight Arrow Connector 2">
              <a:extLst>
                <a:ext uri="{FF2B5EF4-FFF2-40B4-BE49-F238E27FC236}">
                  <a16:creationId xmlns:a16="http://schemas.microsoft.com/office/drawing/2014/main" id="{AE705FE5-F5F9-C1F6-88E9-49E4CCF8A353}"/>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39754B-492B-D711-A8A5-902BB8B71695}"/>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428C23-D844-05A4-5A48-46D3C4C4DA7B}"/>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F40F1A-A32B-7E4D-C320-7515613AA668}"/>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21DAA1-C652-7EC1-E273-EE3130CCE7B2}"/>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BD792D8-8FD2-1C3D-327A-399DA3E16C09}"/>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B2FEA1-B0E8-9F5C-EE3D-8E4AF8668F54}"/>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415E1C-743B-E0C1-A256-28CBDCB953AE}"/>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6FF0BE-19F9-9AAF-92AC-E33666A8485F}"/>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BA4330B-4592-863D-7008-91CB1CC21449}"/>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C58CFC-8E4E-30DA-4AA3-1EF311DC55C3}"/>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3CDD5B5-C25A-1155-01EE-1661FB11DD4E}"/>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2B2D5D1-EEC0-55A2-657A-CA08F09DB0AB}"/>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B6E554-595D-14E6-A8D8-0640DCB288AE}"/>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BC6E65C-9177-DEFC-EE32-EE79F61DC56C}"/>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F319AAB-CACE-5F4D-273F-7F45C5F56585}"/>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E935F5-B6B5-FE77-8754-AE719CD5D91A}"/>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715AF91-7EB9-C310-0605-C0DC0E218B6E}"/>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063875-7FC3-DD44-EA7E-426E559EC6AD}"/>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4A96C0-2401-6DC7-8195-52440B3BCE4C}"/>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C3100FB-374C-BFEF-3939-DD23B56CA379}"/>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DD2308-3E29-342E-4A96-CA6449EFDE8A}"/>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567D750-4402-0072-616B-D5DB458E03FF}"/>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0A80407-B86A-86A6-63E0-E0E7E64D4FD0}"/>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EEE2E45-89A2-7065-07AF-851546D906AC}"/>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DB18E8-617D-7257-364C-867EBA81720B}"/>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65F642C-3684-ADFF-D4BC-9A50E4ECC8AD}"/>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77E9E7C-9C10-1E2D-A68F-4488767B1427}"/>
                </a:ext>
              </a:extLst>
            </p:cNvPr>
            <p:cNvSpPr txBox="1"/>
            <p:nvPr/>
          </p:nvSpPr>
          <p:spPr>
            <a:xfrm>
              <a:off x="2828924" y="2419350"/>
              <a:ext cx="1800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2 600 000</a:t>
              </a:r>
            </a:p>
          </p:txBody>
        </p:sp>
        <p:sp>
          <p:nvSpPr>
            <p:cNvPr id="97" name="TextBox 96">
              <a:extLst>
                <a:ext uri="{FF2B5EF4-FFF2-40B4-BE49-F238E27FC236}">
                  <a16:creationId xmlns:a16="http://schemas.microsoft.com/office/drawing/2014/main" id="{BBAB5A8D-2F26-8169-2B24-82B5EBB5858E}"/>
                </a:ext>
              </a:extLst>
            </p:cNvPr>
            <p:cNvSpPr txBox="1"/>
            <p:nvPr/>
          </p:nvSpPr>
          <p:spPr>
            <a:xfrm>
              <a:off x="5495924" y="2381250"/>
              <a:ext cx="1800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2 700 000</a:t>
              </a:r>
            </a:p>
          </p:txBody>
        </p:sp>
        <p:sp>
          <p:nvSpPr>
            <p:cNvPr id="98" name="TextBox 97">
              <a:extLst>
                <a:ext uri="{FF2B5EF4-FFF2-40B4-BE49-F238E27FC236}">
                  <a16:creationId xmlns:a16="http://schemas.microsoft.com/office/drawing/2014/main" id="{E9ABF3FA-8D26-CD4F-A56C-77958B2A3E4F}"/>
                </a:ext>
              </a:extLst>
            </p:cNvPr>
            <p:cNvSpPr txBox="1"/>
            <p:nvPr/>
          </p:nvSpPr>
          <p:spPr>
            <a:xfrm>
              <a:off x="8162924" y="2390775"/>
              <a:ext cx="1800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2 800 000</a:t>
              </a:r>
            </a:p>
          </p:txBody>
        </p:sp>
      </p:grpSp>
      <p:sp>
        <p:nvSpPr>
          <p:cNvPr id="103" name="Rectangle 102">
            <a:extLst>
              <a:ext uri="{FF2B5EF4-FFF2-40B4-BE49-F238E27FC236}">
                <a16:creationId xmlns:a16="http://schemas.microsoft.com/office/drawing/2014/main" id="{8F1249B0-EF83-BF57-E017-3BD181C988CB}"/>
              </a:ext>
            </a:extLst>
          </p:cNvPr>
          <p:cNvSpPr/>
          <p:nvPr/>
        </p:nvSpPr>
        <p:spPr>
          <a:xfrm>
            <a:off x="1271587" y="3574527"/>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nghìn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so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chục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nghìn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5.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bé</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5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lên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56076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wipe(down)">
                                      <p:cBhvr>
                                        <p:cTn id="2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51139-55DE-B6B3-958C-233CFFFEE137}"/>
            </a:ext>
          </a:extLst>
        </p:cNvPr>
        <p:cNvGrpSpPr/>
        <p:nvPr/>
      </p:nvGrpSpPr>
      <p:grpSpPr>
        <a:xfrm>
          <a:off x="0" y="0"/>
          <a:ext cx="0" cy="0"/>
          <a:chOff x="0" y="0"/>
          <a:chExt cx="0" cy="0"/>
        </a:xfrm>
      </p:grpSpPr>
      <p:pic>
        <p:nvPicPr>
          <p:cNvPr id="24" name="图片 23">
            <a:extLst>
              <a:ext uri="{FF2B5EF4-FFF2-40B4-BE49-F238E27FC236}">
                <a16:creationId xmlns:a16="http://schemas.microsoft.com/office/drawing/2014/main" id="{53687D07-4703-422D-26DE-1D18D493C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3" name="Picture 12">
            <a:extLst>
              <a:ext uri="{FF2B5EF4-FFF2-40B4-BE49-F238E27FC236}">
                <a16:creationId xmlns:a16="http://schemas.microsoft.com/office/drawing/2014/main" id="{28079EEC-5187-3992-B430-C061961AC6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31968" y="896113"/>
            <a:ext cx="10073901" cy="5868046"/>
          </a:xfrm>
          <a:prstGeom prst="rect">
            <a:avLst/>
          </a:prstGeom>
        </p:spPr>
      </p:pic>
      <p:pic>
        <p:nvPicPr>
          <p:cNvPr id="124" name="Picture 9">
            <a:extLst>
              <a:ext uri="{FF2B5EF4-FFF2-40B4-BE49-F238E27FC236}">
                <a16:creationId xmlns:a16="http://schemas.microsoft.com/office/drawing/2014/main" id="{7A3D4CFF-72C0-0FEA-9CC2-867D8A4C345A}"/>
              </a:ext>
            </a:extLst>
          </p:cNvPr>
          <p:cNvPicPr>
            <a:picLocks noChangeAspect="1"/>
          </p:cNvPicPr>
          <p:nvPr/>
        </p:nvPicPr>
        <p:blipFill>
          <a:blip r:embed="rId6"/>
          <a:srcRect/>
          <a:stretch>
            <a:fillRect/>
          </a:stretch>
        </p:blipFill>
        <p:spPr>
          <a:xfrm>
            <a:off x="0" y="2697479"/>
            <a:ext cx="2617140" cy="3710063"/>
          </a:xfrm>
          <a:prstGeom prst="rect">
            <a:avLst/>
          </a:prstGeom>
        </p:spPr>
      </p:pic>
      <p:pic>
        <p:nvPicPr>
          <p:cNvPr id="7" name="Picture 6">
            <a:extLst>
              <a:ext uri="{FF2B5EF4-FFF2-40B4-BE49-F238E27FC236}">
                <a16:creationId xmlns:a16="http://schemas.microsoft.com/office/drawing/2014/main" id="{1D8EE912-CE66-FF67-A3AC-F5A5EAD9E6BA}"/>
              </a:ext>
            </a:extLst>
          </p:cNvPr>
          <p:cNvPicPr>
            <a:picLocks noChangeAspect="1"/>
          </p:cNvPicPr>
          <p:nvPr/>
        </p:nvPicPr>
        <p:blipFill>
          <a:blip r:embed="rId7"/>
          <a:stretch>
            <a:fillRect/>
          </a:stretch>
        </p:blipFill>
        <p:spPr>
          <a:xfrm>
            <a:off x="3376540" y="2179635"/>
            <a:ext cx="7857515" cy="3319827"/>
          </a:xfrm>
          <a:prstGeom prst="rect">
            <a:avLst/>
          </a:prstGeom>
        </p:spPr>
      </p:pic>
    </p:spTree>
    <p:extLst>
      <p:ext uri="{BB962C8B-B14F-4D97-AF65-F5344CB8AC3E}">
        <p14:creationId xmlns:p14="http://schemas.microsoft.com/office/powerpoint/2010/main" val="1255768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2" y="-39189"/>
            <a:ext cx="12410867" cy="6897189"/>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40342" y="-39189"/>
            <a:ext cx="12370525" cy="669929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CFCC9C0-65A2-95AC-F330-002ABDB0B7FD}"/>
              </a:ext>
            </a:extLst>
          </p:cNvPr>
          <p:cNvGrpSpPr/>
          <p:nvPr/>
        </p:nvGrpSpPr>
        <p:grpSpPr>
          <a:xfrm>
            <a:off x="450847" y="447606"/>
            <a:ext cx="11026778" cy="757670"/>
            <a:chOff x="450847" y="447606"/>
            <a:chExt cx="11026778" cy="757670"/>
          </a:xfrm>
        </p:grpSpPr>
        <p:grpSp>
          <p:nvGrpSpPr>
            <p:cNvPr id="3" name="Group 2">
              <a:extLst>
                <a:ext uri="{FF2B5EF4-FFF2-40B4-BE49-F238E27FC236}">
                  <a16:creationId xmlns:a16="http://schemas.microsoft.com/office/drawing/2014/main" id="{E07B6D95-C7D3-E4B0-9CB2-318D522C8F06}"/>
                </a:ext>
              </a:extLst>
            </p:cNvPr>
            <p:cNvGrpSpPr/>
            <p:nvPr/>
          </p:nvGrpSpPr>
          <p:grpSpPr>
            <a:xfrm>
              <a:off x="450847" y="447606"/>
              <a:ext cx="772160" cy="757670"/>
              <a:chOff x="667518" y="406400"/>
              <a:chExt cx="772160" cy="757670"/>
            </a:xfrm>
            <a:solidFill>
              <a:srgbClr val="00B0F0"/>
            </a:solidFill>
          </p:grpSpPr>
          <p:sp>
            <p:nvSpPr>
              <p:cNvPr id="7" name="Isosceles Triangle 8">
                <a:extLst>
                  <a:ext uri="{FF2B5EF4-FFF2-40B4-BE49-F238E27FC236}">
                    <a16:creationId xmlns:a16="http://schemas.microsoft.com/office/drawing/2014/main" id="{55FD8A21-04ED-E283-D029-F64320550062}"/>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a:extLst>
                  <a:ext uri="{FF2B5EF4-FFF2-40B4-BE49-F238E27FC236}">
                    <a16:creationId xmlns:a16="http://schemas.microsoft.com/office/drawing/2014/main" id="{CC44AFA9-020B-926B-5968-C843D6F7F2E1}"/>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9F01980D-5BA7-F7FF-5CE5-363A1FC8A403}"/>
                </a:ext>
              </a:extLst>
            </p:cNvPr>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panose="020F0502020204030204"/>
                  <a:ea typeface="+mn-ea"/>
                  <a:cs typeface="+mn-cs"/>
                </a:rPr>
                <a:t>Làm tròn các mặt hàng sau đến hàng trăm nghìn.</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id="{C6988C31-9AFF-A371-EC33-C41A63B96DD3}"/>
              </a:ext>
            </a:extLst>
          </p:cNvPr>
          <p:cNvPicPr>
            <a:picLocks noChangeAspect="1"/>
          </p:cNvPicPr>
          <p:nvPr/>
        </p:nvPicPr>
        <p:blipFill>
          <a:blip r:embed="rId3"/>
          <a:stretch>
            <a:fillRect/>
          </a:stretch>
        </p:blipFill>
        <p:spPr>
          <a:xfrm>
            <a:off x="955917" y="1526585"/>
            <a:ext cx="10788798" cy="3881438"/>
          </a:xfrm>
          <a:prstGeom prst="rect">
            <a:avLst/>
          </a:prstGeom>
        </p:spPr>
      </p:pic>
    </p:spTree>
    <p:extLst>
      <p:ext uri="{BB962C8B-B14F-4D97-AF65-F5344CB8AC3E}">
        <p14:creationId xmlns:p14="http://schemas.microsoft.com/office/powerpoint/2010/main" val="10351466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0" y="1"/>
            <a:ext cx="12070080" cy="6858000"/>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Chữ</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5 ở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mỗi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thuộc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nào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lớp</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nào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1038225" y="1792289"/>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638675" y="1811339"/>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258175" y="1820864"/>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26" name="Group 25"/>
          <p:cNvGrpSpPr/>
          <p:nvPr/>
        </p:nvGrpSpPr>
        <p:grpSpPr>
          <a:xfrm>
            <a:off x="775967" y="3265153"/>
            <a:ext cx="10864218" cy="646331"/>
            <a:chOff x="613407" y="587267"/>
            <a:chExt cx="10864218" cy="646331"/>
          </a:xfrm>
        </p:grpSpPr>
        <p:sp>
          <p:nvSpPr>
            <p:cNvPr id="34" name="TextBox 15">
              <a:extLst>
                <a:ext uri="{FF2B5EF4-FFF2-40B4-BE49-F238E27FC236}">
                  <a16:creationId xmlns:a16="http://schemas.microsoft.com/office/drawing/2014/main" id="{A244621D-4212-F64C-0706-3A12F8B2D3A5}"/>
                </a:ext>
              </a:extLst>
            </p:cNvPr>
            <p:cNvSpPr txBox="1"/>
            <p:nvPr/>
          </p:nvSpPr>
          <p:spPr>
            <a:xfrm>
              <a:off x="613407" y="620501"/>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2" name="TextBox 31">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5" name="Rectangle: Rounded Corners 1">
            <a:extLst>
              <a:ext uri="{FF2B5EF4-FFF2-40B4-BE49-F238E27FC236}">
                <a16:creationId xmlns:a16="http://schemas.microsoft.com/office/drawing/2014/main" id="{A3633DA2-9971-1A27-8F56-2CCBFA048981}"/>
              </a:ext>
            </a:extLst>
          </p:cNvPr>
          <p:cNvSpPr/>
          <p:nvPr/>
        </p:nvSpPr>
        <p:spPr>
          <a:xfrm>
            <a:off x="1257936" y="4249512"/>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6" name="Rectangle: Rounded Corners 2">
            <a:extLst>
              <a:ext uri="{FF2B5EF4-FFF2-40B4-BE49-F238E27FC236}">
                <a16:creationId xmlns:a16="http://schemas.microsoft.com/office/drawing/2014/main" id="{571C6918-E8F4-6172-DF10-23597FC047AB}"/>
              </a:ext>
            </a:extLst>
          </p:cNvPr>
          <p:cNvSpPr/>
          <p:nvPr/>
        </p:nvSpPr>
        <p:spPr>
          <a:xfrm>
            <a:off x="4858386" y="4268562"/>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41" name="Rectangle: Rounded Corners 5">
            <a:extLst>
              <a:ext uri="{FF2B5EF4-FFF2-40B4-BE49-F238E27FC236}">
                <a16:creationId xmlns:a16="http://schemas.microsoft.com/office/drawing/2014/main" id="{97E813B4-321E-5E5C-023F-871FB0E6973C}"/>
              </a:ext>
            </a:extLst>
          </p:cNvPr>
          <p:cNvSpPr/>
          <p:nvPr/>
        </p:nvSpPr>
        <p:spPr>
          <a:xfrm>
            <a:off x="8477886" y="4278087"/>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spTree>
    <p:extLst>
      <p:ext uri="{BB962C8B-B14F-4D97-AF65-F5344CB8AC3E}">
        <p14:creationId xmlns:p14="http://schemas.microsoft.com/office/powerpoint/2010/main" val="65275367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35" grpId="0" animBg="1"/>
      <p:bldP spid="36"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0" y="1"/>
            <a:ext cx="12070080" cy="6858000"/>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Chữ</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5 ở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mỗi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thuộc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nào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lớp</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nào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cxnSp>
        <p:nvCxnSpPr>
          <p:cNvPr id="7" name="Straight Connector 6">
            <a:extLst>
              <a:ext uri="{FF2B5EF4-FFF2-40B4-BE49-F238E27FC236}">
                <a16:creationId xmlns:a16="http://schemas.microsoft.com/office/drawing/2014/main" id="{6C035033-2925-0FB5-0098-2A3E649703D3}"/>
              </a:ext>
            </a:extLst>
          </p:cNvPr>
          <p:cNvCxnSpPr>
            <a:cxnSpLocks/>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F0A4ABB-F977-6129-91EE-A30055DB7084}"/>
              </a:ext>
            </a:extLst>
          </p:cNvPr>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Hàng</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nghìn</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24" name="Straight Connector 23">
            <a:extLst>
              <a:ext uri="{FF2B5EF4-FFF2-40B4-BE49-F238E27FC236}">
                <a16:creationId xmlns:a16="http://schemas.microsoft.com/office/drawing/2014/main" id="{C77B80AE-293C-1751-1923-7A791FBBA5BE}"/>
              </a:ext>
            </a:extLst>
          </p:cNvPr>
          <p:cNvCxnSpPr>
            <a:cxnSpLocks/>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417420D3-CED9-2741-6F8C-51BBE8EDCDC2}"/>
              </a:ext>
            </a:extLst>
          </p:cNvPr>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Lớp</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nghìn</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1958824B-800E-40BB-5419-BC5BA8B5EB67}"/>
              </a:ext>
            </a:extLst>
          </p:cNvPr>
          <p:cNvCxnSpPr>
            <a:cxnSpLocks/>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E3A52B3D-36B7-8B76-9370-A7DBEF686FD4}"/>
              </a:ext>
            </a:extLst>
          </p:cNvPr>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Hàng</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triệu</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816D05FC-CA11-F66A-19C1-AA44ABECDEB9}"/>
              </a:ext>
            </a:extLst>
          </p:cNvPr>
          <p:cNvCxnSpPr>
            <a:cxnSpLocks/>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83FD3274-53F9-4EFA-F03E-C02066B5EDD6}"/>
              </a:ext>
            </a:extLst>
          </p:cNvPr>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Lớp</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triệu</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5A4E3E40-1E48-7E27-0690-5C5EE7A727D3}"/>
              </a:ext>
            </a:extLst>
          </p:cNvPr>
          <p:cNvCxnSpPr>
            <a:cxnSpLocks/>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01252749-88B5-4308-5898-C3878766D64A}"/>
              </a:ext>
            </a:extLst>
          </p:cNvPr>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Hàng</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trăm</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triệu</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FC01E4BE-25DD-B31E-614B-B7B576E76BC0}"/>
              </a:ext>
            </a:extLst>
          </p:cNvPr>
          <p:cNvCxnSpPr>
            <a:cxnSpLocks/>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FA2546E-56A6-1F4C-F9B8-84A217874080}"/>
              </a:ext>
            </a:extLst>
          </p:cNvPr>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Lớp</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triệu</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7341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3" name="Picture 12">
            <a:extLst>
              <a:ext uri="{FF2B5EF4-FFF2-40B4-BE49-F238E27FC236}">
                <a16:creationId xmlns:a16="http://schemas.microsoft.com/office/drawing/2014/main" id="{D38AAB5F-3D3C-442F-038F-4BD1003C9E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31968" y="896113"/>
            <a:ext cx="10073901" cy="5868046"/>
          </a:xfrm>
          <a:prstGeom prst="rect">
            <a:avLst/>
          </a:prstGeom>
        </p:spPr>
      </p:pic>
      <p:pic>
        <p:nvPicPr>
          <p:cNvPr id="124" name="Picture 9">
            <a:extLst>
              <a:ext uri="{FF2B5EF4-FFF2-40B4-BE49-F238E27FC236}">
                <a16:creationId xmlns:a16="http://schemas.microsoft.com/office/drawing/2014/main" id="{8E54941D-A066-E90C-10FE-B1CCB9944D09}"/>
              </a:ext>
            </a:extLst>
          </p:cNvPr>
          <p:cNvPicPr>
            <a:picLocks noChangeAspect="1"/>
          </p:cNvPicPr>
          <p:nvPr/>
        </p:nvPicPr>
        <p:blipFill>
          <a:blip r:embed="rId6"/>
          <a:srcRect/>
          <a:stretch>
            <a:fillRect/>
          </a:stretch>
        </p:blipFill>
        <p:spPr>
          <a:xfrm>
            <a:off x="0" y="2697479"/>
            <a:ext cx="2617140" cy="3710063"/>
          </a:xfrm>
          <a:prstGeom prst="rect">
            <a:avLst/>
          </a:prstGeom>
        </p:spPr>
      </p:pic>
      <p:pic>
        <p:nvPicPr>
          <p:cNvPr id="3" name="Picture 2" descr="A close up of a text&#10;&#10;AI-generated content may be incorrect.">
            <a:extLst>
              <a:ext uri="{FF2B5EF4-FFF2-40B4-BE49-F238E27FC236}">
                <a16:creationId xmlns:a16="http://schemas.microsoft.com/office/drawing/2014/main" id="{B00D2988-0E6E-8588-927B-361BCAEE6D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6050" y="2390135"/>
            <a:ext cx="8592738" cy="2992019"/>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79F4B9AA-BBFE-B843-6F01-232B725F0E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4717" y="144158"/>
            <a:ext cx="1429406" cy="1429406"/>
          </a:xfrm>
          <a:prstGeom prst="rect">
            <a:avLst/>
          </a:prstGeom>
        </p:spPr>
      </p:pic>
    </p:spTree>
    <p:extLst>
      <p:ext uri="{BB962C8B-B14F-4D97-AF65-F5344CB8AC3E}">
        <p14:creationId xmlns:p14="http://schemas.microsoft.com/office/powerpoint/2010/main" val="141882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down)">
                                      <p:cBhvr>
                                        <p:cTn id="7" dur="580">
                                          <p:stCondLst>
                                            <p:cond delay="0"/>
                                          </p:stCondLst>
                                        </p:cTn>
                                        <p:tgtEl>
                                          <p:spTgt spid="124"/>
                                        </p:tgtEl>
                                      </p:cBhvr>
                                    </p:animEffect>
                                    <p:anim calcmode="lin" valueType="num">
                                      <p:cBhvr>
                                        <p:cTn id="8" dur="1822" tmFilter="0,0; 0.14,0.36; 0.43,0.73; 0.71,0.91; 1.0,1.0">
                                          <p:stCondLst>
                                            <p:cond delay="0"/>
                                          </p:stCondLst>
                                        </p:cTn>
                                        <p:tgtEl>
                                          <p:spTgt spid="1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4"/>
                                        </p:tgtEl>
                                        <p:attrNameLst>
                                          <p:attrName>ppt_y</p:attrName>
                                        </p:attrNameLst>
                                      </p:cBhvr>
                                      <p:tavLst>
                                        <p:tav tm="0" fmla="#ppt_y-sin(pi*$)/81">
                                          <p:val>
                                            <p:fltVal val="0"/>
                                          </p:val>
                                        </p:tav>
                                        <p:tav tm="100000">
                                          <p:val>
                                            <p:fltVal val="1"/>
                                          </p:val>
                                        </p:tav>
                                      </p:tavLst>
                                    </p:anim>
                                    <p:animScale>
                                      <p:cBhvr>
                                        <p:cTn id="13" dur="26">
                                          <p:stCondLst>
                                            <p:cond delay="650"/>
                                          </p:stCondLst>
                                        </p:cTn>
                                        <p:tgtEl>
                                          <p:spTgt spid="124"/>
                                        </p:tgtEl>
                                      </p:cBhvr>
                                      <p:to x="100000" y="60000"/>
                                    </p:animScale>
                                    <p:animScale>
                                      <p:cBhvr>
                                        <p:cTn id="14" dur="166" decel="50000">
                                          <p:stCondLst>
                                            <p:cond delay="676"/>
                                          </p:stCondLst>
                                        </p:cTn>
                                        <p:tgtEl>
                                          <p:spTgt spid="124"/>
                                        </p:tgtEl>
                                      </p:cBhvr>
                                      <p:to x="100000" y="100000"/>
                                    </p:animScale>
                                    <p:animScale>
                                      <p:cBhvr>
                                        <p:cTn id="15" dur="26">
                                          <p:stCondLst>
                                            <p:cond delay="1312"/>
                                          </p:stCondLst>
                                        </p:cTn>
                                        <p:tgtEl>
                                          <p:spTgt spid="124"/>
                                        </p:tgtEl>
                                      </p:cBhvr>
                                      <p:to x="100000" y="80000"/>
                                    </p:animScale>
                                    <p:animScale>
                                      <p:cBhvr>
                                        <p:cTn id="16" dur="166" decel="50000">
                                          <p:stCondLst>
                                            <p:cond delay="1338"/>
                                          </p:stCondLst>
                                        </p:cTn>
                                        <p:tgtEl>
                                          <p:spTgt spid="124"/>
                                        </p:tgtEl>
                                      </p:cBhvr>
                                      <p:to x="100000" y="100000"/>
                                    </p:animScale>
                                    <p:animScale>
                                      <p:cBhvr>
                                        <p:cTn id="17" dur="26">
                                          <p:stCondLst>
                                            <p:cond delay="1642"/>
                                          </p:stCondLst>
                                        </p:cTn>
                                        <p:tgtEl>
                                          <p:spTgt spid="124"/>
                                        </p:tgtEl>
                                      </p:cBhvr>
                                      <p:to x="100000" y="90000"/>
                                    </p:animScale>
                                    <p:animScale>
                                      <p:cBhvr>
                                        <p:cTn id="18" dur="166" decel="50000">
                                          <p:stCondLst>
                                            <p:cond delay="1668"/>
                                          </p:stCondLst>
                                        </p:cTn>
                                        <p:tgtEl>
                                          <p:spTgt spid="124"/>
                                        </p:tgtEl>
                                      </p:cBhvr>
                                      <p:to x="100000" y="100000"/>
                                    </p:animScale>
                                    <p:animScale>
                                      <p:cBhvr>
                                        <p:cTn id="19" dur="26">
                                          <p:stCondLst>
                                            <p:cond delay="1808"/>
                                          </p:stCondLst>
                                        </p:cTn>
                                        <p:tgtEl>
                                          <p:spTgt spid="124"/>
                                        </p:tgtEl>
                                      </p:cBhvr>
                                      <p:to x="100000" y="95000"/>
                                    </p:animScale>
                                    <p:animScale>
                                      <p:cBhvr>
                                        <p:cTn id="20" dur="166" decel="50000">
                                          <p:stCondLst>
                                            <p:cond delay="1834"/>
                                          </p:stCondLst>
                                        </p:cTn>
                                        <p:tgtEl>
                                          <p:spTgt spid="12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3"/>
                                        </p:tgtEl>
                                        <p:attrNameLst>
                                          <p:attrName>style.visibility</p:attrName>
                                        </p:attrNameLst>
                                      </p:cBhvr>
                                      <p:to>
                                        <p:strVal val="visible"/>
                                      </p:to>
                                    </p:set>
                                    <p:animEffect transition="in" filter="wipe(down)">
                                      <p:cBhvr>
                                        <p:cTn id="23" dur="580">
                                          <p:stCondLst>
                                            <p:cond delay="0"/>
                                          </p:stCondLst>
                                        </p:cTn>
                                        <p:tgtEl>
                                          <p:spTgt spid="123"/>
                                        </p:tgtEl>
                                      </p:cBhvr>
                                    </p:animEffect>
                                    <p:anim calcmode="lin" valueType="num">
                                      <p:cBhvr>
                                        <p:cTn id="24" dur="1822" tmFilter="0,0; 0.14,0.36; 0.43,0.73; 0.71,0.91; 1.0,1.0">
                                          <p:stCondLst>
                                            <p:cond delay="0"/>
                                          </p:stCondLst>
                                        </p:cTn>
                                        <p:tgtEl>
                                          <p:spTgt spid="12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3"/>
                                        </p:tgtEl>
                                        <p:attrNameLst>
                                          <p:attrName>ppt_y</p:attrName>
                                        </p:attrNameLst>
                                      </p:cBhvr>
                                      <p:tavLst>
                                        <p:tav tm="0" fmla="#ppt_y-sin(pi*$)/81">
                                          <p:val>
                                            <p:fltVal val="0"/>
                                          </p:val>
                                        </p:tav>
                                        <p:tav tm="100000">
                                          <p:val>
                                            <p:fltVal val="1"/>
                                          </p:val>
                                        </p:tav>
                                      </p:tavLst>
                                    </p:anim>
                                    <p:animScale>
                                      <p:cBhvr>
                                        <p:cTn id="29" dur="26">
                                          <p:stCondLst>
                                            <p:cond delay="650"/>
                                          </p:stCondLst>
                                        </p:cTn>
                                        <p:tgtEl>
                                          <p:spTgt spid="123"/>
                                        </p:tgtEl>
                                      </p:cBhvr>
                                      <p:to x="100000" y="60000"/>
                                    </p:animScale>
                                    <p:animScale>
                                      <p:cBhvr>
                                        <p:cTn id="30" dur="166" decel="50000">
                                          <p:stCondLst>
                                            <p:cond delay="676"/>
                                          </p:stCondLst>
                                        </p:cTn>
                                        <p:tgtEl>
                                          <p:spTgt spid="123"/>
                                        </p:tgtEl>
                                      </p:cBhvr>
                                      <p:to x="100000" y="100000"/>
                                    </p:animScale>
                                    <p:animScale>
                                      <p:cBhvr>
                                        <p:cTn id="31" dur="26">
                                          <p:stCondLst>
                                            <p:cond delay="1312"/>
                                          </p:stCondLst>
                                        </p:cTn>
                                        <p:tgtEl>
                                          <p:spTgt spid="123"/>
                                        </p:tgtEl>
                                      </p:cBhvr>
                                      <p:to x="100000" y="80000"/>
                                    </p:animScale>
                                    <p:animScale>
                                      <p:cBhvr>
                                        <p:cTn id="32" dur="166" decel="50000">
                                          <p:stCondLst>
                                            <p:cond delay="1338"/>
                                          </p:stCondLst>
                                        </p:cTn>
                                        <p:tgtEl>
                                          <p:spTgt spid="123"/>
                                        </p:tgtEl>
                                      </p:cBhvr>
                                      <p:to x="100000" y="100000"/>
                                    </p:animScale>
                                    <p:animScale>
                                      <p:cBhvr>
                                        <p:cTn id="33" dur="26">
                                          <p:stCondLst>
                                            <p:cond delay="1642"/>
                                          </p:stCondLst>
                                        </p:cTn>
                                        <p:tgtEl>
                                          <p:spTgt spid="123"/>
                                        </p:tgtEl>
                                      </p:cBhvr>
                                      <p:to x="100000" y="90000"/>
                                    </p:animScale>
                                    <p:animScale>
                                      <p:cBhvr>
                                        <p:cTn id="34" dur="166" decel="50000">
                                          <p:stCondLst>
                                            <p:cond delay="1668"/>
                                          </p:stCondLst>
                                        </p:cTn>
                                        <p:tgtEl>
                                          <p:spTgt spid="123"/>
                                        </p:tgtEl>
                                      </p:cBhvr>
                                      <p:to x="100000" y="100000"/>
                                    </p:animScale>
                                    <p:animScale>
                                      <p:cBhvr>
                                        <p:cTn id="35" dur="26">
                                          <p:stCondLst>
                                            <p:cond delay="1808"/>
                                          </p:stCondLst>
                                        </p:cTn>
                                        <p:tgtEl>
                                          <p:spTgt spid="123"/>
                                        </p:tgtEl>
                                      </p:cBhvr>
                                      <p:to x="100000" y="95000"/>
                                    </p:animScale>
                                    <p:animScale>
                                      <p:cBhvr>
                                        <p:cTn id="36" dur="166" decel="50000">
                                          <p:stCondLst>
                                            <p:cond delay="1834"/>
                                          </p:stCondLst>
                                        </p:cTn>
                                        <p:tgtEl>
                                          <p:spTgt spid="12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40341" y="0"/>
            <a:ext cx="12110421" cy="6858000"/>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a:extLst>
              <a:ext uri="{FF2B5EF4-FFF2-40B4-BE49-F238E27FC236}">
                <a16:creationId xmlns:a16="http://schemas.microsoft.com/office/drawing/2014/main" id="{E106690A-C484-F9B9-EFE6-E507BB52D932}"/>
              </a:ext>
            </a:extLst>
          </p:cNvPr>
          <p:cNvGrpSpPr/>
          <p:nvPr/>
        </p:nvGrpSpPr>
        <p:grpSpPr>
          <a:xfrm>
            <a:off x="1870147" y="2514300"/>
            <a:ext cx="844478" cy="2143423"/>
            <a:chOff x="1870147" y="2514300"/>
            <a:chExt cx="844478" cy="2143423"/>
          </a:xfrm>
        </p:grpSpPr>
        <p:cxnSp>
          <p:nvCxnSpPr>
            <p:cNvPr id="13" name="Straight Arrow Connector 12">
              <a:extLst>
                <a:ext uri="{FF2B5EF4-FFF2-40B4-BE49-F238E27FC236}">
                  <a16:creationId xmlns:a16="http://schemas.microsoft.com/office/drawing/2014/main" id="{E54E3EBF-C6EB-BCC8-FC6F-07D073FBED6D}"/>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5374D5-F321-5FDA-2566-06439DBD66FF}"/>
                </a:ext>
              </a:extLst>
            </p:cNvPr>
            <p:cNvSpPr txBox="1"/>
            <p:nvPr/>
          </p:nvSpPr>
          <p:spPr>
            <a:xfrm rot="16200000">
              <a:off x="1152378" y="3232069"/>
              <a:ext cx="21434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hàng</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chục</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nghìn</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7" name="Rectangle: Rounded Corners 16">
            <a:extLst>
              <a:ext uri="{FF2B5EF4-FFF2-40B4-BE49-F238E27FC236}">
                <a16:creationId xmlns:a16="http://schemas.microsoft.com/office/drawing/2014/main" id="{1F90DE68-85E6-E858-B059-21C632C5FACA}"/>
              </a:ext>
            </a:extLst>
          </p:cNvPr>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189 840 000</a:t>
            </a:r>
          </a:p>
        </p:txBody>
      </p:sp>
      <p:grpSp>
        <p:nvGrpSpPr>
          <p:cNvPr id="19" name="Group 18">
            <a:extLst>
              <a:ext uri="{FF2B5EF4-FFF2-40B4-BE49-F238E27FC236}">
                <a16:creationId xmlns:a16="http://schemas.microsoft.com/office/drawing/2014/main" id="{D67272B4-1FF3-584E-C964-7817C1D85B21}"/>
              </a:ext>
            </a:extLst>
          </p:cNvPr>
          <p:cNvGrpSpPr/>
          <p:nvPr/>
        </p:nvGrpSpPr>
        <p:grpSpPr>
          <a:xfrm>
            <a:off x="5575372" y="2523825"/>
            <a:ext cx="844478" cy="2143423"/>
            <a:chOff x="1870147" y="2514300"/>
            <a:chExt cx="844478" cy="2143423"/>
          </a:xfrm>
        </p:grpSpPr>
        <p:cxnSp>
          <p:nvCxnSpPr>
            <p:cNvPr id="20" name="Straight Arrow Connector 19">
              <a:extLst>
                <a:ext uri="{FF2B5EF4-FFF2-40B4-BE49-F238E27FC236}">
                  <a16:creationId xmlns:a16="http://schemas.microsoft.com/office/drawing/2014/main" id="{FB042F1C-4BEA-D5EB-3600-E6A95791AFD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F3F116B-1115-525D-8CAA-BE6F45B9D1C1}"/>
                </a:ext>
              </a:extLst>
            </p:cNvPr>
            <p:cNvSpPr txBox="1"/>
            <p:nvPr/>
          </p:nvSpPr>
          <p:spPr>
            <a:xfrm rot="16200000">
              <a:off x="1152378" y="3232069"/>
              <a:ext cx="21434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hàng</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chục</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nghìn</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2" name="Rectangle: Rounded Corners 21">
            <a:extLst>
              <a:ext uri="{FF2B5EF4-FFF2-40B4-BE49-F238E27FC236}">
                <a16:creationId xmlns:a16="http://schemas.microsoft.com/office/drawing/2014/main" id="{596887CA-F0C7-854D-63AC-DC9C76FE5AE0}"/>
              </a:ext>
            </a:extLst>
          </p:cNvPr>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 5 120 000</a:t>
            </a:r>
          </a:p>
        </p:txBody>
      </p:sp>
      <p:grpSp>
        <p:nvGrpSpPr>
          <p:cNvPr id="26" name="Group 25">
            <a:extLst>
              <a:ext uri="{FF2B5EF4-FFF2-40B4-BE49-F238E27FC236}">
                <a16:creationId xmlns:a16="http://schemas.microsoft.com/office/drawing/2014/main" id="{3A789940-143A-ADC3-4B10-D14C5311BF0D}"/>
              </a:ext>
            </a:extLst>
          </p:cNvPr>
          <p:cNvGrpSpPr/>
          <p:nvPr/>
        </p:nvGrpSpPr>
        <p:grpSpPr>
          <a:xfrm>
            <a:off x="9217187" y="2517569"/>
            <a:ext cx="844478" cy="2143423"/>
            <a:chOff x="1870147" y="2514300"/>
            <a:chExt cx="844478" cy="2143423"/>
          </a:xfrm>
        </p:grpSpPr>
        <p:cxnSp>
          <p:nvCxnSpPr>
            <p:cNvPr id="27" name="Straight Arrow Connector 26">
              <a:extLst>
                <a:ext uri="{FF2B5EF4-FFF2-40B4-BE49-F238E27FC236}">
                  <a16:creationId xmlns:a16="http://schemas.microsoft.com/office/drawing/2014/main" id="{C901A460-7558-EA0A-FD6E-12A782ED18A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1E5C864-281E-FD02-F61E-360696439E13}"/>
                </a:ext>
              </a:extLst>
            </p:cNvPr>
            <p:cNvSpPr txBox="1"/>
            <p:nvPr/>
          </p:nvSpPr>
          <p:spPr>
            <a:xfrm rot="16200000">
              <a:off x="1152378" y="3232069"/>
              <a:ext cx="21434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hàng</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chục</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nghìn</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3" name="Rectangle: Rounded Corners 32">
            <a:extLst>
              <a:ext uri="{FF2B5EF4-FFF2-40B4-BE49-F238E27FC236}">
                <a16:creationId xmlns:a16="http://schemas.microsoft.com/office/drawing/2014/main" id="{4DF522E6-C649-7D1F-04F1-713702134733}"/>
              </a:ext>
            </a:extLst>
          </p:cNvPr>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531 280 000</a:t>
            </a:r>
          </a:p>
        </p:txBody>
      </p:sp>
    </p:spTree>
    <p:extLst>
      <p:ext uri="{BB962C8B-B14F-4D97-AF65-F5344CB8AC3E}">
        <p14:creationId xmlns:p14="http://schemas.microsoft.com/office/powerpoint/2010/main" val="2582274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0" y="0"/>
            <a:ext cx="12192000" cy="6858000"/>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a:extLst>
              <a:ext uri="{FF2B5EF4-FFF2-40B4-BE49-F238E27FC236}">
                <a16:creationId xmlns:a16="http://schemas.microsoft.com/office/drawing/2014/main" id="{0E8347C6-F53C-F30D-A26B-400ED4D74AA7}"/>
              </a:ext>
            </a:extLst>
          </p:cNvPr>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a:extLst>
              <a:ext uri="{FF2B5EF4-FFF2-40B4-BE49-F238E27FC236}">
                <a16:creationId xmlns:a16="http://schemas.microsoft.com/office/drawing/2014/main" id="{4A35FBBC-80FE-3A5E-8F2B-71677264FBF9}"/>
              </a:ext>
            </a:extLst>
          </p:cNvPr>
          <p:cNvGraphicFramePr>
            <a:graphicFrameLocks noGrp="1"/>
          </p:cNvGraphicFramePr>
          <p:nvPr>
            <p:extLst/>
          </p:nvPr>
        </p:nvGraphicFramePr>
        <p:xfrm>
          <a:off x="600075" y="2400299"/>
          <a:ext cx="11172825" cy="3286125"/>
        </p:xfrm>
        <a:graphic>
          <a:graphicData uri="http://schemas.openxmlformats.org/drawingml/2006/table">
            <a:tbl>
              <a:tblPr>
                <a:tableStyleId>{E929F9F4-4A8F-4326-A1B4-22849713DDAB}</a:tableStyleId>
              </a:tblPr>
              <a:tblGrid>
                <a:gridCol w="2234565">
                  <a:extLst>
                    <a:ext uri="{9D8B030D-6E8A-4147-A177-3AD203B41FA5}">
                      <a16:colId xmlns:a16="http://schemas.microsoft.com/office/drawing/2014/main" val="3567704409"/>
                    </a:ext>
                  </a:extLst>
                </a:gridCol>
                <a:gridCol w="2234565">
                  <a:extLst>
                    <a:ext uri="{9D8B030D-6E8A-4147-A177-3AD203B41FA5}">
                      <a16:colId xmlns:a16="http://schemas.microsoft.com/office/drawing/2014/main" val="3064169356"/>
                    </a:ext>
                  </a:extLst>
                </a:gridCol>
                <a:gridCol w="2234565">
                  <a:extLst>
                    <a:ext uri="{9D8B030D-6E8A-4147-A177-3AD203B41FA5}">
                      <a16:colId xmlns:a16="http://schemas.microsoft.com/office/drawing/2014/main" val="650377243"/>
                    </a:ext>
                  </a:extLst>
                </a:gridCol>
                <a:gridCol w="2234565">
                  <a:extLst>
                    <a:ext uri="{9D8B030D-6E8A-4147-A177-3AD203B41FA5}">
                      <a16:colId xmlns:a16="http://schemas.microsoft.com/office/drawing/2014/main" val="4253784655"/>
                    </a:ext>
                  </a:extLst>
                </a:gridCol>
                <a:gridCol w="2234565">
                  <a:extLst>
                    <a:ext uri="{9D8B030D-6E8A-4147-A177-3AD203B41FA5}">
                      <a16:colId xmlns:a16="http://schemas.microsoft.com/office/drawing/2014/main" val="2022117318"/>
                    </a:ext>
                  </a:extLst>
                </a:gridCol>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9638457"/>
                  </a:ext>
                </a:extLst>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1424810"/>
                  </a:ext>
                </a:extLst>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0612309"/>
                  </a:ext>
                </a:extLst>
              </a:tr>
            </a:tbl>
          </a:graphicData>
        </a:graphic>
      </p:graphicFrame>
      <p:sp>
        <p:nvSpPr>
          <p:cNvPr id="23" name="TextBox 22">
            <a:extLst>
              <a:ext uri="{FF2B5EF4-FFF2-40B4-BE49-F238E27FC236}">
                <a16:creationId xmlns:a16="http://schemas.microsoft.com/office/drawing/2014/main" id="{F6E0FDC6-1E2C-0457-C28A-E9D32A2D6A7E}"/>
              </a:ext>
            </a:extLst>
          </p:cNvPr>
          <p:cNvSpPr txBox="1"/>
          <p:nvPr/>
        </p:nvSpPr>
        <p:spPr>
          <a:xfrm>
            <a:off x="2905125" y="4381500"/>
            <a:ext cx="20383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3 100 000</a:t>
            </a:r>
          </a:p>
        </p:txBody>
      </p:sp>
      <p:sp>
        <p:nvSpPr>
          <p:cNvPr id="24" name="TextBox 23">
            <a:extLst>
              <a:ext uri="{FF2B5EF4-FFF2-40B4-BE49-F238E27FC236}">
                <a16:creationId xmlns:a16="http://schemas.microsoft.com/office/drawing/2014/main" id="{14D5C823-727B-A958-34A1-DDCD2B0DD0A3}"/>
              </a:ext>
            </a:extLst>
          </p:cNvPr>
          <p:cNvSpPr txBox="1"/>
          <p:nvPr/>
        </p:nvSpPr>
        <p:spPr>
          <a:xfrm>
            <a:off x="5200650" y="4371975"/>
            <a:ext cx="20383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3 300 000</a:t>
            </a:r>
          </a:p>
        </p:txBody>
      </p:sp>
      <p:sp>
        <p:nvSpPr>
          <p:cNvPr id="25" name="TextBox 24">
            <a:extLst>
              <a:ext uri="{FF2B5EF4-FFF2-40B4-BE49-F238E27FC236}">
                <a16:creationId xmlns:a16="http://schemas.microsoft.com/office/drawing/2014/main" id="{D1E1A80B-39FB-DA2D-DD27-B5A1DE7058AA}"/>
              </a:ext>
            </a:extLst>
          </p:cNvPr>
          <p:cNvSpPr txBox="1"/>
          <p:nvPr/>
        </p:nvSpPr>
        <p:spPr>
          <a:xfrm>
            <a:off x="7505700" y="4352925"/>
            <a:ext cx="20383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3 400 000</a:t>
            </a:r>
          </a:p>
        </p:txBody>
      </p:sp>
      <p:sp>
        <p:nvSpPr>
          <p:cNvPr id="28" name="TextBox 27">
            <a:extLst>
              <a:ext uri="{FF2B5EF4-FFF2-40B4-BE49-F238E27FC236}">
                <a16:creationId xmlns:a16="http://schemas.microsoft.com/office/drawing/2014/main" id="{23C937B4-00F7-D4D2-7629-E403D3E94BD0}"/>
              </a:ext>
            </a:extLst>
          </p:cNvPr>
          <p:cNvSpPr txBox="1"/>
          <p:nvPr/>
        </p:nvSpPr>
        <p:spPr>
          <a:xfrm>
            <a:off x="9629775" y="4343400"/>
            <a:ext cx="20383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3 300 000</a:t>
            </a:r>
          </a:p>
        </p:txBody>
      </p:sp>
      <p:cxnSp>
        <p:nvCxnSpPr>
          <p:cNvPr id="2" name="Straight Connector 1">
            <a:extLst>
              <a:ext uri="{FF2B5EF4-FFF2-40B4-BE49-F238E27FC236}">
                <a16:creationId xmlns:a16="http://schemas.microsoft.com/office/drawing/2014/main" id="{D20510E1-0F16-5BCE-0B0C-43456CB74BE4}"/>
              </a:ext>
            </a:extLst>
          </p:cNvPr>
          <p:cNvCxnSpPr>
            <a:cxnSpLocks/>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82C9E4-1024-8169-3F91-0E717711BEF0}"/>
              </a:ext>
            </a:extLst>
          </p:cNvPr>
          <p:cNvCxnSpPr>
            <a:cxnSpLocks/>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7C8068-8198-1D22-6AFF-234C80654E83}"/>
              </a:ext>
            </a:extLst>
          </p:cNvPr>
          <p:cNvCxnSpPr>
            <a:cxnSpLocks/>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937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51139-55DE-B6B3-958C-233CFFFEE137}"/>
            </a:ext>
          </a:extLst>
        </p:cNvPr>
        <p:cNvGrpSpPr/>
        <p:nvPr/>
      </p:nvGrpSpPr>
      <p:grpSpPr>
        <a:xfrm>
          <a:off x="0" y="0"/>
          <a:ext cx="0" cy="0"/>
          <a:chOff x="0" y="0"/>
          <a:chExt cx="0" cy="0"/>
        </a:xfrm>
      </p:grpSpPr>
      <p:pic>
        <p:nvPicPr>
          <p:cNvPr id="24" name="图片 23">
            <a:extLst>
              <a:ext uri="{FF2B5EF4-FFF2-40B4-BE49-F238E27FC236}">
                <a16:creationId xmlns:a16="http://schemas.microsoft.com/office/drawing/2014/main" id="{53687D07-4703-422D-26DE-1D18D493C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3" name="Picture 12">
            <a:extLst>
              <a:ext uri="{FF2B5EF4-FFF2-40B4-BE49-F238E27FC236}">
                <a16:creationId xmlns:a16="http://schemas.microsoft.com/office/drawing/2014/main" id="{28079EEC-5187-3992-B430-C061961AC6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31968" y="896113"/>
            <a:ext cx="10073901" cy="5868046"/>
          </a:xfrm>
          <a:prstGeom prst="rect">
            <a:avLst/>
          </a:prstGeom>
        </p:spPr>
      </p:pic>
      <p:pic>
        <p:nvPicPr>
          <p:cNvPr id="124" name="Picture 9">
            <a:extLst>
              <a:ext uri="{FF2B5EF4-FFF2-40B4-BE49-F238E27FC236}">
                <a16:creationId xmlns:a16="http://schemas.microsoft.com/office/drawing/2014/main" id="{7A3D4CFF-72C0-0FEA-9CC2-867D8A4C345A}"/>
              </a:ext>
            </a:extLst>
          </p:cNvPr>
          <p:cNvPicPr>
            <a:picLocks noChangeAspect="1"/>
          </p:cNvPicPr>
          <p:nvPr/>
        </p:nvPicPr>
        <p:blipFill>
          <a:blip r:embed="rId6"/>
          <a:srcRect/>
          <a:stretch>
            <a:fillRect/>
          </a:stretch>
        </p:blipFill>
        <p:spPr>
          <a:xfrm>
            <a:off x="0" y="2697479"/>
            <a:ext cx="2617140" cy="3710063"/>
          </a:xfrm>
          <a:prstGeom prst="rect">
            <a:avLst/>
          </a:prstGeom>
        </p:spPr>
      </p:pic>
      <p:pic>
        <p:nvPicPr>
          <p:cNvPr id="7" name="Picture 6">
            <a:extLst>
              <a:ext uri="{FF2B5EF4-FFF2-40B4-BE49-F238E27FC236}">
                <a16:creationId xmlns:a16="http://schemas.microsoft.com/office/drawing/2014/main" id="{5C6D50BE-F931-F12A-FE65-B88726505C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6576" y="1505728"/>
            <a:ext cx="9490495" cy="3846543"/>
          </a:xfrm>
          <a:prstGeom prst="rect">
            <a:avLst/>
          </a:prstGeom>
        </p:spPr>
      </p:pic>
    </p:spTree>
    <p:extLst>
      <p:ext uri="{BB962C8B-B14F-4D97-AF65-F5344CB8AC3E}">
        <p14:creationId xmlns:p14="http://schemas.microsoft.com/office/powerpoint/2010/main" val="1656590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iaomi Google Tivi 32A 32in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3" y="0"/>
            <a:ext cx="4428309" cy="54017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3913" y="4696376"/>
            <a:ext cx="3735978" cy="70539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TextBox 4"/>
          <p:cNvSpPr txBox="1"/>
          <p:nvPr/>
        </p:nvSpPr>
        <p:spPr>
          <a:xfrm>
            <a:off x="444136" y="4755440"/>
            <a:ext cx="3435531" cy="646331"/>
          </a:xfrm>
          <a:prstGeom prst="rect">
            <a:avLst/>
          </a:prstGeom>
          <a:noFill/>
        </p:spPr>
        <p:txBody>
          <a:bodyPr wrap="square" rtlCol="0">
            <a:spAutoFit/>
          </a:bodyPr>
          <a:lstStyle/>
          <a:p>
            <a:pPr algn="ctr"/>
            <a:r>
              <a:rPr lang="en-US" sz="3600" b="1" dirty="0" smtClean="0"/>
              <a:t>7 890 000 đồng</a:t>
            </a:r>
            <a:endParaRPr lang="en-US" sz="3600" b="1" dirty="0"/>
          </a:p>
        </p:txBody>
      </p:sp>
      <p:pic>
        <p:nvPicPr>
          <p:cNvPr id="1028" name="Picture 4" descr="Tủ lạnh cánh kính Funiki Inverter HR T8286GB 286 lít | Điện lạnh Hòa Ph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866" y="261817"/>
            <a:ext cx="3879671" cy="47673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77967" y="4725907"/>
            <a:ext cx="3735978" cy="70539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4722222" y="4755440"/>
            <a:ext cx="3435531" cy="646331"/>
          </a:xfrm>
          <a:prstGeom prst="rect">
            <a:avLst/>
          </a:prstGeom>
          <a:noFill/>
        </p:spPr>
        <p:txBody>
          <a:bodyPr wrap="square" rtlCol="0">
            <a:spAutoFit/>
          </a:bodyPr>
          <a:lstStyle/>
          <a:p>
            <a:pPr algn="ctr"/>
            <a:r>
              <a:rPr lang="en-US" sz="3600" b="1" dirty="0" smtClean="0"/>
              <a:t>5 460 000 đồng</a:t>
            </a:r>
            <a:endParaRPr lang="en-US" sz="3600" b="1" dirty="0"/>
          </a:p>
        </p:txBody>
      </p:sp>
      <p:pic>
        <p:nvPicPr>
          <p:cNvPr id="1030" name="Picture 6" descr="Máy giặt LG Inverter 9 kg FB1209S6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3946" y="577834"/>
            <a:ext cx="3978054" cy="397805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8516984" y="4677624"/>
            <a:ext cx="3585754" cy="70539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TextBox 11"/>
          <p:cNvSpPr txBox="1"/>
          <p:nvPr/>
        </p:nvSpPr>
        <p:spPr>
          <a:xfrm>
            <a:off x="8667207" y="4736688"/>
            <a:ext cx="3435531" cy="646331"/>
          </a:xfrm>
          <a:prstGeom prst="rect">
            <a:avLst/>
          </a:prstGeom>
          <a:noFill/>
        </p:spPr>
        <p:txBody>
          <a:bodyPr wrap="square" rtlCol="0">
            <a:spAutoFit/>
          </a:bodyPr>
          <a:lstStyle/>
          <a:p>
            <a:pPr algn="ctr"/>
            <a:r>
              <a:rPr lang="en-US" sz="3600" b="1" dirty="0" smtClean="0"/>
              <a:t>6 780 000 đồng</a:t>
            </a:r>
            <a:endParaRPr lang="en-US" sz="3600" b="1" dirty="0"/>
          </a:p>
        </p:txBody>
      </p:sp>
      <p:cxnSp>
        <p:nvCxnSpPr>
          <p:cNvPr id="15" name="Straight Arrow Connector 14">
            <a:extLst>
              <a:ext uri="{FF2B5EF4-FFF2-40B4-BE49-F238E27FC236}">
                <a16:creationId xmlns:a16="http://schemas.microsoft.com/office/drawing/2014/main" id="{45F317EC-984F-F9A9-B706-94C23E686B16}"/>
              </a:ext>
            </a:extLst>
          </p:cNvPr>
          <p:cNvCxnSpPr>
            <a:cxnSpLocks/>
          </p:cNvCxnSpPr>
          <p:nvPr/>
        </p:nvCxnSpPr>
        <p:spPr>
          <a:xfrm>
            <a:off x="6165465" y="5460835"/>
            <a:ext cx="204" cy="5480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477967" y="6038447"/>
            <a:ext cx="3735978" cy="70539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TextBox 19"/>
          <p:cNvSpPr txBox="1"/>
          <p:nvPr/>
        </p:nvSpPr>
        <p:spPr>
          <a:xfrm>
            <a:off x="4628190" y="6097511"/>
            <a:ext cx="3435531" cy="646331"/>
          </a:xfrm>
          <a:prstGeom prst="rect">
            <a:avLst/>
          </a:prstGeom>
          <a:noFill/>
        </p:spPr>
        <p:txBody>
          <a:bodyPr wrap="square" rtlCol="0">
            <a:spAutoFit/>
          </a:bodyPr>
          <a:lstStyle/>
          <a:p>
            <a:pPr algn="ctr"/>
            <a:r>
              <a:rPr lang="en-US" sz="3600" b="1" dirty="0" smtClean="0"/>
              <a:t>5 </a:t>
            </a:r>
            <a:r>
              <a:rPr lang="en-US" sz="3600" b="1" dirty="0"/>
              <a:t>5</a:t>
            </a:r>
            <a:r>
              <a:rPr lang="en-US" sz="3600" b="1" dirty="0" smtClean="0"/>
              <a:t>00 000 đồng</a:t>
            </a:r>
            <a:endParaRPr lang="en-US" sz="3600" b="1" dirty="0"/>
          </a:p>
        </p:txBody>
      </p:sp>
      <p:cxnSp>
        <p:nvCxnSpPr>
          <p:cNvPr id="21" name="Straight Arrow Connector 20">
            <a:extLst>
              <a:ext uri="{FF2B5EF4-FFF2-40B4-BE49-F238E27FC236}">
                <a16:creationId xmlns:a16="http://schemas.microsoft.com/office/drawing/2014/main" id="{45F317EC-984F-F9A9-B706-94C23E686B16}"/>
              </a:ext>
            </a:extLst>
          </p:cNvPr>
          <p:cNvCxnSpPr>
            <a:cxnSpLocks/>
          </p:cNvCxnSpPr>
          <p:nvPr/>
        </p:nvCxnSpPr>
        <p:spPr>
          <a:xfrm>
            <a:off x="10175763" y="5442083"/>
            <a:ext cx="204" cy="5480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516984" y="6019695"/>
            <a:ext cx="3585754" cy="70539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3" name="TextBox 22"/>
          <p:cNvSpPr txBox="1"/>
          <p:nvPr/>
        </p:nvSpPr>
        <p:spPr>
          <a:xfrm>
            <a:off x="8638488" y="6078759"/>
            <a:ext cx="3435531" cy="646331"/>
          </a:xfrm>
          <a:prstGeom prst="rect">
            <a:avLst/>
          </a:prstGeom>
          <a:noFill/>
        </p:spPr>
        <p:txBody>
          <a:bodyPr wrap="square" rtlCol="0">
            <a:spAutoFit/>
          </a:bodyPr>
          <a:lstStyle/>
          <a:p>
            <a:pPr algn="ctr"/>
            <a:r>
              <a:rPr lang="en-US" sz="3600" b="1" dirty="0"/>
              <a:t>6</a:t>
            </a:r>
            <a:r>
              <a:rPr lang="en-US" sz="3600" b="1" dirty="0" smtClean="0"/>
              <a:t> </a:t>
            </a:r>
            <a:r>
              <a:rPr lang="en-US" sz="3600" b="1" dirty="0"/>
              <a:t>8</a:t>
            </a:r>
            <a:r>
              <a:rPr lang="en-US" sz="3600" b="1" dirty="0" smtClean="0"/>
              <a:t>00 000 đồng</a:t>
            </a:r>
            <a:endParaRPr lang="en-US" sz="3600" b="1" dirty="0"/>
          </a:p>
        </p:txBody>
      </p:sp>
      <p:cxnSp>
        <p:nvCxnSpPr>
          <p:cNvPr id="24" name="Straight Arrow Connector 23">
            <a:extLst>
              <a:ext uri="{FF2B5EF4-FFF2-40B4-BE49-F238E27FC236}">
                <a16:creationId xmlns:a16="http://schemas.microsoft.com/office/drawing/2014/main" id="{45F317EC-984F-F9A9-B706-94C23E686B16}"/>
              </a:ext>
            </a:extLst>
          </p:cNvPr>
          <p:cNvCxnSpPr>
            <a:cxnSpLocks/>
          </p:cNvCxnSpPr>
          <p:nvPr/>
        </p:nvCxnSpPr>
        <p:spPr>
          <a:xfrm>
            <a:off x="2051962" y="5431302"/>
            <a:ext cx="204" cy="5480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64464" y="6008914"/>
            <a:ext cx="3735978" cy="70539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6" name="TextBox 25"/>
          <p:cNvSpPr txBox="1"/>
          <p:nvPr/>
        </p:nvSpPr>
        <p:spPr>
          <a:xfrm>
            <a:off x="514687" y="6067978"/>
            <a:ext cx="3435531" cy="646331"/>
          </a:xfrm>
          <a:prstGeom prst="rect">
            <a:avLst/>
          </a:prstGeom>
          <a:noFill/>
        </p:spPr>
        <p:txBody>
          <a:bodyPr wrap="square" rtlCol="0">
            <a:spAutoFit/>
          </a:bodyPr>
          <a:lstStyle/>
          <a:p>
            <a:pPr algn="ctr"/>
            <a:r>
              <a:rPr lang="en-US" sz="3600" b="1" dirty="0"/>
              <a:t>7</a:t>
            </a:r>
            <a:r>
              <a:rPr lang="en-US" sz="3600" b="1" dirty="0" smtClean="0"/>
              <a:t> </a:t>
            </a:r>
            <a:r>
              <a:rPr lang="en-US" sz="3600" b="1" dirty="0"/>
              <a:t>9</a:t>
            </a:r>
            <a:r>
              <a:rPr lang="en-US" sz="3600" b="1" dirty="0" smtClean="0"/>
              <a:t>00 000 đồng</a:t>
            </a:r>
            <a:endParaRPr lang="en-US" sz="3600" b="1" dirty="0"/>
          </a:p>
        </p:txBody>
      </p:sp>
    </p:spTree>
    <p:extLst>
      <p:ext uri="{BB962C8B-B14F-4D97-AF65-F5344CB8AC3E}">
        <p14:creationId xmlns:p14="http://schemas.microsoft.com/office/powerpoint/2010/main" val="2176115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animBg="1"/>
      <p:bldP spid="23" grpId="0"/>
      <p:bldP spid="25"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E7EE0680-3E7A-164F-12AC-A708C933FE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4717" y="144158"/>
            <a:ext cx="1429406" cy="1429406"/>
          </a:xfrm>
          <a:prstGeom prst="rect">
            <a:avLst/>
          </a:prstGeom>
        </p:spPr>
      </p:pic>
    </p:spTree>
    <p:extLst>
      <p:ext uri="{BB962C8B-B14F-4D97-AF65-F5344CB8AC3E}">
        <p14:creationId xmlns:p14="http://schemas.microsoft.com/office/powerpoint/2010/main" val="3481028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playback">
            <a:hlinkClick r:id="" action="ppaction://media"/>
          </p:cNvPr>
          <p:cNvPicPr>
            <a:picLocks noGrp="1" noChangeAspect="1"/>
          </p:cNvPicPr>
          <p:nvPr>
            <p:ph idx="1"/>
            <a:videoFile r:link="rId1"/>
            <p:extLst>
              <p:ext uri="{DAA4B4D4-6D71-4841-9C94-3DE7FCFB9230}">
                <p14:media xmlns:p14="http://schemas.microsoft.com/office/powerpoint/2010/main" r:embed="rId2">
                  <p14:trim st="3733" end="4690.9333"/>
                </p14:media>
              </p:ext>
            </p:extLst>
          </p:nvPr>
        </p:nvPicPr>
        <p:blipFill>
          <a:blip r:embed="rId4"/>
          <a:stretch>
            <a:fillRect/>
          </a:stretch>
        </p:blipFill>
        <p:spPr>
          <a:xfrm>
            <a:off x="0" y="0"/>
            <a:ext cx="12192000" cy="6858000"/>
          </a:xfrm>
        </p:spPr>
      </p:pic>
    </p:spTree>
    <p:extLst>
      <p:ext uri="{BB962C8B-B14F-4D97-AF65-F5344CB8AC3E}">
        <p14:creationId xmlns:p14="http://schemas.microsoft.com/office/powerpoint/2010/main" val="9381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4608" y="0"/>
            <a:ext cx="12236607" cy="6857999"/>
          </a:xfrm>
          <a:prstGeom prst="rect">
            <a:avLst/>
          </a:prstGeom>
        </p:spPr>
      </p:pic>
    </p:spTree>
    <p:extLst>
      <p:ext uri="{BB962C8B-B14F-4D97-AF65-F5344CB8AC3E}">
        <p14:creationId xmlns:p14="http://schemas.microsoft.com/office/powerpoint/2010/main" val="2822003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4" name="Picture 4" descr="Sticker of B.Duck on Behance | à¸ªà¸à¸´à¸à¹à¸à¸­à¸£à¹"/>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927988" y="5166865"/>
            <a:ext cx="1802395" cy="18023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appy Cartoon Sticker by B.Duck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54812" y="4762642"/>
            <a:ext cx="2095357" cy="20953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Sport Ball Sticker by B.Duck for iOS &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037200" y="4367963"/>
            <a:ext cx="2095357" cy="209535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moji Eat Sticker by B.Duck à¹à¸à¸à¸µ 2020 | à¸ªà¸à¸´à¸à¹à¸à¸­à¸£à¹"/>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81629" y="3842903"/>
            <a:ext cx="1787037" cy="17870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Emoji Love Sticker by B.Duck for iOS &amp; Android | GIPH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625993" y="2792100"/>
            <a:ext cx="2248352" cy="224835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671674" y="258710"/>
            <a:ext cx="10848652" cy="175260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1177292" y="581012"/>
            <a:ext cx="983741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normalizeH="0" baseline="0" noProof="0" dirty="0" smtClean="0">
                <a:ln w="22225">
                  <a:solidFill>
                    <a:schemeClr val="accent2"/>
                  </a:solidFill>
                  <a:prstDash val="solid"/>
                </a:ln>
                <a:solidFill>
                  <a:srgbClr val="FFC000"/>
                </a:solidFill>
                <a:uLnTx/>
                <a:uFillTx/>
                <a:latin typeface="Bungee Inline" pitchFamily="2" charset="0"/>
                <a:ea typeface="+mn-ea"/>
                <a:cs typeface="+mn-cs"/>
              </a:rPr>
              <a:t>TRỐN TÌM CÙNG DONALD</a:t>
            </a:r>
            <a:endParaRPr kumimoji="0" lang="en-US" sz="8000" b="1" i="0" u="none" strike="noStrike" kern="1200" normalizeH="0" baseline="0" noProof="0" dirty="0">
              <a:ln w="22225">
                <a:solidFill>
                  <a:schemeClr val="accent2"/>
                </a:solidFill>
                <a:prstDash val="solid"/>
              </a:ln>
              <a:solidFill>
                <a:srgbClr val="FFC000"/>
              </a:solidFill>
              <a:uLnTx/>
              <a:uFillTx/>
              <a:latin typeface="Bungee Inline" pitchFamily="2" charset="0"/>
              <a:ea typeface="+mn-ea"/>
              <a:cs typeface="+mn-cs"/>
            </a:endParaRP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0896" y="2471302"/>
            <a:ext cx="4480559" cy="4112377"/>
          </a:xfrm>
          <a:prstGeom prst="rect">
            <a:avLst/>
          </a:prstGeom>
        </p:spPr>
      </p:pic>
      <p:pic>
        <p:nvPicPr>
          <p:cNvPr id="3" name="Giới-thiệ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727813" y="3924626"/>
            <a:ext cx="487363" cy="487363"/>
          </a:xfrm>
          <a:prstGeom prst="rect">
            <a:avLst/>
          </a:prstGeom>
        </p:spPr>
      </p:pic>
    </p:spTree>
    <p:extLst>
      <p:ext uri="{BB962C8B-B14F-4D97-AF65-F5344CB8AC3E}">
        <p14:creationId xmlns:p14="http://schemas.microsoft.com/office/powerpoint/2010/main" val="330701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56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8" name="Picture 12" descr="Emoji Love Sticker by B.Duck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23886" y="4245996"/>
            <a:ext cx="2248352" cy="2248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6">
            <a:clrChange>
              <a:clrFrom>
                <a:srgbClr val="FFFFFF"/>
              </a:clrFrom>
              <a:clrTo>
                <a:srgbClr val="FFFFFF">
                  <a:alpha val="0"/>
                </a:srgbClr>
              </a:clrTo>
            </a:clrChange>
          </a:blip>
          <a:stretch>
            <a:fillRect/>
          </a:stretch>
        </p:blipFill>
        <p:spPr>
          <a:xfrm rot="20508595">
            <a:off x="7737024" y="5199540"/>
            <a:ext cx="2269494" cy="1737046"/>
          </a:xfrm>
          <a:prstGeom prst="rect">
            <a:avLst/>
          </a:prstGeom>
        </p:spPr>
      </p:pic>
      <p:pic>
        <p:nvPicPr>
          <p:cNvPr id="30" name="Picture 29"/>
          <p:cNvPicPr>
            <a:picLocks noChangeAspect="1"/>
          </p:cNvPicPr>
          <p:nvPr/>
        </p:nvPicPr>
        <p:blipFill>
          <a:blip r:embed="rId6">
            <a:clrChange>
              <a:clrFrom>
                <a:srgbClr val="FFFFFF"/>
              </a:clrFrom>
              <a:clrTo>
                <a:srgbClr val="FFFFFF">
                  <a:alpha val="0"/>
                </a:srgbClr>
              </a:clrTo>
            </a:clrChange>
          </a:blip>
          <a:stretch>
            <a:fillRect/>
          </a:stretch>
        </p:blipFill>
        <p:spPr>
          <a:xfrm rot="20508595">
            <a:off x="9807944" y="4678794"/>
            <a:ext cx="2269494" cy="1737046"/>
          </a:xfrm>
          <a:prstGeom prst="rect">
            <a:avLst/>
          </a:prstGeom>
        </p:spPr>
      </p:pic>
      <p:pic>
        <p:nvPicPr>
          <p:cNvPr id="31" name="Picture 30"/>
          <p:cNvPicPr>
            <a:picLocks noChangeAspect="1"/>
          </p:cNvPicPr>
          <p:nvPr/>
        </p:nvPicPr>
        <p:blipFill>
          <a:blip r:embed="rId6">
            <a:clrChange>
              <a:clrFrom>
                <a:srgbClr val="FFFFFF"/>
              </a:clrFrom>
              <a:clrTo>
                <a:srgbClr val="FFFFFF">
                  <a:alpha val="0"/>
                </a:srgbClr>
              </a:clrTo>
            </a:clrChange>
          </a:blip>
          <a:stretch>
            <a:fillRect/>
          </a:stretch>
        </p:blipFill>
        <p:spPr>
          <a:xfrm rot="20508595">
            <a:off x="5898169" y="4045095"/>
            <a:ext cx="2269494" cy="1737046"/>
          </a:xfrm>
          <a:prstGeom prst="rect">
            <a:avLst/>
          </a:prstGeom>
        </p:spPr>
      </p:pic>
      <p:pic>
        <p:nvPicPr>
          <p:cNvPr id="33" name="Picture 32"/>
          <p:cNvPicPr>
            <a:picLocks noChangeAspect="1"/>
          </p:cNvPicPr>
          <p:nvPr/>
        </p:nvPicPr>
        <p:blipFill>
          <a:blip r:embed="rId6">
            <a:clrChange>
              <a:clrFrom>
                <a:srgbClr val="FFFFFF"/>
              </a:clrFrom>
              <a:clrTo>
                <a:srgbClr val="FFFFFF">
                  <a:alpha val="0"/>
                </a:srgbClr>
              </a:clrTo>
            </a:clrChange>
          </a:blip>
          <a:stretch>
            <a:fillRect/>
          </a:stretch>
        </p:blipFill>
        <p:spPr>
          <a:xfrm rot="20508595">
            <a:off x="2160189" y="4649678"/>
            <a:ext cx="2606640" cy="2679415"/>
          </a:xfrm>
          <a:prstGeom prst="rect">
            <a:avLst/>
          </a:prstGeom>
        </p:spPr>
      </p:pic>
      <p:pic>
        <p:nvPicPr>
          <p:cNvPr id="34" name="Picture 33"/>
          <p:cNvPicPr>
            <a:picLocks noChangeAspect="1"/>
          </p:cNvPicPr>
          <p:nvPr/>
        </p:nvPicPr>
        <p:blipFill>
          <a:blip r:embed="rId6">
            <a:clrChange>
              <a:clrFrom>
                <a:srgbClr val="FFFFFF"/>
              </a:clrFrom>
              <a:clrTo>
                <a:srgbClr val="FFFFFF">
                  <a:alpha val="0"/>
                </a:srgbClr>
              </a:clrTo>
            </a:clrChange>
          </a:blip>
          <a:stretch>
            <a:fillRect/>
          </a:stretch>
        </p:blipFill>
        <p:spPr>
          <a:xfrm rot="20508595">
            <a:off x="4575243" y="5255055"/>
            <a:ext cx="2269494" cy="1737046"/>
          </a:xfrm>
          <a:prstGeom prst="rect">
            <a:avLst/>
          </a:prstGeom>
        </p:spPr>
      </p:pic>
      <p:sp>
        <p:nvSpPr>
          <p:cNvPr id="14" name="Rectangle 13"/>
          <p:cNvSpPr/>
          <p:nvPr/>
        </p:nvSpPr>
        <p:spPr>
          <a:xfrm>
            <a:off x="797402" y="232850"/>
            <a:ext cx="10500851" cy="146187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4"/>
          <p:cNvSpPr/>
          <p:nvPr/>
        </p:nvSpPr>
        <p:spPr>
          <a:xfrm>
            <a:off x="6614450" y="4008107"/>
            <a:ext cx="4683803" cy="73037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Montserrat Alternates Black" panose="00000A00000000000000" pitchFamily="50" charset="0"/>
                <a:ea typeface="+mn-ea"/>
                <a:cs typeface="+mn-cs"/>
              </a:rPr>
              <a:t>B. Hàng triệu, lớp triệu</a:t>
            </a:r>
          </a:p>
        </p:txBody>
      </p:sp>
      <p:sp>
        <p:nvSpPr>
          <p:cNvPr id="16" name="Rectangle 15"/>
          <p:cNvSpPr/>
          <p:nvPr/>
        </p:nvSpPr>
        <p:spPr>
          <a:xfrm>
            <a:off x="1116280" y="5063334"/>
            <a:ext cx="4683803" cy="851042"/>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002060"/>
                </a:solidFill>
                <a:effectLst/>
                <a:uLnTx/>
                <a:uFillTx/>
                <a:latin typeface="Montserrat Alternates Black" panose="00000A00000000000000" pitchFamily="50" charset="0"/>
                <a:ea typeface="+mn-ea"/>
                <a:cs typeface="+mn-cs"/>
              </a:rPr>
              <a:t>C.Hàng</a:t>
            </a:r>
            <a:r>
              <a:rPr kumimoji="0" lang="en-US" sz="2800" b="0" i="0" u="none" strike="noStrike" kern="1200" cap="none" spc="0" normalizeH="0" baseline="0" noProof="0" dirty="0" smtClean="0">
                <a:ln>
                  <a:noFill/>
                </a:ln>
                <a:solidFill>
                  <a:srgbClr val="002060"/>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a:ln>
                  <a:noFill/>
                </a:ln>
                <a:solidFill>
                  <a:srgbClr val="002060"/>
                </a:solidFill>
                <a:effectLst/>
                <a:uLnTx/>
                <a:uFillTx/>
                <a:latin typeface="Montserrat Alternates Black" panose="00000A00000000000000" pitchFamily="50" charset="0"/>
                <a:ea typeface="+mn-ea"/>
                <a:cs typeface="+mn-cs"/>
              </a:rPr>
              <a:t>chục triệu, lớp triệu</a:t>
            </a:r>
          </a:p>
        </p:txBody>
      </p:sp>
      <p:sp>
        <p:nvSpPr>
          <p:cNvPr id="17" name="Rectangle 16"/>
          <p:cNvSpPr/>
          <p:nvPr/>
        </p:nvSpPr>
        <p:spPr>
          <a:xfrm>
            <a:off x="6614450" y="5098339"/>
            <a:ext cx="4683803" cy="81603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Montserrat Alternates Black" panose="00000A00000000000000" pitchFamily="50" charset="0"/>
                <a:ea typeface="+mn-ea"/>
                <a:cs typeface="+mn-cs"/>
              </a:rPr>
              <a:t>D. Hàng triệu, lớp đơn vị</a:t>
            </a:r>
          </a:p>
        </p:txBody>
      </p:sp>
      <p:sp>
        <p:nvSpPr>
          <p:cNvPr id="18" name="Rectangle 17"/>
          <p:cNvSpPr/>
          <p:nvPr/>
        </p:nvSpPr>
        <p:spPr>
          <a:xfrm>
            <a:off x="1113561" y="4026276"/>
            <a:ext cx="4683803" cy="73034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srgbClr val="002060"/>
                </a:solidFill>
                <a:effectLst/>
                <a:uLnTx/>
                <a:uFillTx/>
                <a:latin typeface="Montserrat Alternates Black" panose="00000A00000000000000" pitchFamily="50" charset="0"/>
                <a:ea typeface="+mn-ea"/>
                <a:cs typeface="+mn-cs"/>
              </a:rPr>
              <a:t>A.Hàng </a:t>
            </a:r>
            <a:r>
              <a:rPr kumimoji="0" lang="vi-VN" sz="2800" b="0" i="0" u="none" strike="noStrike" kern="1200" cap="none" spc="0" normalizeH="0" baseline="0" noProof="0" dirty="0">
                <a:ln>
                  <a:noFill/>
                </a:ln>
                <a:solidFill>
                  <a:srgbClr val="002060"/>
                </a:solidFill>
                <a:effectLst/>
                <a:uLnTx/>
                <a:uFillTx/>
                <a:latin typeface="Montserrat Alternates Black" panose="00000A00000000000000" pitchFamily="50" charset="0"/>
                <a:ea typeface="+mn-ea"/>
                <a:cs typeface="+mn-cs"/>
              </a:rPr>
              <a:t>đơn vị, lớp triệu</a:t>
            </a:r>
          </a:p>
        </p:txBody>
      </p:sp>
      <p:pic>
        <p:nvPicPr>
          <p:cNvPr id="1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94944" y="390095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09751" y="49529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03936" y="48887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41044" y="379609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064732" y="537911"/>
            <a:ext cx="110994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lumMod val="75000"/>
                    <a:lumOff val="25000"/>
                  </a:prstClr>
                </a:solidFill>
                <a:effectLst/>
                <a:uLnTx/>
                <a:uFillTx/>
                <a:latin typeface="Arial" panose="020B0604020202020204" pitchFamily="34" charset="0"/>
                <a:ea typeface="+mn-ea"/>
                <a:cs typeface="+mn-cs"/>
              </a:rPr>
              <a:t>Chữ số 5 trong số 15 076 932 gồm hàng và lớp nào?</a:t>
            </a:r>
            <a:endParaRPr kumimoji="0" lang="vi-VN" sz="32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9"/>
          <a:stretch>
            <a:fillRect/>
          </a:stretch>
        </p:blipFill>
        <p:spPr>
          <a:xfrm>
            <a:off x="-1426368" y="3119718"/>
            <a:ext cx="4480948" cy="3738282"/>
          </a:xfrm>
          <a:prstGeom prst="rect">
            <a:avLst/>
          </a:prstGeom>
        </p:spPr>
      </p:pic>
    </p:spTree>
    <p:extLst>
      <p:ext uri="{BB962C8B-B14F-4D97-AF65-F5344CB8AC3E}">
        <p14:creationId xmlns:p14="http://schemas.microsoft.com/office/powerpoint/2010/main" val="213938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par>
                          <p:cTn id="73" fill="hold">
                            <p:stCondLst>
                              <p:cond delay="500"/>
                            </p:stCondLst>
                            <p:childTnLst>
                              <p:par>
                                <p:cTn id="74" presetID="0" presetClass="path" presetSubtype="0" accel="50000" decel="50000" fill="hold" nodeType="afterEffect">
                                  <p:stCondLst>
                                    <p:cond delay="0"/>
                                  </p:stCondLst>
                                  <p:childTnLst>
                                    <p:animMotion origin="layout" path="M 0.00091 0.00093 L 0.00091 0.00093 L 0.01549 0.01574 C 0.01653 0.01667 0.01758 0.01806 0.01862 0.01945 C 0.01992 0.02107 0.02122 0.02338 0.02278 0.025 C 0.02539 0.02778 0.02812 0.03056 0.03112 0.03241 C 0.04049 0.03796 0.02552 0.0294 0.03945 0.03611 C 0.05234 0.04236 0.03893 0.03773 0.05195 0.04167 C 0.05403 0.04352 0.05599 0.0456 0.0582 0.04722 C 0.06015 0.04861 0.06237 0.04908 0.06445 0.05093 C 0.06666 0.05278 0.06836 0.05625 0.0707 0.05833 C 0.07396 0.06111 0.07773 0.06273 0.08112 0.06574 C 0.08398 0.06829 0.08646 0.07245 0.08945 0.075 C 0.10026 0.0838 0.10338 0.08403 0.11237 0.08982 C 0.1151 0.09144 0.11784 0.09375 0.1207 0.09537 C 0.1233 0.09676 0.1263 0.09722 0.12903 0.09908 C 0.13112 0.10046 0.13294 0.10347 0.13528 0.10463 C 0.13789 0.10579 0.14075 0.10602 0.14362 0.10648 C 0.14869 0.10718 0.15403 0.10764 0.15924 0.10833 C 0.16159 0.10949 0.16393 0.11111 0.16653 0.11204 C 0.16927 0.11296 0.172 0.1132 0.17487 0.11389 C 0.17955 0.11482 0.18854 0.11597 0.19362 0.11759 C 0.197 0.11852 0.20052 0.12014 0.20403 0.1213 C 0.20703 0.12199 0.21028 0.12245 0.21341 0.12315 C 0.21575 0.12361 0.21823 0.12431 0.2207 0.125 L 0.22903 0.12685 C 0.23945 0.13287 0.23099 0.12847 0.24153 0.13241 C 0.24284 0.13287 0.24427 0.1338 0.2457 0.13426 C 0.25013 0.13565 0.25468 0.13634 0.25924 0.13796 C 0.26198 0.13866 0.26393 0.14005 0.26653 0.14167 C 0.26784 0.14352 0.26927 0.14537 0.2707 0.14722 C 0.27161 0.14838 0.27278 0.14931 0.27383 0.15093 C 0.28177 0.16273 0.27226 0.15093 0.28008 0.16019 C 0.28554 0.175 0.27825 0.15695 0.28528 0.16945 C 0.28646 0.17153 0.28698 0.17477 0.28841 0.17685 C 0.29153 0.18102 0.2957 0.18333 0.29883 0.18796 C 0.30091 0.19097 0.30312 0.19375 0.30508 0.19722 C 0.31198 0.20949 0.30403 0.20023 0.31237 0.21019 C 0.31601 0.21458 0.32057 0.21736 0.32383 0.22315 C 0.3414 0.2544 0.32291 0.22384 0.34049 0.24722 C 0.34205 0.24931 0.3431 0.25208 0.34466 0.25463 C 0.34661 0.25764 0.34869 0.26088 0.35091 0.26389 C 0.35586 0.2706 0.36002 0.27454 0.36445 0.28241 C 0.36562 0.28449 0.36614 0.28773 0.36758 0.28982 C 0.36875 0.29144 0.37031 0.29213 0.37174 0.29352 C 0.37278 0.29445 0.37383 0.2956 0.37487 0.29722 C 0.3763 0.29931 0.37747 0.30232 0.37903 0.30463 C 0.39205 0.32384 0.38255 0.30995 0.39153 0.31945 C 0.39362 0.32153 0.39557 0.32454 0.39778 0.32685 C 0.39909 0.32824 0.40052 0.32917 0.40195 0.33056 C 0.40364 0.33218 0.40547 0.3338 0.40716 0.33611 C 0.40833 0.3375 0.40898 0.34028 0.41028 0.34167 C 0.41185 0.34329 0.4138 0.34375 0.41549 0.34537 C 0.41653 0.3463 0.41744 0.34792 0.41862 0.34908 C 0.41992 0.35023 0.42135 0.35116 0.42278 0.35278 C 0.42487 0.35486 0.42656 0.35857 0.42903 0.36019 L 0.43216 0.36204 " pathEditMode="relative" ptsTypes="AAAAAAAAAAAAAAAAAAAAAAAAAAAAAAAAAAAAAAAAAAAAAAAAAAAAAAAAA">
                                      <p:cBhvr>
                                        <p:cTn id="75" dur="2000" fill="hold"/>
                                        <p:tgtEl>
                                          <p:spTgt spid="33"/>
                                        </p:tgtEl>
                                        <p:attrNameLst>
                                          <p:attrName>ppt_x</p:attrName>
                                          <p:attrName>ppt_y</p:attrName>
                                        </p:attrNameLst>
                                      </p:cBhvr>
                                    </p:animMotion>
                                  </p:childTnLst>
                                </p:cTn>
                              </p:par>
                              <p:par>
                                <p:cTn id="76" presetID="10" presetClass="entr" presetSubtype="0" fill="hold"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32" grpId="0"/>
      <p:bldP spid="3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8" name="Picture 12" descr="Emoji Love Sticker by B.Duck for iOS &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23886" y="4245996"/>
            <a:ext cx="2248352" cy="2248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6">
            <a:clrChange>
              <a:clrFrom>
                <a:srgbClr val="FFFFFF"/>
              </a:clrFrom>
              <a:clrTo>
                <a:srgbClr val="FFFFFF">
                  <a:alpha val="0"/>
                </a:srgbClr>
              </a:clrTo>
            </a:clrChange>
          </a:blip>
          <a:stretch>
            <a:fillRect/>
          </a:stretch>
        </p:blipFill>
        <p:spPr>
          <a:xfrm rot="20508595">
            <a:off x="7707139" y="5168085"/>
            <a:ext cx="2269494" cy="1737046"/>
          </a:xfrm>
          <a:prstGeom prst="rect">
            <a:avLst/>
          </a:prstGeom>
        </p:spPr>
      </p:pic>
      <p:pic>
        <p:nvPicPr>
          <p:cNvPr id="30" name="Picture 29"/>
          <p:cNvPicPr>
            <a:picLocks noChangeAspect="1"/>
          </p:cNvPicPr>
          <p:nvPr/>
        </p:nvPicPr>
        <p:blipFill>
          <a:blip r:embed="rId6">
            <a:clrChange>
              <a:clrFrom>
                <a:srgbClr val="FFFFFF"/>
              </a:clrFrom>
              <a:clrTo>
                <a:srgbClr val="FFFFFF">
                  <a:alpha val="0"/>
                </a:srgbClr>
              </a:clrTo>
            </a:clrChange>
          </a:blip>
          <a:stretch>
            <a:fillRect/>
          </a:stretch>
        </p:blipFill>
        <p:spPr>
          <a:xfrm rot="20508595">
            <a:off x="9807944" y="4678794"/>
            <a:ext cx="2269494" cy="1737046"/>
          </a:xfrm>
          <a:prstGeom prst="rect">
            <a:avLst/>
          </a:prstGeom>
        </p:spPr>
      </p:pic>
      <p:pic>
        <p:nvPicPr>
          <p:cNvPr id="31" name="Picture 30"/>
          <p:cNvPicPr>
            <a:picLocks noChangeAspect="1"/>
          </p:cNvPicPr>
          <p:nvPr/>
        </p:nvPicPr>
        <p:blipFill>
          <a:blip r:embed="rId6">
            <a:clrChange>
              <a:clrFrom>
                <a:srgbClr val="FFFFFF"/>
              </a:clrFrom>
              <a:clrTo>
                <a:srgbClr val="FFFFFF">
                  <a:alpha val="0"/>
                </a:srgbClr>
              </a:clrTo>
            </a:clrChange>
          </a:blip>
          <a:stretch>
            <a:fillRect/>
          </a:stretch>
        </p:blipFill>
        <p:spPr>
          <a:xfrm rot="20508595">
            <a:off x="5898169" y="4045095"/>
            <a:ext cx="2269494" cy="1737046"/>
          </a:xfrm>
          <a:prstGeom prst="rect">
            <a:avLst/>
          </a:prstGeom>
        </p:spPr>
      </p:pic>
      <p:pic>
        <p:nvPicPr>
          <p:cNvPr id="24" name="Picture 4" descr="Sticker of B.Duck on Behance | à¸ªà¸à¸´à¸à¹à¸à¸­à¸£à¹"/>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14081" y="5191775"/>
            <a:ext cx="1802395" cy="180239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6">
            <a:clrChange>
              <a:clrFrom>
                <a:srgbClr val="FFFFFF"/>
              </a:clrFrom>
              <a:clrTo>
                <a:srgbClr val="FFFFFF">
                  <a:alpha val="0"/>
                </a:srgbClr>
              </a:clrTo>
            </a:clrChange>
          </a:blip>
          <a:stretch>
            <a:fillRect/>
          </a:stretch>
        </p:blipFill>
        <p:spPr>
          <a:xfrm rot="20508595">
            <a:off x="4440436" y="5318171"/>
            <a:ext cx="2269494" cy="1950248"/>
          </a:xfrm>
          <a:prstGeom prst="rect">
            <a:avLst/>
          </a:prstGeom>
        </p:spPr>
      </p:pic>
      <p:sp>
        <p:nvSpPr>
          <p:cNvPr id="15" name="Rectangle 14"/>
          <p:cNvSpPr/>
          <p:nvPr/>
        </p:nvSpPr>
        <p:spPr>
          <a:xfrm>
            <a:off x="6634213" y="5381372"/>
            <a:ext cx="4683803" cy="602673"/>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kumimoji="0" lang="en-US" sz="2800" b="0" i="0" u="none" strike="noStrike" kern="1200" cap="none" spc="0" normalizeH="0" baseline="0" noProof="0" dirty="0">
                <a:ln>
                  <a:noFill/>
                </a:ln>
                <a:solidFill>
                  <a:srgbClr val="002060"/>
                </a:solidFill>
                <a:effectLst/>
                <a:uLnTx/>
                <a:uFillTx/>
                <a:latin typeface="Montserrat Alternates Black" panose="00000A00000000000000" pitchFamily="50" charset="0"/>
                <a:ea typeface="+mn-ea"/>
                <a:cs typeface="+mn-cs"/>
              </a:rPr>
              <a:t>D</a:t>
            </a:r>
            <a:r>
              <a:rPr lang="en-US" sz="2800" dirty="0">
                <a:solidFill>
                  <a:srgbClr val="002060"/>
                </a:solidFill>
                <a:latin typeface="Montserrat Alternates Black" panose="00000A00000000000000" pitchFamily="50" charset="0"/>
              </a:rPr>
              <a:t>. </a:t>
            </a:r>
            <a:r>
              <a:rPr lang="en-US" sz="2800" smtClean="0">
                <a:solidFill>
                  <a:srgbClr val="002060"/>
                </a:solidFill>
                <a:latin typeface="Montserrat Alternates Black" panose="00000A00000000000000" pitchFamily="50" charset="0"/>
              </a:rPr>
              <a:t>346 </a:t>
            </a:r>
            <a:r>
              <a:rPr lang="en-US" sz="2800" dirty="0">
                <a:solidFill>
                  <a:srgbClr val="002060"/>
                </a:solidFill>
                <a:latin typeface="Montserrat Alternates Black" panose="00000A00000000000000" pitchFamily="50" charset="0"/>
              </a:rPr>
              <a:t>000</a:t>
            </a:r>
          </a:p>
        </p:txBody>
      </p:sp>
      <p:sp>
        <p:nvSpPr>
          <p:cNvPr id="16" name="Rectangle 15"/>
          <p:cNvSpPr/>
          <p:nvPr/>
        </p:nvSpPr>
        <p:spPr>
          <a:xfrm>
            <a:off x="741294" y="5507742"/>
            <a:ext cx="4683803" cy="602673"/>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Montserrat Alternates Black" panose="00000A00000000000000" pitchFamily="50" charset="0"/>
                <a:ea typeface="+mn-ea"/>
                <a:cs typeface="+mn-cs"/>
              </a:rPr>
              <a:t>D. </a:t>
            </a:r>
            <a:r>
              <a:rPr kumimoji="0" lang="en-US" sz="2800" b="0" i="0" u="none" strike="noStrike" kern="1200" cap="none" spc="0" normalizeH="0" baseline="0" noProof="0" dirty="0" smtClean="0">
                <a:ln>
                  <a:noFill/>
                </a:ln>
                <a:solidFill>
                  <a:srgbClr val="002060"/>
                </a:solidFill>
                <a:effectLst/>
                <a:uLnTx/>
                <a:uFillTx/>
                <a:latin typeface="Montserrat Alternates Black" panose="00000A00000000000000" pitchFamily="50" charset="0"/>
                <a:ea typeface="+mn-ea"/>
                <a:cs typeface="+mn-cs"/>
              </a:rPr>
              <a:t>340 </a:t>
            </a:r>
            <a:r>
              <a:rPr kumimoji="0" lang="en-US" sz="2800" b="0" i="0" u="none" strike="noStrike" kern="1200" cap="none" spc="0" normalizeH="0" baseline="0" noProof="0" dirty="0">
                <a:ln>
                  <a:noFill/>
                </a:ln>
                <a:solidFill>
                  <a:srgbClr val="002060"/>
                </a:solidFill>
                <a:effectLst/>
                <a:uLnTx/>
                <a:uFillTx/>
                <a:latin typeface="Montserrat Alternates Black" panose="00000A00000000000000" pitchFamily="50" charset="0"/>
                <a:ea typeface="+mn-ea"/>
                <a:cs typeface="+mn-cs"/>
              </a:rPr>
              <a:t>000</a:t>
            </a:r>
          </a:p>
        </p:txBody>
      </p:sp>
      <p:sp>
        <p:nvSpPr>
          <p:cNvPr id="17" name="Rectangle 16"/>
          <p:cNvSpPr/>
          <p:nvPr/>
        </p:nvSpPr>
        <p:spPr>
          <a:xfrm>
            <a:off x="6634213" y="4424507"/>
            <a:ext cx="4683803" cy="602673"/>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Montserrat Alternates Black" panose="00000A00000000000000" pitchFamily="50" charset="0"/>
                <a:ea typeface="+mn-ea"/>
                <a:cs typeface="+mn-cs"/>
              </a:rPr>
              <a:t>B. </a:t>
            </a:r>
            <a:r>
              <a:rPr kumimoji="0" lang="en-US" sz="2800" b="0" i="0" u="none" strike="noStrike" kern="1200" cap="none" spc="0" normalizeH="0" baseline="0" noProof="0" dirty="0" smtClean="0">
                <a:ln>
                  <a:noFill/>
                </a:ln>
                <a:solidFill>
                  <a:srgbClr val="002060"/>
                </a:solidFill>
                <a:effectLst/>
                <a:uLnTx/>
                <a:uFillTx/>
                <a:latin typeface="Montserrat Alternates Black" panose="00000A00000000000000" pitchFamily="50" charset="0"/>
                <a:ea typeface="+mn-ea"/>
                <a:cs typeface="+mn-cs"/>
              </a:rPr>
              <a:t>347 </a:t>
            </a:r>
            <a:r>
              <a:rPr kumimoji="0" lang="en-US" sz="2800" b="0" i="0" u="none" strike="noStrike" kern="1200" cap="none" spc="0" normalizeH="0" baseline="0" noProof="0" dirty="0">
                <a:ln>
                  <a:noFill/>
                </a:ln>
                <a:solidFill>
                  <a:srgbClr val="002060"/>
                </a:solidFill>
                <a:effectLst/>
                <a:uLnTx/>
                <a:uFillTx/>
                <a:latin typeface="Montserrat Alternates Black" panose="00000A00000000000000" pitchFamily="50" charset="0"/>
                <a:ea typeface="+mn-ea"/>
                <a:cs typeface="+mn-cs"/>
              </a:rPr>
              <a:t>000</a:t>
            </a:r>
          </a:p>
        </p:txBody>
      </p:sp>
      <p:sp>
        <p:nvSpPr>
          <p:cNvPr id="18" name="Rectangle 17"/>
          <p:cNvSpPr/>
          <p:nvPr/>
        </p:nvSpPr>
        <p:spPr>
          <a:xfrm>
            <a:off x="719073" y="4472912"/>
            <a:ext cx="4683803" cy="602673"/>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Montserrat Alternates Black" panose="00000A00000000000000" pitchFamily="50" charset="0"/>
                <a:ea typeface="+mn-ea"/>
                <a:cs typeface="+mn-cs"/>
              </a:rPr>
              <a:t>A. 345 </a:t>
            </a:r>
            <a:r>
              <a:rPr kumimoji="0" lang="en-US" sz="2800" b="0" i="0" u="none" strike="noStrike" kern="1200" cap="none" spc="0" normalizeH="0" baseline="0" noProof="0" dirty="0" smtClean="0">
                <a:ln>
                  <a:noFill/>
                </a:ln>
                <a:solidFill>
                  <a:srgbClr val="002060"/>
                </a:solidFill>
                <a:effectLst/>
                <a:uLnTx/>
                <a:uFillTx/>
                <a:latin typeface="Montserrat Alternates Black" panose="00000A00000000000000" pitchFamily="50" charset="0"/>
                <a:ea typeface="+mn-ea"/>
                <a:cs typeface="+mn-cs"/>
              </a:rPr>
              <a:t>000</a:t>
            </a:r>
            <a:endParaRPr kumimoji="0" lang="en-US" sz="2800" b="0" i="0" u="none" strike="noStrike" kern="1200" cap="none" spc="0" normalizeH="0" baseline="0" noProof="0" dirty="0">
              <a:ln>
                <a:noFill/>
              </a:ln>
              <a:solidFill>
                <a:srgbClr val="002060"/>
              </a:solidFill>
              <a:effectLst/>
              <a:uLnTx/>
              <a:uFillTx/>
              <a:latin typeface="Montserrat Alternates Black" panose="00000A00000000000000" pitchFamily="50" charset="0"/>
              <a:ea typeface="+mn-ea"/>
              <a:cs typeface="+mn-cs"/>
            </a:endParaRPr>
          </a:p>
        </p:txBody>
      </p:sp>
      <p:pic>
        <p:nvPicPr>
          <p:cNvPr id="19"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29514" y="418955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60807" y="507249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9930" y="429720"/>
            <a:ext cx="12142070"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Làm tròn số 345 724 đến hàng </a:t>
            </a:r>
            <a:r>
              <a:rPr kumimoji="0" lang="en-US" sz="4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nghìn</a:t>
            </a:r>
            <a:r>
              <a:rPr kumimoji="0" lang="vi-VN" sz="4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 ta được số:</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white"/>
                </a:solidFill>
                <a:effectLst/>
                <a:uLnTx/>
                <a:uFillTx/>
                <a:latin typeface="Montserrat Alternates Black" panose="00000A00000000000000" pitchFamily="50" charset="0"/>
                <a:ea typeface="+mn-ea"/>
                <a:cs typeface="+mn-cs"/>
              </a:rPr>
              <a:t>  </a:t>
            </a:r>
            <a:endPar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25" name="Picture 24"/>
          <p:cNvPicPr>
            <a:picLocks noChangeAspect="1"/>
          </p:cNvPicPr>
          <p:nvPr/>
        </p:nvPicPr>
        <p:blipFill>
          <a:blip r:embed="rId10"/>
          <a:stretch>
            <a:fillRect/>
          </a:stretch>
        </p:blipFill>
        <p:spPr>
          <a:xfrm>
            <a:off x="-1222641" y="3119718"/>
            <a:ext cx="4323530" cy="3606954"/>
          </a:xfrm>
          <a:prstGeom prst="rect">
            <a:avLst/>
          </a:prstGeom>
        </p:spPr>
      </p:pic>
    </p:spTree>
    <p:extLst>
      <p:ext uri="{BB962C8B-B14F-4D97-AF65-F5344CB8AC3E}">
        <p14:creationId xmlns:p14="http://schemas.microsoft.com/office/powerpoint/2010/main" val="4321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randombar(horizont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8"/>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Am-thanh-tra-loi-dung-www_nhacchuongvui_com.wav"/>
                                        </p:tgtEl>
                                      </p:cMediaNode>
                                    </p:audio>
                                  </p:subTnLst>
                                </p:cTn>
                              </p:par>
                              <p:par>
                                <p:cTn id="40" presetID="10" presetClass="exit" presetSubtype="0" fill="hold" nodeType="withEffect">
                                  <p:stCondLst>
                                    <p:cond delay="0"/>
                                  </p:stCondLst>
                                  <p:childTnLst>
                                    <p:animEffect transition="out" filter="fad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32"/>
                                        </p:tgtEl>
                                      </p:cBhvr>
                                    </p:animEffect>
                                    <p:set>
                                      <p:cBhvr>
                                        <p:cTn id="66" dur="1" fill="hold">
                                          <p:stCondLst>
                                            <p:cond delay="499"/>
                                          </p:stCondLst>
                                        </p:cTn>
                                        <p:tgtEl>
                                          <p:spTgt spid="32"/>
                                        </p:tgtEl>
                                        <p:attrNameLst>
                                          <p:attrName>style.visibility</p:attrName>
                                        </p:attrNameLst>
                                      </p:cBhvr>
                                      <p:to>
                                        <p:strVal val="hidden"/>
                                      </p:to>
                                    </p:set>
                                  </p:childTnLst>
                                </p:cTn>
                              </p:par>
                            </p:childTnLst>
                          </p:cTn>
                        </p:par>
                        <p:par>
                          <p:cTn id="67" fill="hold">
                            <p:stCondLst>
                              <p:cond delay="500"/>
                            </p:stCondLst>
                            <p:childTnLst>
                              <p:par>
                                <p:cTn id="68" presetID="0" presetClass="path" presetSubtype="0" accel="50000" decel="50000" fill="hold" nodeType="afterEffect">
                                  <p:stCondLst>
                                    <p:cond delay="0"/>
                                  </p:stCondLst>
                                  <p:childTnLst>
                                    <p:animMotion origin="layout" path="M -6.04167E-6 -1.48148E-6 L -6.04167E-6 -1.48148E-6 C 0.00169 0.00926 0.00077 0.02176 0.0052 0.02778 C 0.0065 0.02963 0.00807 0.03102 0.00937 0.03333 C 0.01197 0.03796 0.01236 0.0412 0.01458 0.0463 C 0.01757 0.05301 0.02395 0.06667 0.02395 0.06667 C 0.02421 0.06852 0.02473 0.07014 0.02499 0.07222 C 0.02617 0.0875 0.02395 0.10486 0.02812 0.11852 C 0.0315 0.12986 0.04062 0.13148 0.04583 0.14074 C 0.04986 0.14815 0.05143 0.15139 0.05624 0.15741 C 0.05781 0.15949 0.05963 0.16088 0.06145 0.16296 C 0.06354 0.16528 0.06562 0.16782 0.0677 0.17037 L 0.07083 0.17407 C 0.07213 0.17893 0.07395 0.18356 0.07499 0.18889 C 0.07525 0.19074 0.07551 0.19259 0.07604 0.19444 C 0.07656 0.19699 0.07747 0.1993 0.07812 0.20185 C 0.07877 0.20486 0.07916 0.20833 0.0802 0.21111 C 0.08085 0.21319 0.08242 0.21458 0.08333 0.21667 C 0.08411 0.21898 0.08437 0.22199 0.08541 0.22407 C 0.08645 0.22639 0.08827 0.22731 0.08958 0.22963 C 0.09036 0.23125 0.09088 0.23333 0.09166 0.23518 C 0.09348 0.24005 0.09856 0.25185 0.10104 0.2537 C 0.10273 0.25486 0.10455 0.25579 0.10624 0.25741 C 0.11367 0.26412 0.10429 0.25833 0.11354 0.26481 C 0.11549 0.2662 0.1177 0.2669 0.11979 0.26852 C 0.12161 0.26991 0.12304 0.27245 0.12499 0.27407 C 0.12994 0.27824 0.1345 0.28009 0.13958 0.28333 C 0.14127 0.28449 0.14296 0.28588 0.14479 0.28704 C 0.1457 0.28773 0.14687 0.28819 0.14791 0.28889 C 0.14921 0.29005 0.15051 0.29167 0.15208 0.29259 C 0.1608 0.29838 0.16093 0.29606 0.17187 0.29815 C 0.17343 0.29838 0.18124 0.30093 0.18333 0.30185 C 0.18775 0.30393 0.18554 0.30393 0.19062 0.30741 C 0.19257 0.3088 0.19479 0.30995 0.19687 0.31111 C 0.19791 0.3118 0.19895 0.31204 0.19999 0.31296 C 0.2013 0.31412 0.2026 0.31597 0.20416 0.31667 C 0.20715 0.31782 0.21041 0.31782 0.21354 0.31852 C 0.22434 0.32407 0.21705 0.32083 0.22708 0.32407 C 0.22877 0.32454 0.23046 0.32546 0.23229 0.32593 C 0.23359 0.32616 0.23502 0.32593 0.23645 0.32593 " pathEditMode="relative" ptsTypes="AAAAAAAAAAAAAAAAAAAAAAAAAAAAAAAAAAAAAAAA">
                                      <p:cBhvr>
                                        <p:cTn id="69" dur="2000" fill="hold"/>
                                        <p:tgtEl>
                                          <p:spTgt spid="33"/>
                                        </p:tgtEl>
                                        <p:attrNameLst>
                                          <p:attrName>ppt_x</p:attrName>
                                          <p:attrName>ppt_y</p:attrName>
                                        </p:attrNameLst>
                                      </p:cBhvr>
                                    </p:animMotion>
                                  </p:childTnLst>
                                </p:cTn>
                              </p:par>
                              <p:par>
                                <p:cTn id="70" presetID="10"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nextCondLst>
                <p:cond evt="onClick" delay="0">
                  <p:tgtEl>
                    <p:spTgt spid="15"/>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32" grpId="0" animBg="1"/>
      <p:bldP spid="3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28" name="Picture 12" descr="Emoji Love Sticker by B.Duck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23886" y="4245996"/>
            <a:ext cx="2248352" cy="22483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Sticker of B.Duck on Behance | à¸ªà¸à¸´à¸à¹à¸à¸­à¸£à¹"/>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631944" y="5237431"/>
            <a:ext cx="1802395" cy="18023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Sport Ball Sticker by B.Duck for iOS &amp; Android | GIPHY"/>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27374" y="4786034"/>
            <a:ext cx="2095357" cy="20953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9">
            <a:clrChange>
              <a:clrFrom>
                <a:srgbClr val="FFFFFF"/>
              </a:clrFrom>
              <a:clrTo>
                <a:srgbClr val="FFFFFF">
                  <a:alpha val="0"/>
                </a:srgbClr>
              </a:clrTo>
            </a:clrChange>
          </a:blip>
          <a:stretch>
            <a:fillRect/>
          </a:stretch>
        </p:blipFill>
        <p:spPr>
          <a:xfrm rot="20508595">
            <a:off x="7589513" y="5245293"/>
            <a:ext cx="2269494" cy="1737046"/>
          </a:xfrm>
          <a:prstGeom prst="rect">
            <a:avLst/>
          </a:prstGeom>
        </p:spPr>
      </p:pic>
      <p:sp>
        <p:nvSpPr>
          <p:cNvPr id="14" name="Rectangle 13"/>
          <p:cNvSpPr/>
          <p:nvPr/>
        </p:nvSpPr>
        <p:spPr>
          <a:xfrm>
            <a:off x="0" y="219112"/>
            <a:ext cx="12192000" cy="225996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sp>
        <p:nvSpPr>
          <p:cNvPr id="15" name="Rectangle 14"/>
          <p:cNvSpPr/>
          <p:nvPr/>
        </p:nvSpPr>
        <p:spPr>
          <a:xfrm>
            <a:off x="7125165" y="416812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Montserrat Alternates Black" panose="00000A00000000000000" pitchFamily="50" charset="0"/>
                <a:ea typeface="+mn-ea"/>
                <a:cs typeface="+mn-cs"/>
              </a:rPr>
              <a:t>B. 40</a:t>
            </a:r>
            <a:r>
              <a:rPr kumimoji="0" lang="en-US" sz="2800" b="0" i="0" u="none" strike="noStrike" kern="1200" cap="none" spc="0" normalizeH="0" noProof="0" dirty="0" smtClean="0">
                <a:ln>
                  <a:noFill/>
                </a:ln>
                <a:solidFill>
                  <a:prstClr val="white"/>
                </a:solidFill>
                <a:effectLst/>
                <a:uLnTx/>
                <a:uFillTx/>
                <a:latin typeface="Montserrat Alternates Black" panose="00000A00000000000000" pitchFamily="50" charset="0"/>
                <a:ea typeface="+mn-ea"/>
                <a:cs typeface="+mn-cs"/>
              </a:rPr>
              <a:t> 000 km</a:t>
            </a:r>
            <a:endPar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sp>
        <p:nvSpPr>
          <p:cNvPr id="16" name="Rectangle 15"/>
          <p:cNvSpPr/>
          <p:nvPr/>
        </p:nvSpPr>
        <p:spPr>
          <a:xfrm>
            <a:off x="1330338" y="525103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 </a:t>
            </a:r>
            <a:r>
              <a:rPr kumimoji="0" lang="en-US" sz="2800" b="0" i="0" u="none" strike="noStrike" kern="1200" cap="none" spc="0" normalizeH="0" baseline="0" noProof="0" dirty="0" smtClean="0">
                <a:ln>
                  <a:noFill/>
                </a:ln>
                <a:solidFill>
                  <a:prstClr val="white"/>
                </a:solidFill>
                <a:effectLst/>
                <a:uLnTx/>
                <a:uFillTx/>
                <a:latin typeface="Montserrat Alternates Black" panose="00000A00000000000000" pitchFamily="50" charset="0"/>
                <a:ea typeface="+mn-ea"/>
                <a:cs typeface="+mn-cs"/>
              </a:rPr>
              <a:t>35</a:t>
            </a:r>
            <a:r>
              <a:rPr kumimoji="0" lang="en-US" sz="2800" b="0" i="0" u="none" strike="noStrike" kern="1200" cap="none" spc="0" normalizeH="0" noProof="0" dirty="0" smtClean="0">
                <a:ln>
                  <a:noFill/>
                </a:ln>
                <a:solidFill>
                  <a:prstClr val="white"/>
                </a:solidFill>
                <a:effectLst/>
                <a:uLnTx/>
                <a:uFillTx/>
                <a:latin typeface="Montserrat Alternates Black" panose="00000A00000000000000" pitchFamily="50" charset="0"/>
                <a:ea typeface="+mn-ea"/>
                <a:cs typeface="+mn-cs"/>
              </a:rPr>
              <a:t> 700 km</a:t>
            </a:r>
            <a:endPar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sp>
        <p:nvSpPr>
          <p:cNvPr id="17" name="Rectangle 16"/>
          <p:cNvSpPr/>
          <p:nvPr/>
        </p:nvSpPr>
        <p:spPr>
          <a:xfrm>
            <a:off x="7125165" y="525103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Montserrat Alternates Black" panose="00000A00000000000000" pitchFamily="50" charset="0"/>
                <a:ea typeface="+mn-ea"/>
                <a:cs typeface="+mn-cs"/>
              </a:rPr>
              <a:t>D. </a:t>
            </a:r>
            <a:r>
              <a:rPr lang="en-US" sz="2800" dirty="0" smtClean="0">
                <a:solidFill>
                  <a:prstClr val="white"/>
                </a:solidFill>
                <a:latin typeface="Montserrat Alternates Black" panose="00000A00000000000000" pitchFamily="50" charset="0"/>
              </a:rPr>
              <a:t>35 000 km</a:t>
            </a:r>
            <a:endPar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sp>
        <p:nvSpPr>
          <p:cNvPr id="18" name="Rectangle 17"/>
          <p:cNvSpPr/>
          <p:nvPr/>
        </p:nvSpPr>
        <p:spPr>
          <a:xfrm>
            <a:off x="1308117" y="42162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A. </a:t>
            </a:r>
            <a:r>
              <a:rPr kumimoji="0" lang="en-US" sz="2800" b="0" i="0" u="none" strike="noStrike" kern="1200" cap="none" spc="0" normalizeH="0" baseline="0" noProof="0" dirty="0" smtClean="0">
                <a:ln>
                  <a:noFill/>
                </a:ln>
                <a:solidFill>
                  <a:prstClr val="white"/>
                </a:solidFill>
                <a:effectLst/>
                <a:uLnTx/>
                <a:uFillTx/>
                <a:latin typeface="Montserrat Alternates Black" panose="00000A00000000000000" pitchFamily="50" charset="0"/>
                <a:ea typeface="+mn-ea"/>
                <a:cs typeface="+mn-cs"/>
              </a:rPr>
              <a:t>35 800 km</a:t>
            </a:r>
            <a:endPar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97873" y="39156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99800" y="47627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85388" y="490980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2402" y="3720940"/>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21024" y="340717"/>
            <a:ext cx="1216958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Một</a:t>
            </a:r>
            <a:r>
              <a:rPr kumimoji="0" lang="en-US" sz="3200" b="1" i="0" u="none" strike="noStrike" kern="1200" cap="none" spc="0" normalizeH="0" noProof="0" dirty="0" smtClean="0">
                <a:ln>
                  <a:noFill/>
                </a:ln>
                <a:solidFill>
                  <a:srgbClr val="C00000"/>
                </a:solidFill>
                <a:effectLst/>
                <a:uLnTx/>
                <a:uFillTx/>
                <a:latin typeface="Arial" panose="020B0604020202020204" pitchFamily="34" charset="0"/>
                <a:ea typeface="+mn-ea"/>
                <a:cs typeface="+mn-cs"/>
              </a:rPr>
              <a:t> vệ tinh bay ở độ cao cách mặt đất 35 786 km. Vậy khi làm tròn số chỉ độ cao đó đến hàng chục nghìn thì vệ tinh cách mặt đất khoản bao nhiêu ki-lô-mét?</a:t>
            </a:r>
            <a:endParaRPr kumimoji="0" lang="vi-VN" sz="32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Montserrat Alternates Black" panose="00000A00000000000000" pitchFamily="50" charset="0"/>
                <a:ea typeface="+mn-ea"/>
                <a:cs typeface="+mn-cs"/>
              </a:rPr>
              <a:t> </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35"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854439" y="1613862"/>
            <a:ext cx="4920613" cy="539256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3"/>
          <a:stretch>
            <a:fillRect/>
          </a:stretch>
        </p:blipFill>
        <p:spPr>
          <a:xfrm>
            <a:off x="-1222641" y="3119718"/>
            <a:ext cx="4323530" cy="3606954"/>
          </a:xfrm>
          <a:prstGeom prst="rect">
            <a:avLst/>
          </a:prstGeom>
        </p:spPr>
      </p:pic>
    </p:spTree>
    <p:extLst>
      <p:ext uri="{BB962C8B-B14F-4D97-AF65-F5344CB8AC3E}">
        <p14:creationId xmlns:p14="http://schemas.microsoft.com/office/powerpoint/2010/main" val="30649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8"/>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0"/>
                                  </p:stCondLst>
                                  <p:childTnLst>
                                    <p:animEffect transition="out" filter="fade">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9"/>
                                        </p:tgtEl>
                                      </p:cBhvr>
                                    </p:animEffect>
                                    <p:set>
                                      <p:cBhvr>
                                        <p:cTn id="48" dur="1" fill="hold">
                                          <p:stCondLst>
                                            <p:cond delay="499"/>
                                          </p:stCondLst>
                                        </p:cTn>
                                        <p:tgtEl>
                                          <p:spTgt spid="1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0"/>
                                        </p:tgtEl>
                                      </p:cBhvr>
                                    </p:animEffect>
                                    <p:set>
                                      <p:cBhvr>
                                        <p:cTn id="51" dur="1" fill="hold">
                                          <p:stCondLst>
                                            <p:cond delay="499"/>
                                          </p:stCondLst>
                                        </p:cTn>
                                        <p:tgtEl>
                                          <p:spTgt spid="20"/>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childTnLst>
                          </p:cTn>
                        </p:par>
                        <p:par>
                          <p:cTn id="73" fill="hold">
                            <p:stCondLst>
                              <p:cond delay="500"/>
                            </p:stCondLst>
                            <p:childTnLst>
                              <p:par>
                                <p:cTn id="74" presetID="0" presetClass="path" presetSubtype="0" accel="50000" decel="50000" fill="hold" nodeType="afterEffect">
                                  <p:stCondLst>
                                    <p:cond delay="0"/>
                                  </p:stCondLst>
                                  <p:childTnLst>
                                    <p:animMotion origin="layout" path="M -1.875E-6 3.7037E-7 L -1.875E-6 3.7037E-7 C 0.00339 -0.00046 0.0069 -0.00162 0.01042 -0.00162 C 0.01146 -0.00162 0.01237 -0.00023 0.01354 3.7037E-7 C 0.0181 0.00185 0.02708 0.00301 0.03125 0.0037 C 0.03333 0.00555 0.03516 0.00833 0.0375 0.00926 C 0.04154 0.01134 0.04583 0.01157 0.05 0.01296 C 0.05234 0.01389 0.05482 0.01551 0.05729 0.01666 C 0.06042 0.01852 0.06354 0.02037 0.06667 0.02222 C 0.06914 0.02407 0.07135 0.02639 0.07396 0.02778 C 0.07591 0.02893 0.07813 0.02893 0.08021 0.02963 C 0.08438 0.03148 0.08854 0.03287 0.09271 0.03518 C 0.09479 0.03657 0.09674 0.03796 0.09896 0.03889 C 0.10091 0.03981 0.10313 0.04028 0.10521 0.04074 C 0.12943 0.05694 0.09909 0.03727 0.12083 0.05 C 0.12357 0.05185 0.1263 0.05416 0.12917 0.05555 C 0.13112 0.05671 0.13333 0.05648 0.13542 0.05741 C 0.14661 0.0625 0.13711 0.05926 0.14583 0.06481 C 0.14844 0.06666 0.15052 0.06643 0.15313 0.06852 C 0.15859 0.07361 0.15391 0.07106 0.15938 0.07778 C 0.16302 0.08264 0.16758 0.08518 0.17083 0.09074 C 0.17188 0.09259 0.17266 0.09491 0.17396 0.09629 C 0.17552 0.09815 0.17747 0.09861 0.17917 0.1 C 0.18073 0.10162 0.18529 0.10787 0.18646 0.10926 C 0.18841 0.11204 0.19193 0.11551 0.19375 0.11852 C 0.1944 0.11991 0.19818 0.12916 0.19896 0.13148 C 0.2 0.13518 0.20078 0.13912 0.20208 0.14259 C 0.20326 0.14653 0.20482 0.15 0.20625 0.1537 C 0.20755 0.15741 0.20938 0.16065 0.21042 0.16481 C 0.21107 0.16805 0.21146 0.17129 0.2125 0.17407 C 0.21315 0.17639 0.21458 0.17778 0.21563 0.17963 C 0.21849 0.18565 0.22188 0.1912 0.22396 0.19815 C 0.22461 0.20069 0.225 0.20347 0.22604 0.20555 C 0.22904 0.21296 0.2306 0.21296 0.23438 0.21852 C 0.23997 0.22708 0.23828 0.23079 0.24896 0.23704 C 0.25 0.23773 0.25104 0.23796 0.25208 0.23889 C 0.25768 0.24421 0.26263 0.25185 0.26875 0.25555 C 0.27565 0.25995 0.28294 0.26273 0.28958 0.26852 C 0.29375 0.27222 0.29779 0.27616 0.30208 0.27963 C 0.30508 0.28217 0.30833 0.28449 0.31146 0.28704 C 0.31484 0.29004 0.3181 0.29444 0.32188 0.29629 C 0.32995 0.30069 0.33854 0.30231 0.34688 0.30555 C 0.35833 0.30995 0.34154 0.30416 0.35729 0.31111 C 0.36302 0.31366 0.36471 0.31296 0.37083 0.31296 " pathEditMode="relative" ptsTypes="AAAAAAAAAAAAAAAAAAAAAAAAAAAAAAAAAAAAAAAAAAAA">
                                      <p:cBhvr>
                                        <p:cTn id="75" dur="2000" fill="hold"/>
                                        <p:tgtEl>
                                          <p:spTgt spid="33"/>
                                        </p:tgtEl>
                                        <p:attrNameLst>
                                          <p:attrName>ppt_x</p:attrName>
                                          <p:attrName>ppt_y</p:attrName>
                                        </p:attrNameLst>
                                      </p:cBhvr>
                                    </p:animMotion>
                                  </p:childTnLst>
                                </p:cTn>
                              </p:par>
                              <p:par>
                                <p:cTn id="76" presetID="10" presetClass="entr" presetSubtype="0"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childTnLst>
                                </p:cTn>
                              </p:par>
                            </p:childTnLst>
                          </p:cTn>
                        </p:par>
                        <p:par>
                          <p:cTn id="79" fill="hold">
                            <p:stCondLst>
                              <p:cond delay="250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5"/>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32" grpId="0"/>
      <p:bldP spid="3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2A456D54-4B1F-EF51-29AF-DC0195027C0B}"/>
              </a:ext>
            </a:extLst>
          </p:cNvPr>
          <p:cNvPicPr>
            <a:picLocks noChangeAspect="1"/>
          </p:cNvPicPr>
          <p:nvPr/>
        </p:nvPicPr>
        <p:blipFill>
          <a:blip r:embed="rId12"/>
          <a:stretch>
            <a:fillRect/>
          </a:stretch>
        </p:blipFill>
        <p:spPr>
          <a:xfrm>
            <a:off x="-571321" y="6098214"/>
            <a:ext cx="2188654" cy="890093"/>
          </a:xfrm>
          <a:prstGeom prst="rect">
            <a:avLst/>
          </a:prstGeom>
        </p:spPr>
      </p:pic>
      <p:pic>
        <p:nvPicPr>
          <p:cNvPr id="14" name="Picture 13">
            <a:extLst>
              <a:ext uri="{FF2B5EF4-FFF2-40B4-BE49-F238E27FC236}">
                <a16:creationId xmlns:a16="http://schemas.microsoft.com/office/drawing/2014/main" id="{7B6416C3-146F-027A-DCBB-DF008BF851E2}"/>
              </a:ext>
            </a:extLst>
          </p:cNvPr>
          <p:cNvPicPr>
            <a:picLocks noChangeAspect="1"/>
          </p:cNvPicPr>
          <p:nvPr/>
        </p:nvPicPr>
        <p:blipFill>
          <a:blip r:embed="rId13"/>
          <a:stretch>
            <a:fillRect/>
          </a:stretch>
        </p:blipFill>
        <p:spPr>
          <a:xfrm>
            <a:off x="10881259" y="0"/>
            <a:ext cx="1542422" cy="518205"/>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7DA655A5-39DD-5813-625A-580A978D556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44717" y="144158"/>
            <a:ext cx="1429406" cy="1429406"/>
          </a:xfrm>
          <a:prstGeom prst="rect">
            <a:avLst/>
          </a:prstGeom>
        </p:spPr>
      </p:pic>
      <p:pic>
        <p:nvPicPr>
          <p:cNvPr id="18" name="Picture 17">
            <a:extLst>
              <a:ext uri="{FF2B5EF4-FFF2-40B4-BE49-F238E27FC236}">
                <a16:creationId xmlns:a16="http://schemas.microsoft.com/office/drawing/2014/main" id="{17E38B9B-3533-9574-B7E5-D76B39F82593}"/>
              </a:ext>
            </a:extLst>
          </p:cNvPr>
          <p:cNvPicPr>
            <a:picLocks noChangeAspect="1"/>
          </p:cNvPicPr>
          <p:nvPr/>
        </p:nvPicPr>
        <p:blipFill>
          <a:blip r:embed="rId15"/>
          <a:stretch>
            <a:fillRect/>
          </a:stretch>
        </p:blipFill>
        <p:spPr>
          <a:xfrm>
            <a:off x="4269923" y="749872"/>
            <a:ext cx="3944454" cy="1359526"/>
          </a:xfrm>
          <a:prstGeom prst="rect">
            <a:avLst/>
          </a:prstGeom>
        </p:spPr>
      </p:pic>
      <p:pic>
        <p:nvPicPr>
          <p:cNvPr id="19" name="Picture 18">
            <a:extLst>
              <a:ext uri="{FF2B5EF4-FFF2-40B4-BE49-F238E27FC236}">
                <a16:creationId xmlns:a16="http://schemas.microsoft.com/office/drawing/2014/main" id="{D65FF6EC-7B96-E08C-FF09-A6963A60063F}"/>
              </a:ext>
            </a:extLst>
          </p:cNvPr>
          <p:cNvPicPr>
            <a:picLocks noChangeAspect="1"/>
          </p:cNvPicPr>
          <p:nvPr/>
        </p:nvPicPr>
        <p:blipFill>
          <a:blip r:embed="rId16"/>
          <a:stretch>
            <a:fillRect/>
          </a:stretch>
        </p:blipFill>
        <p:spPr>
          <a:xfrm>
            <a:off x="1229636" y="2181244"/>
            <a:ext cx="10577477" cy="2402032"/>
          </a:xfrm>
          <a:prstGeom prst="rect">
            <a:avLst/>
          </a:prstGeom>
        </p:spPr>
      </p:pic>
      <p:pic>
        <p:nvPicPr>
          <p:cNvPr id="20" name="Picture 19">
            <a:extLst>
              <a:ext uri="{FF2B5EF4-FFF2-40B4-BE49-F238E27FC236}">
                <a16:creationId xmlns:a16="http://schemas.microsoft.com/office/drawing/2014/main" id="{17CCD77E-C414-462C-A714-E47926562424}"/>
              </a:ext>
            </a:extLst>
          </p:cNvPr>
          <p:cNvPicPr>
            <a:picLocks noChangeAspect="1"/>
          </p:cNvPicPr>
          <p:nvPr/>
        </p:nvPicPr>
        <p:blipFill>
          <a:blip r:embed="rId17"/>
          <a:stretch>
            <a:fillRect/>
          </a:stretch>
        </p:blipFill>
        <p:spPr>
          <a:xfrm>
            <a:off x="1188438" y="1571657"/>
            <a:ext cx="2944623" cy="2097206"/>
          </a:xfrm>
          <a:prstGeom prst="rect">
            <a:avLst/>
          </a:prstGeom>
        </p:spPr>
      </p:pic>
    </p:spTree>
    <p:extLst>
      <p:ext uri="{BB962C8B-B14F-4D97-AF65-F5344CB8AC3E}">
        <p14:creationId xmlns:p14="http://schemas.microsoft.com/office/powerpoint/2010/main" val="3872662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1" objId="42"/>
      </p14:showEvtLst>
    </p:ext>
  </p:extLst>
</p:sld>
</file>

<file path=ppt/theme/theme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7825</TotalTime>
  <Words>734</Words>
  <Application>Microsoft Office PowerPoint</Application>
  <PresentationFormat>Widescreen</PresentationFormat>
  <Paragraphs>113</Paragraphs>
  <Slides>24</Slides>
  <Notes>5</Notes>
  <HiddenSlides>0</HiddenSlides>
  <MMClips>3</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24</vt:i4>
      </vt:variant>
    </vt:vector>
  </HeadingPairs>
  <TitlesOfParts>
    <vt:vector size="53" baseType="lpstr">
      <vt:lpstr>宋体</vt:lpstr>
      <vt:lpstr>Arial</vt:lpstr>
      <vt:lpstr>Bungee Inline</vt:lpstr>
      <vt:lpstr>Calibri</vt:lpstr>
      <vt:lpstr>Calibri Light</vt:lpstr>
      <vt:lpstr>Cambria</vt:lpstr>
      <vt:lpstr>等线</vt:lpstr>
      <vt:lpstr>等线 Light</vt:lpstr>
      <vt:lpstr>Montserrat Alternates Black</vt:lpstr>
      <vt:lpstr>Times New Roman</vt:lpstr>
      <vt:lpstr>UTM Cookies</vt:lpstr>
      <vt:lpstr>UTM Duepuntozero</vt:lpstr>
      <vt:lpstr>思源黑体 CN Medium</vt:lpstr>
      <vt:lpstr>7_Office Theme</vt:lpstr>
      <vt:lpstr>Office 主题​​</vt:lpstr>
      <vt:lpstr>Office 主题</vt:lpstr>
      <vt:lpstr>1_Office 主题​​</vt:lpstr>
      <vt:lpstr>1_Office Theme</vt:lpstr>
      <vt:lpstr>2_Office Theme</vt:lpstr>
      <vt:lpstr>8_Office Theme</vt:lpstr>
      <vt:lpstr>9_Office Theme</vt:lpstr>
      <vt:lpstr>2_Office 主题​​</vt:lpstr>
      <vt:lpstr>10_Office Theme</vt:lpstr>
      <vt:lpstr>11_Office Theme</vt:lpstr>
      <vt:lpstr>12_Office Theme</vt:lpstr>
      <vt:lpstr>13_Office Theme</vt:lpstr>
      <vt:lpstr>3_Office 主题​​</vt:lpstr>
      <vt:lpstr>4_Office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38</cp:revision>
  <dcterms:created xsi:type="dcterms:W3CDTF">2025-10-10T13:05:28Z</dcterms:created>
  <dcterms:modified xsi:type="dcterms:W3CDTF">2025-10-17T04:50:01Z</dcterms:modified>
</cp:coreProperties>
</file>