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8" r:id="rId3"/>
    <p:sldMasterId id="2147483702" r:id="rId4"/>
  </p:sldMasterIdLst>
  <p:notesMasterIdLst>
    <p:notesMasterId r:id="rId36"/>
  </p:notesMasterIdLst>
  <p:sldIdLst>
    <p:sldId id="4411" r:id="rId5"/>
    <p:sldId id="316" r:id="rId6"/>
    <p:sldId id="366" r:id="rId7"/>
    <p:sldId id="368" r:id="rId8"/>
    <p:sldId id="369" r:id="rId9"/>
    <p:sldId id="257" r:id="rId10"/>
    <p:sldId id="4418" r:id="rId11"/>
    <p:sldId id="4415" r:id="rId12"/>
    <p:sldId id="4430" r:id="rId13"/>
    <p:sldId id="4429" r:id="rId14"/>
    <p:sldId id="4421" r:id="rId15"/>
    <p:sldId id="337" r:id="rId16"/>
    <p:sldId id="351" r:id="rId17"/>
    <p:sldId id="349" r:id="rId18"/>
    <p:sldId id="372" r:id="rId19"/>
    <p:sldId id="4427" r:id="rId20"/>
    <p:sldId id="373" r:id="rId21"/>
    <p:sldId id="376" r:id="rId22"/>
    <p:sldId id="377" r:id="rId23"/>
    <p:sldId id="378" r:id="rId24"/>
    <p:sldId id="354" r:id="rId25"/>
    <p:sldId id="356" r:id="rId26"/>
    <p:sldId id="4423" r:id="rId27"/>
    <p:sldId id="4422" r:id="rId28"/>
    <p:sldId id="4424" r:id="rId29"/>
    <p:sldId id="4425" r:id="rId30"/>
    <p:sldId id="4426" r:id="rId31"/>
    <p:sldId id="380" r:id="rId32"/>
    <p:sldId id="381" r:id="rId33"/>
    <p:sldId id="4428" r:id="rId34"/>
    <p:sldId id="31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BC5"/>
    <a:srgbClr val="5B9BD5"/>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varScale="1">
        <p:scale>
          <a:sx n="62" d="100"/>
          <a:sy n="62" d="100"/>
        </p:scale>
        <p:origin x="2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4BB47-5CC4-47C8-9D35-C43D78A4D056}" type="datetimeFigureOut">
              <a:rPr lang="en-US" smtClean="0"/>
              <a:t>24/9/2025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6AFE9-0DDE-4A1C-A6E9-42819EBF0C2A}" type="slidenum">
              <a:rPr lang="en-US" smtClean="0"/>
              <a:t>‹#›</a:t>
            </a:fld>
            <a:endParaRPr lang="en-US"/>
          </a:p>
        </p:txBody>
      </p:sp>
    </p:spTree>
    <p:extLst>
      <p:ext uri="{BB962C8B-B14F-4D97-AF65-F5344CB8AC3E}">
        <p14:creationId xmlns:p14="http://schemas.microsoft.com/office/powerpoint/2010/main" val="213708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2</a:t>
            </a:fld>
            <a:endParaRPr lang="en-US"/>
          </a:p>
        </p:txBody>
      </p:sp>
    </p:spTree>
    <p:extLst>
      <p:ext uri="{BB962C8B-B14F-4D97-AF65-F5344CB8AC3E}">
        <p14:creationId xmlns:p14="http://schemas.microsoft.com/office/powerpoint/2010/main" val="549614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424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974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119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501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5</a:t>
            </a:fld>
            <a:endParaRPr lang="en-US"/>
          </a:p>
        </p:txBody>
      </p:sp>
    </p:spTree>
    <p:extLst>
      <p:ext uri="{BB962C8B-B14F-4D97-AF65-F5344CB8AC3E}">
        <p14:creationId xmlns:p14="http://schemas.microsoft.com/office/powerpoint/2010/main" val="2273950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rtl="0">
              <a:spcBef>
                <a:spcPts val="0"/>
              </a:spcBef>
              <a:spcAft>
                <a:spcPts val="500"/>
              </a:spcAft>
            </a:pPr>
            <a:r>
              <a:rPr lang="vi-VN" sz="1800" b="0" i="0" u="none" strike="noStrike" dirty="0">
                <a:solidFill>
                  <a:srgbClr val="727700"/>
                </a:solidFill>
                <a:effectLst/>
                <a:latin typeface="Times New Roman" panose="02020603050405020304" pitchFamily="18" charset="0"/>
              </a:rPr>
              <a:t> Bài thơ Tiếng hạt nảy mầm là một bài thơ rất xúc động, viết về một lớp học đặc biệt: các bạn trong lớp học này là HS khiếm thính, các bạn không nghe được gì và vì thế các bạn cũng không nói được. Các em đọc bài thơ để biết cô giáo đã giúp các bạn học tập như thế nào.</a:t>
            </a:r>
            <a:endParaRPr lang="vi-VN" b="0" dirty="0">
              <a:effectLs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643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836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387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810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579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469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24/9/2025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739595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24/9/2025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7913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24/9/2025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46591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48662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1802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59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37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descr="图片包含 游戏机, 飞机, 绿色, 体育&#10;&#10;描述已自动生成">
            <a:extLst>
              <a:ext uri="{FF2B5EF4-FFF2-40B4-BE49-F238E27FC236}">
                <a16:creationId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43941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24/9/2025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70481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24/9/2025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99081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24/9/2025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65709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24/9/2025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510145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24/9/2025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680123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24/9/2025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1981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24/9/2025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60365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24/9/2025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061457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24/9/2025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9140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24/9/2025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88779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24/9/2025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17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24/9/2025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86032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00895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71717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24/9/2025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98946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57078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993458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38680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616484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74891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592628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47287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98998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78885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24/9/2025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0568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24/9/2025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06031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24/9/2025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80484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24/9/2025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9488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24/9/2025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0590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24/9/2025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97802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3.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24/9/2025</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2175965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254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08670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0950234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wmf"/><Relationship Id="rId2" Type="http://schemas.openxmlformats.org/officeDocument/2006/relationships/image" Target="../media/image4.jpeg"/><Relationship Id="rId1" Type="http://schemas.openxmlformats.org/officeDocument/2006/relationships/slideLayout" Target="../slideLayouts/slideLayout34.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wmf"/></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6.xml"/><Relationship Id="rId5" Type="http://schemas.openxmlformats.org/officeDocument/2006/relationships/image" Target="../media/image3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65.svg"/><Relationship Id="rId2"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65.sv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image" Target="../media/image73.svg"/><Relationship Id="rId5" Type="http://schemas.openxmlformats.org/officeDocument/2006/relationships/image" Target="../media/image4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1.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6.jpg"/><Relationship Id="rId5" Type="http://schemas.openxmlformats.org/officeDocument/2006/relationships/image" Target="../media/image27.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6.jpg"/><Relationship Id="rId5" Type="http://schemas.openxmlformats.org/officeDocument/2006/relationships/image" Target="../media/image27.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6.jpg"/><Relationship Id="rId5" Type="http://schemas.openxmlformats.org/officeDocument/2006/relationships/image" Target="../media/image27.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6.jp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27.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81.sv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sv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22.svg"/><Relationship Id="rId4" Type="http://schemas.openxmlformats.org/officeDocument/2006/relationships/audio" Target="../media/audio1.wav"/><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45.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sv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22.svg"/><Relationship Id="rId4" Type="http://schemas.openxmlformats.org/officeDocument/2006/relationships/audio" Target="../media/audio1.wav"/><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6.xml"/><Relationship Id="rId7" Type="http://schemas.openxmlformats.org/officeDocument/2006/relationships/image" Target="../media/image15.svg"/><Relationship Id="rId12"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11" Type="http://schemas.openxmlformats.org/officeDocument/2006/relationships/image" Target="../media/image22.svg"/><Relationship Id="rId5" Type="http://schemas.openxmlformats.org/officeDocument/2006/relationships/audio" Target="../media/audio1.wav"/><Relationship Id="rId10" Type="http://schemas.openxmlformats.org/officeDocument/2006/relationships/image" Target="../media/image16.png"/><Relationship Id="rId4" Type="http://schemas.openxmlformats.org/officeDocument/2006/relationships/notesSlide" Target="../notesSlides/notesSlide2.xml"/><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emf"/><Relationship Id="rId4" Type="http://schemas.openxmlformats.org/officeDocument/2006/relationships/image" Target="../media/image1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29" y="4572106"/>
            <a:ext cx="1146382" cy="1488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901945" y="2703106"/>
            <a:ext cx="10195752" cy="124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2996"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VIỆT </a:t>
            </a:r>
            <a:r>
              <a:rPr lang="en-US" sz="2996"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4886" eaLnBrk="1" fontAlgn="base" hangingPunct="1">
              <a:spcBef>
                <a:spcPts val="1348"/>
              </a:spcBef>
              <a:spcAft>
                <a:spcPct val="0"/>
              </a:spcAft>
              <a:defRPr/>
            </a:pPr>
            <a:r>
              <a:rPr lang="en-US" sz="3296"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HẠT NẢY MẦM </a:t>
            </a:r>
            <a:endParaRPr lang="en-US" sz="32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1814998" y="940036"/>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Aft>
                <a:spcPct val="0"/>
              </a:spcAft>
              <a:defRPr/>
            </a:pPr>
            <a:r>
              <a:rPr lang="en-US" sz="4494" b="1" dirty="0" err="1">
                <a:solidFill>
                  <a:srgbClr val="0000CC"/>
                </a:solidFill>
                <a:effectLst>
                  <a:outerShdw blurRad="38100" dist="38100" dir="2700000" algn="tl">
                    <a:srgbClr val="000000">
                      <a:alpha val="43137"/>
                    </a:srgbClr>
                  </a:outerShdw>
                </a:effectLst>
                <a:latin typeface="Times New Roman" pitchFamily="18" charset="0"/>
              </a:rPr>
              <a:t>CHÀO</a:t>
            </a:r>
            <a:r>
              <a:rPr lang="en-US" sz="4494" b="1" dirty="0">
                <a:solidFill>
                  <a:srgbClr val="0000CC"/>
                </a:solidFill>
                <a:effectLst>
                  <a:outerShdw blurRad="38100" dist="38100" dir="2700000" algn="tl">
                    <a:srgbClr val="000000">
                      <a:alpha val="43137"/>
                    </a:srgbClr>
                  </a:outerShdw>
                </a:effectLst>
                <a:latin typeface="Times New Roman" pitchFamily="18" charset="0"/>
              </a:rPr>
              <a:t> </a:t>
            </a:r>
            <a:r>
              <a:rPr lang="en-US" sz="4494" b="1" dirty="0" err="1">
                <a:solidFill>
                  <a:srgbClr val="0000CC"/>
                </a:solidFill>
                <a:effectLst>
                  <a:outerShdw blurRad="38100" dist="38100" dir="2700000" algn="tl">
                    <a:srgbClr val="000000">
                      <a:alpha val="43137"/>
                    </a:srgbClr>
                  </a:outerShdw>
                </a:effectLst>
                <a:latin typeface="Times New Roman" pitchFamily="18" charset="0"/>
              </a:rPr>
              <a:t>MỪNG</a:t>
            </a:r>
            <a:r>
              <a:rPr lang="en-US" sz="4494" b="1" dirty="0">
                <a:solidFill>
                  <a:srgbClr val="0000CC"/>
                </a:solidFill>
                <a:effectLst>
                  <a:outerShdw blurRad="38100" dist="38100" dir="2700000" algn="tl">
                    <a:srgbClr val="000000">
                      <a:alpha val="43137"/>
                    </a:srgbClr>
                  </a:outerShdw>
                </a:effectLst>
                <a:latin typeface="Times New Roman" pitchFamily="18" charset="0"/>
              </a:rPr>
              <a:t> </a:t>
            </a:r>
            <a:r>
              <a:rPr lang="en-US" sz="4494" b="1" dirty="0" err="1">
                <a:solidFill>
                  <a:srgbClr val="0000CC"/>
                </a:solidFill>
                <a:effectLst>
                  <a:outerShdw blurRad="38100" dist="38100" dir="2700000" algn="tl">
                    <a:srgbClr val="000000">
                      <a:alpha val="43137"/>
                    </a:srgbClr>
                  </a:outerShdw>
                </a:effectLst>
                <a:latin typeface="Times New Roman" pitchFamily="18" charset="0"/>
              </a:rPr>
              <a:t>QUÝ</a:t>
            </a:r>
            <a:r>
              <a:rPr lang="en-US" sz="4494" b="1" dirty="0">
                <a:solidFill>
                  <a:srgbClr val="0000CC"/>
                </a:solidFill>
                <a:effectLst>
                  <a:outerShdw blurRad="38100" dist="38100" dir="2700000" algn="tl">
                    <a:srgbClr val="000000">
                      <a:alpha val="43137"/>
                    </a:srgbClr>
                  </a:outerShdw>
                </a:effectLst>
                <a:latin typeface="Times New Roman" pitchFamily="18" charset="0"/>
              </a:rPr>
              <a:t> </a:t>
            </a:r>
            <a:r>
              <a:rPr lang="en-US" sz="4494" b="1" dirty="0" err="1">
                <a:solidFill>
                  <a:srgbClr val="0000CC"/>
                </a:solidFill>
                <a:effectLst>
                  <a:outerShdw blurRad="38100" dist="38100" dir="2700000" algn="tl">
                    <a:srgbClr val="000000">
                      <a:alpha val="43137"/>
                    </a:srgbClr>
                  </a:outerShdw>
                </a:effectLst>
                <a:latin typeface="Times New Roman" pitchFamily="18" charset="0"/>
              </a:rPr>
              <a:t>THẦY</a:t>
            </a:r>
            <a:r>
              <a:rPr lang="en-US" sz="4494" b="1" dirty="0">
                <a:solidFill>
                  <a:srgbClr val="0000CC"/>
                </a:solidFill>
                <a:effectLst>
                  <a:outerShdw blurRad="38100" dist="38100" dir="2700000" algn="tl">
                    <a:srgbClr val="000000">
                      <a:alpha val="43137"/>
                    </a:srgbClr>
                  </a:outerShdw>
                </a:effectLst>
                <a:latin typeface="Times New Roman" pitchFamily="18" charset="0"/>
              </a:rPr>
              <a:t> </a:t>
            </a:r>
            <a:r>
              <a:rPr lang="en-US" sz="4494" b="1" dirty="0" err="1">
                <a:solidFill>
                  <a:srgbClr val="0000CC"/>
                </a:solidFill>
                <a:effectLst>
                  <a:outerShdw blurRad="38100" dist="38100" dir="2700000" algn="tl">
                    <a:srgbClr val="000000">
                      <a:alpha val="43137"/>
                    </a:srgbClr>
                  </a:outerShdw>
                </a:effectLst>
                <a:latin typeface="Times New Roman" pitchFamily="18" charset="0"/>
              </a:rPr>
              <a:t>CÔ</a:t>
            </a:r>
            <a:endParaRPr lang="en-US" sz="4494" b="1" dirty="0">
              <a:solidFill>
                <a:srgbClr val="0000CC"/>
              </a:solidFill>
              <a:effectLst>
                <a:outerShdw blurRad="38100" dist="38100" dir="2700000" algn="tl">
                  <a:srgbClr val="000000">
                    <a:alpha val="43137"/>
                  </a:srgbClr>
                </a:outerShdw>
              </a:effectLst>
              <a:latin typeface="Times New Roman" pitchFamily="18" charset="0"/>
            </a:endParaRPr>
          </a:p>
          <a:p>
            <a:pPr algn="ctr" defTabSz="684886" eaLnBrk="1" fontAlgn="base" hangingPunct="1">
              <a:spcAft>
                <a:spcPct val="0"/>
              </a:spcAft>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 </a:t>
            </a:r>
            <a:r>
              <a:rPr lang="en-US" sz="4494" b="1" dirty="0" smtClean="0">
                <a:solidFill>
                  <a:srgbClr val="0000CC"/>
                </a:solidFill>
                <a:effectLst>
                  <a:outerShdw blurRad="38100" dist="38100" dir="2700000" algn="tl">
                    <a:srgbClr val="000000">
                      <a:alpha val="43137"/>
                    </a:srgbClr>
                  </a:outerShdw>
                </a:effectLst>
                <a:latin typeface="Times New Roman" pitchFamily="18" charset="0"/>
              </a:rPr>
              <a:t>5D</a:t>
            </a:r>
            <a:endParaRPr lang="en-US" sz="4494"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2054" name="Text Box 18"/>
          <p:cNvSpPr txBox="1">
            <a:spLocks noChangeArrowheads="1"/>
          </p:cNvSpPr>
          <p:nvPr/>
        </p:nvSpPr>
        <p:spPr bwMode="auto">
          <a:xfrm>
            <a:off x="6159160" y="4362405"/>
            <a:ext cx="4475239" cy="43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4886" fontAlgn="base">
              <a:spcBef>
                <a:spcPct val="0"/>
              </a:spcBef>
              <a:spcAft>
                <a:spcPct val="0"/>
              </a:spcAft>
            </a:pPr>
            <a:r>
              <a:rPr lang="en-US" altLang="en-US" sz="2097" b="1" dirty="0">
                <a:solidFill>
                  <a:srgbClr val="0070C0"/>
                </a:solidFill>
                <a:latin typeface="Times New Roman" pitchFamily="18" charset="0"/>
              </a:rPr>
              <a:t>GIÁO VIÊN: VÕ THỊ KIM DIỆU</a:t>
            </a:r>
          </a:p>
        </p:txBody>
      </p:sp>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864482" y="4636128"/>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8187" y="4375495"/>
            <a:ext cx="2487036" cy="177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186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200626" y="245328"/>
            <a:ext cx="11790748" cy="6332118"/>
          </a:xfrm>
          <a:custGeom>
            <a:avLst/>
            <a:gdLst>
              <a:gd name="connsiteX0" fmla="*/ 0 w 11790748"/>
              <a:gd name="connsiteY0" fmla="*/ 0 h 6332118"/>
              <a:gd name="connsiteX1" fmla="*/ 0 w 11790748"/>
              <a:gd name="connsiteY1" fmla="*/ 0 h 6332118"/>
              <a:gd name="connsiteX2" fmla="*/ 11790748 w 11790748"/>
              <a:gd name="connsiteY2" fmla="*/ 0 h 6332118"/>
              <a:gd name="connsiteX3" fmla="*/ 11790748 w 11790748"/>
              <a:gd name="connsiteY3" fmla="*/ 0 h 6332118"/>
              <a:gd name="connsiteX4" fmla="*/ 11790748 w 11790748"/>
              <a:gd name="connsiteY4" fmla="*/ 6332118 h 6332118"/>
              <a:gd name="connsiteX5" fmla="*/ 11790748 w 11790748"/>
              <a:gd name="connsiteY5" fmla="*/ 6332118 h 6332118"/>
              <a:gd name="connsiteX6" fmla="*/ 0 w 11790748"/>
              <a:gd name="connsiteY6" fmla="*/ 6332118 h 6332118"/>
              <a:gd name="connsiteX7" fmla="*/ 0 w 11790748"/>
              <a:gd name="connsiteY7" fmla="*/ 6332118 h 6332118"/>
              <a:gd name="connsiteX8" fmla="*/ 0 w 11790748"/>
              <a:gd name="connsiteY8" fmla="*/ 0 h 6332118"/>
              <a:gd name="connsiteX0" fmla="*/ 0 w 11790748"/>
              <a:gd name="connsiteY0" fmla="*/ 0 h 6332118"/>
              <a:gd name="connsiteX1" fmla="*/ 0 w 11790748"/>
              <a:gd name="connsiteY1" fmla="*/ 0 h 6332118"/>
              <a:gd name="connsiteX2" fmla="*/ 11790748 w 11790748"/>
              <a:gd name="connsiteY2" fmla="*/ 0 h 6332118"/>
              <a:gd name="connsiteX3" fmla="*/ 11790748 w 11790748"/>
              <a:gd name="connsiteY3" fmla="*/ 0 h 6332118"/>
              <a:gd name="connsiteX4" fmla="*/ 11790748 w 11790748"/>
              <a:gd name="connsiteY4" fmla="*/ 6332118 h 6332118"/>
              <a:gd name="connsiteX5" fmla="*/ 11790748 w 11790748"/>
              <a:gd name="connsiteY5" fmla="*/ 6332118 h 6332118"/>
              <a:gd name="connsiteX6" fmla="*/ 0 w 11790748"/>
              <a:gd name="connsiteY6" fmla="*/ 6332118 h 6332118"/>
              <a:gd name="connsiteX7" fmla="*/ 0 w 11790748"/>
              <a:gd name="connsiteY7" fmla="*/ 6332118 h 6332118"/>
              <a:gd name="connsiteX8" fmla="*/ 0 w 11790748"/>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748" h="6332118" fill="none" extrusionOk="0">
                <a:moveTo>
                  <a:pt x="0" y="0"/>
                </a:moveTo>
                <a:lnTo>
                  <a:pt x="0" y="0"/>
                </a:lnTo>
                <a:cubicBezTo>
                  <a:pt x="3173140" y="-97083"/>
                  <a:pt x="6564411" y="382130"/>
                  <a:pt x="11790748" y="0"/>
                </a:cubicBezTo>
                <a:lnTo>
                  <a:pt x="11790748" y="0"/>
                </a:lnTo>
                <a:cubicBezTo>
                  <a:pt x="11734104" y="790595"/>
                  <a:pt x="11974298" y="3807143"/>
                  <a:pt x="11790748" y="6332118"/>
                </a:cubicBezTo>
                <a:lnTo>
                  <a:pt x="11790748" y="6332118"/>
                </a:lnTo>
                <a:cubicBezTo>
                  <a:pt x="6023112" y="6307159"/>
                  <a:pt x="3312698" y="6405231"/>
                  <a:pt x="0" y="6332118"/>
                </a:cubicBezTo>
                <a:lnTo>
                  <a:pt x="0" y="6332118"/>
                </a:lnTo>
                <a:cubicBezTo>
                  <a:pt x="-193303" y="5569715"/>
                  <a:pt x="-34249" y="3010984"/>
                  <a:pt x="0" y="0"/>
                </a:cubicBezTo>
                <a:close/>
              </a:path>
              <a:path w="11790748" h="6332118" stroke="0" extrusionOk="0">
                <a:moveTo>
                  <a:pt x="0" y="0"/>
                </a:moveTo>
                <a:lnTo>
                  <a:pt x="0" y="0"/>
                </a:lnTo>
                <a:cubicBezTo>
                  <a:pt x="2055934" y="-520169"/>
                  <a:pt x="6418692" y="431692"/>
                  <a:pt x="11790748" y="0"/>
                </a:cubicBezTo>
                <a:lnTo>
                  <a:pt x="11790748" y="0"/>
                </a:lnTo>
                <a:cubicBezTo>
                  <a:pt x="11882942" y="2862549"/>
                  <a:pt x="11546428" y="4501343"/>
                  <a:pt x="11790748" y="6332118"/>
                </a:cubicBezTo>
                <a:lnTo>
                  <a:pt x="11790748" y="6332118"/>
                </a:lnTo>
                <a:cubicBezTo>
                  <a:pt x="6940810" y="6408987"/>
                  <a:pt x="5413792" y="6533896"/>
                  <a:pt x="0" y="6332118"/>
                </a:cubicBezTo>
                <a:lnTo>
                  <a:pt x="0" y="6332118"/>
                </a:lnTo>
                <a:cubicBezTo>
                  <a:pt x="-184532" y="4069388"/>
                  <a:pt x="-56800" y="1103219"/>
                  <a:pt x="0" y="0"/>
                </a:cubicBezTo>
                <a:close/>
              </a:path>
              <a:path w="11790748" h="6332118" fill="none" stroke="0" extrusionOk="0">
                <a:moveTo>
                  <a:pt x="0" y="0"/>
                </a:moveTo>
                <a:lnTo>
                  <a:pt x="0" y="0"/>
                </a:lnTo>
                <a:cubicBezTo>
                  <a:pt x="3742362" y="-243721"/>
                  <a:pt x="6345454" y="26422"/>
                  <a:pt x="11790748" y="0"/>
                </a:cubicBezTo>
                <a:lnTo>
                  <a:pt x="11790748" y="0"/>
                </a:lnTo>
                <a:cubicBezTo>
                  <a:pt x="11878795" y="1151463"/>
                  <a:pt x="11790421" y="4113045"/>
                  <a:pt x="11790748" y="6332118"/>
                </a:cubicBezTo>
                <a:lnTo>
                  <a:pt x="11790748" y="6332118"/>
                </a:lnTo>
                <a:cubicBezTo>
                  <a:pt x="6815514" y="6360614"/>
                  <a:pt x="5281513" y="6436542"/>
                  <a:pt x="0" y="6332118"/>
                </a:cubicBezTo>
                <a:lnTo>
                  <a:pt x="0" y="6332118"/>
                </a:lnTo>
                <a:cubicBezTo>
                  <a:pt x="243" y="6045759"/>
                  <a:pt x="117827" y="2474628"/>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1521719" y="1169154"/>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Mắt sáng, nhìn lên bảng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Lớp mươi nụ môi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Đôi tay cô cụp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Báo tưng bừng thanh âm.</a:t>
            </a: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1521719" y="2794078"/>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Cánh sẻ vụt qua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Hót nắng vàng ánh 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 bé vẫn lặng chăm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Nhìn theo cô mấp máy.</a:t>
            </a: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1390446" y="4563661"/>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Sau ngón tay cô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 tiếng hạt nảy mầm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lá động trong vườn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sớm mai mẹ gọi.</a:t>
            </a: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6296626" y="1169154"/>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cuộc đời sâu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Con tàu biển buông neo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Ngôi sao mọc rừng chiều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ó</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ngựa ran vách đá.</a:t>
            </a: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6296626" y="2863997"/>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Bao nghĩ suy vất vả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 mắt người lo toan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Để từng âm có nghĩa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Bật lên từ môi em.</a:t>
            </a: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6285081" y="4657135"/>
            <a:ext cx="4273198" cy="193899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Nghe cánh vỗ chim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Trước diệu kì tiếng hót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Giữa hồn nhiên lớp học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Ai nụ cười rưng rưng.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Hà)</a:t>
            </a:r>
          </a:p>
        </p:txBody>
      </p:sp>
      <p:sp>
        <p:nvSpPr>
          <p:cNvPr id="16" name="Text Box 14"/>
          <p:cNvSpPr txBox="1">
            <a:spLocks noChangeArrowheads="1"/>
          </p:cNvSpPr>
          <p:nvPr/>
        </p:nvSpPr>
        <p:spPr bwMode="auto">
          <a:xfrm>
            <a:off x="797498" y="451211"/>
            <a:ext cx="10195752" cy="66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HẠT NẢY MẦM </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3757544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200626" y="245328"/>
            <a:ext cx="11790748" cy="6332118"/>
          </a:xfrm>
          <a:custGeom>
            <a:avLst/>
            <a:gdLst>
              <a:gd name="connsiteX0" fmla="*/ 0 w 11790748"/>
              <a:gd name="connsiteY0" fmla="*/ 0 h 6332118"/>
              <a:gd name="connsiteX1" fmla="*/ 0 w 11790748"/>
              <a:gd name="connsiteY1" fmla="*/ 0 h 6332118"/>
              <a:gd name="connsiteX2" fmla="*/ 11790748 w 11790748"/>
              <a:gd name="connsiteY2" fmla="*/ 0 h 6332118"/>
              <a:gd name="connsiteX3" fmla="*/ 11790748 w 11790748"/>
              <a:gd name="connsiteY3" fmla="*/ 0 h 6332118"/>
              <a:gd name="connsiteX4" fmla="*/ 11790748 w 11790748"/>
              <a:gd name="connsiteY4" fmla="*/ 6332118 h 6332118"/>
              <a:gd name="connsiteX5" fmla="*/ 11790748 w 11790748"/>
              <a:gd name="connsiteY5" fmla="*/ 6332118 h 6332118"/>
              <a:gd name="connsiteX6" fmla="*/ 0 w 11790748"/>
              <a:gd name="connsiteY6" fmla="*/ 6332118 h 6332118"/>
              <a:gd name="connsiteX7" fmla="*/ 0 w 11790748"/>
              <a:gd name="connsiteY7" fmla="*/ 6332118 h 6332118"/>
              <a:gd name="connsiteX8" fmla="*/ 0 w 11790748"/>
              <a:gd name="connsiteY8" fmla="*/ 0 h 6332118"/>
              <a:gd name="connsiteX0" fmla="*/ 0 w 11790748"/>
              <a:gd name="connsiteY0" fmla="*/ 0 h 6332118"/>
              <a:gd name="connsiteX1" fmla="*/ 0 w 11790748"/>
              <a:gd name="connsiteY1" fmla="*/ 0 h 6332118"/>
              <a:gd name="connsiteX2" fmla="*/ 11790748 w 11790748"/>
              <a:gd name="connsiteY2" fmla="*/ 0 h 6332118"/>
              <a:gd name="connsiteX3" fmla="*/ 11790748 w 11790748"/>
              <a:gd name="connsiteY3" fmla="*/ 0 h 6332118"/>
              <a:gd name="connsiteX4" fmla="*/ 11790748 w 11790748"/>
              <a:gd name="connsiteY4" fmla="*/ 6332118 h 6332118"/>
              <a:gd name="connsiteX5" fmla="*/ 11790748 w 11790748"/>
              <a:gd name="connsiteY5" fmla="*/ 6332118 h 6332118"/>
              <a:gd name="connsiteX6" fmla="*/ 0 w 11790748"/>
              <a:gd name="connsiteY6" fmla="*/ 6332118 h 6332118"/>
              <a:gd name="connsiteX7" fmla="*/ 0 w 11790748"/>
              <a:gd name="connsiteY7" fmla="*/ 6332118 h 6332118"/>
              <a:gd name="connsiteX8" fmla="*/ 0 w 11790748"/>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748" h="6332118" fill="none" extrusionOk="0">
                <a:moveTo>
                  <a:pt x="0" y="0"/>
                </a:moveTo>
                <a:lnTo>
                  <a:pt x="0" y="0"/>
                </a:lnTo>
                <a:cubicBezTo>
                  <a:pt x="3173140" y="-97083"/>
                  <a:pt x="6564411" y="382130"/>
                  <a:pt x="11790748" y="0"/>
                </a:cubicBezTo>
                <a:lnTo>
                  <a:pt x="11790748" y="0"/>
                </a:lnTo>
                <a:cubicBezTo>
                  <a:pt x="11734104" y="790595"/>
                  <a:pt x="11974298" y="3807143"/>
                  <a:pt x="11790748" y="6332118"/>
                </a:cubicBezTo>
                <a:lnTo>
                  <a:pt x="11790748" y="6332118"/>
                </a:lnTo>
                <a:cubicBezTo>
                  <a:pt x="6023112" y="6307159"/>
                  <a:pt x="3312698" y="6405231"/>
                  <a:pt x="0" y="6332118"/>
                </a:cubicBezTo>
                <a:lnTo>
                  <a:pt x="0" y="6332118"/>
                </a:lnTo>
                <a:cubicBezTo>
                  <a:pt x="-193303" y="5569715"/>
                  <a:pt x="-34249" y="3010984"/>
                  <a:pt x="0" y="0"/>
                </a:cubicBezTo>
                <a:close/>
              </a:path>
              <a:path w="11790748" h="6332118" stroke="0" extrusionOk="0">
                <a:moveTo>
                  <a:pt x="0" y="0"/>
                </a:moveTo>
                <a:lnTo>
                  <a:pt x="0" y="0"/>
                </a:lnTo>
                <a:cubicBezTo>
                  <a:pt x="2055934" y="-520169"/>
                  <a:pt x="6418692" y="431692"/>
                  <a:pt x="11790748" y="0"/>
                </a:cubicBezTo>
                <a:lnTo>
                  <a:pt x="11790748" y="0"/>
                </a:lnTo>
                <a:cubicBezTo>
                  <a:pt x="11882942" y="2862549"/>
                  <a:pt x="11546428" y="4501343"/>
                  <a:pt x="11790748" y="6332118"/>
                </a:cubicBezTo>
                <a:lnTo>
                  <a:pt x="11790748" y="6332118"/>
                </a:lnTo>
                <a:cubicBezTo>
                  <a:pt x="6940810" y="6408987"/>
                  <a:pt x="5413792" y="6533896"/>
                  <a:pt x="0" y="6332118"/>
                </a:cubicBezTo>
                <a:lnTo>
                  <a:pt x="0" y="6332118"/>
                </a:lnTo>
                <a:cubicBezTo>
                  <a:pt x="-184532" y="4069388"/>
                  <a:pt x="-56800" y="1103219"/>
                  <a:pt x="0" y="0"/>
                </a:cubicBezTo>
                <a:close/>
              </a:path>
              <a:path w="11790748" h="6332118" fill="none" stroke="0" extrusionOk="0">
                <a:moveTo>
                  <a:pt x="0" y="0"/>
                </a:moveTo>
                <a:lnTo>
                  <a:pt x="0" y="0"/>
                </a:lnTo>
                <a:cubicBezTo>
                  <a:pt x="3742362" y="-243721"/>
                  <a:pt x="6345454" y="26422"/>
                  <a:pt x="11790748" y="0"/>
                </a:cubicBezTo>
                <a:lnTo>
                  <a:pt x="11790748" y="0"/>
                </a:lnTo>
                <a:cubicBezTo>
                  <a:pt x="11878795" y="1151463"/>
                  <a:pt x="11790421" y="4113045"/>
                  <a:pt x="11790748" y="6332118"/>
                </a:cubicBezTo>
                <a:lnTo>
                  <a:pt x="11790748" y="6332118"/>
                </a:lnTo>
                <a:cubicBezTo>
                  <a:pt x="6815514" y="6360614"/>
                  <a:pt x="5281513" y="6436542"/>
                  <a:pt x="0" y="6332118"/>
                </a:cubicBezTo>
                <a:lnTo>
                  <a:pt x="0" y="6332118"/>
                </a:lnTo>
                <a:cubicBezTo>
                  <a:pt x="243" y="6045759"/>
                  <a:pt x="117827" y="2474628"/>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1521719" y="1169154"/>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Mắt sáng, nhìn lên bảng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Lớp mươi nụ môi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Đôi tay cô cụp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Báo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tưng bừng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thanh âm.</a:t>
            </a: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1521719" y="2794078"/>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Cánh sẻ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vụt qua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Hót nắng vàng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ánh 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 bé vẫn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lặng chăm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Nhìn theo cô mấp máy.</a:t>
            </a: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1390446" y="4563661"/>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Sau ngón tay cô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 tiếng hạt nảy mầm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lá động trong vườn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sớm mai mẹ gọi.</a:t>
            </a: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6296626" y="1169154"/>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cuộc đời sâu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Con tàu biển buông neo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Ngôi sao mọc rừng chiều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ó</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ngựa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ran vách đá.</a:t>
            </a: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6296626" y="2863997"/>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Bao nghĩ suy vất vả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 mắt người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lo toan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Để từng âm có nghĩa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Bật lên từ môi em.</a:t>
            </a: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6285081" y="4657135"/>
            <a:ext cx="4273198" cy="193899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Nghe cánh vỗ chim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Trước diệu kì tiếng hót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Giữa hồn nhiên lớp học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Ai nụ cười rưng rưng.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Hà)</a:t>
            </a:r>
          </a:p>
        </p:txBody>
      </p:sp>
      <p:sp>
        <p:nvSpPr>
          <p:cNvPr id="16" name="Text Box 14"/>
          <p:cNvSpPr txBox="1">
            <a:spLocks noChangeArrowheads="1"/>
          </p:cNvSpPr>
          <p:nvPr/>
        </p:nvSpPr>
        <p:spPr bwMode="auto">
          <a:xfrm>
            <a:off x="697041" y="483520"/>
            <a:ext cx="10195752" cy="66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HẠT NẢY MẦM </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52365174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sp>
        <p:nvSpPr>
          <p:cNvPr id="8" name="Bong bóng Lời nói: Hình chữ nhật với Góc Tròn 2">
            <a:extLst>
              <a:ext uri="{FF2B5EF4-FFF2-40B4-BE49-F238E27FC236}">
                <a16:creationId xmlns:a16="http://schemas.microsoft.com/office/drawing/2014/main" id="{9B3CF75B-FA96-AD1D-F3FD-DB871E605C98}"/>
              </a:ext>
            </a:extLst>
          </p:cNvPr>
          <p:cNvSpPr/>
          <p:nvPr/>
        </p:nvSpPr>
        <p:spPr>
          <a:xfrm>
            <a:off x="3051353" y="643329"/>
            <a:ext cx="7232651" cy="2159705"/>
          </a:xfrm>
          <a:prstGeom prst="wedgeRoundRectCallout">
            <a:avLst>
              <a:gd name="adj1" fmla="val -46579"/>
              <a:gd name="adj2" fmla="val 71011"/>
              <a:gd name="adj3" fmla="val 16667"/>
            </a:avLst>
          </a:prstGeom>
          <a:solidFill>
            <a:sysClr val="window" lastClr="FFFFFF"/>
          </a:solidFill>
          <a:ln w="381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TÌM</a:t>
            </a:r>
            <a:r>
              <a:rPr kumimoji="0" lang="en-US" sz="4400" b="1" i="0" u="none" strike="noStrike" kern="0" cap="none" spc="0" normalizeH="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HIỂU BÀI</a:t>
            </a:r>
            <a:endPar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25254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3AA0A7-961F-F1E0-A5B3-241A22BF38E4}"/>
              </a:ext>
            </a:extLst>
          </p:cNvPr>
          <p:cNvSpPr txBox="1"/>
          <p:nvPr/>
        </p:nvSpPr>
        <p:spPr>
          <a:xfrm>
            <a:off x="479462" y="470350"/>
            <a:ext cx="11712538" cy="1015663"/>
          </a:xfrm>
          <a:prstGeom prst="rect">
            <a:avLst/>
          </a:prstGeom>
          <a:noFill/>
        </p:spPr>
        <p:txBody>
          <a:bodyPr wrap="square" rtlCol="0">
            <a:spAutoFit/>
          </a:bodyPr>
          <a:lstStyle/>
          <a:p>
            <a:pPr lvl="0">
              <a:defRPr/>
            </a:pPr>
            <a:r>
              <a:rPr lang="en-US" sz="3000" b="1" u="sng" dirty="0" smtClean="0">
                <a:solidFill>
                  <a:schemeClr val="tx1">
                    <a:lumMod val="95000"/>
                    <a:lumOff val="5000"/>
                  </a:schemeClr>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Câu 1.</a:t>
            </a:r>
            <a:r>
              <a:rPr lang="vi-VN" sz="3000" b="1" dirty="0" smtClean="0">
                <a:solidFill>
                  <a:schemeClr val="tx1">
                    <a:lumMod val="95000"/>
                    <a:lumOff val="5000"/>
                  </a:schemeClr>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Ở </a:t>
            </a:r>
            <a:r>
              <a:rPr lang="vi-VN" sz="3000" b="1" dirty="0">
                <a:solidFill>
                  <a:schemeClr val="tx1">
                    <a:lumMod val="95000"/>
                    <a:lumOff val="5000"/>
                  </a:schemeClr>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khổ thơ thứ nhất, chi tiết nào giúp em nhận ra </a:t>
            </a:r>
            <a:r>
              <a:rPr lang="en-US" sz="3000" b="1" dirty="0">
                <a:solidFill>
                  <a:schemeClr val="tx1">
                    <a:lumMod val="95000"/>
                    <a:lumOff val="5000"/>
                  </a:schemeClr>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đ</a:t>
            </a:r>
            <a:r>
              <a:rPr lang="vi-VN" sz="3000" b="1" dirty="0">
                <a:solidFill>
                  <a:schemeClr val="tx1">
                    <a:lumMod val="95000"/>
                    <a:lumOff val="5000"/>
                  </a:schemeClr>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ây là lớp học của trẻ khiếm thính (mất khả năng nghe hoặc nghe kém)?</a:t>
            </a:r>
            <a:endParaRPr kumimoji="0" lang="en-US" sz="3000" b="1" i="0" u="none" strike="noStrike" kern="1200" cap="none" spc="0" normalizeH="0" baseline="0" noProof="0" dirty="0">
              <a:ln>
                <a:noFill/>
              </a:ln>
              <a:solidFill>
                <a:schemeClr val="tx1">
                  <a:lumMod val="95000"/>
                  <a:lumOff val="5000"/>
                </a:schemeClr>
              </a:solidFill>
              <a:effectLst>
                <a:glow rad="647700">
                  <a:prstClr val="white">
                    <a:alpha val="40000"/>
                  </a:prstClr>
                </a:glo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63AA0A7-961F-F1E0-A5B3-241A22BF38E4}"/>
              </a:ext>
            </a:extLst>
          </p:cNvPr>
          <p:cNvSpPr txBox="1"/>
          <p:nvPr/>
        </p:nvSpPr>
        <p:spPr>
          <a:xfrm>
            <a:off x="479462" y="1627379"/>
            <a:ext cx="11955145" cy="1077218"/>
          </a:xfrm>
          <a:prstGeom prst="rect">
            <a:avLst/>
          </a:prstGeom>
          <a:noFill/>
        </p:spPr>
        <p:txBody>
          <a:bodyPr wrap="square" rtlCol="0">
            <a:spAutoFit/>
          </a:bodyPr>
          <a:lstStyle/>
          <a:p>
            <a:pPr lvl="0">
              <a:defRPr/>
            </a:pPr>
            <a:r>
              <a:rPr lang="en-US" sz="3200" b="1" u="sng" dirty="0" smtClean="0">
                <a:solidFill>
                  <a:schemeClr val="tx1">
                    <a:lumMod val="95000"/>
                    <a:lumOff val="5000"/>
                  </a:schemeClr>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Câu 2. </a:t>
            </a:r>
            <a:r>
              <a:rPr lang="vi-VN" sz="3200" b="1" dirty="0" smtClean="0">
                <a:solidFill>
                  <a:schemeClr val="tx1">
                    <a:lumMod val="95000"/>
                    <a:lumOff val="5000"/>
                  </a:schemeClr>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Theo </a:t>
            </a:r>
            <a:r>
              <a:rPr lang="vi-VN" sz="3200" b="1" dirty="0">
                <a:solidFill>
                  <a:schemeClr val="tx1">
                    <a:lumMod val="95000"/>
                    <a:lumOff val="5000"/>
                  </a:schemeClr>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em, những khó khăn, thiệt thòi của các bạn học sinh trong bài thơ là gì?</a:t>
            </a:r>
            <a:endParaRPr kumimoji="0" lang="en-US" sz="3200" b="1" i="0" u="none" strike="noStrike" kern="1200" cap="none" spc="0" normalizeH="0" baseline="0" noProof="0" dirty="0">
              <a:ln>
                <a:noFill/>
              </a:ln>
              <a:solidFill>
                <a:schemeClr val="tx1">
                  <a:lumMod val="95000"/>
                  <a:lumOff val="5000"/>
                </a:schemeClr>
              </a:solidFill>
              <a:effectLst>
                <a:glow rad="647700">
                  <a:prstClr val="white">
                    <a:alpha val="40000"/>
                  </a:prstClr>
                </a:glo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63AA0A7-961F-F1E0-A5B3-241A22BF38E4}"/>
              </a:ext>
            </a:extLst>
          </p:cNvPr>
          <p:cNvSpPr txBox="1"/>
          <p:nvPr/>
        </p:nvSpPr>
        <p:spPr>
          <a:xfrm>
            <a:off x="359597" y="2845963"/>
            <a:ext cx="11609797" cy="1077218"/>
          </a:xfrm>
          <a:prstGeom prst="rect">
            <a:avLst/>
          </a:prstGeom>
          <a:noFill/>
        </p:spPr>
        <p:txBody>
          <a:bodyPr wrap="square" rtlCol="0">
            <a:spAutoFit/>
          </a:bodyPr>
          <a:lstStyle/>
          <a:p>
            <a:pPr lvl="0">
              <a:defRPr/>
            </a:pPr>
            <a:r>
              <a:rPr lang="en-US" sz="3200" b="1" u="sng" dirty="0" smtClean="0">
                <a:solidFill>
                  <a:schemeClr val="tx1">
                    <a:lumMod val="95000"/>
                    <a:lumOff val="5000"/>
                  </a:schemeClr>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Câu 3.</a:t>
            </a:r>
            <a:r>
              <a:rPr lang="vi-VN" sz="3200" b="1" dirty="0" smtClean="0">
                <a:solidFill>
                  <a:schemeClr val="tx1">
                    <a:lumMod val="95000"/>
                    <a:lumOff val="5000"/>
                  </a:schemeClr>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Cô </a:t>
            </a:r>
            <a:r>
              <a:rPr lang="vi-VN" sz="3200" b="1" dirty="0">
                <a:solidFill>
                  <a:schemeClr val="tx1">
                    <a:lumMod val="95000"/>
                    <a:lumOff val="5000"/>
                  </a:schemeClr>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giáo đã gợi lên trong tâm trí học trò những hình ảnh và âm thanh nào của cuộc sống?</a:t>
            </a:r>
            <a:endParaRPr kumimoji="0" lang="en-US" sz="3200" b="1" i="0" u="none" strike="noStrike" kern="1200" cap="none" spc="0" normalizeH="0" baseline="0" noProof="0" dirty="0">
              <a:ln>
                <a:noFill/>
              </a:ln>
              <a:solidFill>
                <a:schemeClr val="tx1">
                  <a:lumMod val="95000"/>
                  <a:lumOff val="5000"/>
                </a:schemeClr>
              </a:solidFill>
              <a:effectLst>
                <a:glow rad="647700">
                  <a:prstClr val="white">
                    <a:alpha val="40000"/>
                  </a:prstClr>
                </a:glo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63AA0A7-961F-F1E0-A5B3-241A22BF38E4}"/>
              </a:ext>
            </a:extLst>
          </p:cNvPr>
          <p:cNvSpPr txBox="1"/>
          <p:nvPr/>
        </p:nvSpPr>
        <p:spPr>
          <a:xfrm>
            <a:off x="359597" y="4003260"/>
            <a:ext cx="11674549" cy="1077218"/>
          </a:xfrm>
          <a:prstGeom prst="rect">
            <a:avLst/>
          </a:prstGeom>
          <a:noFill/>
        </p:spPr>
        <p:txBody>
          <a:bodyPr wrap="square" rtlCol="0">
            <a:spAutoFit/>
          </a:bodyPr>
          <a:lstStyle/>
          <a:p>
            <a:pPr lvl="0">
              <a:defRPr/>
            </a:pPr>
            <a:r>
              <a:rPr lang="en-US" sz="3200" b="1" u="sng" dirty="0" smtClean="0">
                <a:solidFill>
                  <a:schemeClr val="tx1">
                    <a:lumMod val="95000"/>
                    <a:lumOff val="5000"/>
                  </a:schemeClr>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Câu 4.</a:t>
            </a:r>
            <a:r>
              <a:rPr lang="vi-VN" sz="3200" b="1" dirty="0" smtClean="0">
                <a:solidFill>
                  <a:schemeClr val="tx1">
                    <a:lumMod val="95000"/>
                    <a:lumOff val="5000"/>
                  </a:schemeClr>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Những </a:t>
            </a:r>
            <a:r>
              <a:rPr lang="vi-VN" sz="3200" b="1" dirty="0">
                <a:solidFill>
                  <a:schemeClr val="tx1">
                    <a:lumMod val="95000"/>
                    <a:lumOff val="5000"/>
                  </a:schemeClr>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chi tiết nào cho thấy các bạn học sinh rất chăm chú? Vì sao giờ học của cô giáo cuốn hút được các bạn?</a:t>
            </a:r>
            <a:endParaRPr kumimoji="0" lang="en-US" sz="3200" b="1" i="0" u="none" strike="noStrike" kern="1200" cap="none" spc="0" normalizeH="0" baseline="0" noProof="0" dirty="0">
              <a:ln>
                <a:noFill/>
              </a:ln>
              <a:solidFill>
                <a:schemeClr val="tx1">
                  <a:lumMod val="95000"/>
                  <a:lumOff val="5000"/>
                </a:schemeClr>
              </a:solidFill>
              <a:effectLst>
                <a:glow rad="647700">
                  <a:prstClr val="white">
                    <a:alpha val="40000"/>
                  </a:prstClr>
                </a:glo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63AA0A7-961F-F1E0-A5B3-241A22BF38E4}"/>
              </a:ext>
            </a:extLst>
          </p:cNvPr>
          <p:cNvSpPr txBox="1"/>
          <p:nvPr/>
        </p:nvSpPr>
        <p:spPr>
          <a:xfrm>
            <a:off x="327220" y="5275141"/>
            <a:ext cx="11674549" cy="1077218"/>
          </a:xfrm>
          <a:prstGeom prst="rect">
            <a:avLst/>
          </a:prstGeom>
          <a:noFill/>
        </p:spPr>
        <p:txBody>
          <a:bodyPr wrap="square" rtlCol="0">
            <a:spAutoFit/>
          </a:bodyPr>
          <a:lstStyle/>
          <a:p>
            <a:pPr lvl="0">
              <a:defRPr/>
            </a:pPr>
            <a:r>
              <a:rPr lang="en-US" sz="3200" b="1" u="sng" dirty="0" smtClean="0">
                <a:solidFill>
                  <a:schemeClr val="tx1">
                    <a:lumMod val="95000"/>
                    <a:lumOff val="5000"/>
                  </a:schemeClr>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Câu 5.</a:t>
            </a:r>
            <a:r>
              <a:rPr lang="en-US" sz="3200" b="1" dirty="0" smtClean="0">
                <a:solidFill>
                  <a:schemeClr val="tx1">
                    <a:lumMod val="95000"/>
                    <a:lumOff val="5000"/>
                  </a:schemeClr>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Em có suy nghĩ gì về cô giáo của lớp học đặc biệt này qua 2 khổ thơ cuối?</a:t>
            </a:r>
            <a:endParaRPr kumimoji="0" lang="en-US" sz="3200" b="1" i="0" u="none" strike="noStrike" kern="1200" cap="none" spc="0" normalizeH="0" baseline="0" noProof="0" dirty="0">
              <a:ln>
                <a:noFill/>
              </a:ln>
              <a:solidFill>
                <a:schemeClr val="tx1">
                  <a:lumMod val="95000"/>
                  <a:lumOff val="5000"/>
                </a:schemeClr>
              </a:solidFill>
              <a:effectLst>
                <a:glow rad="647700">
                  <a:prstClr val="white">
                    <a:alpha val="40000"/>
                  </a:prstClr>
                </a:glo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1810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0" y="-477385"/>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1826759"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Câu</a:t>
              </a:r>
              <a:r>
                <a:rPr kumimoji="0" lang="en-US" sz="4000" b="1"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1:</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80047" y="441811"/>
            <a:ext cx="9109202" cy="1477328"/>
          </a:xfrm>
          <a:prstGeom prst="rect">
            <a:avLst/>
          </a:prstGeom>
          <a:noFill/>
        </p:spPr>
        <p:txBody>
          <a:bodyPr wrap="square" rtlCol="0">
            <a:spAutoFit/>
          </a:bodyPr>
          <a:lstStyle/>
          <a:p>
            <a:pPr lvl="0">
              <a:defRPr/>
            </a:pPr>
            <a:r>
              <a:rPr lang="vi-VN" sz="3000" b="1" dirty="0">
                <a:gradFill flip="none" rotWithShape="1">
                  <a:gsLst>
                    <a:gs pos="36000">
                      <a:srgbClr val="5A8435"/>
                    </a:gs>
                    <a:gs pos="59000">
                      <a:srgbClr val="BE4626"/>
                    </a:gs>
                  </a:gsLst>
                  <a:lin ang="13500000" scaled="1"/>
                  <a:tileRect/>
                </a:gra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Ở khổ thơ thứ nhất, chi tiết nào giúp em nhận ra </a:t>
            </a:r>
            <a:r>
              <a:rPr lang="en-US" sz="3000" b="1" dirty="0">
                <a:gradFill flip="none" rotWithShape="1">
                  <a:gsLst>
                    <a:gs pos="36000">
                      <a:srgbClr val="5A8435"/>
                    </a:gs>
                    <a:gs pos="59000">
                      <a:srgbClr val="BE4626"/>
                    </a:gs>
                  </a:gsLst>
                  <a:lin ang="13500000" scaled="1"/>
                  <a:tileRect/>
                </a:gra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đ</a:t>
            </a:r>
            <a:r>
              <a:rPr lang="vi-VN" sz="3000" b="1" dirty="0">
                <a:gradFill flip="none" rotWithShape="1">
                  <a:gsLst>
                    <a:gs pos="36000">
                      <a:srgbClr val="5A8435"/>
                    </a:gs>
                    <a:gs pos="59000">
                      <a:srgbClr val="BE4626"/>
                    </a:gs>
                  </a:gsLst>
                  <a:lin ang="13500000" scaled="1"/>
                  <a:tileRect/>
                </a:gra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ây là lớp học của trẻ khiếm thính (mất khả năng nghe hoặc nghe kém)?</a:t>
            </a:r>
            <a:endParaRPr kumimoji="0" lang="en-US" sz="30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4" name="Table 5">
            <a:extLst>
              <a:ext uri="{FF2B5EF4-FFF2-40B4-BE49-F238E27FC236}">
                <a16:creationId xmlns:a16="http://schemas.microsoft.com/office/drawing/2014/main" id="{40F1926E-7482-EFA8-4957-36854B6F8821}"/>
              </a:ext>
            </a:extLst>
          </p:cNvPr>
          <p:cNvGraphicFramePr>
            <a:graphicFrameLocks noGrp="1"/>
          </p:cNvGraphicFramePr>
          <p:nvPr>
            <p:extLst>
              <p:ext uri="{D42A27DB-BD31-4B8C-83A1-F6EECF244321}">
                <p14:modId xmlns:p14="http://schemas.microsoft.com/office/powerpoint/2010/main" val="1303853407"/>
              </p:ext>
            </p:extLst>
          </p:nvPr>
        </p:nvGraphicFramePr>
        <p:xfrm>
          <a:off x="630057" y="2421613"/>
          <a:ext cx="5534437" cy="3310626"/>
        </p:xfrm>
        <a:graphic>
          <a:graphicData uri="http://schemas.openxmlformats.org/drawingml/2006/table">
            <a:tbl>
              <a:tblPr firstRow="1" bandRow="1">
                <a:tableStyleId>{00A15C55-8517-42AA-B614-E9B94910E393}</a:tableStyleId>
              </a:tblPr>
              <a:tblGrid>
                <a:gridCol w="1162910">
                  <a:extLst>
                    <a:ext uri="{9D8B030D-6E8A-4147-A177-3AD203B41FA5}">
                      <a16:colId xmlns:a16="http://schemas.microsoft.com/office/drawing/2014/main" val="4122218231"/>
                    </a:ext>
                  </a:extLst>
                </a:gridCol>
                <a:gridCol w="4371527">
                  <a:extLst>
                    <a:ext uri="{9D8B030D-6E8A-4147-A177-3AD203B41FA5}">
                      <a16:colId xmlns:a16="http://schemas.microsoft.com/office/drawing/2014/main" val="2608063246"/>
                    </a:ext>
                  </a:extLst>
                </a:gridCol>
              </a:tblGrid>
              <a:tr h="1655313">
                <a:tc>
                  <a:txBody>
                    <a:bodyPr/>
                    <a:lstStyle/>
                    <a:p>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r>
                        <a:rPr lang="en-US" sz="32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Học </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0320700"/>
                  </a:ext>
                </a:extLst>
              </a:tr>
              <a:tr h="1655313">
                <a:tc>
                  <a:txBody>
                    <a:bodyPr/>
                    <a:lstStyle/>
                    <a:p>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r>
                        <a:rPr lang="en-US" sz="32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Cô </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35649247"/>
                  </a:ext>
                </a:extLst>
              </a:tr>
            </a:tbl>
          </a:graphicData>
        </a:graphic>
      </p:graphicFrame>
      <p:sp>
        <p:nvSpPr>
          <p:cNvPr id="6" name="TextBox 5">
            <a:extLst>
              <a:ext uri="{FF2B5EF4-FFF2-40B4-BE49-F238E27FC236}">
                <a16:creationId xmlns:a16="http://schemas.microsoft.com/office/drawing/2014/main" id="{82D09BA2-7A30-85D6-9265-14D0163C1122}"/>
              </a:ext>
            </a:extLst>
          </p:cNvPr>
          <p:cNvSpPr txBox="1"/>
          <p:nvPr/>
        </p:nvSpPr>
        <p:spPr>
          <a:xfrm>
            <a:off x="2279968" y="2725668"/>
            <a:ext cx="3763926" cy="523220"/>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Mắt</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nhìn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lên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bảng</a:t>
            </a:r>
            <a:endPar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3D9C0B6-61E8-F76B-9FCF-C9F809703F19}"/>
              </a:ext>
            </a:extLst>
          </p:cNvPr>
          <p:cNvSpPr txBox="1"/>
          <p:nvPr/>
        </p:nvSpPr>
        <p:spPr>
          <a:xfrm>
            <a:off x="2257628" y="3388600"/>
            <a:ext cx="3763926" cy="523220"/>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Lớp</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mươi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nụ</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môi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hồng</a:t>
            </a:r>
            <a:endPar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064340E-7E19-58C3-0136-A1369FDCB3F4}"/>
              </a:ext>
            </a:extLst>
          </p:cNvPr>
          <p:cNvSpPr txBox="1"/>
          <p:nvPr/>
        </p:nvSpPr>
        <p:spPr>
          <a:xfrm>
            <a:off x="2521168" y="4426617"/>
            <a:ext cx="3763926" cy="523220"/>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Đôi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tay</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cô</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cụp</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mở</a:t>
            </a:r>
            <a:endPar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92D9591-1E45-BB8B-7AC5-EBDFD293989B}"/>
              </a:ext>
            </a:extLst>
          </p:cNvPr>
          <p:cNvSpPr txBox="1"/>
          <p:nvPr/>
        </p:nvSpPr>
        <p:spPr>
          <a:xfrm>
            <a:off x="2279968" y="4974455"/>
            <a:ext cx="4008476" cy="523220"/>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Báo</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tưng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bừng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âm</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thanh</a:t>
            </a:r>
            <a:endPar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E121BE24-5162-4007-B0D9-8A72946AE269}"/>
              </a:ext>
            </a:extLst>
          </p:cNvPr>
          <p:cNvPicPr>
            <a:picLocks noChangeAspect="1"/>
          </p:cNvPicPr>
          <p:nvPr/>
        </p:nvPicPr>
        <p:blipFill>
          <a:blip r:embed="rId3"/>
          <a:stretch>
            <a:fillRect/>
          </a:stretch>
        </p:blipFill>
        <p:spPr>
          <a:xfrm>
            <a:off x="6164494" y="2421613"/>
            <a:ext cx="5424755" cy="4010009"/>
          </a:xfrm>
          <a:prstGeom prst="rect">
            <a:avLst/>
          </a:prstGeom>
        </p:spPr>
      </p:pic>
    </p:spTree>
    <p:extLst>
      <p:ext uri="{BB962C8B-B14F-4D97-AF65-F5344CB8AC3E}">
        <p14:creationId xmlns:p14="http://schemas.microsoft.com/office/powerpoint/2010/main" val="1974566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P spid="7"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2:</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80047" y="441811"/>
            <a:ext cx="8910743" cy="1200329"/>
          </a:xfrm>
          <a:prstGeom prst="rect">
            <a:avLst/>
          </a:prstGeom>
          <a:noFill/>
        </p:spPr>
        <p:txBody>
          <a:bodyPr wrap="square" rtlCol="0">
            <a:spAutoFit/>
          </a:bodyPr>
          <a:lstStyle/>
          <a:p>
            <a:pPr lvl="0" algn="ctr">
              <a:defRPr/>
            </a:pPr>
            <a:r>
              <a:rPr lang="vi-VN" sz="36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Theo em, những khó khăn, thiệt thòi của các bạn học sinh trong bài thơ là gì?</a:t>
            </a:r>
            <a:endParaRPr kumimoji="0" lang="en-US" sz="36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5" name="Group 4">
            <a:extLst>
              <a:ext uri="{FF2B5EF4-FFF2-40B4-BE49-F238E27FC236}">
                <a16:creationId xmlns:a16="http://schemas.microsoft.com/office/drawing/2014/main" id="{8DFA7C5D-C579-E130-2A1D-C8E12153E960}"/>
              </a:ext>
            </a:extLst>
          </p:cNvPr>
          <p:cNvGrpSpPr/>
          <p:nvPr/>
        </p:nvGrpSpPr>
        <p:grpSpPr>
          <a:xfrm>
            <a:off x="2530550" y="2185070"/>
            <a:ext cx="8845421" cy="3772674"/>
            <a:chOff x="5943413" y="1879380"/>
            <a:chExt cx="5405003" cy="3706655"/>
          </a:xfrm>
        </p:grpSpPr>
        <p:sp>
          <p:nvSpPr>
            <p:cNvPr id="9" name="Rectangle: Rounded Corners 8">
              <a:extLst>
                <a:ext uri="{FF2B5EF4-FFF2-40B4-BE49-F238E27FC236}">
                  <a16:creationId xmlns:a16="http://schemas.microsoft.com/office/drawing/2014/main" id="{68F97459-FB58-01A1-74F8-0DA9B5ACD787}"/>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ontent Placeholder 2">
              <a:extLst>
                <a:ext uri="{FF2B5EF4-FFF2-40B4-BE49-F238E27FC236}">
                  <a16:creationId xmlns:a16="http://schemas.microsoft.com/office/drawing/2014/main" id="{166DEA73-AC4D-9440-4E08-E3895C351389}"/>
                </a:ext>
              </a:extLst>
            </p:cNvPr>
            <p:cNvSpPr txBox="1">
              <a:spLocks/>
            </p:cNvSpPr>
            <p:nvPr/>
          </p:nvSpPr>
          <p:spPr>
            <a:xfrm>
              <a:off x="5943413" y="2000787"/>
              <a:ext cx="5381756" cy="3585248"/>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4000" b="1" i="0" u="none" strike="noStrike" kern="1200" cap="none" spc="0" normalizeH="0" noProof="0" dirty="0"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bạn gặp khó khăn qua tiếp thu lời giảng, kiến thức cũng như giao tiếp với thầy cô giáo và các bạn</a:t>
              </a:r>
              <a:r>
                <a:rPr kumimoji="0" lang="vi-VN" sz="4000" b="1" i="0" u="none" strike="noStrike" kern="1200" cap="none" spc="0" normalizeH="0" baseline="0" noProof="0" dirty="0"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155190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02960015642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0967" y="369870"/>
            <a:ext cx="11260476" cy="6143946"/>
          </a:xfrm>
          <a:prstGeom prst="rect">
            <a:avLst/>
          </a:prstGeom>
        </p:spPr>
      </p:pic>
    </p:spTree>
    <p:extLst>
      <p:ext uri="{BB962C8B-B14F-4D97-AF65-F5344CB8AC3E}">
        <p14:creationId xmlns:p14="http://schemas.microsoft.com/office/powerpoint/2010/main" val="140520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3:</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077218"/>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Cô giáo đã gợi lên trong tâm trí học trò những hình ảnh và âm thanh nào của cuộc sống?</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pic>
        <p:nvPicPr>
          <p:cNvPr id="6" name="Picture 5">
            <a:extLst>
              <a:ext uri="{FF2B5EF4-FFF2-40B4-BE49-F238E27FC236}">
                <a16:creationId xmlns:a16="http://schemas.microsoft.com/office/drawing/2014/main" id="{A136BDAA-2C6E-275B-3728-1F6B47CFC8BD}"/>
              </a:ext>
            </a:extLst>
          </p:cNvPr>
          <p:cNvPicPr>
            <a:picLocks noChangeAspect="1"/>
          </p:cNvPicPr>
          <p:nvPr/>
        </p:nvPicPr>
        <p:blipFill>
          <a:blip r:embed="rId5"/>
          <a:stretch>
            <a:fillRect/>
          </a:stretch>
        </p:blipFill>
        <p:spPr>
          <a:xfrm>
            <a:off x="2278725" y="1923139"/>
            <a:ext cx="8401050" cy="2581275"/>
          </a:xfrm>
          <a:prstGeom prst="rect">
            <a:avLst/>
          </a:prstGeom>
        </p:spPr>
      </p:pic>
    </p:spTree>
    <p:extLst>
      <p:ext uri="{BB962C8B-B14F-4D97-AF65-F5344CB8AC3E}">
        <p14:creationId xmlns:p14="http://schemas.microsoft.com/office/powerpoint/2010/main" val="3898442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BE9E4-D7B2-B1CC-75F8-1C82F1AF134C}"/>
              </a:ext>
            </a:extLst>
          </p:cNvPr>
          <p:cNvPicPr>
            <a:picLocks noChangeAspect="1"/>
          </p:cNvPicPr>
          <p:nvPr/>
        </p:nvPicPr>
        <p:blipFill>
          <a:blip r:embed="rId2"/>
          <a:stretch>
            <a:fillRect/>
          </a:stretch>
        </p:blipFill>
        <p:spPr>
          <a:xfrm>
            <a:off x="792678" y="376570"/>
            <a:ext cx="2135457" cy="2196510"/>
          </a:xfrm>
          <a:prstGeom prst="rect">
            <a:avLst/>
          </a:prstGeom>
        </p:spPr>
      </p:pic>
      <p:grpSp>
        <p:nvGrpSpPr>
          <p:cNvPr id="7" name="Group 6">
            <a:extLst>
              <a:ext uri="{FF2B5EF4-FFF2-40B4-BE49-F238E27FC236}">
                <a16:creationId xmlns:a16="http://schemas.microsoft.com/office/drawing/2014/main" id="{5736913A-A288-9FB8-2252-310588DE0617}"/>
              </a:ext>
            </a:extLst>
          </p:cNvPr>
          <p:cNvGrpSpPr/>
          <p:nvPr/>
        </p:nvGrpSpPr>
        <p:grpSpPr>
          <a:xfrm>
            <a:off x="595421" y="2362464"/>
            <a:ext cx="3100305" cy="1751512"/>
            <a:chOff x="627321" y="4903645"/>
            <a:chExt cx="3838353" cy="1751512"/>
          </a:xfrm>
        </p:grpSpPr>
        <p:sp>
          <p:nvSpPr>
            <p:cNvPr id="9" name="Freeform 10">
              <a:extLst>
                <a:ext uri="{FF2B5EF4-FFF2-40B4-BE49-F238E27FC236}">
                  <a16:creationId xmlns:a16="http://schemas.microsoft.com/office/drawing/2014/main" id="{80F052F3-B257-4BB5-947E-95B5E6BA8C3E}"/>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4E4C5F55-D280-26A1-ECAD-F4DA86234295}"/>
                </a:ext>
              </a:extLst>
            </p:cNvPr>
            <p:cNvSpPr txBox="1"/>
            <p:nvPr/>
          </p:nvSpPr>
          <p:spPr>
            <a:xfrm>
              <a:off x="1371600" y="5390708"/>
              <a:ext cx="3062177" cy="12644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lá động trong vườn vì những cơn gió thổi qua.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r>
              <a:b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4" name="图片 10">
            <a:extLst>
              <a:ext uri="{FF2B5EF4-FFF2-40B4-BE49-F238E27FC236}">
                <a16:creationId xmlns:a16="http://schemas.microsoft.com/office/drawing/2014/main" id="{86A910B4-7263-D05C-DC04-FF68BD2581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18055" y="3840246"/>
            <a:ext cx="2821439" cy="1907333"/>
          </a:xfrm>
          <a:prstGeom prst="rect">
            <a:avLst/>
          </a:prstGeom>
        </p:spPr>
      </p:pic>
      <p:grpSp>
        <p:nvGrpSpPr>
          <p:cNvPr id="19" name="Group 18">
            <a:extLst>
              <a:ext uri="{FF2B5EF4-FFF2-40B4-BE49-F238E27FC236}">
                <a16:creationId xmlns:a16="http://schemas.microsoft.com/office/drawing/2014/main" id="{4B687A65-658E-55D5-295C-92FAC085167B}"/>
              </a:ext>
            </a:extLst>
          </p:cNvPr>
          <p:cNvGrpSpPr/>
          <p:nvPr/>
        </p:nvGrpSpPr>
        <p:grpSpPr>
          <a:xfrm>
            <a:off x="7529548" y="5306565"/>
            <a:ext cx="2782003" cy="1624746"/>
            <a:chOff x="983512" y="4825964"/>
            <a:chExt cx="3838353" cy="1624746"/>
          </a:xfrm>
        </p:grpSpPr>
        <p:sp>
          <p:nvSpPr>
            <p:cNvPr id="20" name="Freeform 10">
              <a:extLst>
                <a:ext uri="{FF2B5EF4-FFF2-40B4-BE49-F238E27FC236}">
                  <a16:creationId xmlns:a16="http://schemas.microsoft.com/office/drawing/2014/main" id="{359D0F44-3140-EDD6-94E6-5DF640ADF990}"/>
                </a:ext>
              </a:extLst>
            </p:cNvPr>
            <p:cNvSpPr/>
            <p:nvPr/>
          </p:nvSpPr>
          <p:spPr>
            <a:xfrm>
              <a:off x="983512" y="4825964"/>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82391D5-54E7-8F93-1FB9-B7D964C311F4}"/>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mẹ gọi dậy mỗi buổi sớm mai.</a:t>
              </a: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3575FDF1-AF10-9D2B-355F-419E10CA642C}"/>
              </a:ext>
            </a:extLst>
          </p:cNvPr>
          <p:cNvPicPr>
            <a:picLocks noChangeAspect="1"/>
          </p:cNvPicPr>
          <p:nvPr/>
        </p:nvPicPr>
        <p:blipFill>
          <a:blip r:embed="rId6"/>
          <a:stretch>
            <a:fillRect/>
          </a:stretch>
        </p:blipFill>
        <p:spPr>
          <a:xfrm>
            <a:off x="9336964" y="603949"/>
            <a:ext cx="2802677" cy="1932881"/>
          </a:xfrm>
          <a:prstGeom prst="rect">
            <a:avLst/>
          </a:prstGeom>
        </p:spPr>
      </p:pic>
      <p:grpSp>
        <p:nvGrpSpPr>
          <p:cNvPr id="24" name="Group 23">
            <a:extLst>
              <a:ext uri="{FF2B5EF4-FFF2-40B4-BE49-F238E27FC236}">
                <a16:creationId xmlns:a16="http://schemas.microsoft.com/office/drawing/2014/main" id="{19EAF022-7BC0-7BB1-0EE5-2EAEB5DA6F2A}"/>
              </a:ext>
            </a:extLst>
          </p:cNvPr>
          <p:cNvGrpSpPr/>
          <p:nvPr/>
        </p:nvGrpSpPr>
        <p:grpSpPr>
          <a:xfrm>
            <a:off x="9662029" y="2660839"/>
            <a:ext cx="2523674" cy="1624746"/>
            <a:chOff x="983512" y="4882380"/>
            <a:chExt cx="3838353" cy="1624746"/>
          </a:xfrm>
        </p:grpSpPr>
        <p:sp>
          <p:nvSpPr>
            <p:cNvPr id="25" name="Freeform 10">
              <a:extLst>
                <a:ext uri="{FF2B5EF4-FFF2-40B4-BE49-F238E27FC236}">
                  <a16:creationId xmlns:a16="http://schemas.microsoft.com/office/drawing/2014/main" id="{8A4FAD0E-1DF4-7337-DF16-11C208ACDA61}"/>
                </a:ext>
              </a:extLst>
            </p:cNvPr>
            <p:cNvSpPr/>
            <p:nvPr/>
          </p:nvSpPr>
          <p:spPr>
            <a:xfrm>
              <a:off x="983512" y="4882380"/>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7A699D23-3CDD-A4EF-A109-C00150AA602D}"/>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Tiếng tàu biển buông neo.</a:t>
              </a:r>
            </a:p>
          </p:txBody>
        </p:sp>
      </p:grpSp>
      <p:pic>
        <p:nvPicPr>
          <p:cNvPr id="4" name="Picture 3">
            <a:extLst>
              <a:ext uri="{FF2B5EF4-FFF2-40B4-BE49-F238E27FC236}">
                <a16:creationId xmlns:a16="http://schemas.microsoft.com/office/drawing/2014/main" id="{60B279E3-2DEB-A424-7DD6-855F659894BC}"/>
              </a:ext>
            </a:extLst>
          </p:cNvPr>
          <p:cNvPicPr>
            <a:picLocks noChangeAspect="1"/>
          </p:cNvPicPr>
          <p:nvPr/>
        </p:nvPicPr>
        <p:blipFill>
          <a:blip r:embed="rId7"/>
          <a:stretch>
            <a:fillRect/>
          </a:stretch>
        </p:blipFill>
        <p:spPr>
          <a:xfrm>
            <a:off x="1223461" y="3851357"/>
            <a:ext cx="2189667" cy="1949343"/>
          </a:xfrm>
          <a:prstGeom prst="rect">
            <a:avLst/>
          </a:prstGeom>
        </p:spPr>
      </p:pic>
      <p:grpSp>
        <p:nvGrpSpPr>
          <p:cNvPr id="5" name="Group 4">
            <a:extLst>
              <a:ext uri="{FF2B5EF4-FFF2-40B4-BE49-F238E27FC236}">
                <a16:creationId xmlns:a16="http://schemas.microsoft.com/office/drawing/2014/main" id="{8B480411-910D-48B5-91CA-218DD9BED511}"/>
              </a:ext>
            </a:extLst>
          </p:cNvPr>
          <p:cNvGrpSpPr/>
          <p:nvPr/>
        </p:nvGrpSpPr>
        <p:grpSpPr>
          <a:xfrm>
            <a:off x="316179" y="5405320"/>
            <a:ext cx="3096950" cy="1624746"/>
            <a:chOff x="627321" y="4903645"/>
            <a:chExt cx="3838353" cy="1624746"/>
          </a:xfrm>
        </p:grpSpPr>
        <p:sp>
          <p:nvSpPr>
            <p:cNvPr id="6" name="Freeform 10">
              <a:extLst>
                <a:ext uri="{FF2B5EF4-FFF2-40B4-BE49-F238E27FC236}">
                  <a16:creationId xmlns:a16="http://schemas.microsoft.com/office/drawing/2014/main" id="{3FBB247A-C8C6-AFDD-432E-BEE812B08989}"/>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80949E68-012F-19DC-EFC1-1CECB2B8F2E9}"/>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vó ngựa khua ran vách đá.</a:t>
              </a:r>
            </a:p>
          </p:txBody>
        </p:sp>
      </p:grpSp>
      <p:pic>
        <p:nvPicPr>
          <p:cNvPr id="10" name="vang">
            <a:hlinkClick r:id="rId8" action="ppaction://hlinksldjump"/>
            <a:extLst>
              <a:ext uri="{FF2B5EF4-FFF2-40B4-BE49-F238E27FC236}">
                <a16:creationId xmlns:a16="http://schemas.microsoft.com/office/drawing/2014/main" id="{AFF1ED0F-A981-3587-3A88-69BEB469BA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75926" y="3718048"/>
            <a:ext cx="2014592" cy="2082652"/>
          </a:xfrm>
          <a:prstGeom prst="rect">
            <a:avLst/>
          </a:prstGeom>
        </p:spPr>
      </p:pic>
      <p:grpSp>
        <p:nvGrpSpPr>
          <p:cNvPr id="12" name="Group 11">
            <a:extLst>
              <a:ext uri="{FF2B5EF4-FFF2-40B4-BE49-F238E27FC236}">
                <a16:creationId xmlns:a16="http://schemas.microsoft.com/office/drawing/2014/main" id="{6B1EEE92-E023-CD02-F608-33CB0840BDB1}"/>
              </a:ext>
            </a:extLst>
          </p:cNvPr>
          <p:cNvGrpSpPr/>
          <p:nvPr/>
        </p:nvGrpSpPr>
        <p:grpSpPr>
          <a:xfrm>
            <a:off x="3447058" y="5268629"/>
            <a:ext cx="3484764" cy="1624746"/>
            <a:chOff x="627321" y="4903645"/>
            <a:chExt cx="3838353" cy="1624746"/>
          </a:xfrm>
        </p:grpSpPr>
        <p:sp>
          <p:nvSpPr>
            <p:cNvPr id="13" name="Freeform 10">
              <a:extLst>
                <a:ext uri="{FF2B5EF4-FFF2-40B4-BE49-F238E27FC236}">
                  <a16:creationId xmlns:a16="http://schemas.microsoft.com/office/drawing/2014/main" id="{9E194AD5-8E28-764F-7309-4257735696CD}"/>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28257788-9131-109A-E56B-EA8E4FBBCFFD}"/>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Ngôi sao mọc khi chiều buông, đêm xuống.</a:t>
              </a:r>
            </a:p>
          </p:txBody>
        </p:sp>
      </p:grpSp>
      <p:pic>
        <p:nvPicPr>
          <p:cNvPr id="22" name="Picture 21">
            <a:extLst>
              <a:ext uri="{FF2B5EF4-FFF2-40B4-BE49-F238E27FC236}">
                <a16:creationId xmlns:a16="http://schemas.microsoft.com/office/drawing/2014/main" id="{ABB5C102-2AA1-BB01-9C85-BC35906E8210}"/>
              </a:ext>
            </a:extLst>
          </p:cNvPr>
          <p:cNvPicPr>
            <a:picLocks noChangeAspect="1"/>
          </p:cNvPicPr>
          <p:nvPr/>
        </p:nvPicPr>
        <p:blipFill>
          <a:blip r:embed="rId10"/>
          <a:stretch>
            <a:fillRect/>
          </a:stretch>
        </p:blipFill>
        <p:spPr>
          <a:xfrm>
            <a:off x="4175926" y="669323"/>
            <a:ext cx="1583687" cy="1437519"/>
          </a:xfrm>
          <a:prstGeom prst="rect">
            <a:avLst/>
          </a:prstGeom>
        </p:spPr>
      </p:pic>
      <p:pic>
        <p:nvPicPr>
          <p:cNvPr id="27" name="Picture 26">
            <a:extLst>
              <a:ext uri="{FF2B5EF4-FFF2-40B4-BE49-F238E27FC236}">
                <a16:creationId xmlns:a16="http://schemas.microsoft.com/office/drawing/2014/main" id="{B11E2DAA-4924-DB40-395D-FFB926A44C64}"/>
              </a:ext>
            </a:extLst>
          </p:cNvPr>
          <p:cNvPicPr>
            <a:picLocks noChangeAspect="1"/>
          </p:cNvPicPr>
          <p:nvPr/>
        </p:nvPicPr>
        <p:blipFill>
          <a:blip r:embed="rId11"/>
          <a:stretch>
            <a:fillRect/>
          </a:stretch>
        </p:blipFill>
        <p:spPr>
          <a:xfrm>
            <a:off x="6991783" y="845136"/>
            <a:ext cx="1777623" cy="1517328"/>
          </a:xfrm>
          <a:prstGeom prst="rect">
            <a:avLst/>
          </a:prstGeom>
        </p:spPr>
      </p:pic>
      <p:grpSp>
        <p:nvGrpSpPr>
          <p:cNvPr id="28" name="Group 27">
            <a:extLst>
              <a:ext uri="{FF2B5EF4-FFF2-40B4-BE49-F238E27FC236}">
                <a16:creationId xmlns:a16="http://schemas.microsoft.com/office/drawing/2014/main" id="{98FE318F-D109-6A81-EF30-76628DCC714B}"/>
              </a:ext>
            </a:extLst>
          </p:cNvPr>
          <p:cNvGrpSpPr/>
          <p:nvPr/>
        </p:nvGrpSpPr>
        <p:grpSpPr>
          <a:xfrm>
            <a:off x="3881378" y="2270456"/>
            <a:ext cx="2924753" cy="1978364"/>
            <a:chOff x="627321" y="4903645"/>
            <a:chExt cx="3838353" cy="1624746"/>
          </a:xfrm>
        </p:grpSpPr>
        <p:sp>
          <p:nvSpPr>
            <p:cNvPr id="29" name="Freeform 10">
              <a:extLst>
                <a:ext uri="{FF2B5EF4-FFF2-40B4-BE49-F238E27FC236}">
                  <a16:creationId xmlns:a16="http://schemas.microsoft.com/office/drawing/2014/main" id="{35D9AB01-1D2C-8E87-5E0F-6C21D0F440E6}"/>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30" name="TextBox 29">
              <a:extLst>
                <a:ext uri="{FF2B5EF4-FFF2-40B4-BE49-F238E27FC236}">
                  <a16:creationId xmlns:a16="http://schemas.microsoft.com/office/drawing/2014/main" id="{D7590659-2439-BF84-56D9-5AFD9909E93B}"/>
                </a:ext>
              </a:extLst>
            </p:cNvPr>
            <p:cNvSpPr txBox="1"/>
            <p:nvPr/>
          </p:nvSpPr>
          <p:spPr>
            <a:xfrm>
              <a:off x="1446029" y="5263117"/>
              <a:ext cx="2626242" cy="923330"/>
            </a:xfrm>
            <a:prstGeom prst="rect">
              <a:avLst/>
            </a:prstGeom>
            <a:noFill/>
          </p:spPr>
          <p:txBody>
            <a:bodyPr wrap="square" rtlCol="0">
              <a:spAutoFit/>
            </a:bodyPr>
            <a:lstStyle/>
            <a:p>
              <a:pPr algn="ctr" rtl="0">
                <a:spcBef>
                  <a:spcPts val="0"/>
                </a:spcBef>
                <a:spcAft>
                  <a:spcPts val="500"/>
                </a:spcAft>
              </a:pPr>
              <a:r>
                <a:rPr lang="en-US" sz="1800" b="1" i="0" u="none" strike="noStrike" dirty="0" err="1">
                  <a:solidFill>
                    <a:srgbClr val="002060"/>
                  </a:solidFill>
                  <a:effectLst/>
                  <a:latin typeface="Cambria" panose="02040503050406030204" pitchFamily="18" charset="0"/>
                  <a:ea typeface="Cambria" panose="02040503050406030204" pitchFamily="18" charset="0"/>
                </a:rPr>
                <a:t>Tiếng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cánh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chim</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sẻ</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vụt</a:t>
              </a:r>
              <a:r>
                <a:rPr lang="en-US" sz="1800" b="1" i="0" u="none" strike="noStrike" dirty="0">
                  <a:solidFill>
                    <a:srgbClr val="002060"/>
                  </a:solidFill>
                  <a:effectLst/>
                  <a:latin typeface="Cambria" panose="02040503050406030204" pitchFamily="18" charset="0"/>
                  <a:ea typeface="Cambria" panose="02040503050406030204" pitchFamily="18" charset="0"/>
                </a:rPr>
                <a:t> qua song </a:t>
              </a:r>
              <a:r>
                <a:rPr lang="en-US" sz="1800" b="1" i="0" u="none" strike="noStrike" dirty="0" err="1">
                  <a:solidFill>
                    <a:srgbClr val="002060"/>
                  </a:solidFill>
                  <a:effectLst/>
                  <a:latin typeface="Cambria" panose="02040503050406030204" pitchFamily="18" charset="0"/>
                  <a:ea typeface="Cambria" panose="02040503050406030204" pitchFamily="18" charset="0"/>
                </a:rPr>
                <a:t>cửa</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hót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ánh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ỏi</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trong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nắng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vàng</a:t>
              </a:r>
              <a:r>
                <a:rPr lang="en-US" sz="1800" b="1" i="0" u="none" strike="noStrike" dirty="0">
                  <a:solidFill>
                    <a:srgbClr val="002060"/>
                  </a:solidFill>
                  <a:effectLst/>
                  <a:latin typeface="Cambria" panose="02040503050406030204" pitchFamily="18" charset="0"/>
                  <a:ea typeface="Cambria" panose="02040503050406030204" pitchFamily="18" charset="0"/>
                </a:rPr>
                <a:t>.</a:t>
              </a:r>
              <a:endParaRPr lang="en-US" b="1" dirty="0">
                <a:solidFill>
                  <a:srgbClr val="002060"/>
                </a:solidFill>
                <a:effectLst/>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AD5281BA-856E-AF74-0524-C788871ED714}"/>
              </a:ext>
            </a:extLst>
          </p:cNvPr>
          <p:cNvGrpSpPr/>
          <p:nvPr/>
        </p:nvGrpSpPr>
        <p:grpSpPr>
          <a:xfrm>
            <a:off x="6847176" y="2466096"/>
            <a:ext cx="2860914" cy="1832354"/>
            <a:chOff x="627321" y="4903645"/>
            <a:chExt cx="3838353" cy="1624746"/>
          </a:xfrm>
        </p:grpSpPr>
        <p:sp>
          <p:nvSpPr>
            <p:cNvPr id="32" name="Freeform 10">
              <a:extLst>
                <a:ext uri="{FF2B5EF4-FFF2-40B4-BE49-F238E27FC236}">
                  <a16:creationId xmlns:a16="http://schemas.microsoft.com/office/drawing/2014/main" id="{FFDB443D-1FD6-5537-1643-D2484A240D23}"/>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6A86908C-D636-7F8E-BCB8-922599C0646A}"/>
                </a:ext>
              </a:extLst>
            </p:cNvPr>
            <p:cNvSpPr txBox="1"/>
            <p:nvPr/>
          </p:nvSpPr>
          <p:spPr>
            <a:xfrm>
              <a:off x="1446028" y="5326913"/>
              <a:ext cx="2796363" cy="646331"/>
            </a:xfrm>
            <a:prstGeom prst="rect">
              <a:avLst/>
            </a:prstGeom>
            <a:noFill/>
          </p:spPr>
          <p:txBody>
            <a:bodyPr wrap="square" rtlCol="0">
              <a:spAutoFit/>
            </a:bodyPr>
            <a:lstStyle/>
            <a:p>
              <a:pPr algn="ctr" rtl="0">
                <a:spcBef>
                  <a:spcPts val="0"/>
                </a:spcBef>
                <a:spcAft>
                  <a:spcPts val="500"/>
                </a:spcAft>
              </a:pPr>
              <a:r>
                <a:rPr lang="en-US" sz="1800" b="1" i="0" u="none" strike="noStrike" dirty="0" err="1">
                  <a:solidFill>
                    <a:srgbClr val="002060"/>
                  </a:solidFill>
                  <a:effectLst/>
                  <a:latin typeface="Cambria" panose="02040503050406030204" pitchFamily="18" charset="0"/>
                  <a:ea typeface="Cambria" panose="02040503050406030204" pitchFamily="18" charset="0"/>
                </a:rPr>
                <a:t>Tiếng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hạt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cây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tách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vỏ</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nảy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mầm</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bật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dậy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từ</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đất</a:t>
              </a:r>
              <a:endParaRPr lang="en-US"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14897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arn(inVertical)">
                                      <p:cBhvr>
                                        <p:cTn id="59" dur="500"/>
                                        <p:tgtEl>
                                          <p:spTgt spid="10"/>
                                        </p:tgtEl>
                                      </p:cBhvr>
                                    </p:animEffect>
                                  </p:childTnLst>
                                </p:cTn>
                              </p:par>
                              <p:par>
                                <p:cTn id="60" presetID="16" presetClass="entr" presetSubtype="21"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52648" y="-471312"/>
            <a:ext cx="2740856" cy="2647761"/>
            <a:chOff x="-146110" y="-9883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110" y="-9883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669214" y="1535875"/>
              <a:ext cx="2123382" cy="649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 4:</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9243483" cy="1015663"/>
          </a:xfrm>
          <a:prstGeom prst="rect">
            <a:avLst/>
          </a:prstGeom>
          <a:noFill/>
        </p:spPr>
        <p:txBody>
          <a:bodyPr wrap="square" rtlCol="0">
            <a:spAutoFit/>
          </a:bodyPr>
          <a:lstStyle/>
          <a:p>
            <a:pPr lvl="0" algn="ctr">
              <a:defRPr/>
            </a:pPr>
            <a:r>
              <a:rPr lang="vi-VN" sz="3000" b="1" dirty="0">
                <a:solidFill>
                  <a:srgbClr val="0070C0"/>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Những chi tiết nào cho thấy các bạn học sinh rất chăm chú? Vì sao giờ học của cô giáo cuốn hút được các bạn?</a:t>
            </a:r>
            <a:endParaRPr kumimoji="0" lang="en-US" sz="3000" b="1" i="0" u="none" strike="noStrike" kern="1200" cap="none" spc="0" normalizeH="0" baseline="0" noProof="0" dirty="0">
              <a:ln>
                <a:noFill/>
              </a:ln>
              <a:solidFill>
                <a:srgbClr val="0070C0"/>
              </a:solidFill>
              <a:effectLst>
                <a:glow rad="647700">
                  <a:prstClr val="white">
                    <a:alpha val="40000"/>
                  </a:prstClr>
                </a:glo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pic>
        <p:nvPicPr>
          <p:cNvPr id="8" name="Picture 13">
            <a:extLst>
              <a:ext uri="{FF2B5EF4-FFF2-40B4-BE49-F238E27FC236}">
                <a16:creationId xmlns:a16="http://schemas.microsoft.com/office/drawing/2014/main" id="{A6CBBAD6-07D1-DA2C-6A7A-097053ED483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72558" y="1881388"/>
            <a:ext cx="1744156" cy="1551691"/>
          </a:xfrm>
          <a:prstGeom prst="rect">
            <a:avLst/>
          </a:prstGeom>
        </p:spPr>
      </p:pic>
      <p:sp>
        <p:nvSpPr>
          <p:cNvPr id="12"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4400557" y="2471510"/>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Mắt sáng, nhìn lên bảng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Lớp mươi nụ môi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Đôi tay cô cụp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Báo </a:t>
            </a:r>
            <a:r>
              <a:rPr kumimoji="0" lang="vi-VN" sz="24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tưng bừng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thanh âm.</a:t>
            </a:r>
          </a:p>
        </p:txBody>
      </p:sp>
      <p:sp>
        <p:nvSpPr>
          <p:cNvPr id="13"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4400557" y="4362986"/>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Cánh sẻ vụt qua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Hót nắng vàng ánh 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Các bé vẫn lặng chăm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Nhìn theo cô mấp máy.</a:t>
            </a:r>
          </a:p>
        </p:txBody>
      </p:sp>
    </p:spTree>
    <p:extLst>
      <p:ext uri="{BB962C8B-B14F-4D97-AF65-F5344CB8AC3E}">
        <p14:creationId xmlns:p14="http://schemas.microsoft.com/office/powerpoint/2010/main" val="1006745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5C7A286-F059-CFCF-296A-59D280063012}"/>
              </a:ext>
            </a:extLst>
          </p:cNvPr>
          <p:cNvSpPr/>
          <p:nvPr/>
        </p:nvSpPr>
        <p:spPr>
          <a:xfrm>
            <a:off x="7783551" y="2341757"/>
            <a:ext cx="3957695" cy="4032034"/>
          </a:xfrm>
          <a:custGeom>
            <a:avLst/>
            <a:gdLst/>
            <a:ahLst/>
            <a:cxnLst/>
            <a:rect l="l" t="t" r="r" b="b"/>
            <a:pathLst>
              <a:path w="6016952" h="6016952">
                <a:moveTo>
                  <a:pt x="0" y="0"/>
                </a:moveTo>
                <a:lnTo>
                  <a:pt x="6016953" y="0"/>
                </a:lnTo>
                <a:lnTo>
                  <a:pt x="6016953" y="6016952"/>
                </a:lnTo>
                <a:lnTo>
                  <a:pt x="0" y="601695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2EB44A2A-6B6A-B835-B57B-08F7328F415F}"/>
              </a:ext>
            </a:extLst>
          </p:cNvPr>
          <p:cNvSpPr/>
          <p:nvPr/>
        </p:nvSpPr>
        <p:spPr>
          <a:xfrm>
            <a:off x="4482789" y="1661531"/>
            <a:ext cx="2804775" cy="2701383"/>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Freeform 3">
            <a:extLst>
              <a:ext uri="{FF2B5EF4-FFF2-40B4-BE49-F238E27FC236}">
                <a16:creationId xmlns:a16="http://schemas.microsoft.com/office/drawing/2014/main" id="{F6A9CB83-F527-941D-CA10-D059A764635D}"/>
              </a:ext>
            </a:extLst>
          </p:cNvPr>
          <p:cNvSpPr/>
          <p:nvPr/>
        </p:nvSpPr>
        <p:spPr>
          <a:xfrm flipH="1">
            <a:off x="1304750" y="2877014"/>
            <a:ext cx="2731991" cy="3571253"/>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A025E8B6-173A-7778-A2D7-3829FA9F0563}"/>
              </a:ext>
            </a:extLst>
          </p:cNvPr>
          <p:cNvPicPr>
            <a:picLocks noChangeAspect="1"/>
          </p:cNvPicPr>
          <p:nvPr/>
        </p:nvPicPr>
        <p:blipFill>
          <a:blip r:embed="rId9"/>
          <a:stretch>
            <a:fillRect/>
          </a:stretch>
        </p:blipFill>
        <p:spPr>
          <a:xfrm>
            <a:off x="931121" y="-99301"/>
            <a:ext cx="10418967" cy="1280271"/>
          </a:xfrm>
          <a:prstGeom prst="rect">
            <a:avLst/>
          </a:prstGeom>
        </p:spPr>
      </p:pic>
      <p:pic>
        <p:nvPicPr>
          <p:cNvPr id="13" name="Picture 12">
            <a:extLst>
              <a:ext uri="{FF2B5EF4-FFF2-40B4-BE49-F238E27FC236}">
                <a16:creationId xmlns:a16="http://schemas.microsoft.com/office/drawing/2014/main" id="{A2F4DC4B-7446-8FF8-7EE8-A7DA4C38A521}"/>
              </a:ext>
            </a:extLst>
          </p:cNvPr>
          <p:cNvPicPr>
            <a:picLocks noChangeAspect="1"/>
          </p:cNvPicPr>
          <p:nvPr/>
        </p:nvPicPr>
        <p:blipFill>
          <a:blip r:embed="rId10"/>
          <a:stretch>
            <a:fillRect/>
          </a:stretch>
        </p:blipFill>
        <p:spPr>
          <a:xfrm>
            <a:off x="-149844" y="1251154"/>
            <a:ext cx="2767824" cy="2036240"/>
          </a:xfrm>
          <a:prstGeom prst="rect">
            <a:avLst/>
          </a:prstGeom>
        </p:spPr>
      </p:pic>
    </p:spTree>
    <p:extLst>
      <p:ext uri="{BB962C8B-B14F-4D97-AF65-F5344CB8AC3E}">
        <p14:creationId xmlns:p14="http://schemas.microsoft.com/office/powerpoint/2010/main" val="2413578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par>
                                <p:cTn id="21" presetID="32" presetClass="emph" presetSubtype="0" repeatCount="indefinite" fill="hold" grpId="0"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5:</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681554" y="580034"/>
            <a:ext cx="9082355" cy="1200329"/>
          </a:xfrm>
          <a:prstGeom prst="rect">
            <a:avLst/>
          </a:prstGeom>
          <a:noFill/>
        </p:spPr>
        <p:txBody>
          <a:bodyPr wrap="square" rtlCol="0">
            <a:spAutoFit/>
          </a:bodyPr>
          <a:lstStyle/>
          <a:p>
            <a:pPr lvl="0">
              <a:defRPr/>
            </a:pPr>
            <a:r>
              <a:rPr lang="vi-VN" sz="3600" b="1" dirty="0">
                <a:solidFill>
                  <a:srgbClr val="002060"/>
                </a:solidFill>
                <a:effectLst>
                  <a:glow rad="647700">
                    <a:prstClr val="white">
                      <a:alpha val="40000"/>
                    </a:prstClr>
                  </a:glow>
                </a:effectLst>
                <a:latin typeface="Times New Roman" panose="02020603050405020304" pitchFamily="18" charset="0"/>
                <a:ea typeface="Cambria" panose="02040503050406030204" pitchFamily="18" charset="0"/>
                <a:cs typeface="Times New Roman" panose="02020603050405020304" pitchFamily="18" charset="0"/>
              </a:rPr>
              <a:t>Em có suy nghĩ gì về cô giáo của lớp học đặc biệt này qua 2 khổ thơ cuối?</a:t>
            </a:r>
            <a:endParaRPr kumimoji="0" lang="en-US" sz="3600" b="1" i="0" u="none" strike="noStrike" kern="1200" cap="none" spc="0" normalizeH="0" baseline="0" noProof="0" dirty="0">
              <a:ln>
                <a:noFill/>
              </a:ln>
              <a:solidFill>
                <a:srgbClr val="002060"/>
              </a:solidFill>
              <a:effectLst>
                <a:glow rad="647700">
                  <a:prstClr val="white">
                    <a:alpha val="40000"/>
                  </a:prstClr>
                </a:glo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4365084" y="201770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Bao nghĩ suy vất vả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 mắt người lo toan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Để từng âm có nghĩa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Bật lên từ môi em.</a:t>
            </a:r>
          </a:p>
        </p:txBody>
      </p:sp>
      <p:sp>
        <p:nvSpPr>
          <p:cNvPr id="13"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4261072" y="3989314"/>
            <a:ext cx="4273198" cy="193899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Nghe cánh vỗ chim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Trước diệu kì tiếng hót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Giữa hồn nhiên lớp học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Ai nụ cười rưng rưng.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Hà)</a:t>
            </a:r>
          </a:p>
        </p:txBody>
      </p:sp>
    </p:spTree>
    <p:extLst>
      <p:ext uri="{BB962C8B-B14F-4D97-AF65-F5344CB8AC3E}">
        <p14:creationId xmlns:p14="http://schemas.microsoft.com/office/powerpoint/2010/main" val="1445025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76F3014-FDAA-227D-35E1-6434E8FF7D7F}"/>
              </a:ext>
            </a:extLst>
          </p:cNvPr>
          <p:cNvGrpSpPr/>
          <p:nvPr/>
        </p:nvGrpSpPr>
        <p:grpSpPr>
          <a:xfrm>
            <a:off x="649202" y="520236"/>
            <a:ext cx="4054831" cy="2887291"/>
            <a:chOff x="656289" y="1290397"/>
            <a:chExt cx="3973197" cy="3431754"/>
          </a:xfrm>
        </p:grpSpPr>
        <p:sp>
          <p:nvSpPr>
            <p:cNvPr id="4" name="Speech Bubble: Oval 3">
              <a:extLst>
                <a:ext uri="{FF2B5EF4-FFF2-40B4-BE49-F238E27FC236}">
                  <a16:creationId xmlns:a16="http://schemas.microsoft.com/office/drawing/2014/main" id="{BC939FE3-FAF8-17C4-80AC-746DF4351718}"/>
                </a:ext>
              </a:extLst>
            </p:cNvPr>
            <p:cNvSpPr/>
            <p:nvPr/>
          </p:nvSpPr>
          <p:spPr>
            <a:xfrm>
              <a:off x="656289" y="1290397"/>
              <a:ext cx="3973197" cy="3431754"/>
            </a:xfrm>
            <a:prstGeom prst="wedgeEllipseCallout">
              <a:avLst>
                <a:gd name="adj1" fmla="val -21678"/>
                <a:gd name="adj2" fmla="val 67581"/>
              </a:avLst>
            </a:prstGeom>
            <a:solidFill>
              <a:schemeClr val="bg1"/>
            </a:solidFill>
            <a:ln w="38100">
              <a:solidFill>
                <a:srgbClr val="BE462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F2C34F9-A037-451F-EA31-42EDF09C847D}"/>
                </a:ext>
              </a:extLst>
            </p:cNvPr>
            <p:cNvSpPr txBox="1"/>
            <p:nvPr/>
          </p:nvSpPr>
          <p:spPr>
            <a:xfrm>
              <a:off x="962692" y="1946146"/>
              <a:ext cx="3231968" cy="23046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rPr>
                <a:t>Theo em nội dung bài học là gì ?</a:t>
              </a:r>
              <a:endParaRPr kumimoji="0" lang="en-US" sz="4000" b="1" i="0" u="none" strike="noStrike" kern="1200" cap="none" spc="0" normalizeH="0" baseline="0" noProof="0" dirty="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1" name="Group 20">
            <a:extLst>
              <a:ext uri="{FF2B5EF4-FFF2-40B4-BE49-F238E27FC236}">
                <a16:creationId xmlns:a16="http://schemas.microsoft.com/office/drawing/2014/main" id="{9126D645-5FFB-7520-D23D-96AE2C9BF096}"/>
              </a:ext>
            </a:extLst>
          </p:cNvPr>
          <p:cNvGrpSpPr/>
          <p:nvPr/>
        </p:nvGrpSpPr>
        <p:grpSpPr>
          <a:xfrm>
            <a:off x="4869713" y="2259498"/>
            <a:ext cx="6506258" cy="3910897"/>
            <a:chOff x="5930419" y="1879380"/>
            <a:chExt cx="5417997" cy="3842459"/>
          </a:xfrm>
        </p:grpSpPr>
        <p:sp>
          <p:nvSpPr>
            <p:cNvPr id="20" name="Rectangle: Rounded Corners 19">
              <a:extLst>
                <a:ext uri="{FF2B5EF4-FFF2-40B4-BE49-F238E27FC236}">
                  <a16:creationId xmlns:a16="http://schemas.microsoft.com/office/drawing/2014/main" id="{01FFFB41-7AE3-8EA8-6005-C13AE6BF4F2C}"/>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Content Placeholder 2">
              <a:extLst>
                <a:ext uri="{FF2B5EF4-FFF2-40B4-BE49-F238E27FC236}">
                  <a16:creationId xmlns:a16="http://schemas.microsoft.com/office/drawing/2014/main" id="{FB5C1AB4-FDFD-23B9-857F-3A41E508F82C}"/>
                </a:ext>
              </a:extLst>
            </p:cNvPr>
            <p:cNvSpPr txBox="1">
              <a:spLocks/>
            </p:cNvSpPr>
            <p:nvPr/>
          </p:nvSpPr>
          <p:spPr>
            <a:xfrm>
              <a:off x="5930419" y="2136591"/>
              <a:ext cx="5381756" cy="3585248"/>
            </a:xfr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400" b="1"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 thơ viết về một lớp học đặc biệt với giờ học rất thú vị, hấp dẫn. Qua đó ca </a:t>
              </a:r>
              <a:r>
                <a:rPr kumimoji="0" lang="vi-VN" sz="4400" b="1" i="0" u="none" strike="noStrike" kern="1200" cap="none" spc="0" normalizeH="0" baseline="0" noProof="0" dirty="0" smtClean="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rPr>
                <a:t>ngợi</a:t>
              </a:r>
              <a:r>
                <a:rPr kumimoji="0" lang="en-US" sz="4400" b="1" i="0" u="none" strike="noStrike" kern="1200" cap="none" spc="0" normalizeH="0" baseline="0" noProof="0" dirty="0" smtClean="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rPr>
                <a:t> sự</a:t>
              </a:r>
              <a:r>
                <a:rPr kumimoji="0" lang="en-US" sz="4400" b="1" i="0" u="none" strike="noStrike" kern="1200" cap="none" spc="0" normalizeH="0" noProof="0" dirty="0" smtClean="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rPr>
                <a:t> khát khao học tập và</a:t>
              </a:r>
              <a:r>
                <a:rPr kumimoji="0" lang="vi-VN" sz="4400" b="1" i="0" u="none" strike="noStrike" kern="1200" cap="none" spc="0" normalizeH="0" baseline="0" noProof="0" dirty="0" smtClean="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smtClean="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rPr>
                <a:t>tình</a:t>
              </a:r>
              <a:r>
                <a:rPr kumimoji="0" lang="en-US" sz="4400" b="1" i="0" u="none" strike="noStrike" kern="1200" cap="none" spc="0" normalizeH="0" noProof="0" dirty="0" smtClean="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rPr>
                <a:t> yêu thương, sự tận </a:t>
              </a:r>
              <a:r>
                <a:rPr kumimoji="0" lang="en-US" sz="4400" b="1" i="0" u="none" strike="noStrike" kern="1200" cap="none" spc="0" normalizeH="0" noProof="0" dirty="0" err="1" smtClean="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rPr>
                <a:t>tuỵ</a:t>
              </a:r>
              <a:r>
                <a:rPr kumimoji="0" lang="en-US" sz="4400" b="1" i="0" u="none" strike="noStrike" kern="1200" cap="none" spc="0" normalizeH="0" noProof="0" dirty="0" smtClean="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rPr>
                <a:t> của cô giáo.</a:t>
              </a:r>
              <a:endParaRPr kumimoji="0" lang="vi-VN" sz="4400" b="1"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961B688D-72DD-4952-9B05-C2F5A3CA1E40}"/>
              </a:ext>
            </a:extLst>
          </p:cNvPr>
          <p:cNvGrpSpPr/>
          <p:nvPr/>
        </p:nvGrpSpPr>
        <p:grpSpPr>
          <a:xfrm>
            <a:off x="6614144" y="-562214"/>
            <a:ext cx="3268323" cy="3268323"/>
            <a:chOff x="4537781" y="-939812"/>
            <a:chExt cx="3268323" cy="3268323"/>
          </a:xfrm>
        </p:grpSpPr>
        <p:pic>
          <p:nvPicPr>
            <p:cNvPr id="14" name="图片 9" descr="图片包含 室内, 规模, 摇摆, 木&#10;&#10;描述已自动生成">
              <a:extLst>
                <a:ext uri="{FF2B5EF4-FFF2-40B4-BE49-F238E27FC236}">
                  <a16:creationId xmlns:a16="http://schemas.microsoft.com/office/drawing/2014/main" id="{209F2948-153D-47CD-B254-83B1A2808E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7781" y="-939812"/>
              <a:ext cx="3268323" cy="3268323"/>
            </a:xfrm>
            <a:prstGeom prst="rect">
              <a:avLst/>
            </a:prstGeom>
          </p:spPr>
        </p:pic>
        <p:sp>
          <p:nvSpPr>
            <p:cNvPr id="15" name="TextBox 14">
              <a:extLst>
                <a:ext uri="{FF2B5EF4-FFF2-40B4-BE49-F238E27FC236}">
                  <a16:creationId xmlns:a16="http://schemas.microsoft.com/office/drawing/2014/main" id="{63ABC166-1720-40DA-8232-5435A87CD173}"/>
                </a:ext>
              </a:extLst>
            </p:cNvPr>
            <p:cNvSpPr txBox="1"/>
            <p:nvPr/>
          </p:nvSpPr>
          <p:spPr>
            <a:xfrm>
              <a:off x="4627950" y="490085"/>
              <a:ext cx="30879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38100">
                    <a:noFill/>
                  </a:ln>
                  <a:solidFill>
                    <a:prstClr val="white"/>
                  </a:solidFill>
                  <a:effectLst/>
                  <a:uLnTx/>
                  <a:uFillTx/>
                  <a:latin typeface="Cambria" panose="02040503050406030204" pitchFamily="18" charset="0"/>
                  <a:ea typeface="Cambria" panose="02040503050406030204" pitchFamily="18" charset="0"/>
                </a:rPr>
                <a:t>Nội</a:t>
              </a:r>
              <a:r>
                <a:rPr kumimoji="0" lang="en-US" sz="44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rPr>
                <a:t> dung</a:t>
              </a:r>
            </a:p>
          </p:txBody>
        </p:sp>
      </p:grpSp>
      <p:pic>
        <p:nvPicPr>
          <p:cNvPr id="2" name="Picture 1" descr="A picture containing clipart, animated cartoon, illustration, drawing&#10;&#10;Description automatically generated">
            <a:extLst>
              <a:ext uri="{FF2B5EF4-FFF2-40B4-BE49-F238E27FC236}">
                <a16:creationId xmlns:a16="http://schemas.microsoft.com/office/drawing/2014/main" id="{E7503EA9-762F-1AAA-6595-8DD64DF37B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2018" y="3772901"/>
            <a:ext cx="2403903" cy="3085099"/>
          </a:xfrm>
          <a:prstGeom prst="rect">
            <a:avLst/>
          </a:prstGeom>
        </p:spPr>
      </p:pic>
    </p:spTree>
    <p:extLst>
      <p:ext uri="{BB962C8B-B14F-4D97-AF65-F5344CB8AC3E}">
        <p14:creationId xmlns:p14="http://schemas.microsoft.com/office/powerpoint/2010/main" val="2127914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47"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93772" y="60444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1775" y="1863115"/>
            <a:ext cx="12192000" cy="4855028"/>
          </a:xfrm>
          <a:prstGeom prst="rect">
            <a:avLst/>
          </a:prstGeom>
          <a:ln>
            <a:noFill/>
          </a:ln>
        </p:spPr>
      </p:pic>
      <p:grpSp>
        <p:nvGrpSpPr>
          <p:cNvPr id="9" name="Group 8">
            <a:extLst>
              <a:ext uri="{FF2B5EF4-FFF2-40B4-BE49-F238E27FC236}">
                <a16:creationId xmlns:a16="http://schemas.microsoft.com/office/drawing/2014/main" id="{31E39160-0F90-CBF1-4E12-8593EDB7EAF4}"/>
              </a:ext>
            </a:extLst>
          </p:cNvPr>
          <p:cNvGrpSpPr/>
          <p:nvPr/>
        </p:nvGrpSpPr>
        <p:grpSpPr>
          <a:xfrm>
            <a:off x="2093772" y="601054"/>
            <a:ext cx="8048846" cy="3074992"/>
            <a:chOff x="4164208" y="-1065439"/>
            <a:chExt cx="3667124" cy="3667124"/>
          </a:xfrm>
        </p:grpSpPr>
        <p:pic>
          <p:nvPicPr>
            <p:cNvPr id="10" name="图片 6" descr="图片包含 室内, 规模, 摇摆, 木&#10;&#10;描述已自动生成">
              <a:extLst>
                <a:ext uri="{FF2B5EF4-FFF2-40B4-BE49-F238E27FC236}">
                  <a16:creationId xmlns:a16="http://schemas.microsoft.com/office/drawing/2014/main" id="{5C23542C-247D-4D8D-9D8F-53C3FAC1EF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4208" y="-1065439"/>
              <a:ext cx="3667124" cy="3667124"/>
            </a:xfrm>
            <a:prstGeom prst="rect">
              <a:avLst/>
            </a:prstGeom>
          </p:spPr>
        </p:pic>
        <p:sp>
          <p:nvSpPr>
            <p:cNvPr id="11" name="TextBox 10">
              <a:extLst>
                <a:ext uri="{FF2B5EF4-FFF2-40B4-BE49-F238E27FC236}">
                  <a16:creationId xmlns:a16="http://schemas.microsoft.com/office/drawing/2014/main" id="{41EE0C58-14EA-5D19-8EDC-6773A603C4EB}"/>
                </a:ext>
              </a:extLst>
            </p:cNvPr>
            <p:cNvSpPr txBox="1"/>
            <p:nvPr/>
          </p:nvSpPr>
          <p:spPr>
            <a:xfrm>
              <a:off x="4453778" y="598942"/>
              <a:ext cx="30879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rPr>
                <a:t>HỌC THUỘC LÒNG BÀI THƠ</a:t>
              </a:r>
            </a:p>
          </p:txBody>
        </p:sp>
      </p:grpSp>
    </p:spTree>
    <p:extLst>
      <p:ext uri="{BB962C8B-B14F-4D97-AF65-F5344CB8AC3E}">
        <p14:creationId xmlns:p14="http://schemas.microsoft.com/office/powerpoint/2010/main" val="190252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200626" y="245328"/>
            <a:ext cx="11790748" cy="6332118"/>
          </a:xfrm>
          <a:custGeom>
            <a:avLst/>
            <a:gdLst>
              <a:gd name="connsiteX0" fmla="*/ 0 w 11790748"/>
              <a:gd name="connsiteY0" fmla="*/ 0 h 6332118"/>
              <a:gd name="connsiteX1" fmla="*/ 0 w 11790748"/>
              <a:gd name="connsiteY1" fmla="*/ 0 h 6332118"/>
              <a:gd name="connsiteX2" fmla="*/ 11790748 w 11790748"/>
              <a:gd name="connsiteY2" fmla="*/ 0 h 6332118"/>
              <a:gd name="connsiteX3" fmla="*/ 11790748 w 11790748"/>
              <a:gd name="connsiteY3" fmla="*/ 0 h 6332118"/>
              <a:gd name="connsiteX4" fmla="*/ 11790748 w 11790748"/>
              <a:gd name="connsiteY4" fmla="*/ 6332118 h 6332118"/>
              <a:gd name="connsiteX5" fmla="*/ 11790748 w 11790748"/>
              <a:gd name="connsiteY5" fmla="*/ 6332118 h 6332118"/>
              <a:gd name="connsiteX6" fmla="*/ 0 w 11790748"/>
              <a:gd name="connsiteY6" fmla="*/ 6332118 h 6332118"/>
              <a:gd name="connsiteX7" fmla="*/ 0 w 11790748"/>
              <a:gd name="connsiteY7" fmla="*/ 6332118 h 6332118"/>
              <a:gd name="connsiteX8" fmla="*/ 0 w 11790748"/>
              <a:gd name="connsiteY8" fmla="*/ 0 h 6332118"/>
              <a:gd name="connsiteX0" fmla="*/ 0 w 11790748"/>
              <a:gd name="connsiteY0" fmla="*/ 0 h 6332118"/>
              <a:gd name="connsiteX1" fmla="*/ 0 w 11790748"/>
              <a:gd name="connsiteY1" fmla="*/ 0 h 6332118"/>
              <a:gd name="connsiteX2" fmla="*/ 11790748 w 11790748"/>
              <a:gd name="connsiteY2" fmla="*/ 0 h 6332118"/>
              <a:gd name="connsiteX3" fmla="*/ 11790748 w 11790748"/>
              <a:gd name="connsiteY3" fmla="*/ 0 h 6332118"/>
              <a:gd name="connsiteX4" fmla="*/ 11790748 w 11790748"/>
              <a:gd name="connsiteY4" fmla="*/ 6332118 h 6332118"/>
              <a:gd name="connsiteX5" fmla="*/ 11790748 w 11790748"/>
              <a:gd name="connsiteY5" fmla="*/ 6332118 h 6332118"/>
              <a:gd name="connsiteX6" fmla="*/ 0 w 11790748"/>
              <a:gd name="connsiteY6" fmla="*/ 6332118 h 6332118"/>
              <a:gd name="connsiteX7" fmla="*/ 0 w 11790748"/>
              <a:gd name="connsiteY7" fmla="*/ 6332118 h 6332118"/>
              <a:gd name="connsiteX8" fmla="*/ 0 w 11790748"/>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748" h="6332118" fill="none" extrusionOk="0">
                <a:moveTo>
                  <a:pt x="0" y="0"/>
                </a:moveTo>
                <a:lnTo>
                  <a:pt x="0" y="0"/>
                </a:lnTo>
                <a:cubicBezTo>
                  <a:pt x="3173140" y="-97083"/>
                  <a:pt x="6564411" y="382130"/>
                  <a:pt x="11790748" y="0"/>
                </a:cubicBezTo>
                <a:lnTo>
                  <a:pt x="11790748" y="0"/>
                </a:lnTo>
                <a:cubicBezTo>
                  <a:pt x="11734104" y="790595"/>
                  <a:pt x="11974298" y="3807143"/>
                  <a:pt x="11790748" y="6332118"/>
                </a:cubicBezTo>
                <a:lnTo>
                  <a:pt x="11790748" y="6332118"/>
                </a:lnTo>
                <a:cubicBezTo>
                  <a:pt x="6023112" y="6307159"/>
                  <a:pt x="3312698" y="6405231"/>
                  <a:pt x="0" y="6332118"/>
                </a:cubicBezTo>
                <a:lnTo>
                  <a:pt x="0" y="6332118"/>
                </a:lnTo>
                <a:cubicBezTo>
                  <a:pt x="-193303" y="5569715"/>
                  <a:pt x="-34249" y="3010984"/>
                  <a:pt x="0" y="0"/>
                </a:cubicBezTo>
                <a:close/>
              </a:path>
              <a:path w="11790748" h="6332118" stroke="0" extrusionOk="0">
                <a:moveTo>
                  <a:pt x="0" y="0"/>
                </a:moveTo>
                <a:lnTo>
                  <a:pt x="0" y="0"/>
                </a:lnTo>
                <a:cubicBezTo>
                  <a:pt x="2055934" y="-520169"/>
                  <a:pt x="6418692" y="431692"/>
                  <a:pt x="11790748" y="0"/>
                </a:cubicBezTo>
                <a:lnTo>
                  <a:pt x="11790748" y="0"/>
                </a:lnTo>
                <a:cubicBezTo>
                  <a:pt x="11882942" y="2862549"/>
                  <a:pt x="11546428" y="4501343"/>
                  <a:pt x="11790748" y="6332118"/>
                </a:cubicBezTo>
                <a:lnTo>
                  <a:pt x="11790748" y="6332118"/>
                </a:lnTo>
                <a:cubicBezTo>
                  <a:pt x="6940810" y="6408987"/>
                  <a:pt x="5413792" y="6533896"/>
                  <a:pt x="0" y="6332118"/>
                </a:cubicBezTo>
                <a:lnTo>
                  <a:pt x="0" y="6332118"/>
                </a:lnTo>
                <a:cubicBezTo>
                  <a:pt x="-184532" y="4069388"/>
                  <a:pt x="-56800" y="1103219"/>
                  <a:pt x="0" y="0"/>
                </a:cubicBezTo>
                <a:close/>
              </a:path>
              <a:path w="11790748" h="6332118" fill="none" stroke="0" extrusionOk="0">
                <a:moveTo>
                  <a:pt x="0" y="0"/>
                </a:moveTo>
                <a:lnTo>
                  <a:pt x="0" y="0"/>
                </a:lnTo>
                <a:cubicBezTo>
                  <a:pt x="3742362" y="-243721"/>
                  <a:pt x="6345454" y="26422"/>
                  <a:pt x="11790748" y="0"/>
                </a:cubicBezTo>
                <a:lnTo>
                  <a:pt x="11790748" y="0"/>
                </a:lnTo>
                <a:cubicBezTo>
                  <a:pt x="11878795" y="1151463"/>
                  <a:pt x="11790421" y="4113045"/>
                  <a:pt x="11790748" y="6332118"/>
                </a:cubicBezTo>
                <a:lnTo>
                  <a:pt x="11790748" y="6332118"/>
                </a:lnTo>
                <a:cubicBezTo>
                  <a:pt x="6815514" y="6360614"/>
                  <a:pt x="5281513" y="6436542"/>
                  <a:pt x="0" y="6332118"/>
                </a:cubicBezTo>
                <a:lnTo>
                  <a:pt x="0" y="6332118"/>
                </a:lnTo>
                <a:cubicBezTo>
                  <a:pt x="243" y="6045759"/>
                  <a:pt x="117827" y="2474628"/>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1521719" y="1169154"/>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Mắt sáng, nhìn lên bảng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Lớp mươi nụ môi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Đôi tay cô cụp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Báo tưng bừng thanh âm.</a:t>
            </a: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1521719" y="2794078"/>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Cánh sẻ vụt qua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Hót nắng vàng ánh 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 bé vẫn lặng chăm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Nhìn theo cô mấp máy.</a:t>
            </a: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1390446" y="4563661"/>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Sau ngón tay cô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 tiếng hạt nảy mầm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lá động trong vườn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sớm mai mẹ gọi.</a:t>
            </a: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6296626" y="1169154"/>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cuộc đời sâu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Con tàu biển buông neo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Ngôi sao mọc rừng chiều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ó</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ngựa ran vách đá.</a:t>
            </a: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6296626" y="2863997"/>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Bao nghĩ suy vất vả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 mắt người lo toan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Để từng âm có nghĩa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Bật lên từ môi em.</a:t>
            </a: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6285081" y="4657135"/>
            <a:ext cx="4273198" cy="193899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Nghe cánh vỗ chim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Trước diệu kì tiếng hót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Giữa hồn nhiên lớp học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Ai nụ cười rưng rưng.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Hà)</a:t>
            </a:r>
          </a:p>
        </p:txBody>
      </p:sp>
      <p:sp>
        <p:nvSpPr>
          <p:cNvPr id="16" name="Text Box 14"/>
          <p:cNvSpPr txBox="1">
            <a:spLocks noChangeArrowheads="1"/>
          </p:cNvSpPr>
          <p:nvPr/>
        </p:nvSpPr>
        <p:spPr bwMode="auto">
          <a:xfrm>
            <a:off x="565768" y="518649"/>
            <a:ext cx="10195752" cy="66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HẠT NẢY MẦM </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89346536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200626" y="245328"/>
            <a:ext cx="11790748" cy="6332118"/>
          </a:xfrm>
          <a:custGeom>
            <a:avLst/>
            <a:gdLst>
              <a:gd name="connsiteX0" fmla="*/ 0 w 11790748"/>
              <a:gd name="connsiteY0" fmla="*/ 0 h 6332118"/>
              <a:gd name="connsiteX1" fmla="*/ 0 w 11790748"/>
              <a:gd name="connsiteY1" fmla="*/ 0 h 6332118"/>
              <a:gd name="connsiteX2" fmla="*/ 11790748 w 11790748"/>
              <a:gd name="connsiteY2" fmla="*/ 0 h 6332118"/>
              <a:gd name="connsiteX3" fmla="*/ 11790748 w 11790748"/>
              <a:gd name="connsiteY3" fmla="*/ 0 h 6332118"/>
              <a:gd name="connsiteX4" fmla="*/ 11790748 w 11790748"/>
              <a:gd name="connsiteY4" fmla="*/ 6332118 h 6332118"/>
              <a:gd name="connsiteX5" fmla="*/ 11790748 w 11790748"/>
              <a:gd name="connsiteY5" fmla="*/ 6332118 h 6332118"/>
              <a:gd name="connsiteX6" fmla="*/ 0 w 11790748"/>
              <a:gd name="connsiteY6" fmla="*/ 6332118 h 6332118"/>
              <a:gd name="connsiteX7" fmla="*/ 0 w 11790748"/>
              <a:gd name="connsiteY7" fmla="*/ 6332118 h 6332118"/>
              <a:gd name="connsiteX8" fmla="*/ 0 w 11790748"/>
              <a:gd name="connsiteY8" fmla="*/ 0 h 6332118"/>
              <a:gd name="connsiteX0" fmla="*/ 0 w 11790748"/>
              <a:gd name="connsiteY0" fmla="*/ 0 h 6332118"/>
              <a:gd name="connsiteX1" fmla="*/ 0 w 11790748"/>
              <a:gd name="connsiteY1" fmla="*/ 0 h 6332118"/>
              <a:gd name="connsiteX2" fmla="*/ 11790748 w 11790748"/>
              <a:gd name="connsiteY2" fmla="*/ 0 h 6332118"/>
              <a:gd name="connsiteX3" fmla="*/ 11790748 w 11790748"/>
              <a:gd name="connsiteY3" fmla="*/ 0 h 6332118"/>
              <a:gd name="connsiteX4" fmla="*/ 11790748 w 11790748"/>
              <a:gd name="connsiteY4" fmla="*/ 6332118 h 6332118"/>
              <a:gd name="connsiteX5" fmla="*/ 11790748 w 11790748"/>
              <a:gd name="connsiteY5" fmla="*/ 6332118 h 6332118"/>
              <a:gd name="connsiteX6" fmla="*/ 0 w 11790748"/>
              <a:gd name="connsiteY6" fmla="*/ 6332118 h 6332118"/>
              <a:gd name="connsiteX7" fmla="*/ 0 w 11790748"/>
              <a:gd name="connsiteY7" fmla="*/ 6332118 h 6332118"/>
              <a:gd name="connsiteX8" fmla="*/ 0 w 11790748"/>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748" h="6332118" fill="none" extrusionOk="0">
                <a:moveTo>
                  <a:pt x="0" y="0"/>
                </a:moveTo>
                <a:lnTo>
                  <a:pt x="0" y="0"/>
                </a:lnTo>
                <a:cubicBezTo>
                  <a:pt x="3173140" y="-97083"/>
                  <a:pt x="6564411" y="382130"/>
                  <a:pt x="11790748" y="0"/>
                </a:cubicBezTo>
                <a:lnTo>
                  <a:pt x="11790748" y="0"/>
                </a:lnTo>
                <a:cubicBezTo>
                  <a:pt x="11734104" y="790595"/>
                  <a:pt x="11974298" y="3807143"/>
                  <a:pt x="11790748" y="6332118"/>
                </a:cubicBezTo>
                <a:lnTo>
                  <a:pt x="11790748" y="6332118"/>
                </a:lnTo>
                <a:cubicBezTo>
                  <a:pt x="6023112" y="6307159"/>
                  <a:pt x="3312698" y="6405231"/>
                  <a:pt x="0" y="6332118"/>
                </a:cubicBezTo>
                <a:lnTo>
                  <a:pt x="0" y="6332118"/>
                </a:lnTo>
                <a:cubicBezTo>
                  <a:pt x="-193303" y="5569715"/>
                  <a:pt x="-34249" y="3010984"/>
                  <a:pt x="0" y="0"/>
                </a:cubicBezTo>
                <a:close/>
              </a:path>
              <a:path w="11790748" h="6332118" stroke="0" extrusionOk="0">
                <a:moveTo>
                  <a:pt x="0" y="0"/>
                </a:moveTo>
                <a:lnTo>
                  <a:pt x="0" y="0"/>
                </a:lnTo>
                <a:cubicBezTo>
                  <a:pt x="2055934" y="-520169"/>
                  <a:pt x="6418692" y="431692"/>
                  <a:pt x="11790748" y="0"/>
                </a:cubicBezTo>
                <a:lnTo>
                  <a:pt x="11790748" y="0"/>
                </a:lnTo>
                <a:cubicBezTo>
                  <a:pt x="11882942" y="2862549"/>
                  <a:pt x="11546428" y="4501343"/>
                  <a:pt x="11790748" y="6332118"/>
                </a:cubicBezTo>
                <a:lnTo>
                  <a:pt x="11790748" y="6332118"/>
                </a:lnTo>
                <a:cubicBezTo>
                  <a:pt x="6940810" y="6408987"/>
                  <a:pt x="5413792" y="6533896"/>
                  <a:pt x="0" y="6332118"/>
                </a:cubicBezTo>
                <a:lnTo>
                  <a:pt x="0" y="6332118"/>
                </a:lnTo>
                <a:cubicBezTo>
                  <a:pt x="-184532" y="4069388"/>
                  <a:pt x="-56800" y="1103219"/>
                  <a:pt x="0" y="0"/>
                </a:cubicBezTo>
                <a:close/>
              </a:path>
              <a:path w="11790748" h="6332118" fill="none" stroke="0" extrusionOk="0">
                <a:moveTo>
                  <a:pt x="0" y="0"/>
                </a:moveTo>
                <a:lnTo>
                  <a:pt x="0" y="0"/>
                </a:lnTo>
                <a:cubicBezTo>
                  <a:pt x="3742362" y="-243721"/>
                  <a:pt x="6345454" y="26422"/>
                  <a:pt x="11790748" y="0"/>
                </a:cubicBezTo>
                <a:lnTo>
                  <a:pt x="11790748" y="0"/>
                </a:lnTo>
                <a:cubicBezTo>
                  <a:pt x="11878795" y="1151463"/>
                  <a:pt x="11790421" y="4113045"/>
                  <a:pt x="11790748" y="6332118"/>
                </a:cubicBezTo>
                <a:lnTo>
                  <a:pt x="11790748" y="6332118"/>
                </a:lnTo>
                <a:cubicBezTo>
                  <a:pt x="6815514" y="6360614"/>
                  <a:pt x="5281513" y="6436542"/>
                  <a:pt x="0" y="6332118"/>
                </a:cubicBezTo>
                <a:lnTo>
                  <a:pt x="0" y="6332118"/>
                </a:lnTo>
                <a:cubicBezTo>
                  <a:pt x="243" y="6045759"/>
                  <a:pt x="117827" y="2474628"/>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00729" y="101140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Mắt sáng,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Lớp mươi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Đôi tay cô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Báo tưng bừng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545334" y="2773297"/>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Cánh sẻ vụt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Hót nắng vàng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 bé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Nhìn theo cô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578788" y="4479434"/>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Sau ngón tay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 tiếng hạt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lá động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sớm mai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4699440" y="97433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cuộc đời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Con tàu biển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Ngôi sao mọc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a:t>
            </a:r>
            <a:r>
              <a:rPr lang="en-US" sz="2400" b="1" noProof="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ó</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ngựa ran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4661431" y="277479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Bao nghĩ suy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 mắt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Để từng âm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Bật lên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4674727" y="4644292"/>
            <a:ext cx="4273198" cy="193899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Nghe cánh vỗ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Trước diệu kì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Giữa hồn nhiên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Ai nụ cười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Hà)</a:t>
            </a:r>
          </a:p>
        </p:txBody>
      </p:sp>
      <p:pic>
        <p:nvPicPr>
          <p:cNvPr id="4" name="Picture 3">
            <a:extLst>
              <a:ext uri="{FF2B5EF4-FFF2-40B4-BE49-F238E27FC236}">
                <a16:creationId xmlns:a16="http://schemas.microsoft.com/office/drawing/2014/main" id="{72201EEB-3F3F-FFA8-665B-081E1EDD0D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3433" y="1288553"/>
            <a:ext cx="3049059" cy="4241112"/>
          </a:xfrm>
          <a:prstGeom prst="rect">
            <a:avLst/>
          </a:prstGeom>
        </p:spPr>
      </p:pic>
      <p:sp>
        <p:nvSpPr>
          <p:cNvPr id="16" name="Text Box 14"/>
          <p:cNvSpPr txBox="1">
            <a:spLocks noChangeArrowheads="1"/>
          </p:cNvSpPr>
          <p:nvPr/>
        </p:nvSpPr>
        <p:spPr bwMode="auto">
          <a:xfrm>
            <a:off x="-1502319" y="330191"/>
            <a:ext cx="10195752" cy="66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HẠT NẢY MẦM </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52078456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200626" y="245328"/>
            <a:ext cx="11790748" cy="6332118"/>
          </a:xfrm>
          <a:custGeom>
            <a:avLst/>
            <a:gdLst>
              <a:gd name="connsiteX0" fmla="*/ 0 w 11790748"/>
              <a:gd name="connsiteY0" fmla="*/ 0 h 6332118"/>
              <a:gd name="connsiteX1" fmla="*/ 0 w 11790748"/>
              <a:gd name="connsiteY1" fmla="*/ 0 h 6332118"/>
              <a:gd name="connsiteX2" fmla="*/ 11790748 w 11790748"/>
              <a:gd name="connsiteY2" fmla="*/ 0 h 6332118"/>
              <a:gd name="connsiteX3" fmla="*/ 11790748 w 11790748"/>
              <a:gd name="connsiteY3" fmla="*/ 0 h 6332118"/>
              <a:gd name="connsiteX4" fmla="*/ 11790748 w 11790748"/>
              <a:gd name="connsiteY4" fmla="*/ 6332118 h 6332118"/>
              <a:gd name="connsiteX5" fmla="*/ 11790748 w 11790748"/>
              <a:gd name="connsiteY5" fmla="*/ 6332118 h 6332118"/>
              <a:gd name="connsiteX6" fmla="*/ 0 w 11790748"/>
              <a:gd name="connsiteY6" fmla="*/ 6332118 h 6332118"/>
              <a:gd name="connsiteX7" fmla="*/ 0 w 11790748"/>
              <a:gd name="connsiteY7" fmla="*/ 6332118 h 6332118"/>
              <a:gd name="connsiteX8" fmla="*/ 0 w 11790748"/>
              <a:gd name="connsiteY8" fmla="*/ 0 h 6332118"/>
              <a:gd name="connsiteX0" fmla="*/ 0 w 11790748"/>
              <a:gd name="connsiteY0" fmla="*/ 0 h 6332118"/>
              <a:gd name="connsiteX1" fmla="*/ 0 w 11790748"/>
              <a:gd name="connsiteY1" fmla="*/ 0 h 6332118"/>
              <a:gd name="connsiteX2" fmla="*/ 11790748 w 11790748"/>
              <a:gd name="connsiteY2" fmla="*/ 0 h 6332118"/>
              <a:gd name="connsiteX3" fmla="*/ 11790748 w 11790748"/>
              <a:gd name="connsiteY3" fmla="*/ 0 h 6332118"/>
              <a:gd name="connsiteX4" fmla="*/ 11790748 w 11790748"/>
              <a:gd name="connsiteY4" fmla="*/ 6332118 h 6332118"/>
              <a:gd name="connsiteX5" fmla="*/ 11790748 w 11790748"/>
              <a:gd name="connsiteY5" fmla="*/ 6332118 h 6332118"/>
              <a:gd name="connsiteX6" fmla="*/ 0 w 11790748"/>
              <a:gd name="connsiteY6" fmla="*/ 6332118 h 6332118"/>
              <a:gd name="connsiteX7" fmla="*/ 0 w 11790748"/>
              <a:gd name="connsiteY7" fmla="*/ 6332118 h 6332118"/>
              <a:gd name="connsiteX8" fmla="*/ 0 w 11790748"/>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748" h="6332118" fill="none" extrusionOk="0">
                <a:moveTo>
                  <a:pt x="0" y="0"/>
                </a:moveTo>
                <a:lnTo>
                  <a:pt x="0" y="0"/>
                </a:lnTo>
                <a:cubicBezTo>
                  <a:pt x="3173140" y="-97083"/>
                  <a:pt x="6564411" y="382130"/>
                  <a:pt x="11790748" y="0"/>
                </a:cubicBezTo>
                <a:lnTo>
                  <a:pt x="11790748" y="0"/>
                </a:lnTo>
                <a:cubicBezTo>
                  <a:pt x="11734104" y="790595"/>
                  <a:pt x="11974298" y="3807143"/>
                  <a:pt x="11790748" y="6332118"/>
                </a:cubicBezTo>
                <a:lnTo>
                  <a:pt x="11790748" y="6332118"/>
                </a:lnTo>
                <a:cubicBezTo>
                  <a:pt x="6023112" y="6307159"/>
                  <a:pt x="3312698" y="6405231"/>
                  <a:pt x="0" y="6332118"/>
                </a:cubicBezTo>
                <a:lnTo>
                  <a:pt x="0" y="6332118"/>
                </a:lnTo>
                <a:cubicBezTo>
                  <a:pt x="-193303" y="5569715"/>
                  <a:pt x="-34249" y="3010984"/>
                  <a:pt x="0" y="0"/>
                </a:cubicBezTo>
                <a:close/>
              </a:path>
              <a:path w="11790748" h="6332118" stroke="0" extrusionOk="0">
                <a:moveTo>
                  <a:pt x="0" y="0"/>
                </a:moveTo>
                <a:lnTo>
                  <a:pt x="0" y="0"/>
                </a:lnTo>
                <a:cubicBezTo>
                  <a:pt x="2055934" y="-520169"/>
                  <a:pt x="6418692" y="431692"/>
                  <a:pt x="11790748" y="0"/>
                </a:cubicBezTo>
                <a:lnTo>
                  <a:pt x="11790748" y="0"/>
                </a:lnTo>
                <a:cubicBezTo>
                  <a:pt x="11882942" y="2862549"/>
                  <a:pt x="11546428" y="4501343"/>
                  <a:pt x="11790748" y="6332118"/>
                </a:cubicBezTo>
                <a:lnTo>
                  <a:pt x="11790748" y="6332118"/>
                </a:lnTo>
                <a:cubicBezTo>
                  <a:pt x="6940810" y="6408987"/>
                  <a:pt x="5413792" y="6533896"/>
                  <a:pt x="0" y="6332118"/>
                </a:cubicBezTo>
                <a:lnTo>
                  <a:pt x="0" y="6332118"/>
                </a:lnTo>
                <a:cubicBezTo>
                  <a:pt x="-184532" y="4069388"/>
                  <a:pt x="-56800" y="1103219"/>
                  <a:pt x="0" y="0"/>
                </a:cubicBezTo>
                <a:close/>
              </a:path>
              <a:path w="11790748" h="6332118" fill="none" stroke="0" extrusionOk="0">
                <a:moveTo>
                  <a:pt x="0" y="0"/>
                </a:moveTo>
                <a:lnTo>
                  <a:pt x="0" y="0"/>
                </a:lnTo>
                <a:cubicBezTo>
                  <a:pt x="3742362" y="-243721"/>
                  <a:pt x="6345454" y="26422"/>
                  <a:pt x="11790748" y="0"/>
                </a:cubicBezTo>
                <a:lnTo>
                  <a:pt x="11790748" y="0"/>
                </a:lnTo>
                <a:cubicBezTo>
                  <a:pt x="11878795" y="1151463"/>
                  <a:pt x="11790421" y="4113045"/>
                  <a:pt x="11790748" y="6332118"/>
                </a:cubicBezTo>
                <a:lnTo>
                  <a:pt x="11790748" y="6332118"/>
                </a:lnTo>
                <a:cubicBezTo>
                  <a:pt x="6815514" y="6360614"/>
                  <a:pt x="5281513" y="6436542"/>
                  <a:pt x="0" y="6332118"/>
                </a:cubicBezTo>
                <a:lnTo>
                  <a:pt x="0" y="6332118"/>
                </a:lnTo>
                <a:cubicBezTo>
                  <a:pt x="243" y="6045759"/>
                  <a:pt x="117827" y="2474628"/>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00729" y="101140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Mắt sáng,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Đôi tay cô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545334" y="2773297"/>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Cánh sẻ vụt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 bé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578788" y="4479434"/>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Sau ngón tay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lá động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4699440" y="97433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cuộc đời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Ngôi sao mọc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4661431" y="277479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Bao nghĩ suy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Để từng âm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4674727" y="4644292"/>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Nghe cánh vỗ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Giữa hồn nhiên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Hà)</a:t>
            </a:r>
          </a:p>
        </p:txBody>
      </p:sp>
      <p:pic>
        <p:nvPicPr>
          <p:cNvPr id="4" name="Picture 3">
            <a:extLst>
              <a:ext uri="{FF2B5EF4-FFF2-40B4-BE49-F238E27FC236}">
                <a16:creationId xmlns:a16="http://schemas.microsoft.com/office/drawing/2014/main" id="{72201EEB-3F3F-FFA8-665B-081E1EDD0D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0887" y="1288553"/>
            <a:ext cx="4111606" cy="4241112"/>
          </a:xfrm>
          <a:prstGeom prst="rect">
            <a:avLst/>
          </a:prstGeom>
        </p:spPr>
      </p:pic>
      <p:sp>
        <p:nvSpPr>
          <p:cNvPr id="16" name="Text Box 14"/>
          <p:cNvSpPr txBox="1">
            <a:spLocks noChangeArrowheads="1"/>
          </p:cNvSpPr>
          <p:nvPr/>
        </p:nvSpPr>
        <p:spPr bwMode="auto">
          <a:xfrm>
            <a:off x="-1680916" y="369454"/>
            <a:ext cx="10195752" cy="66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HẠT NẢY MẦM </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96413356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200626" y="245328"/>
            <a:ext cx="11790748" cy="6332118"/>
          </a:xfrm>
          <a:custGeom>
            <a:avLst/>
            <a:gdLst>
              <a:gd name="connsiteX0" fmla="*/ 0 w 11790748"/>
              <a:gd name="connsiteY0" fmla="*/ 0 h 6332118"/>
              <a:gd name="connsiteX1" fmla="*/ 0 w 11790748"/>
              <a:gd name="connsiteY1" fmla="*/ 0 h 6332118"/>
              <a:gd name="connsiteX2" fmla="*/ 11790748 w 11790748"/>
              <a:gd name="connsiteY2" fmla="*/ 0 h 6332118"/>
              <a:gd name="connsiteX3" fmla="*/ 11790748 w 11790748"/>
              <a:gd name="connsiteY3" fmla="*/ 0 h 6332118"/>
              <a:gd name="connsiteX4" fmla="*/ 11790748 w 11790748"/>
              <a:gd name="connsiteY4" fmla="*/ 6332118 h 6332118"/>
              <a:gd name="connsiteX5" fmla="*/ 11790748 w 11790748"/>
              <a:gd name="connsiteY5" fmla="*/ 6332118 h 6332118"/>
              <a:gd name="connsiteX6" fmla="*/ 0 w 11790748"/>
              <a:gd name="connsiteY6" fmla="*/ 6332118 h 6332118"/>
              <a:gd name="connsiteX7" fmla="*/ 0 w 11790748"/>
              <a:gd name="connsiteY7" fmla="*/ 6332118 h 6332118"/>
              <a:gd name="connsiteX8" fmla="*/ 0 w 11790748"/>
              <a:gd name="connsiteY8" fmla="*/ 0 h 6332118"/>
              <a:gd name="connsiteX0" fmla="*/ 0 w 11790748"/>
              <a:gd name="connsiteY0" fmla="*/ 0 h 6332118"/>
              <a:gd name="connsiteX1" fmla="*/ 0 w 11790748"/>
              <a:gd name="connsiteY1" fmla="*/ 0 h 6332118"/>
              <a:gd name="connsiteX2" fmla="*/ 11790748 w 11790748"/>
              <a:gd name="connsiteY2" fmla="*/ 0 h 6332118"/>
              <a:gd name="connsiteX3" fmla="*/ 11790748 w 11790748"/>
              <a:gd name="connsiteY3" fmla="*/ 0 h 6332118"/>
              <a:gd name="connsiteX4" fmla="*/ 11790748 w 11790748"/>
              <a:gd name="connsiteY4" fmla="*/ 6332118 h 6332118"/>
              <a:gd name="connsiteX5" fmla="*/ 11790748 w 11790748"/>
              <a:gd name="connsiteY5" fmla="*/ 6332118 h 6332118"/>
              <a:gd name="connsiteX6" fmla="*/ 0 w 11790748"/>
              <a:gd name="connsiteY6" fmla="*/ 6332118 h 6332118"/>
              <a:gd name="connsiteX7" fmla="*/ 0 w 11790748"/>
              <a:gd name="connsiteY7" fmla="*/ 6332118 h 6332118"/>
              <a:gd name="connsiteX8" fmla="*/ 0 w 11790748"/>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748" h="6332118" fill="none" extrusionOk="0">
                <a:moveTo>
                  <a:pt x="0" y="0"/>
                </a:moveTo>
                <a:lnTo>
                  <a:pt x="0" y="0"/>
                </a:lnTo>
                <a:cubicBezTo>
                  <a:pt x="3173140" y="-97083"/>
                  <a:pt x="6564411" y="382130"/>
                  <a:pt x="11790748" y="0"/>
                </a:cubicBezTo>
                <a:lnTo>
                  <a:pt x="11790748" y="0"/>
                </a:lnTo>
                <a:cubicBezTo>
                  <a:pt x="11734104" y="790595"/>
                  <a:pt x="11974298" y="3807143"/>
                  <a:pt x="11790748" y="6332118"/>
                </a:cubicBezTo>
                <a:lnTo>
                  <a:pt x="11790748" y="6332118"/>
                </a:lnTo>
                <a:cubicBezTo>
                  <a:pt x="6023112" y="6307159"/>
                  <a:pt x="3312698" y="6405231"/>
                  <a:pt x="0" y="6332118"/>
                </a:cubicBezTo>
                <a:lnTo>
                  <a:pt x="0" y="6332118"/>
                </a:lnTo>
                <a:cubicBezTo>
                  <a:pt x="-193303" y="5569715"/>
                  <a:pt x="-34249" y="3010984"/>
                  <a:pt x="0" y="0"/>
                </a:cubicBezTo>
                <a:close/>
              </a:path>
              <a:path w="11790748" h="6332118" stroke="0" extrusionOk="0">
                <a:moveTo>
                  <a:pt x="0" y="0"/>
                </a:moveTo>
                <a:lnTo>
                  <a:pt x="0" y="0"/>
                </a:lnTo>
                <a:cubicBezTo>
                  <a:pt x="2055934" y="-520169"/>
                  <a:pt x="6418692" y="431692"/>
                  <a:pt x="11790748" y="0"/>
                </a:cubicBezTo>
                <a:lnTo>
                  <a:pt x="11790748" y="0"/>
                </a:lnTo>
                <a:cubicBezTo>
                  <a:pt x="11882942" y="2862549"/>
                  <a:pt x="11546428" y="4501343"/>
                  <a:pt x="11790748" y="6332118"/>
                </a:cubicBezTo>
                <a:lnTo>
                  <a:pt x="11790748" y="6332118"/>
                </a:lnTo>
                <a:cubicBezTo>
                  <a:pt x="6940810" y="6408987"/>
                  <a:pt x="5413792" y="6533896"/>
                  <a:pt x="0" y="6332118"/>
                </a:cubicBezTo>
                <a:lnTo>
                  <a:pt x="0" y="6332118"/>
                </a:lnTo>
                <a:cubicBezTo>
                  <a:pt x="-184532" y="4069388"/>
                  <a:pt x="-56800" y="1103219"/>
                  <a:pt x="0" y="0"/>
                </a:cubicBezTo>
                <a:close/>
              </a:path>
              <a:path w="11790748" h="6332118" fill="none" stroke="0" extrusionOk="0">
                <a:moveTo>
                  <a:pt x="0" y="0"/>
                </a:moveTo>
                <a:lnTo>
                  <a:pt x="0" y="0"/>
                </a:lnTo>
                <a:cubicBezTo>
                  <a:pt x="3742362" y="-243721"/>
                  <a:pt x="6345454" y="26422"/>
                  <a:pt x="11790748" y="0"/>
                </a:cubicBezTo>
                <a:lnTo>
                  <a:pt x="11790748" y="0"/>
                </a:lnTo>
                <a:cubicBezTo>
                  <a:pt x="11878795" y="1151463"/>
                  <a:pt x="11790421" y="4113045"/>
                  <a:pt x="11790748" y="6332118"/>
                </a:cubicBezTo>
                <a:lnTo>
                  <a:pt x="11790748" y="6332118"/>
                </a:lnTo>
                <a:cubicBezTo>
                  <a:pt x="6815514" y="6360614"/>
                  <a:pt x="5281513" y="6436542"/>
                  <a:pt x="0" y="6332118"/>
                </a:cubicBezTo>
                <a:lnTo>
                  <a:pt x="0" y="6332118"/>
                </a:lnTo>
                <a:cubicBezTo>
                  <a:pt x="243" y="6045759"/>
                  <a:pt x="117827" y="2474628"/>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00729" y="101140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Mắt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Đôi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545334" y="2773297"/>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Cánh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578788" y="4479434"/>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Sau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4699440" y="97433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Ngôi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4661431" y="277479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Bao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Để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4674727" y="4644292"/>
            <a:ext cx="4273198" cy="193899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Nghe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Giữa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Hà)</a:t>
            </a:r>
          </a:p>
        </p:txBody>
      </p:sp>
      <p:pic>
        <p:nvPicPr>
          <p:cNvPr id="4" name="Picture 3">
            <a:extLst>
              <a:ext uri="{FF2B5EF4-FFF2-40B4-BE49-F238E27FC236}">
                <a16:creationId xmlns:a16="http://schemas.microsoft.com/office/drawing/2014/main" id="{72201EEB-3F3F-FFA8-665B-081E1EDD0D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3433" y="1288553"/>
            <a:ext cx="3049059" cy="4241112"/>
          </a:xfrm>
          <a:prstGeom prst="rect">
            <a:avLst/>
          </a:prstGeom>
        </p:spPr>
      </p:pic>
      <p:sp>
        <p:nvSpPr>
          <p:cNvPr id="16" name="Text Box 14"/>
          <p:cNvSpPr txBox="1">
            <a:spLocks noChangeArrowheads="1"/>
          </p:cNvSpPr>
          <p:nvPr/>
        </p:nvSpPr>
        <p:spPr bwMode="auto">
          <a:xfrm>
            <a:off x="-1896674" y="292975"/>
            <a:ext cx="10195752" cy="66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HẠT NẢY MẦM </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4044830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200626" y="245328"/>
            <a:ext cx="11790748" cy="6332118"/>
          </a:xfrm>
          <a:custGeom>
            <a:avLst/>
            <a:gdLst>
              <a:gd name="connsiteX0" fmla="*/ 0 w 11790748"/>
              <a:gd name="connsiteY0" fmla="*/ 0 h 6332118"/>
              <a:gd name="connsiteX1" fmla="*/ 0 w 11790748"/>
              <a:gd name="connsiteY1" fmla="*/ 0 h 6332118"/>
              <a:gd name="connsiteX2" fmla="*/ 11790748 w 11790748"/>
              <a:gd name="connsiteY2" fmla="*/ 0 h 6332118"/>
              <a:gd name="connsiteX3" fmla="*/ 11790748 w 11790748"/>
              <a:gd name="connsiteY3" fmla="*/ 0 h 6332118"/>
              <a:gd name="connsiteX4" fmla="*/ 11790748 w 11790748"/>
              <a:gd name="connsiteY4" fmla="*/ 6332118 h 6332118"/>
              <a:gd name="connsiteX5" fmla="*/ 11790748 w 11790748"/>
              <a:gd name="connsiteY5" fmla="*/ 6332118 h 6332118"/>
              <a:gd name="connsiteX6" fmla="*/ 0 w 11790748"/>
              <a:gd name="connsiteY6" fmla="*/ 6332118 h 6332118"/>
              <a:gd name="connsiteX7" fmla="*/ 0 w 11790748"/>
              <a:gd name="connsiteY7" fmla="*/ 6332118 h 6332118"/>
              <a:gd name="connsiteX8" fmla="*/ 0 w 11790748"/>
              <a:gd name="connsiteY8" fmla="*/ 0 h 6332118"/>
              <a:gd name="connsiteX0" fmla="*/ 0 w 11790748"/>
              <a:gd name="connsiteY0" fmla="*/ 0 h 6332118"/>
              <a:gd name="connsiteX1" fmla="*/ 0 w 11790748"/>
              <a:gd name="connsiteY1" fmla="*/ 0 h 6332118"/>
              <a:gd name="connsiteX2" fmla="*/ 11790748 w 11790748"/>
              <a:gd name="connsiteY2" fmla="*/ 0 h 6332118"/>
              <a:gd name="connsiteX3" fmla="*/ 11790748 w 11790748"/>
              <a:gd name="connsiteY3" fmla="*/ 0 h 6332118"/>
              <a:gd name="connsiteX4" fmla="*/ 11790748 w 11790748"/>
              <a:gd name="connsiteY4" fmla="*/ 6332118 h 6332118"/>
              <a:gd name="connsiteX5" fmla="*/ 11790748 w 11790748"/>
              <a:gd name="connsiteY5" fmla="*/ 6332118 h 6332118"/>
              <a:gd name="connsiteX6" fmla="*/ 0 w 11790748"/>
              <a:gd name="connsiteY6" fmla="*/ 6332118 h 6332118"/>
              <a:gd name="connsiteX7" fmla="*/ 0 w 11790748"/>
              <a:gd name="connsiteY7" fmla="*/ 6332118 h 6332118"/>
              <a:gd name="connsiteX8" fmla="*/ 0 w 11790748"/>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748" h="6332118" fill="none" extrusionOk="0">
                <a:moveTo>
                  <a:pt x="0" y="0"/>
                </a:moveTo>
                <a:lnTo>
                  <a:pt x="0" y="0"/>
                </a:lnTo>
                <a:cubicBezTo>
                  <a:pt x="3173140" y="-97083"/>
                  <a:pt x="6564411" y="382130"/>
                  <a:pt x="11790748" y="0"/>
                </a:cubicBezTo>
                <a:lnTo>
                  <a:pt x="11790748" y="0"/>
                </a:lnTo>
                <a:cubicBezTo>
                  <a:pt x="11734104" y="790595"/>
                  <a:pt x="11974298" y="3807143"/>
                  <a:pt x="11790748" y="6332118"/>
                </a:cubicBezTo>
                <a:lnTo>
                  <a:pt x="11790748" y="6332118"/>
                </a:lnTo>
                <a:cubicBezTo>
                  <a:pt x="6023112" y="6307159"/>
                  <a:pt x="3312698" y="6405231"/>
                  <a:pt x="0" y="6332118"/>
                </a:cubicBezTo>
                <a:lnTo>
                  <a:pt x="0" y="6332118"/>
                </a:lnTo>
                <a:cubicBezTo>
                  <a:pt x="-193303" y="5569715"/>
                  <a:pt x="-34249" y="3010984"/>
                  <a:pt x="0" y="0"/>
                </a:cubicBezTo>
                <a:close/>
              </a:path>
              <a:path w="11790748" h="6332118" stroke="0" extrusionOk="0">
                <a:moveTo>
                  <a:pt x="0" y="0"/>
                </a:moveTo>
                <a:lnTo>
                  <a:pt x="0" y="0"/>
                </a:lnTo>
                <a:cubicBezTo>
                  <a:pt x="2055934" y="-520169"/>
                  <a:pt x="6418692" y="431692"/>
                  <a:pt x="11790748" y="0"/>
                </a:cubicBezTo>
                <a:lnTo>
                  <a:pt x="11790748" y="0"/>
                </a:lnTo>
                <a:cubicBezTo>
                  <a:pt x="11882942" y="2862549"/>
                  <a:pt x="11546428" y="4501343"/>
                  <a:pt x="11790748" y="6332118"/>
                </a:cubicBezTo>
                <a:lnTo>
                  <a:pt x="11790748" y="6332118"/>
                </a:lnTo>
                <a:cubicBezTo>
                  <a:pt x="6940810" y="6408987"/>
                  <a:pt x="5413792" y="6533896"/>
                  <a:pt x="0" y="6332118"/>
                </a:cubicBezTo>
                <a:lnTo>
                  <a:pt x="0" y="6332118"/>
                </a:lnTo>
                <a:cubicBezTo>
                  <a:pt x="-184532" y="4069388"/>
                  <a:pt x="-56800" y="1103219"/>
                  <a:pt x="0" y="0"/>
                </a:cubicBezTo>
                <a:close/>
              </a:path>
              <a:path w="11790748" h="6332118" fill="none" stroke="0" extrusionOk="0">
                <a:moveTo>
                  <a:pt x="0" y="0"/>
                </a:moveTo>
                <a:lnTo>
                  <a:pt x="0" y="0"/>
                </a:lnTo>
                <a:cubicBezTo>
                  <a:pt x="3742362" y="-243721"/>
                  <a:pt x="6345454" y="26422"/>
                  <a:pt x="11790748" y="0"/>
                </a:cubicBezTo>
                <a:lnTo>
                  <a:pt x="11790748" y="0"/>
                </a:lnTo>
                <a:cubicBezTo>
                  <a:pt x="11878795" y="1151463"/>
                  <a:pt x="11790421" y="4113045"/>
                  <a:pt x="11790748" y="6332118"/>
                </a:cubicBezTo>
                <a:lnTo>
                  <a:pt x="11790748" y="6332118"/>
                </a:lnTo>
                <a:cubicBezTo>
                  <a:pt x="6815514" y="6360614"/>
                  <a:pt x="5281513" y="6436542"/>
                  <a:pt x="0" y="6332118"/>
                </a:cubicBezTo>
                <a:lnTo>
                  <a:pt x="0" y="6332118"/>
                </a:lnTo>
                <a:cubicBezTo>
                  <a:pt x="243" y="6045759"/>
                  <a:pt x="117827" y="2474628"/>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pic>
        <p:nvPicPr>
          <p:cNvPr id="3" name="Picture 2">
            <a:extLst>
              <a:ext uri="{FF2B5EF4-FFF2-40B4-BE49-F238E27FC236}">
                <a16:creationId xmlns:a16="http://schemas.microsoft.com/office/drawing/2014/main" id="{092E7D5B-56B5-2B83-309F-3205601631E1}"/>
              </a:ext>
            </a:extLst>
          </p:cNvPr>
          <p:cNvPicPr>
            <a:picLocks noChangeAspect="1"/>
          </p:cNvPicPr>
          <p:nvPr/>
        </p:nvPicPr>
        <p:blipFill>
          <a:blip r:embed="rId6"/>
          <a:stretch>
            <a:fillRect/>
          </a:stretch>
        </p:blipFill>
        <p:spPr>
          <a:xfrm>
            <a:off x="17202" y="364568"/>
            <a:ext cx="6279424" cy="658425"/>
          </a:xfrm>
          <a:prstGeom prst="rect">
            <a:avLst/>
          </a:prstGeom>
        </p:spPr>
      </p:pic>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00729" y="101140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Mắt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545334" y="2773297"/>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Cánh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578788" y="4479434"/>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Sau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4699440" y="97433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4661431" y="277479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Bao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4674727" y="4644292"/>
            <a:ext cx="4273198" cy="193899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Nghe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Hà)</a:t>
            </a:r>
          </a:p>
        </p:txBody>
      </p:sp>
      <p:pic>
        <p:nvPicPr>
          <p:cNvPr id="4" name="Picture 3">
            <a:extLst>
              <a:ext uri="{FF2B5EF4-FFF2-40B4-BE49-F238E27FC236}">
                <a16:creationId xmlns:a16="http://schemas.microsoft.com/office/drawing/2014/main" id="{72201EEB-3F3F-FFA8-665B-081E1EDD0D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3433" y="1288553"/>
            <a:ext cx="3049059" cy="4241112"/>
          </a:xfrm>
          <a:prstGeom prst="rect">
            <a:avLst/>
          </a:prstGeom>
        </p:spPr>
      </p:pic>
    </p:spTree>
    <p:extLst>
      <p:ext uri="{BB962C8B-B14F-4D97-AF65-F5344CB8AC3E}">
        <p14:creationId xmlns:p14="http://schemas.microsoft.com/office/powerpoint/2010/main" val="169241414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93772" y="60444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1775" y="1863115"/>
            <a:ext cx="12192000" cy="4855028"/>
          </a:xfrm>
          <a:prstGeom prst="rect">
            <a:avLst/>
          </a:prstGeom>
          <a:ln>
            <a:noFill/>
          </a:ln>
        </p:spPr>
      </p:pic>
      <p:pic>
        <p:nvPicPr>
          <p:cNvPr id="4" name="Picture 3" descr="A yellow letters on a black background&#10;&#10;Description automatically generated">
            <a:extLst>
              <a:ext uri="{FF2B5EF4-FFF2-40B4-BE49-F238E27FC236}">
                <a16:creationId xmlns:a16="http://schemas.microsoft.com/office/drawing/2014/main" id="{502B1A7E-6A1F-56E3-6DA2-FAD989651F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1133" y="829338"/>
            <a:ext cx="7742840" cy="2570865"/>
          </a:xfrm>
          <a:prstGeom prst="rect">
            <a:avLst/>
          </a:prstGeom>
        </p:spPr>
      </p:pic>
    </p:spTree>
    <p:extLst>
      <p:ext uri="{BB962C8B-B14F-4D97-AF65-F5344CB8AC3E}">
        <p14:creationId xmlns:p14="http://schemas.microsoft.com/office/powerpoint/2010/main" val="2237341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7737149" y="1918617"/>
            <a:ext cx="4564598" cy="4564598"/>
          </a:xfrm>
          <a:prstGeom prst="rect">
            <a:avLst/>
          </a:prstGeom>
        </p:spPr>
      </p:pic>
      <p:grpSp>
        <p:nvGrpSpPr>
          <p:cNvPr id="6" name="Group 5">
            <a:extLst>
              <a:ext uri="{FF2B5EF4-FFF2-40B4-BE49-F238E27FC236}">
                <a16:creationId xmlns:a16="http://schemas.microsoft.com/office/drawing/2014/main" id="{CB1BB386-2FC6-EDE9-EA71-B60C47652D93}"/>
              </a:ext>
            </a:extLst>
          </p:cNvPr>
          <p:cNvGrpSpPr/>
          <p:nvPr/>
        </p:nvGrpSpPr>
        <p:grpSpPr>
          <a:xfrm>
            <a:off x="2466753" y="726411"/>
            <a:ext cx="6502825" cy="2705724"/>
            <a:chOff x="4040599" y="344774"/>
            <a:chExt cx="5485736" cy="2705724"/>
          </a:xfrm>
        </p:grpSpPr>
        <p:pic>
          <p:nvPicPr>
            <p:cNvPr id="10" name="Picture 5">
              <a:extLst>
                <a:ext uri="{FF2B5EF4-FFF2-40B4-BE49-F238E27FC236}">
                  <a16:creationId xmlns:a16="http://schemas.microsoft.com/office/drawing/2014/main" id="{515AD395-7718-B80A-F964-91E2506A86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4040599" y="344774"/>
              <a:ext cx="5485736" cy="2705724"/>
            </a:xfrm>
            <a:prstGeom prst="rect">
              <a:avLst/>
            </a:prstGeom>
          </p:spPr>
        </p:pic>
        <p:sp>
          <p:nvSpPr>
            <p:cNvPr id="12" name="TextBox 11">
              <a:extLst>
                <a:ext uri="{FF2B5EF4-FFF2-40B4-BE49-F238E27FC236}">
                  <a16:creationId xmlns:a16="http://schemas.microsoft.com/office/drawing/2014/main" id="{F7B935DB-C635-FEBF-4F38-CC0B2563D38A}"/>
                </a:ext>
              </a:extLst>
            </p:cNvPr>
            <p:cNvSpPr txBox="1"/>
            <p:nvPr/>
          </p:nvSpPr>
          <p:spPr>
            <a:xfrm>
              <a:off x="4265454" y="1077456"/>
              <a:ext cx="5036025" cy="1661993"/>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Chia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sẻ</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cảm</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nhận</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riêng</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của</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em</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sau</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khi</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đọc</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bài</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thơ</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a:t>
              </a:r>
            </a:p>
          </p:txBody>
        </p:sp>
      </p:grpSp>
      <p:pic>
        <p:nvPicPr>
          <p:cNvPr id="2" name="Picture 1">
            <a:extLst>
              <a:ext uri="{FF2B5EF4-FFF2-40B4-BE49-F238E27FC236}">
                <a16:creationId xmlns:a16="http://schemas.microsoft.com/office/drawing/2014/main" id="{1EED08F6-8512-C902-1C0F-4F693CB62838}"/>
              </a:ext>
            </a:extLst>
          </p:cNvPr>
          <p:cNvPicPr>
            <a:picLocks noChangeAspect="1"/>
          </p:cNvPicPr>
          <p:nvPr/>
        </p:nvPicPr>
        <p:blipFill>
          <a:blip r:embed="rId6"/>
          <a:stretch>
            <a:fillRect/>
          </a:stretch>
        </p:blipFill>
        <p:spPr>
          <a:xfrm>
            <a:off x="1701209" y="3322845"/>
            <a:ext cx="4720856" cy="2761503"/>
          </a:xfrm>
          <a:prstGeom prst="rect">
            <a:avLst/>
          </a:prstGeom>
        </p:spPr>
      </p:pic>
    </p:spTree>
    <p:extLst>
      <p:ext uri="{BB962C8B-B14F-4D97-AF65-F5344CB8AC3E}">
        <p14:creationId xmlns:p14="http://schemas.microsoft.com/office/powerpoint/2010/main" val="38173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gió</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thổi</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Tieng-gio-thoi-www_tiengdong_com">
            <a:hlinkClick r:id="" action="ppaction://media"/>
            <a:extLst>
              <a:ext uri="{FF2B5EF4-FFF2-40B4-BE49-F238E27FC236}">
                <a16:creationId xmlns:a16="http://schemas.microsoft.com/office/drawing/2014/main" id="{FEE2495D-A5CD-8030-9740-2F1607C79F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69735" y="1741448"/>
            <a:ext cx="842537" cy="842537"/>
          </a:xfrm>
          <a:prstGeom prst="rect">
            <a:avLst/>
          </a:prstGeom>
        </p:spPr>
      </p:pic>
    </p:spTree>
    <p:extLst>
      <p:ext uri="{BB962C8B-B14F-4D97-AF65-F5344CB8AC3E}">
        <p14:creationId xmlns:p14="http://schemas.microsoft.com/office/powerpoint/2010/main" val="3007863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ó thể là hình ảnh về 4 người và văn bản cho biết 'SỐNG,CHIẾN SỐNG, CHIẾN ĐẤU, LAO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753" y="503434"/>
            <a:ext cx="5691883" cy="43562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49329" y="5027506"/>
            <a:ext cx="10709097" cy="1200329"/>
          </a:xfrm>
          <a:prstGeom prst="rect">
            <a:avLst/>
          </a:prstGeom>
        </p:spPr>
        <p:txBody>
          <a:bodyPr wrap="square">
            <a:spAutoFit/>
          </a:bodyPr>
          <a:lstStyle/>
          <a:p>
            <a:r>
              <a:rPr lang="vi-VN" sz="2400" dirty="0">
                <a:solidFill>
                  <a:srgbClr val="080809"/>
                </a:solidFill>
                <a:latin typeface="Times New Roman" panose="02020603050405020304" pitchFamily="18" charset="0"/>
                <a:cs typeface="Times New Roman" panose="02020603050405020304" pitchFamily="18" charset="0"/>
              </a:rPr>
              <a:t>Em Cao Bảo Nguyên, học sinh lớp 6A3, trường THCS Hoài Thanh Tây, em Hồ Anh Khoa, học sinh lớp 5B và em Dương Thị Ngọc Tín, học sinh lớp 5A4 trường Tiểu học số 1 Hoài Thanh </a:t>
            </a:r>
            <a:r>
              <a:rPr lang="vi-VN" sz="2400" dirty="0" smtClean="0">
                <a:solidFill>
                  <a:srgbClr val="080809"/>
                </a:solidFill>
                <a:latin typeface="Times New Roman" panose="02020603050405020304" pitchFamily="18" charset="0"/>
                <a:cs typeface="Times New Roman" panose="02020603050405020304" pitchFamily="18" charset="0"/>
              </a:rPr>
              <a:t>Tây</a:t>
            </a:r>
            <a:r>
              <a:rPr lang="en-US" sz="2400" dirty="0" smtClean="0">
                <a:solidFill>
                  <a:srgbClr val="080809"/>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034" name="Picture 10" descr="Có thể là hình ảnh về 1 ngư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4" y="516080"/>
            <a:ext cx="5352836" cy="4343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657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18"/>
            <a:ext cx="12192000" cy="6858000"/>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39942" y="2040373"/>
            <a:ext cx="12192000" cy="4855028"/>
          </a:xfrm>
          <a:prstGeom prst="rect">
            <a:avLst/>
          </a:prstGeom>
          <a:ln>
            <a:noFill/>
          </a:ln>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4045" y="206352"/>
            <a:ext cx="3673924" cy="3673924"/>
          </a:xfrm>
          <a:prstGeom prst="rect">
            <a:avLst/>
          </a:prstGeom>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6" cstate="print">
            <a:extLst>
              <a:ext uri="{28A0092B-C50C-407E-A947-70E740481C1C}">
                <a14:useLocalDpi xmlns:a14="http://schemas.microsoft.com/office/drawing/2010/main" val="0"/>
              </a:ext>
            </a:extLst>
          </a:blip>
          <a:srcRect b="22149"/>
          <a:stretch>
            <a:fillRect/>
          </a:stretch>
        </p:blipFill>
        <p:spPr>
          <a:xfrm>
            <a:off x="7532513" y="2979886"/>
            <a:ext cx="4885355" cy="3803313"/>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sp>
        <p:nvSpPr>
          <p:cNvPr id="2" name="Rectangle: Rounded Corners 1">
            <a:extLst>
              <a:ext uri="{FF2B5EF4-FFF2-40B4-BE49-F238E27FC236}">
                <a16:creationId xmlns:a16="http://schemas.microsoft.com/office/drawing/2014/main" id="{4C2D0D65-DEAC-CB62-0AF2-60B9374D3706}"/>
              </a:ext>
            </a:extLst>
          </p:cNvPr>
          <p:cNvSpPr/>
          <p:nvPr/>
        </p:nvSpPr>
        <p:spPr>
          <a:xfrm>
            <a:off x="172720" y="1635760"/>
            <a:ext cx="8524240" cy="30784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9455C7B5-5209-24B0-1C7F-9F805C2D9507}"/>
              </a:ext>
            </a:extLst>
          </p:cNvPr>
          <p:cNvPicPr>
            <a:picLocks noChangeAspect="1"/>
          </p:cNvPicPr>
          <p:nvPr/>
        </p:nvPicPr>
        <p:blipFill>
          <a:blip r:embed="rId7"/>
          <a:stretch>
            <a:fillRect/>
          </a:stretch>
        </p:blipFill>
        <p:spPr>
          <a:xfrm>
            <a:off x="-144287" y="1209040"/>
            <a:ext cx="9104240" cy="4537687"/>
          </a:xfrm>
          <a:prstGeom prst="rect">
            <a:avLst/>
          </a:prstGeom>
        </p:spPr>
      </p:pic>
    </p:spTree>
    <p:extLst>
      <p:ext uri="{BB962C8B-B14F-4D97-AF65-F5344CB8AC3E}">
        <p14:creationId xmlns:p14="http://schemas.microsoft.com/office/powerpoint/2010/main" val="542082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nhịp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đập</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Tieng-nhip-tim-dap-www_tiengdong_com">
            <a:hlinkClick r:id="" action="ppaction://media"/>
            <a:extLst>
              <a:ext uri="{FF2B5EF4-FFF2-40B4-BE49-F238E27FC236}">
                <a16:creationId xmlns:a16="http://schemas.microsoft.com/office/drawing/2014/main" id="{F53F2BD7-360A-388E-1A86-F7CEC75933A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424771" y="1717288"/>
            <a:ext cx="855546" cy="855546"/>
          </a:xfrm>
          <a:prstGeom prst="rect">
            <a:avLst/>
          </a:prstGeom>
        </p:spPr>
      </p:pic>
    </p:spTree>
    <p:extLst>
      <p:ext uri="{BB962C8B-B14F-4D97-AF65-F5344CB8AC3E}">
        <p14:creationId xmlns:p14="http://schemas.microsoft.com/office/powerpoint/2010/main" val="2156551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2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sóng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biển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vỗ</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Tieng-song-bien-vo-bo-www_tiengdong_com">
            <a:hlinkClick r:id="" action="ppaction://media"/>
            <a:extLst>
              <a:ext uri="{FF2B5EF4-FFF2-40B4-BE49-F238E27FC236}">
                <a16:creationId xmlns:a16="http://schemas.microsoft.com/office/drawing/2014/main" id="{349AD67A-FB8E-588A-BF78-F35E2CE415D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20536" y="1787291"/>
            <a:ext cx="745893" cy="745893"/>
          </a:xfrm>
          <a:prstGeom prst="rect">
            <a:avLst/>
          </a:prstGeom>
        </p:spPr>
      </p:pic>
    </p:spTree>
    <p:extLst>
      <p:ext uri="{BB962C8B-B14F-4D97-AF65-F5344CB8AC3E}">
        <p14:creationId xmlns:p14="http://schemas.microsoft.com/office/powerpoint/2010/main" val="1006655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7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8" name="图片 17" descr="E:\素材\卡通\包图网_43651幼儿园开园典礼背景图片\6.png6"/>
          <p:cNvPicPr>
            <a:picLocks noChangeAspect="1"/>
          </p:cNvPicPr>
          <p:nvPr/>
        </p:nvPicPr>
        <p:blipFill>
          <a:blip r:embed="rId4"/>
          <a:srcRect/>
          <a:stretch>
            <a:fillRect/>
          </a:stretch>
        </p:blipFill>
        <p:spPr>
          <a:xfrm>
            <a:off x="-48260" y="3090510"/>
            <a:ext cx="12242165" cy="3747135"/>
          </a:xfrm>
          <a:prstGeom prst="rect">
            <a:avLst/>
          </a:prstGeom>
        </p:spPr>
      </p:pic>
      <p:pic>
        <p:nvPicPr>
          <p:cNvPr id="13" name="图片 12" descr="E:\素材\卡通\包图网_43651幼儿园开园典礼背景图片\5.png5"/>
          <p:cNvPicPr>
            <a:picLocks noChangeAspect="1"/>
          </p:cNvPicPr>
          <p:nvPr/>
        </p:nvPicPr>
        <p:blipFill>
          <a:blip r:embed="rId5"/>
          <a:srcRect/>
          <a:stretch>
            <a:fillRect/>
          </a:stretch>
        </p:blipFill>
        <p:spPr>
          <a:xfrm>
            <a:off x="-33020" y="4932963"/>
            <a:ext cx="12241531" cy="1904365"/>
          </a:xfrm>
          <a:prstGeom prst="rect">
            <a:avLst/>
          </a:prstGeom>
        </p:spPr>
      </p:pic>
      <p:pic>
        <p:nvPicPr>
          <p:cNvPr id="5" name="图片 4" descr="E:\素材\卡通\e2ddba00a7b58527fd8e4e1867f7c124.pnge2ddba00a7b58527fd8e4e1867f7c124"/>
          <p:cNvPicPr>
            <a:picLocks noChangeAspect="1"/>
          </p:cNvPicPr>
          <p:nvPr/>
        </p:nvPicPr>
        <p:blipFill>
          <a:blip r:embed="rId6"/>
          <a:srcRect/>
          <a:stretch>
            <a:fillRect/>
          </a:stretch>
        </p:blipFill>
        <p:spPr>
          <a:xfrm flipH="1">
            <a:off x="-458893" y="-392611"/>
            <a:ext cx="5891953" cy="7116233"/>
          </a:xfrm>
          <a:prstGeom prst="rect">
            <a:avLst/>
          </a:prstGeom>
        </p:spPr>
      </p:pic>
      <p:sp>
        <p:nvSpPr>
          <p:cNvPr id="3" name="Hình Bầu dục 2">
            <a:extLst>
              <a:ext uri="{FF2B5EF4-FFF2-40B4-BE49-F238E27FC236}">
                <a16:creationId xmlns:a16="http://schemas.microsoft.com/office/drawing/2014/main" id="{987EC18E-03BA-38BD-D108-386670BC0CD6}"/>
              </a:ext>
            </a:extLst>
          </p:cNvPr>
          <p:cNvSpPr/>
          <p:nvPr/>
        </p:nvSpPr>
        <p:spPr>
          <a:xfrm>
            <a:off x="2284427" y="-160230"/>
            <a:ext cx="9724104" cy="67032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214">
            <a:extLst>
              <a:ext uri="{FF2B5EF4-FFF2-40B4-BE49-F238E27FC236}">
                <a16:creationId xmlns:a16="http://schemas.microsoft.com/office/drawing/2014/main" id="{146FACDA-C0CB-3A57-C8CD-FCF3528F120A}"/>
              </a:ext>
            </a:extLst>
          </p:cNvPr>
          <p:cNvSpPr txBox="1"/>
          <p:nvPr/>
        </p:nvSpPr>
        <p:spPr>
          <a:xfrm>
            <a:off x="3966396" y="838098"/>
            <a:ext cx="668790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Thứ </a:t>
            </a:r>
            <a:r>
              <a:rPr lang="en-US" sz="3200" b="1" dirty="0" smtClean="0">
                <a:solidFill>
                  <a:prstClr val="black"/>
                </a:solidFill>
                <a:latin typeface="Times New Roman" panose="02020603050405020304" pitchFamily="18" charset="0"/>
                <a:cs typeface="Times New Roman" panose="02020603050405020304" pitchFamily="18" charset="0"/>
              </a:rPr>
              <a:t>Hai</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ngày </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22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tháng </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9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năm </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2025</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Freeform 3">
            <a:extLst>
              <a:ext uri="{FF2B5EF4-FFF2-40B4-BE49-F238E27FC236}">
                <a16:creationId xmlns:a16="http://schemas.microsoft.com/office/drawing/2014/main" id="{98451CDB-B06D-B793-0BB9-80FCCC65420F}"/>
              </a:ext>
            </a:extLst>
          </p:cNvPr>
          <p:cNvSpPr/>
          <p:nvPr/>
        </p:nvSpPr>
        <p:spPr>
          <a:xfrm>
            <a:off x="9358838" y="2939845"/>
            <a:ext cx="2253059" cy="3655142"/>
          </a:xfrm>
          <a:custGeom>
            <a:avLst/>
            <a:gdLst/>
            <a:ahLst/>
            <a:cxnLst/>
            <a:rect l="l" t="t" r="r" b="b"/>
            <a:pathLst>
              <a:path w="2515172" h="4114800">
                <a:moveTo>
                  <a:pt x="0" y="0"/>
                </a:moveTo>
                <a:lnTo>
                  <a:pt x="2515172" y="0"/>
                </a:lnTo>
                <a:lnTo>
                  <a:pt x="251517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55EFC841-129A-A38E-FDBA-10B46FD91191}"/>
              </a:ext>
            </a:extLst>
          </p:cNvPr>
          <p:cNvSpPr/>
          <p:nvPr/>
        </p:nvSpPr>
        <p:spPr>
          <a:xfrm>
            <a:off x="10323871" y="1307691"/>
            <a:ext cx="1404870" cy="1602659"/>
          </a:xfrm>
          <a:custGeom>
            <a:avLst/>
            <a:gdLst/>
            <a:ahLst/>
            <a:cxnLst/>
            <a:rect l="l" t="t" r="r" b="b"/>
            <a:pathLst>
              <a:path w="6285357" h="8229600">
                <a:moveTo>
                  <a:pt x="0" y="0"/>
                </a:moveTo>
                <a:lnTo>
                  <a:pt x="6285357" y="0"/>
                </a:lnTo>
                <a:lnTo>
                  <a:pt x="6285357" y="8229600"/>
                </a:lnTo>
                <a:lnTo>
                  <a:pt x="0" y="8229600"/>
                </a:lnTo>
                <a:lnTo>
                  <a:pt x="0" y="0"/>
                </a:lnTo>
                <a:close/>
              </a:path>
            </a:pathLst>
          </a:custGeom>
          <a:blipFill>
            <a:blip r:embed="rId9"/>
            <a:stretch>
              <a:fillRect/>
            </a:stretch>
          </a:blipFill>
        </p:spPr>
        <p:txBody>
          <a:bodyPr/>
          <a:lstStyle/>
          <a:p>
            <a:endParaRPr lang="en-US"/>
          </a:p>
        </p:txBody>
      </p:sp>
      <p:pic>
        <p:nvPicPr>
          <p:cNvPr id="9" name="Content Placeholder 30">
            <a:extLst>
              <a:ext uri="{FF2B5EF4-FFF2-40B4-BE49-F238E27FC236}">
                <a16:creationId xmlns:a16="http://schemas.microsoft.com/office/drawing/2014/main" id="{22A85FEE-1978-3326-9C57-62A915D1B475}"/>
              </a:ext>
            </a:extLst>
          </p:cNvPr>
          <p:cNvPicPr>
            <a:picLocks noChangeAspect="1"/>
          </p:cNvPicPr>
          <p:nvPr/>
        </p:nvPicPr>
        <p:blipFill>
          <a:blip r:embed="rId10"/>
          <a:stretch>
            <a:fillRect/>
          </a:stretch>
        </p:blipFill>
        <p:spPr>
          <a:xfrm>
            <a:off x="545629" y="2526325"/>
            <a:ext cx="3279119" cy="4256506"/>
          </a:xfrm>
          <a:prstGeom prst="rect">
            <a:avLst/>
          </a:prstGeom>
        </p:spPr>
      </p:pic>
      <p:pic>
        <p:nvPicPr>
          <p:cNvPr id="20" name="Picture 19">
            <a:extLst>
              <a:ext uri="{FF2B5EF4-FFF2-40B4-BE49-F238E27FC236}">
                <a16:creationId xmlns:a16="http://schemas.microsoft.com/office/drawing/2014/main" id="{FCAFB800-D2DE-DE85-C6F3-A84FC1DD8EE6}"/>
              </a:ext>
            </a:extLst>
          </p:cNvPr>
          <p:cNvPicPr>
            <a:picLocks noChangeAspect="1"/>
          </p:cNvPicPr>
          <p:nvPr/>
        </p:nvPicPr>
        <p:blipFill>
          <a:blip r:embed="rId11"/>
          <a:stretch>
            <a:fillRect/>
          </a:stretch>
        </p:blipFill>
        <p:spPr>
          <a:xfrm>
            <a:off x="1254526" y="517312"/>
            <a:ext cx="2462997" cy="1975275"/>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B78BA552-B138-F916-FC80-EFF0FFB9DE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40560" y="93008"/>
            <a:ext cx="1771352" cy="1771352"/>
          </a:xfrm>
          <a:prstGeom prst="rect">
            <a:avLst/>
          </a:prstGeom>
        </p:spPr>
      </p:pic>
      <p:sp>
        <p:nvSpPr>
          <p:cNvPr id="14" name="Text Box 14"/>
          <p:cNvSpPr txBox="1">
            <a:spLocks noChangeArrowheads="1"/>
          </p:cNvSpPr>
          <p:nvPr/>
        </p:nvSpPr>
        <p:spPr bwMode="auto">
          <a:xfrm>
            <a:off x="2298073" y="1743658"/>
            <a:ext cx="10195752" cy="60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32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VIỆT </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Text Box 14"/>
          <p:cNvSpPr txBox="1">
            <a:spLocks noChangeArrowheads="1"/>
          </p:cNvSpPr>
          <p:nvPr/>
        </p:nvSpPr>
        <p:spPr bwMode="auto">
          <a:xfrm>
            <a:off x="2048603" y="2311640"/>
            <a:ext cx="10195752" cy="66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HẠT NẢY MẦM </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200626" y="245328"/>
            <a:ext cx="11790748" cy="6332118"/>
          </a:xfrm>
          <a:custGeom>
            <a:avLst/>
            <a:gdLst>
              <a:gd name="connsiteX0" fmla="*/ 0 w 11790748"/>
              <a:gd name="connsiteY0" fmla="*/ 0 h 6332118"/>
              <a:gd name="connsiteX1" fmla="*/ 0 w 11790748"/>
              <a:gd name="connsiteY1" fmla="*/ 0 h 6332118"/>
              <a:gd name="connsiteX2" fmla="*/ 11790748 w 11790748"/>
              <a:gd name="connsiteY2" fmla="*/ 0 h 6332118"/>
              <a:gd name="connsiteX3" fmla="*/ 11790748 w 11790748"/>
              <a:gd name="connsiteY3" fmla="*/ 0 h 6332118"/>
              <a:gd name="connsiteX4" fmla="*/ 11790748 w 11790748"/>
              <a:gd name="connsiteY4" fmla="*/ 6332118 h 6332118"/>
              <a:gd name="connsiteX5" fmla="*/ 11790748 w 11790748"/>
              <a:gd name="connsiteY5" fmla="*/ 6332118 h 6332118"/>
              <a:gd name="connsiteX6" fmla="*/ 0 w 11790748"/>
              <a:gd name="connsiteY6" fmla="*/ 6332118 h 6332118"/>
              <a:gd name="connsiteX7" fmla="*/ 0 w 11790748"/>
              <a:gd name="connsiteY7" fmla="*/ 6332118 h 6332118"/>
              <a:gd name="connsiteX8" fmla="*/ 0 w 11790748"/>
              <a:gd name="connsiteY8" fmla="*/ 0 h 6332118"/>
              <a:gd name="connsiteX0" fmla="*/ 0 w 11790748"/>
              <a:gd name="connsiteY0" fmla="*/ 0 h 6332118"/>
              <a:gd name="connsiteX1" fmla="*/ 0 w 11790748"/>
              <a:gd name="connsiteY1" fmla="*/ 0 h 6332118"/>
              <a:gd name="connsiteX2" fmla="*/ 11790748 w 11790748"/>
              <a:gd name="connsiteY2" fmla="*/ 0 h 6332118"/>
              <a:gd name="connsiteX3" fmla="*/ 11790748 w 11790748"/>
              <a:gd name="connsiteY3" fmla="*/ 0 h 6332118"/>
              <a:gd name="connsiteX4" fmla="*/ 11790748 w 11790748"/>
              <a:gd name="connsiteY4" fmla="*/ 6332118 h 6332118"/>
              <a:gd name="connsiteX5" fmla="*/ 11790748 w 11790748"/>
              <a:gd name="connsiteY5" fmla="*/ 6332118 h 6332118"/>
              <a:gd name="connsiteX6" fmla="*/ 0 w 11790748"/>
              <a:gd name="connsiteY6" fmla="*/ 6332118 h 6332118"/>
              <a:gd name="connsiteX7" fmla="*/ 0 w 11790748"/>
              <a:gd name="connsiteY7" fmla="*/ 6332118 h 6332118"/>
              <a:gd name="connsiteX8" fmla="*/ 0 w 11790748"/>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748" h="6332118" fill="none" extrusionOk="0">
                <a:moveTo>
                  <a:pt x="0" y="0"/>
                </a:moveTo>
                <a:lnTo>
                  <a:pt x="0" y="0"/>
                </a:lnTo>
                <a:cubicBezTo>
                  <a:pt x="3173140" y="-97083"/>
                  <a:pt x="6564411" y="382130"/>
                  <a:pt x="11790748" y="0"/>
                </a:cubicBezTo>
                <a:lnTo>
                  <a:pt x="11790748" y="0"/>
                </a:lnTo>
                <a:cubicBezTo>
                  <a:pt x="11734104" y="790595"/>
                  <a:pt x="11974298" y="3807143"/>
                  <a:pt x="11790748" y="6332118"/>
                </a:cubicBezTo>
                <a:lnTo>
                  <a:pt x="11790748" y="6332118"/>
                </a:lnTo>
                <a:cubicBezTo>
                  <a:pt x="6023112" y="6307159"/>
                  <a:pt x="3312698" y="6405231"/>
                  <a:pt x="0" y="6332118"/>
                </a:cubicBezTo>
                <a:lnTo>
                  <a:pt x="0" y="6332118"/>
                </a:lnTo>
                <a:cubicBezTo>
                  <a:pt x="-193303" y="5569715"/>
                  <a:pt x="-34249" y="3010984"/>
                  <a:pt x="0" y="0"/>
                </a:cubicBezTo>
                <a:close/>
              </a:path>
              <a:path w="11790748" h="6332118" stroke="0" extrusionOk="0">
                <a:moveTo>
                  <a:pt x="0" y="0"/>
                </a:moveTo>
                <a:lnTo>
                  <a:pt x="0" y="0"/>
                </a:lnTo>
                <a:cubicBezTo>
                  <a:pt x="2055934" y="-520169"/>
                  <a:pt x="6418692" y="431692"/>
                  <a:pt x="11790748" y="0"/>
                </a:cubicBezTo>
                <a:lnTo>
                  <a:pt x="11790748" y="0"/>
                </a:lnTo>
                <a:cubicBezTo>
                  <a:pt x="11882942" y="2862549"/>
                  <a:pt x="11546428" y="4501343"/>
                  <a:pt x="11790748" y="6332118"/>
                </a:cubicBezTo>
                <a:lnTo>
                  <a:pt x="11790748" y="6332118"/>
                </a:lnTo>
                <a:cubicBezTo>
                  <a:pt x="6940810" y="6408987"/>
                  <a:pt x="5413792" y="6533896"/>
                  <a:pt x="0" y="6332118"/>
                </a:cubicBezTo>
                <a:lnTo>
                  <a:pt x="0" y="6332118"/>
                </a:lnTo>
                <a:cubicBezTo>
                  <a:pt x="-184532" y="4069388"/>
                  <a:pt x="-56800" y="1103219"/>
                  <a:pt x="0" y="0"/>
                </a:cubicBezTo>
                <a:close/>
              </a:path>
              <a:path w="11790748" h="6332118" fill="none" stroke="0" extrusionOk="0">
                <a:moveTo>
                  <a:pt x="0" y="0"/>
                </a:moveTo>
                <a:lnTo>
                  <a:pt x="0" y="0"/>
                </a:lnTo>
                <a:cubicBezTo>
                  <a:pt x="3742362" y="-243721"/>
                  <a:pt x="6345454" y="26422"/>
                  <a:pt x="11790748" y="0"/>
                </a:cubicBezTo>
                <a:lnTo>
                  <a:pt x="11790748" y="0"/>
                </a:lnTo>
                <a:cubicBezTo>
                  <a:pt x="11878795" y="1151463"/>
                  <a:pt x="11790421" y="4113045"/>
                  <a:pt x="11790748" y="6332118"/>
                </a:cubicBezTo>
                <a:lnTo>
                  <a:pt x="11790748" y="6332118"/>
                </a:lnTo>
                <a:cubicBezTo>
                  <a:pt x="6815514" y="6360614"/>
                  <a:pt x="5281513" y="6436542"/>
                  <a:pt x="0" y="6332118"/>
                </a:cubicBezTo>
                <a:lnTo>
                  <a:pt x="0" y="6332118"/>
                </a:lnTo>
                <a:cubicBezTo>
                  <a:pt x="243" y="6045759"/>
                  <a:pt x="117827" y="2474628"/>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1521719" y="1169154"/>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Mắt sáng, nhìn lên bảng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Lớp mươi nụ môi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Đôi tay cô cụp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Báo tưng bừng thanh âm.</a:t>
            </a: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1521719" y="2794078"/>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Cánh sẻ vụt qua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Hót nắng vàng ánh 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 bé vẫn lặng chăm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Nhìn theo cô mấp máy.</a:t>
            </a: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1390446" y="4563661"/>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Sau ngón tay cô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 tiếng hạt nảy mầm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lá động trong vườn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sớm mai mẹ gọi.</a:t>
            </a: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6296626" y="1169154"/>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Tiếng cuộc đời sâu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Con tàu biển buông neo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Ngôi sao mọc rừng chiều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ó</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ngựa ran vách đá.</a:t>
            </a: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6296626" y="2863997"/>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Bao nghĩ suy vất vả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 mắt người lo toan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Để từng âm có nghĩa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Bật lên từ môi em.</a:t>
            </a: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6285081" y="4657135"/>
            <a:ext cx="4273198" cy="193899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Nghe cánh vỗ chim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Trước diệu kì tiếng hót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Giữa hồn nhiên lớp học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Ai nụ cười rưng rưng.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Hà)</a:t>
            </a:r>
          </a:p>
        </p:txBody>
      </p:sp>
      <p:sp>
        <p:nvSpPr>
          <p:cNvPr id="16" name="Text Box 14"/>
          <p:cNvSpPr txBox="1">
            <a:spLocks noChangeArrowheads="1"/>
          </p:cNvSpPr>
          <p:nvPr/>
        </p:nvSpPr>
        <p:spPr bwMode="auto">
          <a:xfrm>
            <a:off x="797498" y="451211"/>
            <a:ext cx="10195752" cy="66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HẠT NẢY MẦM </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1505743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200626" y="262941"/>
            <a:ext cx="11162156" cy="6332118"/>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vi-VN" sz="2400" b="1" u="sng"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7"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521894" y="1630894"/>
            <a:ext cx="6212019" cy="64633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Tìm hiểu bài</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14044" y="1559072"/>
            <a:ext cx="6212019" cy="64633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Luyện đọc</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5" name="Straight Connector 4"/>
          <p:cNvCxnSpPr/>
          <p:nvPr/>
        </p:nvCxnSpPr>
        <p:spPr>
          <a:xfrm>
            <a:off x="6559551" y="2167767"/>
            <a:ext cx="0" cy="2118467"/>
          </a:xfrm>
          <a:prstGeom prst="line">
            <a:avLst/>
          </a:prstGeom>
        </p:spPr>
        <p:style>
          <a:lnRef idx="3">
            <a:schemeClr val="accent1"/>
          </a:lnRef>
          <a:fillRef idx="0">
            <a:schemeClr val="accent1"/>
          </a:fillRef>
          <a:effectRef idx="2">
            <a:schemeClr val="accent1"/>
          </a:effectRef>
          <a:fontRef idx="minor">
            <a:schemeClr val="tx1"/>
          </a:fontRef>
        </p:style>
      </p:cxnSp>
      <p:sp>
        <p:nvSpPr>
          <p:cNvPr id="15" name="Text Box 14"/>
          <p:cNvSpPr txBox="1">
            <a:spLocks noChangeArrowheads="1"/>
          </p:cNvSpPr>
          <p:nvPr/>
        </p:nvSpPr>
        <p:spPr bwMode="auto">
          <a:xfrm>
            <a:off x="1072558" y="515400"/>
            <a:ext cx="10195752" cy="66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HẠT NẢY MẦM </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347532" y="2521485"/>
            <a:ext cx="6212019" cy="1938992"/>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l</a:t>
            </a:r>
            <a:r>
              <a:rPr lang="en-US" sz="2800" b="1" noProof="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o toan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a:t>
            </a:r>
            <a:r>
              <a:rPr kumimoji="0" lang="en-US" sz="2800" b="1" i="0" u="none" strike="noStrike" kern="1200" cap="none" spc="0" normalizeH="0" baseline="0" dirty="0" smtClean="0">
                <a:ln>
                  <a:noFill/>
                </a:ln>
                <a:solidFill>
                  <a:schemeClr val="tx1">
                    <a:lumMod val="95000"/>
                    <a:lumOff val="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âu</a:t>
            </a:r>
            <a:r>
              <a:rPr kumimoji="0" lang="en-US" sz="2800" b="1" i="0" u="none" strike="noStrike" kern="1200" cap="none" spc="0" normalizeH="0" dirty="0" smtClean="0">
                <a:ln>
                  <a:noFill/>
                </a:ln>
                <a:solidFill>
                  <a:schemeClr val="tx1">
                    <a:lumMod val="95000"/>
                    <a:lumOff val="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vợi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q</a:t>
            </a:r>
            <a:r>
              <a:rPr lang="en-US" sz="2800" b="1"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ua song</a:t>
            </a:r>
            <a:endParaRPr kumimoji="0" lang="en-US" sz="2800" b="1" i="0" u="none" strike="noStrike" kern="1200" cap="none" spc="0" normalizeH="0" dirty="0" smtClean="0">
              <a:ln>
                <a:noFill/>
              </a:ln>
              <a:solidFill>
                <a:schemeClr val="tx1">
                  <a:lumMod val="95000"/>
                  <a:lumOff val="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9" name="Straight Connector 18"/>
          <p:cNvCxnSpPr/>
          <p:nvPr/>
        </p:nvCxnSpPr>
        <p:spPr>
          <a:xfrm>
            <a:off x="3453541" y="2989780"/>
            <a:ext cx="460913"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2909012" y="3447681"/>
            <a:ext cx="23488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a:off x="3385172" y="3839966"/>
            <a:ext cx="234881"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1488353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200626" y="262941"/>
            <a:ext cx="11162156" cy="6332118"/>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Mắt </a:t>
            </a:r>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sáng,</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vi-VN"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nhìn lên bảng</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lvl="0">
              <a:defRPr/>
            </a:pPr>
            <a:r>
              <a:rPr lang="en-US" sz="28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Lớp</a:t>
            </a:r>
            <a:r>
              <a:rPr lang="en-US" sz="28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mươi </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nụ môi hồng</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lvl="0">
              <a:defRPr/>
            </a:pPr>
            <a:r>
              <a:rPr lang="en-US" sz="28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Đôi </a:t>
            </a:r>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tay cô </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cụp mở</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lvl="0">
              <a:defRPr/>
            </a:pPr>
            <a:r>
              <a:rPr lang="en-US" sz="28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Báo </a:t>
            </a:r>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tưng bừng</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thanh âm</a:t>
            </a:r>
            <a:r>
              <a:rPr lang="vi-VN"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7"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521894" y="1630894"/>
            <a:ext cx="6212019" cy="64633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Tìm hiểu bài</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14044" y="1559072"/>
            <a:ext cx="6212019" cy="64633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Luyện đọc</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5" name="Straight Connector 4"/>
          <p:cNvCxnSpPr/>
          <p:nvPr/>
        </p:nvCxnSpPr>
        <p:spPr>
          <a:xfrm>
            <a:off x="6559551" y="2167767"/>
            <a:ext cx="0" cy="2118467"/>
          </a:xfrm>
          <a:prstGeom prst="line">
            <a:avLst/>
          </a:prstGeom>
        </p:spPr>
        <p:style>
          <a:lnRef idx="3">
            <a:schemeClr val="accent1"/>
          </a:lnRef>
          <a:fillRef idx="0">
            <a:schemeClr val="accent1"/>
          </a:fillRef>
          <a:effectRef idx="2">
            <a:schemeClr val="accent1"/>
          </a:effectRef>
          <a:fontRef idx="minor">
            <a:schemeClr val="tx1"/>
          </a:fontRef>
        </p:style>
      </p:cxnSp>
      <p:sp>
        <p:nvSpPr>
          <p:cNvPr id="15" name="Text Box 14"/>
          <p:cNvSpPr txBox="1">
            <a:spLocks noChangeArrowheads="1"/>
          </p:cNvSpPr>
          <p:nvPr/>
        </p:nvSpPr>
        <p:spPr bwMode="auto">
          <a:xfrm>
            <a:off x="1072558" y="515400"/>
            <a:ext cx="10195752" cy="66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HẠT NẢY MẦM </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93379611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969</TotalTime>
  <Words>1573</Words>
  <Application>Microsoft Office PowerPoint</Application>
  <PresentationFormat>Widescreen</PresentationFormat>
  <Paragraphs>316</Paragraphs>
  <Slides>31</Slides>
  <Notes>13</Notes>
  <HiddenSlides>0</HiddenSlides>
  <MMClips>4</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31</vt:i4>
      </vt:variant>
    </vt:vector>
  </HeadingPairs>
  <TitlesOfParts>
    <vt:vector size="48" baseType="lpstr">
      <vt:lpstr>宋体</vt:lpstr>
      <vt:lpstr>Arial</vt:lpstr>
      <vt:lpstr>Calibri</vt:lpstr>
      <vt:lpstr>Calibri Light</vt:lpstr>
      <vt:lpstr>Cambria</vt:lpstr>
      <vt:lpstr>Lato Hairline</vt:lpstr>
      <vt:lpstr>Lato Light</vt:lpstr>
      <vt:lpstr>Lato Regular</vt:lpstr>
      <vt:lpstr>Pattaya</vt:lpstr>
      <vt:lpstr>Times New Roman</vt:lpstr>
      <vt:lpstr>思源黑体</vt:lpstr>
      <vt:lpstr>思源黑体 CN Medium</vt:lpstr>
      <vt:lpstr>思源黑体 Medium</vt:lpstr>
      <vt:lpstr>2_Custom Design</vt:lpstr>
      <vt:lpstr>Office 主题​​</vt:lpstr>
      <vt:lpstr>Custom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107</cp:revision>
  <dcterms:created xsi:type="dcterms:W3CDTF">2024-06-20T02:37:59Z</dcterms:created>
  <dcterms:modified xsi:type="dcterms:W3CDTF">2025-09-24T14:16:28Z</dcterms:modified>
</cp:coreProperties>
</file>