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75" r:id="rId3"/>
    <p:sldId id="276" r:id="rId4"/>
    <p:sldId id="266" r:id="rId5"/>
    <p:sldId id="262" r:id="rId6"/>
    <p:sldId id="265" r:id="rId7"/>
    <p:sldId id="257" r:id="rId8"/>
    <p:sldId id="277" r:id="rId9"/>
    <p:sldId id="258" r:id="rId10"/>
    <p:sldId id="278" r:id="rId11"/>
    <p:sldId id="263" r:id="rId12"/>
    <p:sldId id="279" r:id="rId13"/>
    <p:sldId id="280" r:id="rId14"/>
    <p:sldId id="282" r:id="rId15"/>
    <p:sldId id="281" r:id="rId16"/>
    <p:sldId id="283" r:id="rId17"/>
    <p:sldId id="284" r:id="rId18"/>
    <p:sldId id="286" r:id="rId19"/>
    <p:sldId id="285" r:id="rId20"/>
    <p:sldId id="288" r:id="rId21"/>
    <p:sldId id="259" r:id="rId22"/>
    <p:sldId id="287" r:id="rId23"/>
    <p:sldId id="289" r:id="rId24"/>
    <p:sldId id="291" r:id="rId25"/>
    <p:sldId id="292" r:id="rId26"/>
    <p:sldId id="290" r:id="rId27"/>
    <p:sldId id="294" r:id="rId28"/>
    <p:sldId id="293" r:id="rId29"/>
    <p:sldId id="295" r:id="rId30"/>
    <p:sldId id="296" r:id="rId31"/>
    <p:sldId id="297" r:id="rId32"/>
    <p:sldId id="298" r:id="rId33"/>
    <p:sldId id="273" r:id="rId34"/>
    <p:sldId id="274" r:id="rId35"/>
  </p:sldIdLst>
  <p:sldSz cx="18288000" cy="10287000"/>
  <p:notesSz cx="6858000" cy="9144000"/>
  <p:embeddedFontLst>
    <p:embeddedFont>
      <p:font typeface="Balabeloo" panose="020B0604020202020204" charset="-78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uli Regular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D6D666-EDE2-4763-B420-48379F55CD19}">
          <p14:sldIdLst>
            <p14:sldId id="256"/>
            <p14:sldId id="275"/>
            <p14:sldId id="276"/>
            <p14:sldId id="266"/>
            <p14:sldId id="262"/>
            <p14:sldId id="265"/>
            <p14:sldId id="257"/>
            <p14:sldId id="277"/>
            <p14:sldId id="258"/>
            <p14:sldId id="278"/>
            <p14:sldId id="263"/>
            <p14:sldId id="279"/>
            <p14:sldId id="280"/>
            <p14:sldId id="282"/>
            <p14:sldId id="281"/>
            <p14:sldId id="283"/>
            <p14:sldId id="284"/>
            <p14:sldId id="286"/>
            <p14:sldId id="285"/>
            <p14:sldId id="288"/>
            <p14:sldId id="259"/>
            <p14:sldId id="287"/>
            <p14:sldId id="289"/>
            <p14:sldId id="291"/>
            <p14:sldId id="292"/>
            <p14:sldId id="290"/>
            <p14:sldId id="294"/>
            <p14:sldId id="293"/>
            <p14:sldId id="295"/>
            <p14:sldId id="296"/>
            <p14:sldId id="297"/>
            <p14:sldId id="298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002"/>
    <a:srgbClr val="00A652"/>
    <a:srgbClr val="F48D48"/>
    <a:srgbClr val="F7A876"/>
    <a:srgbClr val="FAC8A5"/>
    <a:srgbClr val="F7F064"/>
    <a:srgbClr val="662E91"/>
    <a:srgbClr val="FF9400"/>
    <a:srgbClr val="002CFF"/>
    <a:srgbClr val="FFF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46106-A32D-46D4-9407-E713696D6B9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DE7EC-3E67-497D-B223-C635F02F7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1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66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92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49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16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6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84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77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81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35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0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27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10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9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03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54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42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3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DE7EC-3E67-497D-B223-C635F02F7A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1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7.sv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8.sv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62.svg"/><Relationship Id="rId5" Type="http://schemas.openxmlformats.org/officeDocument/2006/relationships/image" Target="../media/image42.png"/><Relationship Id="rId10" Type="http://schemas.openxmlformats.org/officeDocument/2006/relationships/image" Target="../media/image61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7.sv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7.sv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7.sv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24.svg"/><Relationship Id="rId4" Type="http://schemas.openxmlformats.org/officeDocument/2006/relationships/image" Target="../media/image35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2551" y="5853565"/>
            <a:ext cx="18873102" cy="49928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7420522" y="8510726"/>
            <a:ext cx="704094" cy="7005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33617">
            <a:off x="2747119" y="7761820"/>
            <a:ext cx="1087756" cy="9952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738723">
            <a:off x="1394617" y="5521896"/>
            <a:ext cx="1476278" cy="1525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510">
            <a:off x="12347060" y="7790335"/>
            <a:ext cx="1659001" cy="4502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566348" y="763041"/>
            <a:ext cx="689097" cy="6856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74317">
            <a:off x="2653728" y="121006"/>
            <a:ext cx="2336316" cy="6340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14413056" y="6919231"/>
            <a:ext cx="689097" cy="6856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77670">
            <a:off x="15800053" y="4933947"/>
            <a:ext cx="1854562" cy="19168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780828">
            <a:off x="15726484" y="635921"/>
            <a:ext cx="1921345" cy="169558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242703" y="5651028"/>
            <a:ext cx="7802594" cy="48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3793" spc="-41">
                <a:solidFill>
                  <a:srgbClr val="FFFFFF"/>
                </a:solidFill>
                <a:latin typeface="Muli Regular"/>
              </a:rPr>
              <a:t>Presented by Group Borcelle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18CAFB2-1876-5FE1-070F-05187015F40D}"/>
              </a:ext>
            </a:extLst>
          </p:cNvPr>
          <p:cNvSpPr txBox="1"/>
          <p:nvPr/>
        </p:nvSpPr>
        <p:spPr>
          <a:xfrm>
            <a:off x="1405050" y="2881348"/>
            <a:ext cx="1588770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GIẢNG HÔM NAY!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C27BC-4B81-586D-3CF8-C5D3BBF6B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3" r="3962"/>
          <a:stretch/>
        </p:blipFill>
        <p:spPr>
          <a:xfrm>
            <a:off x="227699" y="2276475"/>
            <a:ext cx="9893514" cy="57758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99967" y="8047517"/>
            <a:ext cx="19134530" cy="35638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09941" flipH="1">
            <a:off x="521263" y="7771417"/>
            <a:ext cx="1758821" cy="1202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47BC7-1510-EFA0-A59D-5666A06167CE}"/>
              </a:ext>
            </a:extLst>
          </p:cNvPr>
          <p:cNvSpPr txBox="1"/>
          <p:nvPr/>
        </p:nvSpPr>
        <p:spPr>
          <a:xfrm>
            <a:off x="4419600" y="647700"/>
            <a:ext cx="9448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9CE7FD-4A41-5111-8C88-16392719E0D3}"/>
              </a:ext>
            </a:extLst>
          </p:cNvPr>
          <p:cNvGrpSpPr/>
          <p:nvPr/>
        </p:nvGrpSpPr>
        <p:grpSpPr>
          <a:xfrm>
            <a:off x="10333139" y="2276475"/>
            <a:ext cx="7712874" cy="5360818"/>
            <a:chOff x="10234320" y="2335937"/>
            <a:chExt cx="7712874" cy="536081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3143D58-CDE4-5EB4-F9EC-353F18B92489}"/>
                </a:ext>
              </a:extLst>
            </p:cNvPr>
            <p:cNvSpPr/>
            <p:nvPr/>
          </p:nvSpPr>
          <p:spPr>
            <a:xfrm>
              <a:off x="10234320" y="3124755"/>
              <a:ext cx="7712874" cy="4572000"/>
            </a:xfrm>
            <a:custGeom>
              <a:avLst/>
              <a:gdLst>
                <a:gd name="connsiteX0" fmla="*/ 0 w 7712874"/>
                <a:gd name="connsiteY0" fmla="*/ 762015 h 4572000"/>
                <a:gd name="connsiteX1" fmla="*/ 762015 w 7712874"/>
                <a:gd name="connsiteY1" fmla="*/ 0 h 4572000"/>
                <a:gd name="connsiteX2" fmla="*/ 6950859 w 7712874"/>
                <a:gd name="connsiteY2" fmla="*/ 0 h 4572000"/>
                <a:gd name="connsiteX3" fmla="*/ 7712874 w 7712874"/>
                <a:gd name="connsiteY3" fmla="*/ 762015 h 4572000"/>
                <a:gd name="connsiteX4" fmla="*/ 7712874 w 7712874"/>
                <a:gd name="connsiteY4" fmla="*/ 3809985 h 4572000"/>
                <a:gd name="connsiteX5" fmla="*/ 6950859 w 7712874"/>
                <a:gd name="connsiteY5" fmla="*/ 4572000 h 4572000"/>
                <a:gd name="connsiteX6" fmla="*/ 762015 w 7712874"/>
                <a:gd name="connsiteY6" fmla="*/ 4572000 h 4572000"/>
                <a:gd name="connsiteX7" fmla="*/ 0 w 7712874"/>
                <a:gd name="connsiteY7" fmla="*/ 3809985 h 4572000"/>
                <a:gd name="connsiteX8" fmla="*/ 0 w 7712874"/>
                <a:gd name="connsiteY8" fmla="*/ 762015 h 45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2874" h="4572000" fill="none" extrusionOk="0">
                  <a:moveTo>
                    <a:pt x="0" y="762015"/>
                  </a:moveTo>
                  <a:cubicBezTo>
                    <a:pt x="12372" y="352379"/>
                    <a:pt x="363550" y="742"/>
                    <a:pt x="762015" y="0"/>
                  </a:cubicBezTo>
                  <a:cubicBezTo>
                    <a:pt x="3806879" y="57678"/>
                    <a:pt x="4149880" y="-117734"/>
                    <a:pt x="6950859" y="0"/>
                  </a:cubicBezTo>
                  <a:cubicBezTo>
                    <a:pt x="7384366" y="25745"/>
                    <a:pt x="7715370" y="336017"/>
                    <a:pt x="7712874" y="762015"/>
                  </a:cubicBezTo>
                  <a:cubicBezTo>
                    <a:pt x="7586162" y="1552684"/>
                    <a:pt x="7585106" y="2550566"/>
                    <a:pt x="7712874" y="3809985"/>
                  </a:cubicBezTo>
                  <a:cubicBezTo>
                    <a:pt x="7710103" y="4265450"/>
                    <a:pt x="7412330" y="4592942"/>
                    <a:pt x="6950859" y="4572000"/>
                  </a:cubicBezTo>
                  <a:cubicBezTo>
                    <a:pt x="5263113" y="4578826"/>
                    <a:pt x="2645661" y="4594128"/>
                    <a:pt x="762015" y="4572000"/>
                  </a:cubicBezTo>
                  <a:cubicBezTo>
                    <a:pt x="324391" y="4591205"/>
                    <a:pt x="-12561" y="4312484"/>
                    <a:pt x="0" y="3809985"/>
                  </a:cubicBezTo>
                  <a:cubicBezTo>
                    <a:pt x="-169495" y="2944457"/>
                    <a:pt x="-134306" y="1096883"/>
                    <a:pt x="0" y="762015"/>
                  </a:cubicBezTo>
                  <a:close/>
                </a:path>
                <a:path w="7712874" h="4572000" stroke="0" extrusionOk="0">
                  <a:moveTo>
                    <a:pt x="0" y="762015"/>
                  </a:moveTo>
                  <a:cubicBezTo>
                    <a:pt x="53122" y="300805"/>
                    <a:pt x="338048" y="-11993"/>
                    <a:pt x="762015" y="0"/>
                  </a:cubicBezTo>
                  <a:cubicBezTo>
                    <a:pt x="3309851" y="-119478"/>
                    <a:pt x="4493056" y="22869"/>
                    <a:pt x="6950859" y="0"/>
                  </a:cubicBezTo>
                  <a:cubicBezTo>
                    <a:pt x="7368945" y="-28998"/>
                    <a:pt x="7756028" y="289143"/>
                    <a:pt x="7712874" y="762015"/>
                  </a:cubicBezTo>
                  <a:cubicBezTo>
                    <a:pt x="7580097" y="2177048"/>
                    <a:pt x="7662353" y="2857089"/>
                    <a:pt x="7712874" y="3809985"/>
                  </a:cubicBezTo>
                  <a:cubicBezTo>
                    <a:pt x="7786689" y="4257088"/>
                    <a:pt x="7368672" y="4578100"/>
                    <a:pt x="6950859" y="4572000"/>
                  </a:cubicBezTo>
                  <a:cubicBezTo>
                    <a:pt x="4092628" y="4585442"/>
                    <a:pt x="2345392" y="4465851"/>
                    <a:pt x="762015" y="4572000"/>
                  </a:cubicBezTo>
                  <a:cubicBezTo>
                    <a:pt x="366973" y="4604091"/>
                    <a:pt x="4531" y="4278294"/>
                    <a:pt x="0" y="3809985"/>
                  </a:cubicBezTo>
                  <a:cubicBezTo>
                    <a:pt x="65430" y="2613480"/>
                    <a:pt x="152388" y="1685904"/>
                    <a:pt x="0" y="76201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02723390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hãy nêu các độ đậm nhạt của màu vàng ở hình ảnh cái tủ; các độ đậm, nhạt của màu xanh lam, màu đỏ, màu vàng ở sản phẩm Con công</a:t>
              </a: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2A0E2759-1254-3801-ED88-90B100344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325395" y="2335937"/>
              <a:ext cx="3530723" cy="923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3301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34850D-D665-0E3E-3384-B90954FBC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5" r="57826" b="14290"/>
          <a:stretch/>
        </p:blipFill>
        <p:spPr>
          <a:xfrm>
            <a:off x="304800" y="266700"/>
            <a:ext cx="4495800" cy="56197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E81D05-A42F-4A92-3875-81D468846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78" t="2469" r="5032" b="14000"/>
          <a:stretch/>
        </p:blipFill>
        <p:spPr>
          <a:xfrm>
            <a:off x="11929906" y="4610100"/>
            <a:ext cx="5943600" cy="54768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BB48569-EEEA-0E54-8480-2C742BD4C8D9}"/>
              </a:ext>
            </a:extLst>
          </p:cNvPr>
          <p:cNvGrpSpPr/>
          <p:nvPr/>
        </p:nvGrpSpPr>
        <p:grpSpPr>
          <a:xfrm>
            <a:off x="5334000" y="647700"/>
            <a:ext cx="12539506" cy="3200400"/>
            <a:chOff x="5334000" y="647700"/>
            <a:chExt cx="12539506" cy="32004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C26128C-B43C-C212-85E3-2C8684AA7B7C}"/>
                </a:ext>
              </a:extLst>
            </p:cNvPr>
            <p:cNvSpPr/>
            <p:nvPr/>
          </p:nvSpPr>
          <p:spPr>
            <a:xfrm>
              <a:off x="5334000" y="647700"/>
              <a:ext cx="12268200" cy="2971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7902C49-5C73-4F76-38D2-EF93263C3D2D}"/>
                </a:ext>
              </a:extLst>
            </p:cNvPr>
            <p:cNvSpPr/>
            <p:nvPr/>
          </p:nvSpPr>
          <p:spPr>
            <a:xfrm>
              <a:off x="5605306" y="876300"/>
              <a:ext cx="12268200" cy="2971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76083E-AF65-8542-3C91-ED7DC0AC809B}"/>
                </a:ext>
              </a:extLst>
            </p:cNvPr>
            <p:cNvSpPr txBox="1"/>
            <p:nvPr/>
          </p:nvSpPr>
          <p:spPr>
            <a:xfrm>
              <a:off x="5795806" y="885825"/>
              <a:ext cx="11887200" cy="2762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/>
                <a:t>Các độ đậm nhạt của màu vàng được sắp xếp từ màu nhạt nhất đến màu đậm nhất theo thứ tự từ trên xuống dưới.</a:t>
              </a:r>
              <a:endParaRPr lang="en-US" sz="40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9922D7-56B9-AAA4-931D-8BA5CE178FFF}"/>
              </a:ext>
            </a:extLst>
          </p:cNvPr>
          <p:cNvGrpSpPr/>
          <p:nvPr/>
        </p:nvGrpSpPr>
        <p:grpSpPr>
          <a:xfrm>
            <a:off x="614206" y="6115050"/>
            <a:ext cx="11125200" cy="3848485"/>
            <a:chOff x="5334000" y="647700"/>
            <a:chExt cx="12539506" cy="329030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677AD1D-51BB-ED61-AF83-498C945B1425}"/>
                </a:ext>
              </a:extLst>
            </p:cNvPr>
            <p:cNvSpPr/>
            <p:nvPr/>
          </p:nvSpPr>
          <p:spPr>
            <a:xfrm>
              <a:off x="5334000" y="647700"/>
              <a:ext cx="12268200" cy="2971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BE3074-23DB-B572-CC7B-CDFE2A218970}"/>
                </a:ext>
              </a:extLst>
            </p:cNvPr>
            <p:cNvSpPr/>
            <p:nvPr/>
          </p:nvSpPr>
          <p:spPr>
            <a:xfrm>
              <a:off x="5605306" y="876300"/>
              <a:ext cx="12268200" cy="2971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326D7E-1353-50D5-E52E-CF4BD94CFEA2}"/>
                </a:ext>
              </a:extLst>
            </p:cNvPr>
            <p:cNvSpPr txBox="1"/>
            <p:nvPr/>
          </p:nvSpPr>
          <p:spPr>
            <a:xfrm>
              <a:off x="5924349" y="786391"/>
              <a:ext cx="11887200" cy="3151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/>
                <a:t>Độ đậm nhạt của màu xanh lam được sắp xếp theo thứ tự từ trên xuống dưới</a:t>
              </a:r>
              <a:r>
                <a:rPr lang="en-US" sz="4000"/>
                <a:t>, </a:t>
              </a:r>
              <a:r>
                <a:rPr lang="vi-VN" sz="4000"/>
                <a:t>độ đậm nhạt của màu vàng được sắp xếp theo thứ tự từ ngoài vào trong.</a:t>
              </a:r>
              <a:endParaRPr lang="en-US" sz="4000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99967" y="8047517"/>
            <a:ext cx="19134530" cy="35638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09941" flipH="1">
            <a:off x="521263" y="7771417"/>
            <a:ext cx="1758821" cy="1202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AB8FF-124B-5D42-CE4B-763CBAE3F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0" t="50370" r="24445" b="3357"/>
          <a:stretch/>
        </p:blipFill>
        <p:spPr>
          <a:xfrm>
            <a:off x="457200" y="1967215"/>
            <a:ext cx="5132566" cy="4480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CA6D54-BE7E-2D30-BCCB-392BC83FBA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51" t="4653" r="3503" b="3888"/>
          <a:stretch/>
        </p:blipFill>
        <p:spPr>
          <a:xfrm>
            <a:off x="12115800" y="2045106"/>
            <a:ext cx="6019800" cy="4178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EBE46-8CC4-D0DE-FF32-CD1BFEA18C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0694" y="6340028"/>
            <a:ext cx="6053208" cy="3407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3D5928-5FEA-CF24-E3D2-EDB939AB141B}"/>
              </a:ext>
            </a:extLst>
          </p:cNvPr>
          <p:cNvSpPr txBox="1"/>
          <p:nvPr/>
        </p:nvSpPr>
        <p:spPr>
          <a:xfrm>
            <a:off x="242398" y="607435"/>
            <a:ext cx="17449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VẬT DỤNG CÓ MÀU ĐẬM, NHẠT </a:t>
            </a:r>
          </a:p>
        </p:txBody>
      </p:sp>
    </p:spTree>
    <p:extLst>
      <p:ext uri="{BB962C8B-B14F-4D97-AF65-F5344CB8AC3E}">
        <p14:creationId xmlns:p14="http://schemas.microsoft.com/office/powerpoint/2010/main" val="2501078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99967" y="8047517"/>
            <a:ext cx="19134530" cy="3563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3D5928-5FEA-CF24-E3D2-EDB939AB141B}"/>
              </a:ext>
            </a:extLst>
          </p:cNvPr>
          <p:cNvSpPr txBox="1"/>
          <p:nvPr/>
        </p:nvSpPr>
        <p:spPr>
          <a:xfrm>
            <a:off x="571500" y="1028700"/>
            <a:ext cx="17449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SẢN PHẨM MĨ THUẬT THỂ HIỆN ĐỘ ĐẬM, NHẠT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89E5D5-C876-B0B3-25E1-64863BB2AB31}"/>
              </a:ext>
            </a:extLst>
          </p:cNvPr>
          <p:cNvGrpSpPr/>
          <p:nvPr/>
        </p:nvGrpSpPr>
        <p:grpSpPr>
          <a:xfrm>
            <a:off x="242398" y="2532517"/>
            <a:ext cx="17803204" cy="4872213"/>
            <a:chOff x="242398" y="2557287"/>
            <a:chExt cx="17803204" cy="487221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0690C0E-F87B-5D33-FBA5-110158EEE406}"/>
                </a:ext>
              </a:extLst>
            </p:cNvPr>
            <p:cNvSpPr/>
            <p:nvPr/>
          </p:nvSpPr>
          <p:spPr>
            <a:xfrm>
              <a:off x="9448800" y="2557287"/>
              <a:ext cx="8596802" cy="48722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E34BD4C-5ADF-E550-FDE1-F759ABE9A4BF}"/>
                </a:ext>
              </a:extLst>
            </p:cNvPr>
            <p:cNvSpPr/>
            <p:nvPr/>
          </p:nvSpPr>
          <p:spPr>
            <a:xfrm>
              <a:off x="242398" y="2557287"/>
              <a:ext cx="9054002" cy="48722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479E34-AADF-023C-0770-FA1161953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56" t="10145" r="2312" b="2903"/>
            <a:stretch/>
          </p:blipFill>
          <p:spPr>
            <a:xfrm>
              <a:off x="336044" y="2709058"/>
              <a:ext cx="8839201" cy="4572000"/>
            </a:xfrm>
            <a:prstGeom prst="round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1617A6-E7BC-5760-C9CF-936D096CC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77400" y="2709058"/>
              <a:ext cx="8127999" cy="4572000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4218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7343">
            <a:off x="1818670" y="2159050"/>
            <a:ext cx="14878456" cy="5795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2551" y="5905275"/>
            <a:ext cx="18873102" cy="49928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69070">
            <a:off x="1564600" y="5784020"/>
            <a:ext cx="2140254" cy="21618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66699" y="6864956"/>
            <a:ext cx="1586575" cy="19437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5235">
            <a:off x="13668306" y="1388566"/>
            <a:ext cx="1162188" cy="12129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38600" y="1682164"/>
            <a:ext cx="1181524" cy="1307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94AF86-7FE3-506D-EFD1-CAD0AF8DE3C2}"/>
              </a:ext>
            </a:extLst>
          </p:cNvPr>
          <p:cNvSpPr txBox="1"/>
          <p:nvPr/>
        </p:nvSpPr>
        <p:spPr>
          <a:xfrm>
            <a:off x="2437998" y="3882420"/>
            <a:ext cx="136398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02. THỰC HÀNH, SÁNG TẠO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65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99967" y="8047517"/>
            <a:ext cx="19134530" cy="3563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2AD88A-3BC9-726D-419E-C2DCEE79D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50" y="2641459"/>
            <a:ext cx="9322279" cy="2749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5F9B1D-956D-E75C-C3B0-2BA004840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129" y="2694752"/>
            <a:ext cx="8658225" cy="2624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BA28F7-EBEB-4629-D0FF-552F642E0E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9" r="1547" b="1704"/>
          <a:stretch/>
        </p:blipFill>
        <p:spPr>
          <a:xfrm>
            <a:off x="2895600" y="5372100"/>
            <a:ext cx="11811000" cy="344302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AEF925A-3872-051A-3CF9-4828E995A09E}"/>
              </a:ext>
            </a:extLst>
          </p:cNvPr>
          <p:cNvGrpSpPr/>
          <p:nvPr/>
        </p:nvGrpSpPr>
        <p:grpSpPr>
          <a:xfrm>
            <a:off x="758585" y="325445"/>
            <a:ext cx="16770829" cy="1865293"/>
            <a:chOff x="758585" y="305073"/>
            <a:chExt cx="16770829" cy="186529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9C2806-AB76-7556-8B89-232DADA3BD7D}"/>
                </a:ext>
              </a:extLst>
            </p:cNvPr>
            <p:cNvSpPr/>
            <p:nvPr/>
          </p:nvSpPr>
          <p:spPr>
            <a:xfrm>
              <a:off x="758585" y="437135"/>
              <a:ext cx="16770829" cy="17332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22E4FC1-71FA-4BA1-553F-B9C127699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8893" y="694151"/>
              <a:ext cx="1219200" cy="12192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E8E1DA-364A-B905-0543-78AA59FD5108}"/>
                </a:ext>
              </a:extLst>
            </p:cNvPr>
            <p:cNvSpPr txBox="1"/>
            <p:nvPr/>
          </p:nvSpPr>
          <p:spPr>
            <a:xfrm>
              <a:off x="2438400" y="305073"/>
              <a:ext cx="15014814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Em hãy giới thiệu tên màu và cách thực hành ở mỗi cách tạo độ đậm nhạt của màu.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266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99967" y="8047517"/>
            <a:ext cx="19134530" cy="3563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2AD88A-3BC9-726D-419E-C2DCEE79D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2543"/>
            <a:ext cx="9322279" cy="2935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5F9B1D-956D-E75C-C3B0-2BA004840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479" y="1785730"/>
            <a:ext cx="8658225" cy="27496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CD6C60-0A3A-B0E1-1589-AA7F30CD6CFB}"/>
              </a:ext>
            </a:extLst>
          </p:cNvPr>
          <p:cNvSpPr txBox="1"/>
          <p:nvPr/>
        </p:nvSpPr>
        <p:spPr>
          <a:xfrm>
            <a:off x="5257800" y="393397"/>
            <a:ext cx="7772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TRẢ LỜI </a:t>
            </a: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59BFCC57-0C6B-A131-5C2E-EE882C730E53}"/>
              </a:ext>
            </a:extLst>
          </p:cNvPr>
          <p:cNvSpPr/>
          <p:nvPr/>
        </p:nvSpPr>
        <p:spPr>
          <a:xfrm rot="3758172">
            <a:off x="-169469" y="4868864"/>
            <a:ext cx="1529992" cy="549270"/>
          </a:xfrm>
          <a:custGeom>
            <a:avLst/>
            <a:gdLst/>
            <a:ahLst/>
            <a:cxnLst/>
            <a:rect l="l" t="t" r="r" b="b"/>
            <a:pathLst>
              <a:path w="1210680" h="342017">
                <a:moveTo>
                  <a:pt x="0" y="0"/>
                </a:moveTo>
                <a:lnTo>
                  <a:pt x="1210680" y="0"/>
                </a:lnTo>
                <a:lnTo>
                  <a:pt x="1210680" y="342018"/>
                </a:lnTo>
                <a:lnTo>
                  <a:pt x="0" y="34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700C70A5-C9F7-149E-B0CA-4D2DC2519E8E}"/>
              </a:ext>
            </a:extLst>
          </p:cNvPr>
          <p:cNvSpPr/>
          <p:nvPr/>
        </p:nvSpPr>
        <p:spPr>
          <a:xfrm rot="6988991" flipV="1">
            <a:off x="16841284" y="4873250"/>
            <a:ext cx="1587292" cy="539349"/>
          </a:xfrm>
          <a:custGeom>
            <a:avLst/>
            <a:gdLst/>
            <a:ahLst/>
            <a:cxnLst/>
            <a:rect l="l" t="t" r="r" b="b"/>
            <a:pathLst>
              <a:path w="1210680" h="342017">
                <a:moveTo>
                  <a:pt x="0" y="0"/>
                </a:moveTo>
                <a:lnTo>
                  <a:pt x="1210680" y="0"/>
                </a:lnTo>
                <a:lnTo>
                  <a:pt x="1210680" y="342018"/>
                </a:lnTo>
                <a:lnTo>
                  <a:pt x="0" y="34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F0FC3C-BF01-120D-0636-0A39A198EEEA}"/>
              </a:ext>
            </a:extLst>
          </p:cNvPr>
          <p:cNvSpPr/>
          <p:nvPr/>
        </p:nvSpPr>
        <p:spPr>
          <a:xfrm>
            <a:off x="838200" y="5949130"/>
            <a:ext cx="7950679" cy="19134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hợp màu trắng với màu khác để giảm dần độ đậm của màu.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805CAF-F08C-8D3C-6209-576C0B912E80}"/>
              </a:ext>
            </a:extLst>
          </p:cNvPr>
          <p:cNvSpPr/>
          <p:nvPr/>
        </p:nvSpPr>
        <p:spPr>
          <a:xfrm>
            <a:off x="9307991" y="5949129"/>
            <a:ext cx="7950679" cy="19134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hợp màu đen với màu khác để tăng dần độ đậm của màu đó. </a:t>
            </a:r>
          </a:p>
        </p:txBody>
      </p:sp>
    </p:spTree>
    <p:extLst>
      <p:ext uri="{BB962C8B-B14F-4D97-AF65-F5344CB8AC3E}">
        <p14:creationId xmlns:p14="http://schemas.microsoft.com/office/powerpoint/2010/main" val="2585349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99967" y="8047517"/>
            <a:ext cx="19134530" cy="35638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CD6C60-0A3A-B0E1-1589-AA7F30CD6CFB}"/>
              </a:ext>
            </a:extLst>
          </p:cNvPr>
          <p:cNvSpPr txBox="1"/>
          <p:nvPr/>
        </p:nvSpPr>
        <p:spPr>
          <a:xfrm>
            <a:off x="5257800" y="393397"/>
            <a:ext cx="7772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TRẢ LỜI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F0FC3C-BF01-120D-0636-0A39A198EEEA}"/>
              </a:ext>
            </a:extLst>
          </p:cNvPr>
          <p:cNvSpPr/>
          <p:nvPr/>
        </p:nvSpPr>
        <p:spPr>
          <a:xfrm>
            <a:off x="1804498" y="5895841"/>
            <a:ext cx="14325600" cy="19134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hợp hai màu với tỉ lệ mỗi màu khác nhau để tạo được ra màu đậm và màu nhạt theo ý muốn.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0CE0B-C377-3EDC-F858-A65D3D5E0C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9" r="1547" b="1704"/>
          <a:stretch/>
        </p:blipFill>
        <p:spPr>
          <a:xfrm>
            <a:off x="2449537" y="1480494"/>
            <a:ext cx="13035522" cy="3799983"/>
          </a:xfrm>
          <a:prstGeom prst="rect">
            <a:avLst/>
          </a:prstGeom>
        </p:spPr>
      </p:pic>
      <p:sp>
        <p:nvSpPr>
          <p:cNvPr id="4" name="Freeform 25">
            <a:extLst>
              <a:ext uri="{FF2B5EF4-FFF2-40B4-BE49-F238E27FC236}">
                <a16:creationId xmlns:a16="http://schemas.microsoft.com/office/drawing/2014/main" id="{59BFCC57-0C6B-A131-5C2E-EE882C730E53}"/>
              </a:ext>
            </a:extLst>
          </p:cNvPr>
          <p:cNvSpPr/>
          <p:nvPr/>
        </p:nvSpPr>
        <p:spPr>
          <a:xfrm rot="5141107">
            <a:off x="1145600" y="4994863"/>
            <a:ext cx="1551728" cy="571228"/>
          </a:xfrm>
          <a:custGeom>
            <a:avLst/>
            <a:gdLst/>
            <a:ahLst/>
            <a:cxnLst/>
            <a:rect l="l" t="t" r="r" b="b"/>
            <a:pathLst>
              <a:path w="1210680" h="342017">
                <a:moveTo>
                  <a:pt x="0" y="0"/>
                </a:moveTo>
                <a:lnTo>
                  <a:pt x="1210680" y="0"/>
                </a:lnTo>
                <a:lnTo>
                  <a:pt x="1210680" y="342018"/>
                </a:lnTo>
                <a:lnTo>
                  <a:pt x="0" y="342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38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41CD2F-7ED2-DBED-F0BA-E8BA17CF0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73307"/>
            <a:ext cx="6842128" cy="50415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EEAA51-2233-A5C3-FEA6-94B5E5BD3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336" y="1725181"/>
            <a:ext cx="7162800" cy="49135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9A2D2D-B6C8-9671-389B-30054B18B31C}"/>
              </a:ext>
            </a:extLst>
          </p:cNvPr>
          <p:cNvSpPr txBox="1"/>
          <p:nvPr/>
        </p:nvSpPr>
        <p:spPr>
          <a:xfrm>
            <a:off x="4484452" y="380013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6DD36B-2E32-7824-D56D-1EB933B9A143}"/>
              </a:ext>
            </a:extLst>
          </p:cNvPr>
          <p:cNvGrpSpPr/>
          <p:nvPr/>
        </p:nvGrpSpPr>
        <p:grpSpPr>
          <a:xfrm>
            <a:off x="1285636" y="7086649"/>
            <a:ext cx="16535400" cy="2615460"/>
            <a:chOff x="1219200" y="7098268"/>
            <a:chExt cx="16535400" cy="2615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A2FCE4-5F23-2FA4-695E-C64CB57D3E12}"/>
                </a:ext>
              </a:extLst>
            </p:cNvPr>
            <p:cNvSpPr txBox="1"/>
            <p:nvPr/>
          </p:nvSpPr>
          <p:spPr>
            <a:xfrm>
              <a:off x="2895600" y="7098268"/>
              <a:ext cx="14859000" cy="2615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Em hãy nêu cách vẽ những bức tranh này. 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Bức tranh Cá vàng có độ đậm, nhạt của những màu nào? 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Bức tranh Nhà cao tầng có độ đậm, nhạt của màu nào?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AF6AC6-7F18-7C73-F2E5-AF2C3DD9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200" y="7886700"/>
              <a:ext cx="1219200" cy="121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495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D6C60-0A3A-B0E1-1589-AA7F30CD6CFB}"/>
              </a:ext>
            </a:extLst>
          </p:cNvPr>
          <p:cNvSpPr txBox="1"/>
          <p:nvPr/>
        </p:nvSpPr>
        <p:spPr>
          <a:xfrm>
            <a:off x="5257800" y="393397"/>
            <a:ext cx="7772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TRẢ LỜI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D34CF5-D3C0-D401-5A1B-33C3AA057693}"/>
              </a:ext>
            </a:extLst>
          </p:cNvPr>
          <p:cNvSpPr txBox="1"/>
          <p:nvPr/>
        </p:nvSpPr>
        <p:spPr>
          <a:xfrm>
            <a:off x="336047" y="7874539"/>
            <a:ext cx="8471904" cy="20190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Bức tranh Nhà cao tầng có độ đậm nhạt của màu xanh.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D637A-F31C-7E76-2630-41F4FE3CC722}"/>
              </a:ext>
            </a:extLst>
          </p:cNvPr>
          <p:cNvSpPr txBox="1"/>
          <p:nvPr/>
        </p:nvSpPr>
        <p:spPr>
          <a:xfrm>
            <a:off x="10872207" y="200927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D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VẼ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BC6AD6-916E-9ABA-6A29-14199D52C385}"/>
              </a:ext>
            </a:extLst>
          </p:cNvPr>
          <p:cNvCxnSpPr>
            <a:cxnSpLocks/>
          </p:cNvCxnSpPr>
          <p:nvPr/>
        </p:nvCxnSpPr>
        <p:spPr>
          <a:xfrm>
            <a:off x="13501107" y="4526383"/>
            <a:ext cx="0" cy="68639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B26C102-43AF-86A1-AF3E-70AB817AA0AC}"/>
              </a:ext>
            </a:extLst>
          </p:cNvPr>
          <p:cNvSpPr/>
          <p:nvPr/>
        </p:nvSpPr>
        <p:spPr>
          <a:xfrm>
            <a:off x="9310107" y="5295309"/>
            <a:ext cx="8382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 màu đậm nhạt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C966D6-9592-BBAD-A4E9-7BE215BB23D7}"/>
              </a:ext>
            </a:extLst>
          </p:cNvPr>
          <p:cNvCxnSpPr>
            <a:cxnSpLocks/>
          </p:cNvCxnSpPr>
          <p:nvPr/>
        </p:nvCxnSpPr>
        <p:spPr>
          <a:xfrm>
            <a:off x="13505869" y="6514509"/>
            <a:ext cx="0" cy="68639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CF8BE0-D9F6-1B13-36AF-9C921F6A7C46}"/>
              </a:ext>
            </a:extLst>
          </p:cNvPr>
          <p:cNvSpPr/>
          <p:nvPr/>
        </p:nvSpPr>
        <p:spPr>
          <a:xfrm>
            <a:off x="9310107" y="7264939"/>
            <a:ext cx="8382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thiện bức tranh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B47295-D566-9EF2-4730-AD8F58405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47" y="1714500"/>
            <a:ext cx="8014704" cy="590557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D032EB-6145-F3E8-0720-90F5ED5C7A62}"/>
              </a:ext>
            </a:extLst>
          </p:cNvPr>
          <p:cNvSpPr/>
          <p:nvPr/>
        </p:nvSpPr>
        <p:spPr>
          <a:xfrm>
            <a:off x="9312778" y="3050045"/>
            <a:ext cx="8382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phác thảo các toàn nhà </a:t>
            </a:r>
          </a:p>
        </p:txBody>
      </p:sp>
    </p:spTree>
    <p:extLst>
      <p:ext uri="{BB962C8B-B14F-4D97-AF65-F5344CB8AC3E}">
        <p14:creationId xmlns:p14="http://schemas.microsoft.com/office/powerpoint/2010/main" val="394622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0" grpId="0"/>
      <p:bldP spid="15" grpId="0" animBg="1"/>
      <p:bldP spid="17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09600" y="9008301"/>
            <a:ext cx="19134530" cy="35638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54821">
            <a:off x="16715905" y="8263978"/>
            <a:ext cx="929786" cy="2119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D61C46-821D-1D1A-CB10-70AC630B893F}"/>
              </a:ext>
            </a:extLst>
          </p:cNvPr>
          <p:cNvSpPr txBox="1"/>
          <p:nvPr/>
        </p:nvSpPr>
        <p:spPr>
          <a:xfrm>
            <a:off x="4495800" y="342900"/>
            <a:ext cx="929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EEED57-95E1-1261-DE61-41EEB1A2BDBC}"/>
              </a:ext>
            </a:extLst>
          </p:cNvPr>
          <p:cNvSpPr txBox="1"/>
          <p:nvPr/>
        </p:nvSpPr>
        <p:spPr>
          <a:xfrm>
            <a:off x="4762500" y="1531569"/>
            <a:ext cx="8763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TRÒ CHƠI “THỬ BẠN”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49C02F-1B50-0A3D-9C15-704305F2D9AD}"/>
              </a:ext>
            </a:extLst>
          </p:cNvPr>
          <p:cNvSpPr txBox="1"/>
          <p:nvPr/>
        </p:nvSpPr>
        <p:spPr>
          <a:xfrm>
            <a:off x="2178844" y="2489405"/>
            <a:ext cx="13930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Nêu sự giống và khác nhau giữa bảng 1 và bảng 2.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595530-1EE3-F433-C985-86CF12A9F52D}"/>
              </a:ext>
            </a:extLst>
          </p:cNvPr>
          <p:cNvGrpSpPr/>
          <p:nvPr/>
        </p:nvGrpSpPr>
        <p:grpSpPr>
          <a:xfrm>
            <a:off x="1752600" y="3543300"/>
            <a:ext cx="5181600" cy="5429314"/>
            <a:chOff x="1752600" y="3543300"/>
            <a:chExt cx="5181600" cy="54293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76C70FE-DE1F-44D9-ABFF-AB3A91B2C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" t="4534" r="4017" b="3465"/>
            <a:stretch/>
          </p:blipFill>
          <p:spPr>
            <a:xfrm>
              <a:off x="1752600" y="3543300"/>
              <a:ext cx="5181600" cy="47983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EB14AC-B7BC-739E-2E74-EB6CB7EC9642}"/>
                </a:ext>
              </a:extLst>
            </p:cNvPr>
            <p:cNvSpPr txBox="1"/>
            <p:nvPr/>
          </p:nvSpPr>
          <p:spPr>
            <a:xfrm>
              <a:off x="1995487" y="8341672"/>
              <a:ext cx="4724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FC5AEB-A7E9-313C-65A6-5B8025506B22}"/>
              </a:ext>
            </a:extLst>
          </p:cNvPr>
          <p:cNvGrpSpPr/>
          <p:nvPr/>
        </p:nvGrpSpPr>
        <p:grpSpPr>
          <a:xfrm>
            <a:off x="9677400" y="4007192"/>
            <a:ext cx="7279385" cy="4965422"/>
            <a:chOff x="9677400" y="4007192"/>
            <a:chExt cx="7279385" cy="49654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676316-E100-70E4-A617-DA877CFBE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253" r="5887"/>
            <a:stretch/>
          </p:blipFill>
          <p:spPr>
            <a:xfrm>
              <a:off x="9677400" y="4007192"/>
              <a:ext cx="7279385" cy="40293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8E1AC4-42EF-B849-4719-6D31B21ED753}"/>
                </a:ext>
              </a:extLst>
            </p:cNvPr>
            <p:cNvSpPr txBox="1"/>
            <p:nvPr/>
          </p:nvSpPr>
          <p:spPr>
            <a:xfrm>
              <a:off x="10954892" y="8341672"/>
              <a:ext cx="4724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927818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D6C60-0A3A-B0E1-1589-AA7F30CD6CFB}"/>
              </a:ext>
            </a:extLst>
          </p:cNvPr>
          <p:cNvSpPr txBox="1"/>
          <p:nvPr/>
        </p:nvSpPr>
        <p:spPr>
          <a:xfrm>
            <a:off x="5257800" y="393397"/>
            <a:ext cx="7772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TRẢ LỜI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D34CF5-D3C0-D401-5A1B-33C3AA057693}"/>
              </a:ext>
            </a:extLst>
          </p:cNvPr>
          <p:cNvSpPr txBox="1"/>
          <p:nvPr/>
        </p:nvSpPr>
        <p:spPr>
          <a:xfrm>
            <a:off x="336047" y="7874539"/>
            <a:ext cx="8471904" cy="20190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Có độ đậm nhạt của màu xanh trời, xanh lá, đỏ, cam, vàng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D637A-F31C-7E76-2630-41F4FE3CC722}"/>
              </a:ext>
            </a:extLst>
          </p:cNvPr>
          <p:cNvSpPr txBox="1"/>
          <p:nvPr/>
        </p:nvSpPr>
        <p:spPr>
          <a:xfrm>
            <a:off x="10872207" y="200927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D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VẼ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69AA012-BC92-B30B-0EDC-CFB41B4A87B9}"/>
              </a:ext>
            </a:extLst>
          </p:cNvPr>
          <p:cNvSpPr/>
          <p:nvPr/>
        </p:nvSpPr>
        <p:spPr>
          <a:xfrm>
            <a:off x="9310107" y="2924492"/>
            <a:ext cx="8382000" cy="15193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phác họa hình ảnh cá vàng, rêu, nước.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BC6AD6-916E-9ABA-6A29-14199D52C385}"/>
              </a:ext>
            </a:extLst>
          </p:cNvPr>
          <p:cNvCxnSpPr>
            <a:cxnSpLocks/>
          </p:cNvCxnSpPr>
          <p:nvPr/>
        </p:nvCxnSpPr>
        <p:spPr>
          <a:xfrm>
            <a:off x="13501107" y="4526383"/>
            <a:ext cx="0" cy="68639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B26C102-43AF-86A1-AF3E-70AB817AA0AC}"/>
              </a:ext>
            </a:extLst>
          </p:cNvPr>
          <p:cNvSpPr/>
          <p:nvPr/>
        </p:nvSpPr>
        <p:spPr>
          <a:xfrm>
            <a:off x="9310107" y="5295309"/>
            <a:ext cx="8382000" cy="1219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 màu đậm nhạt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C966D6-9592-BBAD-A4E9-7BE215BB23D7}"/>
              </a:ext>
            </a:extLst>
          </p:cNvPr>
          <p:cNvCxnSpPr>
            <a:cxnSpLocks/>
          </p:cNvCxnSpPr>
          <p:nvPr/>
        </p:nvCxnSpPr>
        <p:spPr>
          <a:xfrm>
            <a:off x="13505869" y="6514509"/>
            <a:ext cx="0" cy="68639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CF8BE0-D9F6-1B13-36AF-9C921F6A7C46}"/>
              </a:ext>
            </a:extLst>
          </p:cNvPr>
          <p:cNvSpPr/>
          <p:nvPr/>
        </p:nvSpPr>
        <p:spPr>
          <a:xfrm>
            <a:off x="9310107" y="7264939"/>
            <a:ext cx="8382000" cy="1219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thiện bức tranh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0C5F1A-0C84-E5B6-8A46-E851E553B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1" r="2631"/>
          <a:stretch/>
        </p:blipFill>
        <p:spPr>
          <a:xfrm>
            <a:off x="381001" y="1625738"/>
            <a:ext cx="8381997" cy="60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54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48543">
            <a:off x="1006960" y="736131"/>
            <a:ext cx="1045190" cy="8553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2551" y="6130611"/>
            <a:ext cx="18873102" cy="49928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103118">
            <a:off x="15238344" y="978140"/>
            <a:ext cx="2440687" cy="6385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4153" y="4523721"/>
            <a:ext cx="962041" cy="11948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9195">
            <a:off x="15444779" y="6063515"/>
            <a:ext cx="2054011" cy="18126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454569" y="3805882"/>
            <a:ext cx="1691807" cy="48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5"/>
              </a:lnSpc>
            </a:pPr>
            <a:r>
              <a:rPr lang="en-US" sz="3500">
                <a:solidFill>
                  <a:srgbClr val="FFFFFF"/>
                </a:solidFill>
                <a:latin typeface="Balabeloo"/>
              </a:rPr>
              <a:t>Week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54116" y="3805882"/>
            <a:ext cx="1691807" cy="48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5"/>
              </a:lnSpc>
            </a:pPr>
            <a:r>
              <a:rPr lang="en-US" sz="3500">
                <a:solidFill>
                  <a:srgbClr val="FFFFFF"/>
                </a:solidFill>
                <a:latin typeface="Balabeloo"/>
              </a:rPr>
              <a:t>Week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52709" y="3805882"/>
            <a:ext cx="1691807" cy="48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5"/>
              </a:lnSpc>
            </a:pPr>
            <a:r>
              <a:rPr lang="en-US" sz="3500">
                <a:solidFill>
                  <a:srgbClr val="FFFFFF"/>
                </a:solidFill>
                <a:latin typeface="Balabeloo"/>
              </a:rPr>
              <a:t>Week 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30041" y="3805882"/>
            <a:ext cx="1691807" cy="48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5"/>
              </a:lnSpc>
            </a:pPr>
            <a:r>
              <a:rPr lang="en-US" sz="3500">
                <a:solidFill>
                  <a:srgbClr val="FFFFFF"/>
                </a:solidFill>
                <a:latin typeface="Balabeloo"/>
              </a:rPr>
              <a:t>Week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35477" y="4973819"/>
            <a:ext cx="3278359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0"/>
              </a:lnSpc>
            </a:pPr>
            <a:r>
              <a:rPr lang="en-US" sz="3500">
                <a:solidFill>
                  <a:srgbClr val="FFFFFF"/>
                </a:solidFill>
                <a:latin typeface="Balabeloo"/>
              </a:rPr>
              <a:t>Task Name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35477" y="6168711"/>
            <a:ext cx="3278359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0"/>
              </a:lnSpc>
            </a:pPr>
            <a:r>
              <a:rPr lang="en-US" sz="3500">
                <a:solidFill>
                  <a:srgbClr val="FFFFFF"/>
                </a:solidFill>
                <a:latin typeface="Balabeloo"/>
              </a:rPr>
              <a:t>Task Name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5477" y="7363603"/>
            <a:ext cx="3278359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0"/>
              </a:lnSpc>
            </a:pPr>
            <a:r>
              <a:rPr lang="en-US" sz="3500">
                <a:solidFill>
                  <a:srgbClr val="FFFFFF"/>
                </a:solidFill>
                <a:latin typeface="Balabeloo"/>
              </a:rPr>
              <a:t>Task Name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49952">
            <a:off x="9525116" y="9010598"/>
            <a:ext cx="1607000" cy="664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CFF6E06-F330-FBA3-025A-BF067C037BCB}"/>
              </a:ext>
            </a:extLst>
          </p:cNvPr>
          <p:cNvGrpSpPr/>
          <p:nvPr/>
        </p:nvGrpSpPr>
        <p:grpSpPr>
          <a:xfrm>
            <a:off x="2940503" y="1163788"/>
            <a:ext cx="12312020" cy="7274122"/>
            <a:chOff x="4190015" y="2660662"/>
            <a:chExt cx="10287000" cy="7274122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E8AE9DCF-C46F-6F66-B64C-0C222DD54687}"/>
                </a:ext>
              </a:extLst>
            </p:cNvPr>
            <p:cNvSpPr/>
            <p:nvPr/>
          </p:nvSpPr>
          <p:spPr>
            <a:xfrm>
              <a:off x="4190015" y="3390899"/>
              <a:ext cx="10287000" cy="6543885"/>
            </a:xfrm>
            <a:custGeom>
              <a:avLst/>
              <a:gdLst/>
              <a:ahLst/>
              <a:cxnLst/>
              <a:rect l="l" t="t" r="r" b="b"/>
              <a:pathLst>
                <a:path w="900829" h="1350756">
                  <a:moveTo>
                    <a:pt x="27162" y="0"/>
                  </a:moveTo>
                  <a:lnTo>
                    <a:pt x="873667" y="0"/>
                  </a:lnTo>
                  <a:cubicBezTo>
                    <a:pt x="888668" y="0"/>
                    <a:pt x="900829" y="12161"/>
                    <a:pt x="900829" y="27162"/>
                  </a:cubicBezTo>
                  <a:lnTo>
                    <a:pt x="900829" y="1323594"/>
                  </a:lnTo>
                  <a:cubicBezTo>
                    <a:pt x="900829" y="1338595"/>
                    <a:pt x="888668" y="1350756"/>
                    <a:pt x="873667" y="1350756"/>
                  </a:cubicBezTo>
                  <a:lnTo>
                    <a:pt x="27162" y="1350756"/>
                  </a:lnTo>
                  <a:cubicBezTo>
                    <a:pt x="19958" y="1350756"/>
                    <a:pt x="13049" y="1347894"/>
                    <a:pt x="7956" y="1342800"/>
                  </a:cubicBezTo>
                  <a:cubicBezTo>
                    <a:pt x="2862" y="1337706"/>
                    <a:pt x="0" y="1330797"/>
                    <a:pt x="0" y="1323594"/>
                  </a:cubicBezTo>
                  <a:lnTo>
                    <a:pt x="0" y="27162"/>
                  </a:lnTo>
                  <a:cubicBezTo>
                    <a:pt x="0" y="12161"/>
                    <a:pt x="12161" y="0"/>
                    <a:pt x="27162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C312499-DA3F-963D-6E5C-C8457F845DEA}"/>
                </a:ext>
              </a:extLst>
            </p:cNvPr>
            <p:cNvGrpSpPr/>
            <p:nvPr/>
          </p:nvGrpSpPr>
          <p:grpSpPr>
            <a:xfrm>
              <a:off x="7083720" y="2660662"/>
              <a:ext cx="4120559" cy="1435510"/>
              <a:chOff x="7083720" y="1028700"/>
              <a:chExt cx="4120559" cy="1435510"/>
            </a:xfrm>
          </p:grpSpPr>
          <p:grpSp>
            <p:nvGrpSpPr>
              <p:cNvPr id="21" name="Group 15">
                <a:extLst>
                  <a:ext uri="{FF2B5EF4-FFF2-40B4-BE49-F238E27FC236}">
                    <a16:creationId xmlns:a16="http://schemas.microsoft.com/office/drawing/2014/main" id="{8EF331E5-C0AA-97EF-B3A1-B8D135C3AFE4}"/>
                  </a:ext>
                </a:extLst>
              </p:cNvPr>
              <p:cNvGrpSpPr/>
              <p:nvPr/>
            </p:nvGrpSpPr>
            <p:grpSpPr>
              <a:xfrm>
                <a:off x="7433832" y="1028700"/>
                <a:ext cx="3436215" cy="1435510"/>
                <a:chOff x="0" y="-38100"/>
                <a:chExt cx="905011" cy="1095450"/>
              </a:xfrm>
            </p:grpSpPr>
            <p:sp>
              <p:nvSpPr>
                <p:cNvPr id="23" name="Freeform 16">
                  <a:extLst>
                    <a:ext uri="{FF2B5EF4-FFF2-40B4-BE49-F238E27FC236}">
                      <a16:creationId xmlns:a16="http://schemas.microsoft.com/office/drawing/2014/main" id="{027ED483-6228-5668-F327-12F128FCCC32}"/>
                    </a:ext>
                  </a:extLst>
                </p:cNvPr>
                <p:cNvSpPr/>
                <p:nvPr/>
              </p:nvSpPr>
              <p:spPr>
                <a:xfrm>
                  <a:off x="4182" y="-19051"/>
                  <a:ext cx="900829" cy="1076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829" h="1350756">
                      <a:moveTo>
                        <a:pt x="27162" y="0"/>
                      </a:moveTo>
                      <a:lnTo>
                        <a:pt x="873667" y="0"/>
                      </a:lnTo>
                      <a:cubicBezTo>
                        <a:pt x="888668" y="0"/>
                        <a:pt x="900829" y="12161"/>
                        <a:pt x="900829" y="27162"/>
                      </a:cubicBezTo>
                      <a:lnTo>
                        <a:pt x="900829" y="1323594"/>
                      </a:lnTo>
                      <a:cubicBezTo>
                        <a:pt x="900829" y="1338595"/>
                        <a:pt x="888668" y="1350756"/>
                        <a:pt x="873667" y="1350756"/>
                      </a:cubicBezTo>
                      <a:lnTo>
                        <a:pt x="27162" y="1350756"/>
                      </a:lnTo>
                      <a:cubicBezTo>
                        <a:pt x="19958" y="1350756"/>
                        <a:pt x="13049" y="1347894"/>
                        <a:pt x="7956" y="1342800"/>
                      </a:cubicBezTo>
                      <a:cubicBezTo>
                        <a:pt x="2862" y="1337706"/>
                        <a:pt x="0" y="1330797"/>
                        <a:pt x="0" y="1323594"/>
                      </a:cubicBezTo>
                      <a:lnTo>
                        <a:pt x="0" y="27162"/>
                      </a:lnTo>
                      <a:cubicBezTo>
                        <a:pt x="0" y="12161"/>
                        <a:pt x="12161" y="0"/>
                        <a:pt x="27162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TextBox 17">
                  <a:extLst>
                    <a:ext uri="{FF2B5EF4-FFF2-40B4-BE49-F238E27FC236}">
                      <a16:creationId xmlns:a16="http://schemas.microsoft.com/office/drawing/2014/main" id="{A9CF963F-7D65-AEDC-F2D0-89434183836F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 sz="1600">
                    <a:solidFill>
                      <a:srgbClr val="1F4D02"/>
                    </a:solidFill>
                  </a:endParaRPr>
                </a:p>
              </p:txBody>
            </p:sp>
          </p:grpSp>
          <p:sp>
            <p:nvSpPr>
              <p:cNvPr id="22" name="TextBox 9">
                <a:extLst>
                  <a:ext uri="{FF2B5EF4-FFF2-40B4-BE49-F238E27FC236}">
                    <a16:creationId xmlns:a16="http://schemas.microsoft.com/office/drawing/2014/main" id="{3BEA9114-D483-14C2-09E6-959DD89A928B}"/>
                  </a:ext>
                </a:extLst>
              </p:cNvPr>
              <p:cNvSpPr txBox="1"/>
              <p:nvPr/>
            </p:nvSpPr>
            <p:spPr>
              <a:xfrm>
                <a:off x="7083720" y="1303382"/>
                <a:ext cx="4120559" cy="9233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6000" b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NHIỆM VỤ </a:t>
                </a:r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7F5BE302-A4F5-515C-D72B-86A5DB9F5711}"/>
                </a:ext>
              </a:extLst>
            </p:cNvPr>
            <p:cNvSpPr txBox="1"/>
            <p:nvPr/>
          </p:nvSpPr>
          <p:spPr>
            <a:xfrm>
              <a:off x="4891279" y="4744394"/>
              <a:ext cx="8963824" cy="39371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Em hãy sáng tạo sản phẩm có độ đậm, nhạt của màu theo ý thích (em có thể sáng tạo theo chủ đề tự chọn: ây cối, ngôi nhà, hoa quả, đồ vật, con vật, đồi núi,...).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4D0B6784-045A-00EA-E24C-1F032C284CC1}"/>
              </a:ext>
            </a:extLst>
          </p:cNvPr>
          <p:cNvSpPr/>
          <p:nvPr/>
        </p:nvSpPr>
        <p:spPr>
          <a:xfrm>
            <a:off x="295274" y="3771900"/>
            <a:ext cx="7239000" cy="5562600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38084" y="8343900"/>
            <a:ext cx="18964167" cy="3427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A5B16E-A4BB-7E7D-69D5-696650F02A7C}"/>
              </a:ext>
            </a:extLst>
          </p:cNvPr>
          <p:cNvSpPr txBox="1"/>
          <p:nvPr/>
        </p:nvSpPr>
        <p:spPr>
          <a:xfrm>
            <a:off x="4686300" y="5715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F7E996-41E9-EE5E-8545-D57B8B7F5B15}"/>
              </a:ext>
            </a:extLst>
          </p:cNvPr>
          <p:cNvGrpSpPr/>
          <p:nvPr/>
        </p:nvGrpSpPr>
        <p:grpSpPr>
          <a:xfrm>
            <a:off x="7315200" y="2028825"/>
            <a:ext cx="10515600" cy="6229350"/>
            <a:chOff x="7400925" y="2190750"/>
            <a:chExt cx="10515600" cy="62293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830E419-336B-9CBD-364A-03D1A1326E3E}"/>
                </a:ext>
              </a:extLst>
            </p:cNvPr>
            <p:cNvSpPr/>
            <p:nvPr/>
          </p:nvSpPr>
          <p:spPr>
            <a:xfrm>
              <a:off x="7400925" y="2190750"/>
              <a:ext cx="10515600" cy="622935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097E82-51BA-416E-33E4-4E5F1FA8ACC7}"/>
                </a:ext>
              </a:extLst>
            </p:cNvPr>
            <p:cNvSpPr txBox="1"/>
            <p:nvPr/>
          </p:nvSpPr>
          <p:spPr>
            <a:xfrm>
              <a:off x="7567612" y="2317832"/>
              <a:ext cx="10182225" cy="5898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GỢI Ý 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Trao đổi, chia sẻ với bạn về ý tưởng thực hành của mình như: màu sắc được chọn để vẽ, hình ảnh thể hiện,...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Tìm hiểu ý tưởng thực hành của bạn như: cách lựa chọn màu sắc, hình ảnh; cách thực hành, sử dụng sản phẩm vào đời sống;...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94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8808326"/>
            <a:ext cx="18964167" cy="3427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ACE5FE-59A9-727E-39F2-DCBE8B17A9E1}"/>
              </a:ext>
            </a:extLst>
          </p:cNvPr>
          <p:cNvSpPr txBox="1"/>
          <p:nvPr/>
        </p:nvSpPr>
        <p:spPr>
          <a:xfrm>
            <a:off x="1562099" y="495300"/>
            <a:ext cx="15163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MỘT SỐ SẢN PHẨM THAM KHẢO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2FEF19-332C-84A1-F7D8-006BAB10D2D9}"/>
              </a:ext>
            </a:extLst>
          </p:cNvPr>
          <p:cNvGrpSpPr/>
          <p:nvPr/>
        </p:nvGrpSpPr>
        <p:grpSpPr>
          <a:xfrm>
            <a:off x="819149" y="1927441"/>
            <a:ext cx="17008403" cy="6929643"/>
            <a:chOff x="819149" y="1927441"/>
            <a:chExt cx="17008403" cy="6929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2CAFB1-8B94-7A9F-EDE3-836B97890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1944111"/>
              <a:ext cx="4495800" cy="61058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ED2B6E-9E9F-DEBC-3114-A0753793A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1927441"/>
              <a:ext cx="4953000" cy="525103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E48C98E-2C7D-4344-7CD4-2827D0A6F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44353" y="3771900"/>
              <a:ext cx="4822899" cy="443748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F0F695-9AB7-C31A-36F5-97C65E0355BE}"/>
                </a:ext>
              </a:extLst>
            </p:cNvPr>
            <p:cNvSpPr txBox="1"/>
            <p:nvPr/>
          </p:nvSpPr>
          <p:spPr>
            <a:xfrm>
              <a:off x="819149" y="8160626"/>
              <a:ext cx="514350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 yên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0DFE7F-D670-A3F6-94BC-64BDFCDD5590}"/>
                </a:ext>
              </a:extLst>
            </p:cNvPr>
            <p:cNvSpPr txBox="1"/>
            <p:nvPr/>
          </p:nvSpPr>
          <p:spPr>
            <a:xfrm>
              <a:off x="6572248" y="7195230"/>
              <a:ext cx="514350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Lá nho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35E84B-B6C5-9AE8-4D1D-CB87DB748BA6}"/>
                </a:ext>
              </a:extLst>
            </p:cNvPr>
            <p:cNvSpPr txBox="1"/>
            <p:nvPr/>
          </p:nvSpPr>
          <p:spPr>
            <a:xfrm>
              <a:off x="12684051" y="8226142"/>
              <a:ext cx="514350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Dãy nhà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716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23265" y="8505097"/>
            <a:ext cx="19134530" cy="3563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06366">
            <a:off x="488298" y="8113799"/>
            <a:ext cx="3657600" cy="6716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48279">
            <a:off x="856072" y="433883"/>
            <a:ext cx="1428750" cy="14486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68309" y="685902"/>
            <a:ext cx="1133455" cy="125416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FD7910-9C58-6865-2017-EB1CFA30EA80}"/>
              </a:ext>
            </a:extLst>
          </p:cNvPr>
          <p:cNvCxnSpPr>
            <a:cxnSpLocks/>
          </p:cNvCxnSpPr>
          <p:nvPr/>
        </p:nvCxnSpPr>
        <p:spPr>
          <a:xfrm>
            <a:off x="476920" y="5093509"/>
            <a:ext cx="17373600" cy="0"/>
          </a:xfrm>
          <a:prstGeom prst="line">
            <a:avLst/>
          </a:prstGeom>
          <a:ln w="57150">
            <a:solidFill>
              <a:srgbClr val="EAAE1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9E260B-1070-05B1-CB8B-ABB14E3F43C3}"/>
              </a:ext>
            </a:extLst>
          </p:cNvPr>
          <p:cNvGrpSpPr/>
          <p:nvPr/>
        </p:nvGrpSpPr>
        <p:grpSpPr>
          <a:xfrm>
            <a:off x="1106401" y="2496626"/>
            <a:ext cx="4790580" cy="3291993"/>
            <a:chOff x="154410" y="2948821"/>
            <a:chExt cx="4790580" cy="329199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2987B4E-CB54-5A85-A41A-C632FCE6C7A8}"/>
                </a:ext>
              </a:extLst>
            </p:cNvPr>
            <p:cNvGrpSpPr/>
            <p:nvPr/>
          </p:nvGrpSpPr>
          <p:grpSpPr>
            <a:xfrm>
              <a:off x="1863900" y="4869214"/>
              <a:ext cx="1371600" cy="1371600"/>
              <a:chOff x="807348" y="1282590"/>
              <a:chExt cx="1371600" cy="1371600"/>
            </a:xfrm>
          </p:grpSpPr>
          <p:grpSp>
            <p:nvGrpSpPr>
              <p:cNvPr id="19" name="Group 2">
                <a:extLst>
                  <a:ext uri="{FF2B5EF4-FFF2-40B4-BE49-F238E27FC236}">
                    <a16:creationId xmlns:a16="http://schemas.microsoft.com/office/drawing/2014/main" id="{1E4E4587-75A0-97A0-8771-F83F78AF7C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7348" y="1282590"/>
                <a:ext cx="1371600" cy="1371600"/>
                <a:chOff x="-304822" y="-294662"/>
                <a:chExt cx="1175081" cy="1175082"/>
              </a:xfrm>
            </p:grpSpPr>
            <p:sp>
              <p:nvSpPr>
                <p:cNvPr id="21" name="Freeform 3">
                  <a:extLst>
                    <a:ext uri="{FF2B5EF4-FFF2-40B4-BE49-F238E27FC236}">
                      <a16:creationId xmlns:a16="http://schemas.microsoft.com/office/drawing/2014/main" id="{3E3FD406-176E-32F1-6D33-D1D986946B92}"/>
                    </a:ext>
                  </a:extLst>
                </p:cNvPr>
                <p:cNvSpPr/>
                <p:nvPr/>
              </p:nvSpPr>
              <p:spPr>
                <a:xfrm>
                  <a:off x="-304822" y="-294662"/>
                  <a:ext cx="1175081" cy="1175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rgbClr val="E0F2B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B0A2BF-73BA-1E91-0312-3348126FB9DB}"/>
                  </a:ext>
                </a:extLst>
              </p:cNvPr>
              <p:cNvSpPr txBox="1"/>
              <p:nvPr/>
            </p:nvSpPr>
            <p:spPr>
              <a:xfrm>
                <a:off x="881680" y="1358791"/>
                <a:ext cx="1144868" cy="982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endParaRPr lang="en-US" sz="44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CE37B8-FCE5-7C25-32CC-607E3113CDAA}"/>
                </a:ext>
              </a:extLst>
            </p:cNvPr>
            <p:cNvSpPr txBox="1"/>
            <p:nvPr/>
          </p:nvSpPr>
          <p:spPr>
            <a:xfrm>
              <a:off x="154410" y="2948821"/>
              <a:ext cx="4790580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3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một mặt giấy để thực hành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CF4CF3-59BB-5188-D98E-B7B03FAC08DF}"/>
              </a:ext>
            </a:extLst>
          </p:cNvPr>
          <p:cNvGrpSpPr/>
          <p:nvPr/>
        </p:nvGrpSpPr>
        <p:grpSpPr>
          <a:xfrm>
            <a:off x="6249116" y="4417019"/>
            <a:ext cx="5181600" cy="4191212"/>
            <a:chOff x="6154298" y="4869214"/>
            <a:chExt cx="5181600" cy="419121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D765A6-426A-F543-7BC6-BCD79CC0949F}"/>
                </a:ext>
              </a:extLst>
            </p:cNvPr>
            <p:cNvSpPr txBox="1"/>
            <p:nvPr/>
          </p:nvSpPr>
          <p:spPr>
            <a:xfrm>
              <a:off x="6154298" y="6577759"/>
              <a:ext cx="5181600" cy="248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Chọn màu theo ý thích để tạo tranh vẽ về độ đậm, nhạt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8775B5-CBC9-FE80-EFDB-B5DCA79F1406}"/>
                </a:ext>
              </a:extLst>
            </p:cNvPr>
            <p:cNvGrpSpPr/>
            <p:nvPr/>
          </p:nvGrpSpPr>
          <p:grpSpPr>
            <a:xfrm>
              <a:off x="8059298" y="4869214"/>
              <a:ext cx="1371600" cy="1371600"/>
              <a:chOff x="807348" y="1282590"/>
              <a:chExt cx="1371600" cy="1371600"/>
            </a:xfrm>
          </p:grpSpPr>
          <p:grpSp>
            <p:nvGrpSpPr>
              <p:cNvPr id="31" name="Group 2">
                <a:extLst>
                  <a:ext uri="{FF2B5EF4-FFF2-40B4-BE49-F238E27FC236}">
                    <a16:creationId xmlns:a16="http://schemas.microsoft.com/office/drawing/2014/main" id="{EF80E05C-6E9B-8F3D-B04E-30CF1B62E6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7348" y="1282590"/>
                <a:ext cx="1371600" cy="1371600"/>
                <a:chOff x="-304822" y="-294662"/>
                <a:chExt cx="1175081" cy="1175082"/>
              </a:xfrm>
            </p:grpSpPr>
            <p:sp>
              <p:nvSpPr>
                <p:cNvPr id="33" name="Freeform 3">
                  <a:extLst>
                    <a:ext uri="{FF2B5EF4-FFF2-40B4-BE49-F238E27FC236}">
                      <a16:creationId xmlns:a16="http://schemas.microsoft.com/office/drawing/2014/main" id="{E9AEB968-CA78-3CBD-292F-F8DDAA432F9E}"/>
                    </a:ext>
                  </a:extLst>
                </p:cNvPr>
                <p:cNvSpPr/>
                <p:nvPr/>
              </p:nvSpPr>
              <p:spPr>
                <a:xfrm>
                  <a:off x="-304822" y="-294662"/>
                  <a:ext cx="1175081" cy="1175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rgbClr val="E0F2B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8F94BA7-9C5F-B11D-EFA4-C2D0569EE44F}"/>
                  </a:ext>
                </a:extLst>
              </p:cNvPr>
              <p:cNvSpPr txBox="1"/>
              <p:nvPr/>
            </p:nvSpPr>
            <p:spPr>
              <a:xfrm>
                <a:off x="881680" y="1358791"/>
                <a:ext cx="1144868" cy="982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endParaRPr lang="en-US" sz="44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1B45661-56A1-166C-8D2D-0508D5E6E809}"/>
              </a:ext>
            </a:extLst>
          </p:cNvPr>
          <p:cNvGrpSpPr/>
          <p:nvPr/>
        </p:nvGrpSpPr>
        <p:grpSpPr>
          <a:xfrm>
            <a:off x="11430716" y="2496625"/>
            <a:ext cx="5366591" cy="3291994"/>
            <a:chOff x="12338994" y="2948820"/>
            <a:chExt cx="5366591" cy="329199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F07A180-4686-7BAA-9875-3260B53A6F69}"/>
                </a:ext>
              </a:extLst>
            </p:cNvPr>
            <p:cNvGrpSpPr/>
            <p:nvPr/>
          </p:nvGrpSpPr>
          <p:grpSpPr>
            <a:xfrm>
              <a:off x="14400620" y="4869214"/>
              <a:ext cx="1371600" cy="1371600"/>
              <a:chOff x="807348" y="1282590"/>
              <a:chExt cx="1371600" cy="1371600"/>
            </a:xfrm>
          </p:grpSpPr>
          <p:grpSp>
            <p:nvGrpSpPr>
              <p:cNvPr id="43" name="Group 2">
                <a:extLst>
                  <a:ext uri="{FF2B5EF4-FFF2-40B4-BE49-F238E27FC236}">
                    <a16:creationId xmlns:a16="http://schemas.microsoft.com/office/drawing/2014/main" id="{EB1C684F-A503-6420-C833-E48896DE643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7348" y="1282590"/>
                <a:ext cx="1371600" cy="1371600"/>
                <a:chOff x="-304822" y="-294662"/>
                <a:chExt cx="1175081" cy="1175082"/>
              </a:xfrm>
            </p:grpSpPr>
            <p:sp>
              <p:nvSpPr>
                <p:cNvPr id="45" name="Freeform 3">
                  <a:extLst>
                    <a:ext uri="{FF2B5EF4-FFF2-40B4-BE49-F238E27FC236}">
                      <a16:creationId xmlns:a16="http://schemas.microsoft.com/office/drawing/2014/main" id="{EE882F62-AF9C-12D4-BD2A-40025BE4818F}"/>
                    </a:ext>
                  </a:extLst>
                </p:cNvPr>
                <p:cNvSpPr/>
                <p:nvPr/>
              </p:nvSpPr>
              <p:spPr>
                <a:xfrm>
                  <a:off x="-304822" y="-294662"/>
                  <a:ext cx="1175081" cy="1175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rgbClr val="E0F2B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DD9CB64-0C14-F194-BDFD-27159416CE08}"/>
                  </a:ext>
                </a:extLst>
              </p:cNvPr>
              <p:cNvSpPr txBox="1"/>
              <p:nvPr/>
            </p:nvSpPr>
            <p:spPr>
              <a:xfrm>
                <a:off x="881680" y="1358791"/>
                <a:ext cx="1144868" cy="982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lang="en-US" sz="44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FE603CB-E3C8-FFE2-589C-E7CB5F737FF7}"/>
                </a:ext>
              </a:extLst>
            </p:cNvPr>
            <p:cNvSpPr txBox="1"/>
            <p:nvPr/>
          </p:nvSpPr>
          <p:spPr>
            <a:xfrm>
              <a:off x="12338994" y="2948820"/>
              <a:ext cx="5366591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thể vẽ nhiều hoặc ít hình ảnh trên sản phẩm 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944718D8-E72E-266C-380F-59AF8FA7DD12}"/>
              </a:ext>
            </a:extLst>
          </p:cNvPr>
          <p:cNvSpPr/>
          <p:nvPr/>
        </p:nvSpPr>
        <p:spPr>
          <a:xfrm>
            <a:off x="7777072" y="957626"/>
            <a:ext cx="31924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 Ý </a:t>
            </a:r>
            <a:endParaRPr lang="en-US" sz="4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58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7343">
            <a:off x="1818670" y="2159050"/>
            <a:ext cx="14878456" cy="5795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2551" y="5905275"/>
            <a:ext cx="18873102" cy="49928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69070">
            <a:off x="1564600" y="5784020"/>
            <a:ext cx="2140254" cy="21618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66699" y="6864956"/>
            <a:ext cx="1586575" cy="19437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5235">
            <a:off x="13668306" y="1388566"/>
            <a:ext cx="1162188" cy="12129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38600" y="1682164"/>
            <a:ext cx="1181524" cy="1307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94AF86-7FE3-506D-EFD1-CAD0AF8DE3C2}"/>
              </a:ext>
            </a:extLst>
          </p:cNvPr>
          <p:cNvSpPr txBox="1"/>
          <p:nvPr/>
        </p:nvSpPr>
        <p:spPr>
          <a:xfrm>
            <a:off x="2437998" y="3882420"/>
            <a:ext cx="136398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03. CẢM NHẬN, CHIA SẺ 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45E46678-6EFE-F28B-4E58-6441E0933E01}"/>
              </a:ext>
            </a:extLst>
          </p:cNvPr>
          <p:cNvSpPr/>
          <p:nvPr/>
        </p:nvSpPr>
        <p:spPr>
          <a:xfrm>
            <a:off x="533400" y="1714499"/>
            <a:ext cx="6781800" cy="7404163"/>
          </a:xfrm>
          <a:custGeom>
            <a:avLst/>
            <a:gdLst/>
            <a:ahLst/>
            <a:cxnLst/>
            <a:rect l="l" t="t" r="r" b="b"/>
            <a:pathLst>
              <a:path w="6029731" h="6718363">
                <a:moveTo>
                  <a:pt x="0" y="0"/>
                </a:moveTo>
                <a:lnTo>
                  <a:pt x="6029731" y="0"/>
                </a:lnTo>
                <a:lnTo>
                  <a:pt x="6029731" y="6718363"/>
                </a:lnTo>
                <a:lnTo>
                  <a:pt x="0" y="671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28600" y="8808326"/>
            <a:ext cx="18964167" cy="3427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ACE5FE-59A9-727E-39F2-DCBE8B17A9E1}"/>
              </a:ext>
            </a:extLst>
          </p:cNvPr>
          <p:cNvSpPr txBox="1"/>
          <p:nvPr/>
        </p:nvSpPr>
        <p:spPr>
          <a:xfrm>
            <a:off x="1562100" y="678545"/>
            <a:ext cx="15163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 BÀY VÀ GIỚI THIỆU VỀ SẢN PHẨM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781A39-E1E8-CAE1-E103-44145D7FECE8}"/>
              </a:ext>
            </a:extLst>
          </p:cNvPr>
          <p:cNvSpPr/>
          <p:nvPr/>
        </p:nvSpPr>
        <p:spPr>
          <a:xfrm>
            <a:off x="7620000" y="2086481"/>
            <a:ext cx="10134600" cy="6660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giới thiệu độ đậm, nhạt của một hoặc một số màu ở sản phẩm.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thích độ đậm, nhạt của màu nào ở sản phẩm của em hoặc của bạn?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thích sản phẩm, hình ảnh nào nhất? Vì sao?</a:t>
            </a:r>
          </a:p>
        </p:txBody>
      </p:sp>
    </p:spTree>
    <p:extLst>
      <p:ext uri="{BB962C8B-B14F-4D97-AF65-F5344CB8AC3E}">
        <p14:creationId xmlns:p14="http://schemas.microsoft.com/office/powerpoint/2010/main" val="265697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7343">
            <a:off x="1818670" y="2159050"/>
            <a:ext cx="14878456" cy="5795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2551" y="5905275"/>
            <a:ext cx="18873102" cy="49928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69070">
            <a:off x="1564600" y="5784020"/>
            <a:ext cx="2140254" cy="21618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66699" y="6864956"/>
            <a:ext cx="1586575" cy="19437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5235">
            <a:off x="13668306" y="1388566"/>
            <a:ext cx="1162188" cy="12129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38600" y="1682164"/>
            <a:ext cx="1181524" cy="1307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94AF86-7FE3-506D-EFD1-CAD0AF8DE3C2}"/>
              </a:ext>
            </a:extLst>
          </p:cNvPr>
          <p:cNvSpPr txBox="1"/>
          <p:nvPr/>
        </p:nvSpPr>
        <p:spPr>
          <a:xfrm>
            <a:off x="2437998" y="3882420"/>
            <a:ext cx="136398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04. VẬN DỤNG 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35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8808326"/>
            <a:ext cx="18964167" cy="3427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D6BDC-EDBE-1D9F-4ECA-3773AF70463D}"/>
              </a:ext>
            </a:extLst>
          </p:cNvPr>
          <p:cNvSpPr txBox="1"/>
          <p:nvPr/>
        </p:nvSpPr>
        <p:spPr>
          <a:xfrm>
            <a:off x="3848100" y="360331"/>
            <a:ext cx="10591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43F85B-BC87-4EBC-69C3-5ACF1F50C5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1" t="2849" r="14046" b="56503"/>
          <a:stretch/>
        </p:blipFill>
        <p:spPr>
          <a:xfrm>
            <a:off x="400050" y="1145161"/>
            <a:ext cx="5334000" cy="4477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B1971B-75F2-CCE1-277F-69213985B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08" t="42786" r="5384" b="520"/>
          <a:stretch/>
        </p:blipFill>
        <p:spPr>
          <a:xfrm>
            <a:off x="6849997" y="1197186"/>
            <a:ext cx="5626229" cy="4659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0EF66-7BA4-6036-5B20-37BB692AB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31" t="11914" r="55649" b="7458"/>
          <a:stretch/>
        </p:blipFill>
        <p:spPr>
          <a:xfrm>
            <a:off x="13625512" y="2095500"/>
            <a:ext cx="4267200" cy="65640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D88581-5D48-42D5-5A79-11B4C0A4907C}"/>
              </a:ext>
            </a:extLst>
          </p:cNvPr>
          <p:cNvGrpSpPr/>
          <p:nvPr/>
        </p:nvGrpSpPr>
        <p:grpSpPr>
          <a:xfrm>
            <a:off x="843293" y="6124247"/>
            <a:ext cx="12013407" cy="2416239"/>
            <a:chOff x="609600" y="6124247"/>
            <a:chExt cx="12013407" cy="24162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1256D9-1E42-1B9C-F3E1-6952AC28EE20}"/>
                </a:ext>
              </a:extLst>
            </p:cNvPr>
            <p:cNvSpPr txBox="1"/>
            <p:nvPr/>
          </p:nvSpPr>
          <p:spPr>
            <a:xfrm>
              <a:off x="2438400" y="6124247"/>
              <a:ext cx="10184607" cy="241623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Em hãy giới thiệu hình ảnh ở mỗi sản phẩm.</a:t>
              </a:r>
            </a:p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Trên mỗi sản phẩm có độ đậm nhạt của những màu nào?</a:t>
              </a:r>
            </a:p>
          </p:txBody>
        </p:sp>
        <p:pic>
          <p:nvPicPr>
            <p:cNvPr id="1026" name="Picture 2" descr="Conversation ">
              <a:extLst>
                <a:ext uri="{FF2B5EF4-FFF2-40B4-BE49-F238E27FC236}">
                  <a16:creationId xmlns:a16="http://schemas.microsoft.com/office/drawing/2014/main" id="{B82C49DD-790D-1B1B-B666-1196BDE6C5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6602513"/>
              <a:ext cx="1459705" cy="1459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729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8213B-7E2C-AB33-192F-EA1443DFD14F}"/>
              </a:ext>
            </a:extLst>
          </p:cNvPr>
          <p:cNvSpPr txBox="1"/>
          <p:nvPr/>
        </p:nvSpPr>
        <p:spPr>
          <a:xfrm>
            <a:off x="3162299" y="647700"/>
            <a:ext cx="1196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ĐẬM, NHẠT Ở CÁC BỨC TRANH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4AB6B2-3C6E-413B-5F8E-9029D4FA0AA0}"/>
              </a:ext>
            </a:extLst>
          </p:cNvPr>
          <p:cNvGrpSpPr/>
          <p:nvPr/>
        </p:nvGrpSpPr>
        <p:grpSpPr>
          <a:xfrm>
            <a:off x="300853" y="1866900"/>
            <a:ext cx="5562600" cy="6835839"/>
            <a:chOff x="380999" y="1866900"/>
            <a:chExt cx="5562600" cy="68358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072123-B297-1336-A225-3E10BFE41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505" t="2849" r="15986" b="56503"/>
            <a:stretch/>
          </p:blipFill>
          <p:spPr>
            <a:xfrm>
              <a:off x="685799" y="1866900"/>
              <a:ext cx="4953001" cy="459105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74F78F-D5C0-A7F7-92CC-547E5997969E}"/>
                </a:ext>
              </a:extLst>
            </p:cNvPr>
            <p:cNvSpPr txBox="1"/>
            <p:nvPr/>
          </p:nvSpPr>
          <p:spPr>
            <a:xfrm>
              <a:off x="380999" y="6286500"/>
              <a:ext cx="5562600" cy="241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 đậm nhạt được thể hiện ở màu xan lá, tạo góc cạnh cho tĩnh vật. </a:t>
              </a:r>
              <a:endParaRPr lang="en-US" sz="3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623364-A9A0-536B-2C81-A2A1231404B6}"/>
              </a:ext>
            </a:extLst>
          </p:cNvPr>
          <p:cNvGrpSpPr/>
          <p:nvPr/>
        </p:nvGrpSpPr>
        <p:grpSpPr>
          <a:xfrm>
            <a:off x="6453193" y="1665320"/>
            <a:ext cx="5770515" cy="7037419"/>
            <a:chOff x="6705600" y="1866900"/>
            <a:chExt cx="5770515" cy="70374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326D1C-E4C5-0A4D-7E2E-4C4796753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308" t="42786" r="5384" b="520"/>
            <a:stretch/>
          </p:blipFill>
          <p:spPr>
            <a:xfrm>
              <a:off x="6705600" y="1866900"/>
              <a:ext cx="5770515" cy="477870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2CBECE-124C-955E-69B9-BAFC3EF7B5E4}"/>
                </a:ext>
              </a:extLst>
            </p:cNvPr>
            <p:cNvSpPr txBox="1"/>
            <p:nvPr/>
          </p:nvSpPr>
          <p:spPr>
            <a:xfrm>
              <a:off x="6753231" y="6488080"/>
              <a:ext cx="5562600" cy="241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5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 đậm nhạt của màu xanh dương, xanh lá cây, đỏ, hồng, vàng, cam.</a:t>
              </a:r>
              <a:endParaRPr lang="en-US" sz="3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58D084-BF11-E6F6-CB3E-10BC99A7FFF8}"/>
              </a:ext>
            </a:extLst>
          </p:cNvPr>
          <p:cNvGrpSpPr/>
          <p:nvPr/>
        </p:nvGrpSpPr>
        <p:grpSpPr>
          <a:xfrm>
            <a:off x="12505510" y="1474821"/>
            <a:ext cx="5562600" cy="8164479"/>
            <a:chOff x="12626024" y="1665320"/>
            <a:chExt cx="5562600" cy="81644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BD3A15C-D45E-397D-75C3-59354139F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31" t="11914" r="55649" b="7458"/>
            <a:stretch/>
          </p:blipFill>
          <p:spPr>
            <a:xfrm>
              <a:off x="13261928" y="1665320"/>
              <a:ext cx="4290792" cy="587284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C00FF0-2DA5-6B14-F77B-2D97D1E10028}"/>
                </a:ext>
              </a:extLst>
            </p:cNvPr>
            <p:cNvSpPr txBox="1"/>
            <p:nvPr/>
          </p:nvSpPr>
          <p:spPr>
            <a:xfrm>
              <a:off x="12626024" y="7413560"/>
              <a:ext cx="5562600" cy="241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5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 đậm nhạt của màu xanh dương, màu vàng, màu cam, màu hồng.</a:t>
              </a:r>
              <a:endParaRPr lang="en-US" sz="3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3">
            <a:extLst>
              <a:ext uri="{FF2B5EF4-FFF2-40B4-BE49-F238E27FC236}">
                <a16:creationId xmlns:a16="http://schemas.microsoft.com/office/drawing/2014/main" id="{BEE0C4AE-AC00-28D8-835A-1ACB029A50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8000" y="8702739"/>
            <a:ext cx="15705161" cy="3427512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3387B274-3EF7-0B4F-8A4D-D23B41D390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25200" y="9703081"/>
            <a:ext cx="15705161" cy="342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6431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23265" y="9008301"/>
            <a:ext cx="19134530" cy="35638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54821">
            <a:off x="16715905" y="8263978"/>
            <a:ext cx="929786" cy="211917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ECDE65-2E12-1BF0-D62A-2CA5581BE709}"/>
              </a:ext>
            </a:extLst>
          </p:cNvPr>
          <p:cNvCxnSpPr/>
          <p:nvPr/>
        </p:nvCxnSpPr>
        <p:spPr>
          <a:xfrm>
            <a:off x="381000" y="3611363"/>
            <a:ext cx="1752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B8E2B5-6FC8-F193-5A46-C1EA99F58CF6}"/>
              </a:ext>
            </a:extLst>
          </p:cNvPr>
          <p:cNvCxnSpPr/>
          <p:nvPr/>
        </p:nvCxnSpPr>
        <p:spPr>
          <a:xfrm>
            <a:off x="381000" y="4754363"/>
            <a:ext cx="1752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B080A6-578E-EDDD-E328-8FA272324703}"/>
              </a:ext>
            </a:extLst>
          </p:cNvPr>
          <p:cNvCxnSpPr>
            <a:cxnSpLocks/>
          </p:cNvCxnSpPr>
          <p:nvPr/>
        </p:nvCxnSpPr>
        <p:spPr>
          <a:xfrm>
            <a:off x="8957118" y="3611363"/>
            <a:ext cx="0" cy="5257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559A7D-76F9-879E-0EE9-F2C59F7521B0}"/>
              </a:ext>
            </a:extLst>
          </p:cNvPr>
          <p:cNvSpPr txBox="1"/>
          <p:nvPr/>
        </p:nvSpPr>
        <p:spPr>
          <a:xfrm>
            <a:off x="1600200" y="382892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035F2B-F797-1835-F38C-49D02692A8A6}"/>
              </a:ext>
            </a:extLst>
          </p:cNvPr>
          <p:cNvSpPr txBox="1"/>
          <p:nvPr/>
        </p:nvSpPr>
        <p:spPr>
          <a:xfrm>
            <a:off x="10682974" y="382892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FC7653-7002-EB76-12FA-1D13A9DAD2CF}"/>
              </a:ext>
            </a:extLst>
          </p:cNvPr>
          <p:cNvSpPr txBox="1"/>
          <p:nvPr/>
        </p:nvSpPr>
        <p:spPr>
          <a:xfrm>
            <a:off x="740867" y="526388"/>
            <a:ext cx="1680626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Giống nhau: </a:t>
            </a: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 có các màu cơ bản gồm màu đỏ, vàng, xanh lam và màu thứ cấp gồm màu xanh lá, tím cam.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8E6714-DC93-2BCA-BEC1-ED98DB428785}"/>
              </a:ext>
            </a:extLst>
          </p:cNvPr>
          <p:cNvSpPr txBox="1"/>
          <p:nvPr/>
        </p:nvSpPr>
        <p:spPr>
          <a:xfrm>
            <a:off x="6553200" y="2685920"/>
            <a:ext cx="4953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 nhau</a:t>
            </a: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2680E-D493-1845-D0D7-B958FD244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78" y="5443579"/>
            <a:ext cx="3243830" cy="30034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C15FBD6-384B-65C7-5E49-C1BC2E7648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53" r="5887"/>
          <a:stretch/>
        </p:blipFill>
        <p:spPr>
          <a:xfrm>
            <a:off x="9085707" y="5897363"/>
            <a:ext cx="4038597" cy="24403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E30CFAC-B1A3-48BB-EE63-438AAAE58B19}"/>
              </a:ext>
            </a:extLst>
          </p:cNvPr>
          <p:cNvSpPr txBox="1"/>
          <p:nvPr/>
        </p:nvSpPr>
        <p:spPr>
          <a:xfrm>
            <a:off x="3558683" y="5968870"/>
            <a:ext cx="529842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chỉ có một gam màu, không chia cấp độ.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81237F-20D2-2BDC-C63E-2FA23CC4D388}"/>
              </a:ext>
            </a:extLst>
          </p:cNvPr>
          <p:cNvSpPr txBox="1"/>
          <p:nvPr/>
        </p:nvSpPr>
        <p:spPr>
          <a:xfrm>
            <a:off x="13158170" y="6111070"/>
            <a:ext cx="474883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chia các màu theo cấp độ đậm, nhạt.</a:t>
            </a:r>
          </a:p>
        </p:txBody>
      </p:sp>
    </p:spTree>
    <p:extLst>
      <p:ext uri="{BB962C8B-B14F-4D97-AF65-F5344CB8AC3E}">
        <p14:creationId xmlns:p14="http://schemas.microsoft.com/office/powerpoint/2010/main" val="12975274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>
            <a:extLst>
              <a:ext uri="{FF2B5EF4-FFF2-40B4-BE49-F238E27FC236}">
                <a16:creationId xmlns:a16="http://schemas.microsoft.com/office/drawing/2014/main" id="{BEE0C4AE-AC00-28D8-835A-1ACB029A50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8953500"/>
            <a:ext cx="19278600" cy="342751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DB96671-53AC-5574-19D3-9EAE78CD16C9}"/>
              </a:ext>
            </a:extLst>
          </p:cNvPr>
          <p:cNvGrpSpPr/>
          <p:nvPr/>
        </p:nvGrpSpPr>
        <p:grpSpPr>
          <a:xfrm>
            <a:off x="304800" y="1899048"/>
            <a:ext cx="17678400" cy="4692252"/>
            <a:chOff x="304800" y="1899048"/>
            <a:chExt cx="17678400" cy="469225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E4A01BA-9563-7F06-52A9-C5460799FAA1}"/>
                </a:ext>
              </a:extLst>
            </p:cNvPr>
            <p:cNvSpPr/>
            <p:nvPr/>
          </p:nvSpPr>
          <p:spPr>
            <a:xfrm>
              <a:off x="304800" y="1899048"/>
              <a:ext cx="17678400" cy="46922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8181EC-C490-F7ED-36D4-11DFD5582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2" t="18435" r="4708" b="17003"/>
            <a:stretch/>
          </p:blipFill>
          <p:spPr>
            <a:xfrm>
              <a:off x="533400" y="2073474"/>
              <a:ext cx="17221200" cy="43434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CAC2B94-DEBC-FC49-EE75-4B8F137CCCA1}"/>
              </a:ext>
            </a:extLst>
          </p:cNvPr>
          <p:cNvSpPr txBox="1"/>
          <p:nvPr/>
        </p:nvSpPr>
        <p:spPr>
          <a:xfrm>
            <a:off x="3276600" y="662226"/>
            <a:ext cx="1173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6FB4C4-D867-725B-43B0-8A1F2845C480}"/>
              </a:ext>
            </a:extLst>
          </p:cNvPr>
          <p:cNvGrpSpPr/>
          <p:nvPr/>
        </p:nvGrpSpPr>
        <p:grpSpPr>
          <a:xfrm>
            <a:off x="838200" y="6745637"/>
            <a:ext cx="16459200" cy="1824923"/>
            <a:chOff x="838200" y="6745637"/>
            <a:chExt cx="16459200" cy="1824923"/>
          </a:xfrm>
        </p:grpSpPr>
        <p:pic>
          <p:nvPicPr>
            <p:cNvPr id="9" name="Picture 2" descr="Conversation ">
              <a:extLst>
                <a:ext uri="{FF2B5EF4-FFF2-40B4-BE49-F238E27FC236}">
                  <a16:creationId xmlns:a16="http://schemas.microsoft.com/office/drawing/2014/main" id="{C8FBFBFB-D6B5-5E72-C626-A5C8D30541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928247"/>
              <a:ext cx="1459705" cy="1459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284A89-8A67-FD15-5843-428B89A5C316}"/>
                </a:ext>
              </a:extLst>
            </p:cNvPr>
            <p:cNvSpPr txBox="1"/>
            <p:nvPr/>
          </p:nvSpPr>
          <p:spPr>
            <a:xfrm>
              <a:off x="2895600" y="6745637"/>
              <a:ext cx="14401800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Em hãy chỉ ra độ đậm nhất, đậm vừa và nhạt nhất ở hình minh họa độ đậm, nhạt bằng bút chì.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054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>
            <a:extLst>
              <a:ext uri="{FF2B5EF4-FFF2-40B4-BE49-F238E27FC236}">
                <a16:creationId xmlns:a16="http://schemas.microsoft.com/office/drawing/2014/main" id="{BEE0C4AE-AC00-28D8-835A-1ACB029A50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8953500"/>
            <a:ext cx="19278600" cy="3427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7449B9-0105-1E0E-1BBC-613BDED4C09E}"/>
              </a:ext>
            </a:extLst>
          </p:cNvPr>
          <p:cNvSpPr txBox="1"/>
          <p:nvPr/>
        </p:nvSpPr>
        <p:spPr>
          <a:xfrm>
            <a:off x="304800" y="940880"/>
            <a:ext cx="165354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 đậm nhạt của các hình vẽ được thể hiện từ phải qua trái. 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9CD833-5ED5-B3FA-BBA8-9CEDD55396EE}"/>
              </a:ext>
            </a:extLst>
          </p:cNvPr>
          <p:cNvGrpSpPr/>
          <p:nvPr/>
        </p:nvGrpSpPr>
        <p:grpSpPr>
          <a:xfrm>
            <a:off x="304800" y="2385769"/>
            <a:ext cx="17678400" cy="5933989"/>
            <a:chOff x="304800" y="1943100"/>
            <a:chExt cx="17678400" cy="593398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61E1C6-BF62-6D0B-9737-E5CF5134F61F}"/>
                </a:ext>
              </a:extLst>
            </p:cNvPr>
            <p:cNvGrpSpPr/>
            <p:nvPr/>
          </p:nvGrpSpPr>
          <p:grpSpPr>
            <a:xfrm>
              <a:off x="304800" y="1943100"/>
              <a:ext cx="17678400" cy="4692252"/>
              <a:chOff x="304800" y="1899048"/>
              <a:chExt cx="17678400" cy="4692252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9177960-C015-AE6E-A778-D90FDDF4525A}"/>
                  </a:ext>
                </a:extLst>
              </p:cNvPr>
              <p:cNvSpPr/>
              <p:nvPr/>
            </p:nvSpPr>
            <p:spPr>
              <a:xfrm>
                <a:off x="304800" y="1899048"/>
                <a:ext cx="17678400" cy="469225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19F1F54-BA07-A690-992E-1825D30C80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92" t="18435" r="4708" b="17003"/>
              <a:stretch/>
            </p:blipFill>
            <p:spPr>
              <a:xfrm>
                <a:off x="533400" y="2073474"/>
                <a:ext cx="17221200" cy="4343400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84B35B-46C6-AFCF-BC92-FA268A311B20}"/>
                </a:ext>
              </a:extLst>
            </p:cNvPr>
            <p:cNvSpPr txBox="1"/>
            <p:nvPr/>
          </p:nvSpPr>
          <p:spPr>
            <a:xfrm>
              <a:off x="1143000" y="7169203"/>
              <a:ext cx="365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Nhạt nhất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71DF71-4C6A-63FB-1339-40802168E807}"/>
                </a:ext>
              </a:extLst>
            </p:cNvPr>
            <p:cNvSpPr txBox="1"/>
            <p:nvPr/>
          </p:nvSpPr>
          <p:spPr>
            <a:xfrm>
              <a:off x="6977062" y="7169203"/>
              <a:ext cx="365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Đậm vừa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17CC11-98E4-709F-48A2-8C3521A225A1}"/>
                </a:ext>
              </a:extLst>
            </p:cNvPr>
            <p:cNvSpPr txBox="1"/>
            <p:nvPr/>
          </p:nvSpPr>
          <p:spPr>
            <a:xfrm>
              <a:off x="12877800" y="7169203"/>
              <a:ext cx="365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Đậm nhất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35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E8246A-CAAC-81D9-DEA5-1FEEE083BA82}"/>
              </a:ext>
            </a:extLst>
          </p:cNvPr>
          <p:cNvSpPr txBox="1"/>
          <p:nvPr/>
        </p:nvSpPr>
        <p:spPr>
          <a:xfrm>
            <a:off x="0" y="571500"/>
            <a:ext cx="1828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HÌNH ẢNH ĐẬM NHẠT TRONG ĐỜI SỐNG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5944C6-21C8-6344-9099-33CDE21238D8}"/>
              </a:ext>
            </a:extLst>
          </p:cNvPr>
          <p:cNvGrpSpPr/>
          <p:nvPr/>
        </p:nvGrpSpPr>
        <p:grpSpPr>
          <a:xfrm>
            <a:off x="471490" y="1672194"/>
            <a:ext cx="6238874" cy="4035956"/>
            <a:chOff x="619127" y="1895987"/>
            <a:chExt cx="6238874" cy="40359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BC59B7-C356-4DF5-9A8B-2FF5B5EA1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127" y="2366872"/>
              <a:ext cx="6238874" cy="35650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195EE2-DEEF-883B-F71C-BA0BF5B05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229923">
              <a:off x="2946881" y="1895987"/>
              <a:ext cx="663208" cy="6632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F631C7-54D8-3DEC-5B0E-5B42F2B4CDEE}"/>
              </a:ext>
            </a:extLst>
          </p:cNvPr>
          <p:cNvGrpSpPr/>
          <p:nvPr/>
        </p:nvGrpSpPr>
        <p:grpSpPr>
          <a:xfrm>
            <a:off x="5186363" y="5542044"/>
            <a:ext cx="6391275" cy="4168693"/>
            <a:chOff x="5029200" y="5600339"/>
            <a:chExt cx="6391275" cy="41686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EED11B7-B979-5768-3867-9CD55104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9200" y="6071223"/>
              <a:ext cx="6391275" cy="369780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12134A-D2DC-E33F-5B0D-78E123A77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229923">
              <a:off x="7433154" y="5600339"/>
              <a:ext cx="663208" cy="6632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E05E6F-0611-EA9B-4B8A-6072C44BE0F4}"/>
              </a:ext>
            </a:extLst>
          </p:cNvPr>
          <p:cNvGrpSpPr/>
          <p:nvPr/>
        </p:nvGrpSpPr>
        <p:grpSpPr>
          <a:xfrm>
            <a:off x="11734800" y="1760155"/>
            <a:ext cx="5943600" cy="4113493"/>
            <a:chOff x="11582400" y="1818450"/>
            <a:chExt cx="5943600" cy="4113493"/>
          </a:xfrm>
        </p:grpSpPr>
        <p:pic>
          <p:nvPicPr>
            <p:cNvPr id="12" name="Picture 11" descr="Rực rỡ sắc màu phong cảnh thiên nhiên thế giới | VTV.VN">
              <a:extLst>
                <a:ext uri="{FF2B5EF4-FFF2-40B4-BE49-F238E27FC236}">
                  <a16:creationId xmlns:a16="http://schemas.microsoft.com/office/drawing/2014/main" id="{E9FAF915-6109-3B0F-07C6-13AAD8E10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2400" y="2150054"/>
              <a:ext cx="5943600" cy="37818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6920FF4-CB07-85FC-A5F4-E1FF6EFBE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229923">
              <a:off x="13762517" y="1818450"/>
              <a:ext cx="663208" cy="663208"/>
            </a:xfrm>
            <a:prstGeom prst="rect">
              <a:avLst/>
            </a:prstGeom>
          </p:spPr>
        </p:pic>
      </p:grpSp>
      <p:pic>
        <p:nvPicPr>
          <p:cNvPr id="21" name="Picture 6">
            <a:extLst>
              <a:ext uri="{FF2B5EF4-FFF2-40B4-BE49-F238E27FC236}">
                <a16:creationId xmlns:a16="http://schemas.microsoft.com/office/drawing/2014/main" id="{F3BA2799-BD67-B6B2-CDB9-83326097EB3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39533">
            <a:off x="16605136" y="8611404"/>
            <a:ext cx="1445670" cy="1494233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316DD6D3-4DA6-3499-DC95-CA03C5A018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602766">
            <a:off x="314854" y="8617228"/>
            <a:ext cx="1445670" cy="149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2551" y="5905275"/>
            <a:ext cx="18873102" cy="49928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02000" y="1333500"/>
            <a:ext cx="763522" cy="753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00990">
            <a:off x="11307233" y="8373763"/>
            <a:ext cx="1328529" cy="18324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7571" y="570779"/>
            <a:ext cx="1022072" cy="7627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74052">
            <a:off x="1442733" y="7942403"/>
            <a:ext cx="1353997" cy="167160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E2564C6-F0A2-5DCE-85AD-42630A684DFC}"/>
              </a:ext>
            </a:extLst>
          </p:cNvPr>
          <p:cNvSpPr txBox="1"/>
          <p:nvPr/>
        </p:nvSpPr>
        <p:spPr>
          <a:xfrm>
            <a:off x="4191000" y="788545"/>
            <a:ext cx="9906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8C5C18-74F6-FF2B-BC15-174951028055}"/>
              </a:ext>
            </a:extLst>
          </p:cNvPr>
          <p:cNvGrpSpPr/>
          <p:nvPr/>
        </p:nvGrpSpPr>
        <p:grpSpPr>
          <a:xfrm>
            <a:off x="1218605" y="2578592"/>
            <a:ext cx="5105995" cy="4614329"/>
            <a:chOff x="1859139" y="3408745"/>
            <a:chExt cx="7079252" cy="4614329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999DA2C-08A5-0F7A-A4B8-259E5000141F}"/>
                </a:ext>
              </a:extLst>
            </p:cNvPr>
            <p:cNvGrpSpPr/>
            <p:nvPr/>
          </p:nvGrpSpPr>
          <p:grpSpPr>
            <a:xfrm>
              <a:off x="1859139" y="3408745"/>
              <a:ext cx="7079252" cy="4614329"/>
              <a:chOff x="0" y="-38100"/>
              <a:chExt cx="837737" cy="1215297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9438331A-25C9-0F33-6873-7FB5DE482A93}"/>
                  </a:ext>
                </a:extLst>
              </p:cNvPr>
              <p:cNvSpPr/>
              <p:nvPr/>
            </p:nvSpPr>
            <p:spPr>
              <a:xfrm>
                <a:off x="48963" y="53325"/>
                <a:ext cx="788774" cy="1123872"/>
              </a:xfrm>
              <a:custGeom>
                <a:avLst/>
                <a:gdLst/>
                <a:ahLst/>
                <a:cxnLst/>
                <a:rect l="l" t="t" r="r" b="b"/>
                <a:pathLst>
                  <a:path w="889120" h="1350756">
                    <a:moveTo>
                      <a:pt x="27520" y="0"/>
                    </a:moveTo>
                    <a:lnTo>
                      <a:pt x="861600" y="0"/>
                    </a:lnTo>
                    <a:cubicBezTo>
                      <a:pt x="876799" y="0"/>
                      <a:pt x="889120" y="12321"/>
                      <a:pt x="889120" y="27520"/>
                    </a:cubicBezTo>
                    <a:lnTo>
                      <a:pt x="889120" y="1323236"/>
                    </a:lnTo>
                    <a:cubicBezTo>
                      <a:pt x="889120" y="1338435"/>
                      <a:pt x="876799" y="1350756"/>
                      <a:pt x="861600" y="1350756"/>
                    </a:cubicBezTo>
                    <a:lnTo>
                      <a:pt x="27520" y="1350756"/>
                    </a:lnTo>
                    <a:cubicBezTo>
                      <a:pt x="20221" y="1350756"/>
                      <a:pt x="13221" y="1347856"/>
                      <a:pt x="8060" y="1342695"/>
                    </a:cubicBezTo>
                    <a:cubicBezTo>
                      <a:pt x="2899" y="1337534"/>
                      <a:pt x="0" y="1330535"/>
                      <a:pt x="0" y="1323236"/>
                    </a:cubicBezTo>
                    <a:lnTo>
                      <a:pt x="0" y="27520"/>
                    </a:lnTo>
                    <a:cubicBezTo>
                      <a:pt x="0" y="12321"/>
                      <a:pt x="12321" y="0"/>
                      <a:pt x="2752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960370-3229-C6A8-A9D3-BCBF6FBEEDC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13E3B3-1E39-56A9-B0E6-41C118FDCE11}"/>
                </a:ext>
              </a:extLst>
            </p:cNvPr>
            <p:cNvSpPr txBox="1"/>
            <p:nvPr/>
          </p:nvSpPr>
          <p:spPr>
            <a:xfrm>
              <a:off x="2272901" y="4884599"/>
              <a:ext cx="6454761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60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C69A09-0EE4-01CF-F3ED-A4C845417F56}"/>
              </a:ext>
            </a:extLst>
          </p:cNvPr>
          <p:cNvGrpSpPr/>
          <p:nvPr/>
        </p:nvGrpSpPr>
        <p:grpSpPr>
          <a:xfrm>
            <a:off x="6368146" y="2573116"/>
            <a:ext cx="5355325" cy="4614329"/>
            <a:chOff x="1859139" y="3408745"/>
            <a:chExt cx="7424938" cy="4614329"/>
          </a:xfrm>
        </p:grpSpPr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3B78CB06-8042-8399-A7BF-86710B0CC354}"/>
                </a:ext>
              </a:extLst>
            </p:cNvPr>
            <p:cNvGrpSpPr/>
            <p:nvPr/>
          </p:nvGrpSpPr>
          <p:grpSpPr>
            <a:xfrm>
              <a:off x="1859139" y="3408745"/>
              <a:ext cx="7274736" cy="4614329"/>
              <a:chOff x="0" y="-38100"/>
              <a:chExt cx="860870" cy="1215297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6DDB4493-0873-C132-3975-7B794ABB95B4}"/>
                  </a:ext>
                </a:extLst>
              </p:cNvPr>
              <p:cNvSpPr/>
              <p:nvPr/>
            </p:nvSpPr>
            <p:spPr>
              <a:xfrm>
                <a:off x="48070" y="53325"/>
                <a:ext cx="812800" cy="1123872"/>
              </a:xfrm>
              <a:custGeom>
                <a:avLst/>
                <a:gdLst/>
                <a:ahLst/>
                <a:cxnLst/>
                <a:rect l="l" t="t" r="r" b="b"/>
                <a:pathLst>
                  <a:path w="889120" h="1350756">
                    <a:moveTo>
                      <a:pt x="27520" y="0"/>
                    </a:moveTo>
                    <a:lnTo>
                      <a:pt x="861600" y="0"/>
                    </a:lnTo>
                    <a:cubicBezTo>
                      <a:pt x="876799" y="0"/>
                      <a:pt x="889120" y="12321"/>
                      <a:pt x="889120" y="27520"/>
                    </a:cubicBezTo>
                    <a:lnTo>
                      <a:pt x="889120" y="1323236"/>
                    </a:lnTo>
                    <a:cubicBezTo>
                      <a:pt x="889120" y="1338435"/>
                      <a:pt x="876799" y="1350756"/>
                      <a:pt x="861600" y="1350756"/>
                    </a:cubicBezTo>
                    <a:lnTo>
                      <a:pt x="27520" y="1350756"/>
                    </a:lnTo>
                    <a:cubicBezTo>
                      <a:pt x="20221" y="1350756"/>
                      <a:pt x="13221" y="1347856"/>
                      <a:pt x="8060" y="1342695"/>
                    </a:cubicBezTo>
                    <a:cubicBezTo>
                      <a:pt x="2899" y="1337534"/>
                      <a:pt x="0" y="1330535"/>
                      <a:pt x="0" y="1323236"/>
                    </a:cubicBezTo>
                    <a:lnTo>
                      <a:pt x="0" y="27520"/>
                    </a:lnTo>
                    <a:cubicBezTo>
                      <a:pt x="0" y="12321"/>
                      <a:pt x="12321" y="0"/>
                      <a:pt x="2752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988E22E-B0B5-B138-6642-4DFF9584E42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1C5429-6C9E-39D1-473C-63354009240E}"/>
                </a:ext>
              </a:extLst>
            </p:cNvPr>
            <p:cNvSpPr txBox="1"/>
            <p:nvPr/>
          </p:nvSpPr>
          <p:spPr>
            <a:xfrm>
              <a:off x="2212528" y="4896324"/>
              <a:ext cx="7071549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 thành sản phẩm mĩ thuật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4CD826-AA68-D5F1-468B-77B8D8B90D1C}"/>
              </a:ext>
            </a:extLst>
          </p:cNvPr>
          <p:cNvGrpSpPr/>
          <p:nvPr/>
        </p:nvGrpSpPr>
        <p:grpSpPr>
          <a:xfrm>
            <a:off x="11566150" y="2573116"/>
            <a:ext cx="5105995" cy="4614329"/>
            <a:chOff x="1859139" y="3408745"/>
            <a:chExt cx="7079252" cy="4614329"/>
          </a:xfrm>
        </p:grpSpPr>
        <p:grpSp>
          <p:nvGrpSpPr>
            <p:cNvPr id="18" name="Group 7">
              <a:extLst>
                <a:ext uri="{FF2B5EF4-FFF2-40B4-BE49-F238E27FC236}">
                  <a16:creationId xmlns:a16="http://schemas.microsoft.com/office/drawing/2014/main" id="{5B2CA96A-E39A-F470-6FC8-3D9C04585DB4}"/>
                </a:ext>
              </a:extLst>
            </p:cNvPr>
            <p:cNvGrpSpPr/>
            <p:nvPr/>
          </p:nvGrpSpPr>
          <p:grpSpPr>
            <a:xfrm>
              <a:off x="1859139" y="3408745"/>
              <a:ext cx="7079252" cy="4614329"/>
              <a:chOff x="0" y="-38100"/>
              <a:chExt cx="837737" cy="1215297"/>
            </a:xfrm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B43FFF5A-AC0C-1F72-785E-CA1D9F5B6A76}"/>
                  </a:ext>
                </a:extLst>
              </p:cNvPr>
              <p:cNvSpPr/>
              <p:nvPr/>
            </p:nvSpPr>
            <p:spPr>
              <a:xfrm>
                <a:off x="48963" y="53325"/>
                <a:ext cx="788774" cy="1123872"/>
              </a:xfrm>
              <a:custGeom>
                <a:avLst/>
                <a:gdLst/>
                <a:ahLst/>
                <a:cxnLst/>
                <a:rect l="l" t="t" r="r" b="b"/>
                <a:pathLst>
                  <a:path w="889120" h="1350756">
                    <a:moveTo>
                      <a:pt x="27520" y="0"/>
                    </a:moveTo>
                    <a:lnTo>
                      <a:pt x="861600" y="0"/>
                    </a:lnTo>
                    <a:cubicBezTo>
                      <a:pt x="876799" y="0"/>
                      <a:pt x="889120" y="12321"/>
                      <a:pt x="889120" y="27520"/>
                    </a:cubicBezTo>
                    <a:lnTo>
                      <a:pt x="889120" y="1323236"/>
                    </a:lnTo>
                    <a:cubicBezTo>
                      <a:pt x="889120" y="1338435"/>
                      <a:pt x="876799" y="1350756"/>
                      <a:pt x="861600" y="1350756"/>
                    </a:cubicBezTo>
                    <a:lnTo>
                      <a:pt x="27520" y="1350756"/>
                    </a:lnTo>
                    <a:cubicBezTo>
                      <a:pt x="20221" y="1350756"/>
                      <a:pt x="13221" y="1347856"/>
                      <a:pt x="8060" y="1342695"/>
                    </a:cubicBezTo>
                    <a:cubicBezTo>
                      <a:pt x="2899" y="1337534"/>
                      <a:pt x="0" y="1330535"/>
                      <a:pt x="0" y="1323236"/>
                    </a:cubicBezTo>
                    <a:lnTo>
                      <a:pt x="0" y="27520"/>
                    </a:lnTo>
                    <a:cubicBezTo>
                      <a:pt x="0" y="12321"/>
                      <a:pt x="12321" y="0"/>
                      <a:pt x="2752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1E3F9A8-826D-DA7D-C780-D9C63859338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3462B6-FE93-1E7F-6DE0-F6F6A838E6CC}"/>
                </a:ext>
              </a:extLst>
            </p:cNvPr>
            <p:cNvSpPr txBox="1"/>
            <p:nvPr/>
          </p:nvSpPr>
          <p:spPr>
            <a:xfrm>
              <a:off x="2353584" y="4606329"/>
              <a:ext cx="6244191" cy="248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 bị cho bài học mới, </a:t>
              </a:r>
              <a:r>
                <a:rPr lang="en-US" sz="3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2. Màu nóng, màu lạnh</a:t>
              </a:r>
              <a:endPara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546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2551" y="5853565"/>
            <a:ext cx="18873102" cy="49928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7420522" y="8510726"/>
            <a:ext cx="704094" cy="7005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33617">
            <a:off x="2747119" y="7761820"/>
            <a:ext cx="1087756" cy="9952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738723">
            <a:off x="1394617" y="5521896"/>
            <a:ext cx="1476278" cy="1525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510">
            <a:off x="12347060" y="7790335"/>
            <a:ext cx="1659001" cy="4502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566348" y="763041"/>
            <a:ext cx="689097" cy="6856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74317">
            <a:off x="2653728" y="121006"/>
            <a:ext cx="2336316" cy="6340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14413056" y="6919231"/>
            <a:ext cx="689097" cy="6856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77670">
            <a:off x="15800053" y="4933947"/>
            <a:ext cx="1854562" cy="19168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780828">
            <a:off x="15726484" y="635921"/>
            <a:ext cx="1921345" cy="169558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242703" y="5651028"/>
            <a:ext cx="7802594" cy="48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3793" spc="-41">
                <a:solidFill>
                  <a:srgbClr val="FFFFFF"/>
                </a:solidFill>
                <a:latin typeface="Muli Regular"/>
              </a:rPr>
              <a:t>Presented by Group Borcelle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18CAFB2-1876-5FE1-070F-05187015F40D}"/>
              </a:ext>
            </a:extLst>
          </p:cNvPr>
          <p:cNvSpPr txBox="1"/>
          <p:nvPr/>
        </p:nvSpPr>
        <p:spPr>
          <a:xfrm>
            <a:off x="1405050" y="2847545"/>
            <a:ext cx="1588770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</a:t>
            </a: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6899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99967" y="8047517"/>
            <a:ext cx="19134530" cy="3563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09800" y="741018"/>
            <a:ext cx="920939" cy="10190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55357" y="660880"/>
            <a:ext cx="1133455" cy="12541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43800" y="495300"/>
            <a:ext cx="3921911" cy="7202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5400" y="7308690"/>
            <a:ext cx="1116589" cy="8332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454821">
            <a:off x="16782942" y="6987930"/>
            <a:ext cx="929786" cy="21191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3E56E1-1E3C-D7D8-5262-784AFAF36FD9}"/>
              </a:ext>
            </a:extLst>
          </p:cNvPr>
          <p:cNvSpPr txBox="1"/>
          <p:nvPr/>
        </p:nvSpPr>
        <p:spPr>
          <a:xfrm>
            <a:off x="402172" y="1771447"/>
            <a:ext cx="17483652" cy="1549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fr-FR" sz="7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</a:t>
            </a:r>
            <a:r>
              <a:rPr lang="fr-FR" sz="7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 1: SỰ THÚ VỊ CỦA MÀU SẮC </a:t>
            </a:r>
            <a:endParaRPr lang="fr-FR" sz="7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F81830-A59B-98D5-3947-4E980904CA92}"/>
              </a:ext>
            </a:extLst>
          </p:cNvPr>
          <p:cNvSpPr txBox="1"/>
          <p:nvPr/>
        </p:nvSpPr>
        <p:spPr>
          <a:xfrm>
            <a:off x="-157464" y="3381765"/>
            <a:ext cx="18602924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1: 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ĐẬM, NHẠT KHÁC NHAU CỦA MÀU</a:t>
            </a:r>
            <a:endParaRPr lang="fr-FR" sz="8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654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2551" y="5905275"/>
            <a:ext cx="18873102" cy="49928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02000" y="1333500"/>
            <a:ext cx="763522" cy="753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00990">
            <a:off x="11307233" y="8373763"/>
            <a:ext cx="1328529" cy="18324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7571" y="570779"/>
            <a:ext cx="1022072" cy="7627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74052">
            <a:off x="2561500" y="6987528"/>
            <a:ext cx="1353997" cy="167160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17A9865-4E2F-DE02-3949-7075BF041AC1}"/>
              </a:ext>
            </a:extLst>
          </p:cNvPr>
          <p:cNvGrpSpPr/>
          <p:nvPr/>
        </p:nvGrpSpPr>
        <p:grpSpPr>
          <a:xfrm>
            <a:off x="939801" y="2145552"/>
            <a:ext cx="5105400" cy="3810000"/>
            <a:chOff x="807348" y="1282591"/>
            <a:chExt cx="5669280" cy="5669280"/>
          </a:xfrm>
        </p:grpSpPr>
        <p:grpSp>
          <p:nvGrpSpPr>
            <p:cNvPr id="49" name="Group 2">
              <a:extLst>
                <a:ext uri="{FF2B5EF4-FFF2-40B4-BE49-F238E27FC236}">
                  <a16:creationId xmlns:a16="http://schemas.microsoft.com/office/drawing/2014/main" id="{568C3393-D0B4-B2FE-8F2E-CA33AA2946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8" y="1282591"/>
              <a:ext cx="5669280" cy="5669280"/>
              <a:chOff x="-304822" y="-294661"/>
              <a:chExt cx="4857004" cy="4857005"/>
            </a:xfrm>
          </p:grpSpPr>
          <p:sp>
            <p:nvSpPr>
              <p:cNvPr id="51" name="Freeform 3">
                <a:extLst>
                  <a:ext uri="{FF2B5EF4-FFF2-40B4-BE49-F238E27FC236}">
                    <a16:creationId xmlns:a16="http://schemas.microsoft.com/office/drawing/2014/main" id="{B298E59E-0018-6E07-AA0E-CDF762366E81}"/>
                  </a:ext>
                </a:extLst>
              </p:cNvPr>
              <p:cNvSpPr/>
              <p:nvPr/>
            </p:nvSpPr>
            <p:spPr>
              <a:xfrm>
                <a:off x="-304822" y="-294661"/>
                <a:ext cx="4857004" cy="485700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E0F2B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6772942-19BE-5367-49B8-349766062CB7}"/>
                </a:ext>
              </a:extLst>
            </p:cNvPr>
            <p:cNvSpPr txBox="1"/>
            <p:nvPr/>
          </p:nvSpPr>
          <p:spPr>
            <a:xfrm>
              <a:off x="1061196" y="2630588"/>
              <a:ext cx="4850055" cy="29732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Quan </a:t>
              </a:r>
              <a:r>
                <a:rPr lang="fr-FR" sz="44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sát</a:t>
              </a:r>
              <a:r>
                <a:rPr lang="fr-FR" sz="4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4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4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400" b="1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lang="fr-FR" sz="44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biết</a:t>
              </a:r>
              <a:endPara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26738B9-A020-96CB-E88F-4763AD20AC77}"/>
              </a:ext>
            </a:extLst>
          </p:cNvPr>
          <p:cNvGrpSpPr/>
          <p:nvPr/>
        </p:nvGrpSpPr>
        <p:grpSpPr>
          <a:xfrm>
            <a:off x="4830958" y="5162398"/>
            <a:ext cx="5105400" cy="3810000"/>
            <a:chOff x="807348" y="1282591"/>
            <a:chExt cx="5669280" cy="5669280"/>
          </a:xfrm>
        </p:grpSpPr>
        <p:grpSp>
          <p:nvGrpSpPr>
            <p:cNvPr id="53" name="Group 2">
              <a:extLst>
                <a:ext uri="{FF2B5EF4-FFF2-40B4-BE49-F238E27FC236}">
                  <a16:creationId xmlns:a16="http://schemas.microsoft.com/office/drawing/2014/main" id="{CBA3A49F-3D8C-748B-5889-D1014BA2AE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8" y="1282591"/>
              <a:ext cx="5669280" cy="5669280"/>
              <a:chOff x="-304822" y="-294661"/>
              <a:chExt cx="4857004" cy="4857005"/>
            </a:xfrm>
          </p:grpSpPr>
          <p:sp>
            <p:nvSpPr>
              <p:cNvPr id="55" name="Freeform 3">
                <a:extLst>
                  <a:ext uri="{FF2B5EF4-FFF2-40B4-BE49-F238E27FC236}">
                    <a16:creationId xmlns:a16="http://schemas.microsoft.com/office/drawing/2014/main" id="{0B0A922D-2B3D-92AE-C02C-FED3002D5027}"/>
                  </a:ext>
                </a:extLst>
              </p:cNvPr>
              <p:cNvSpPr/>
              <p:nvPr/>
            </p:nvSpPr>
            <p:spPr>
              <a:xfrm>
                <a:off x="-304822" y="-294661"/>
                <a:ext cx="4857004" cy="485700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E0F2B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AFD52E2-A4EF-9AC4-3E5D-A31E1AF57CE4}"/>
                </a:ext>
              </a:extLst>
            </p:cNvPr>
            <p:cNvSpPr txBox="1"/>
            <p:nvPr/>
          </p:nvSpPr>
          <p:spPr>
            <a:xfrm>
              <a:off x="1061196" y="2630588"/>
              <a:ext cx="4850055" cy="29732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4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fr-FR" sz="44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Thực hành, sáng tạo </a:t>
              </a:r>
              <a:endPara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6526B69-2746-893D-5EAC-AD8B21016B66}"/>
              </a:ext>
            </a:extLst>
          </p:cNvPr>
          <p:cNvGrpSpPr/>
          <p:nvPr/>
        </p:nvGrpSpPr>
        <p:grpSpPr>
          <a:xfrm>
            <a:off x="8606955" y="2037163"/>
            <a:ext cx="5105400" cy="3810000"/>
            <a:chOff x="807348" y="1282591"/>
            <a:chExt cx="5669280" cy="5669280"/>
          </a:xfrm>
        </p:grpSpPr>
        <p:grpSp>
          <p:nvGrpSpPr>
            <p:cNvPr id="57" name="Group 2">
              <a:extLst>
                <a:ext uri="{FF2B5EF4-FFF2-40B4-BE49-F238E27FC236}">
                  <a16:creationId xmlns:a16="http://schemas.microsoft.com/office/drawing/2014/main" id="{47149FCF-176F-5EFD-65E2-D84AB4A88D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8" y="1282591"/>
              <a:ext cx="5669280" cy="5669280"/>
              <a:chOff x="-304822" y="-294661"/>
              <a:chExt cx="4857004" cy="4857005"/>
            </a:xfrm>
          </p:grpSpPr>
          <p:sp>
            <p:nvSpPr>
              <p:cNvPr id="59" name="Freeform 3">
                <a:extLst>
                  <a:ext uri="{FF2B5EF4-FFF2-40B4-BE49-F238E27FC236}">
                    <a16:creationId xmlns:a16="http://schemas.microsoft.com/office/drawing/2014/main" id="{F845AC89-1402-E0B8-5342-4DD36BC56E44}"/>
                  </a:ext>
                </a:extLst>
              </p:cNvPr>
              <p:cNvSpPr/>
              <p:nvPr/>
            </p:nvSpPr>
            <p:spPr>
              <a:xfrm>
                <a:off x="-304822" y="-294661"/>
                <a:ext cx="4857004" cy="485700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E0F2B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0D69CA-9514-DFFD-264B-D4282B4BDCC8}"/>
                </a:ext>
              </a:extLst>
            </p:cNvPr>
            <p:cNvSpPr txBox="1"/>
            <p:nvPr/>
          </p:nvSpPr>
          <p:spPr>
            <a:xfrm>
              <a:off x="1061196" y="2630588"/>
              <a:ext cx="4850055" cy="29732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4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3. Cảm nhận, chia sẻ </a:t>
              </a:r>
              <a:endParaRPr lang="fr-FR" sz="4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FD0B5EE-E243-7218-441E-6F03D1908FC4}"/>
              </a:ext>
            </a:extLst>
          </p:cNvPr>
          <p:cNvGrpSpPr/>
          <p:nvPr/>
        </p:nvGrpSpPr>
        <p:grpSpPr>
          <a:xfrm>
            <a:off x="12292704" y="5226956"/>
            <a:ext cx="5105400" cy="3810000"/>
            <a:chOff x="807348" y="1282591"/>
            <a:chExt cx="5669280" cy="5669280"/>
          </a:xfrm>
        </p:grpSpPr>
        <p:grpSp>
          <p:nvGrpSpPr>
            <p:cNvPr id="61" name="Group 2">
              <a:extLst>
                <a:ext uri="{FF2B5EF4-FFF2-40B4-BE49-F238E27FC236}">
                  <a16:creationId xmlns:a16="http://schemas.microsoft.com/office/drawing/2014/main" id="{4E07EDAB-DB21-7304-62D0-FEE80F41FF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8" y="1282591"/>
              <a:ext cx="5669280" cy="5669280"/>
              <a:chOff x="-304822" y="-294661"/>
              <a:chExt cx="4857004" cy="4857005"/>
            </a:xfrm>
          </p:grpSpPr>
          <p:sp>
            <p:nvSpPr>
              <p:cNvPr id="63" name="Freeform 3">
                <a:extLst>
                  <a:ext uri="{FF2B5EF4-FFF2-40B4-BE49-F238E27FC236}">
                    <a16:creationId xmlns:a16="http://schemas.microsoft.com/office/drawing/2014/main" id="{B631A98D-6376-59C7-219D-E181378A94E1}"/>
                  </a:ext>
                </a:extLst>
              </p:cNvPr>
              <p:cNvSpPr/>
              <p:nvPr/>
            </p:nvSpPr>
            <p:spPr>
              <a:xfrm>
                <a:off x="-304822" y="-294661"/>
                <a:ext cx="4857004" cy="485700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E0F2B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8885A43-1355-A585-55FD-074F9A035C1A}"/>
                </a:ext>
              </a:extLst>
            </p:cNvPr>
            <p:cNvSpPr txBox="1"/>
            <p:nvPr/>
          </p:nvSpPr>
          <p:spPr>
            <a:xfrm>
              <a:off x="1229443" y="3298029"/>
              <a:ext cx="4850055" cy="1461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4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4. Vận dụng</a:t>
              </a:r>
              <a:endParaRPr lang="fr-FR" sz="4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E2564C6-F0A2-5DCE-85AD-42630A684DFC}"/>
              </a:ext>
            </a:extLst>
          </p:cNvPr>
          <p:cNvSpPr txBox="1"/>
          <p:nvPr/>
        </p:nvSpPr>
        <p:spPr>
          <a:xfrm>
            <a:off x="4474215" y="346627"/>
            <a:ext cx="9906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7343">
            <a:off x="1818670" y="2159050"/>
            <a:ext cx="14878456" cy="5795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2551" y="5905275"/>
            <a:ext cx="18873102" cy="49928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69070">
            <a:off x="1564600" y="5784020"/>
            <a:ext cx="2140254" cy="21618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66699" y="6864956"/>
            <a:ext cx="1586575" cy="19437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5235">
            <a:off x="13668306" y="1388566"/>
            <a:ext cx="1162188" cy="12129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38600" y="1682164"/>
            <a:ext cx="1181524" cy="1307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94AF86-7FE3-506D-EFD1-CAD0AF8DE3C2}"/>
              </a:ext>
            </a:extLst>
          </p:cNvPr>
          <p:cNvSpPr txBox="1"/>
          <p:nvPr/>
        </p:nvSpPr>
        <p:spPr>
          <a:xfrm>
            <a:off x="2437998" y="3882420"/>
            <a:ext cx="136398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01. QUAN SÁT VÀ </a:t>
            </a: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NHẬN BIẾT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09600" y="8877300"/>
            <a:ext cx="19134530" cy="3563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" y="571500"/>
            <a:ext cx="920939" cy="10190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78200" y="963435"/>
            <a:ext cx="1133455" cy="12541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54821">
            <a:off x="16715905" y="8263978"/>
            <a:ext cx="929786" cy="2119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ADC31-90F3-B968-E6DA-F49A789A61A1}"/>
              </a:ext>
            </a:extLst>
          </p:cNvPr>
          <p:cNvSpPr txBox="1"/>
          <p:nvPr/>
        </p:nvSpPr>
        <p:spPr>
          <a:xfrm>
            <a:off x="4076700" y="863847"/>
            <a:ext cx="10134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7E9E9C-8874-2A35-2646-63C5C34629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76" r="11829"/>
          <a:stretch/>
        </p:blipFill>
        <p:spPr>
          <a:xfrm>
            <a:off x="304800" y="3223335"/>
            <a:ext cx="8124751" cy="47865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370E53-8AD4-A480-E69C-92307D1F5A05}"/>
              </a:ext>
            </a:extLst>
          </p:cNvPr>
          <p:cNvSpPr txBox="1"/>
          <p:nvPr/>
        </p:nvSpPr>
        <p:spPr>
          <a:xfrm>
            <a:off x="8610600" y="2857499"/>
            <a:ext cx="8915400" cy="5518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THẢO LUẬN NHÓM ĐÔI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Em hãy đọc tên các màu cơ bản, màu thứ cấp?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Em hãy nêu sự khác nhau về độ đậm nhạt của các màu: xanh lam, tím, đỏ, da cam, vàng, xanh lá.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09600" y="8877300"/>
            <a:ext cx="19134530" cy="35638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54821">
            <a:off x="16715905" y="8263978"/>
            <a:ext cx="929786" cy="21191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B59FCF-F2EE-6D18-C517-9A59B73FF5D0}"/>
              </a:ext>
            </a:extLst>
          </p:cNvPr>
          <p:cNvSpPr txBox="1"/>
          <p:nvPr/>
        </p:nvSpPr>
        <p:spPr>
          <a:xfrm>
            <a:off x="4991100" y="538750"/>
            <a:ext cx="8305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 CƠ BẢN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9BA9AC-68A2-1C6F-5203-5AB3D6C86ECA}"/>
              </a:ext>
            </a:extLst>
          </p:cNvPr>
          <p:cNvGrpSpPr/>
          <p:nvPr/>
        </p:nvGrpSpPr>
        <p:grpSpPr>
          <a:xfrm>
            <a:off x="1066800" y="2127890"/>
            <a:ext cx="4365509" cy="2023792"/>
            <a:chOff x="1066800" y="2127890"/>
            <a:chExt cx="4365509" cy="202379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9CA529-CBDE-4677-6F68-CF9769B68DEE}"/>
                </a:ext>
              </a:extLst>
            </p:cNvPr>
            <p:cNvSpPr/>
            <p:nvPr/>
          </p:nvSpPr>
          <p:spPr>
            <a:xfrm>
              <a:off x="1066800" y="2127890"/>
              <a:ext cx="4365509" cy="1370124"/>
            </a:xfrm>
            <a:prstGeom prst="rect">
              <a:avLst/>
            </a:prstGeom>
            <a:solidFill>
              <a:srgbClr val="FFFF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B01312-0C0E-F9B9-1931-C39E28E3AA23}"/>
                </a:ext>
              </a:extLst>
            </p:cNvPr>
            <p:cNvSpPr txBox="1"/>
            <p:nvPr/>
          </p:nvSpPr>
          <p:spPr>
            <a:xfrm>
              <a:off x="1668404" y="3520740"/>
              <a:ext cx="31623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EF45DE-FA04-5017-26F8-3B6D39583851}"/>
              </a:ext>
            </a:extLst>
          </p:cNvPr>
          <p:cNvGrpSpPr/>
          <p:nvPr/>
        </p:nvGrpSpPr>
        <p:grpSpPr>
          <a:xfrm>
            <a:off x="6858000" y="2127890"/>
            <a:ext cx="4365509" cy="2001066"/>
            <a:chOff x="6858000" y="2127890"/>
            <a:chExt cx="4365509" cy="20010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A2A88E-26AC-FD51-E050-F5D110BC3D2E}"/>
                </a:ext>
              </a:extLst>
            </p:cNvPr>
            <p:cNvSpPr/>
            <p:nvPr/>
          </p:nvSpPr>
          <p:spPr>
            <a:xfrm>
              <a:off x="6858000" y="2127890"/>
              <a:ext cx="4365509" cy="1370124"/>
            </a:xfrm>
            <a:prstGeom prst="rect">
              <a:avLst/>
            </a:prstGeom>
            <a:solidFill>
              <a:srgbClr val="FD00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74B0B2-F633-C487-6A35-F30E5B5D7C4B}"/>
                </a:ext>
              </a:extLst>
            </p:cNvPr>
            <p:cNvSpPr txBox="1"/>
            <p:nvPr/>
          </p:nvSpPr>
          <p:spPr>
            <a:xfrm>
              <a:off x="7459604" y="3498014"/>
              <a:ext cx="31623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Đỏ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24F4A8-9C1B-555C-53AB-88E64D378671}"/>
              </a:ext>
            </a:extLst>
          </p:cNvPr>
          <p:cNvGrpSpPr/>
          <p:nvPr/>
        </p:nvGrpSpPr>
        <p:grpSpPr>
          <a:xfrm>
            <a:off x="12649200" y="2127890"/>
            <a:ext cx="4365509" cy="2023792"/>
            <a:chOff x="12649200" y="2127890"/>
            <a:chExt cx="4365509" cy="202379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B3251D-6608-4312-96DF-246269D8EE0D}"/>
                </a:ext>
              </a:extLst>
            </p:cNvPr>
            <p:cNvSpPr/>
            <p:nvPr/>
          </p:nvSpPr>
          <p:spPr>
            <a:xfrm>
              <a:off x="12649200" y="2127890"/>
              <a:ext cx="4365509" cy="1370124"/>
            </a:xfrm>
            <a:prstGeom prst="rect">
              <a:avLst/>
            </a:prstGeom>
            <a:solidFill>
              <a:srgbClr val="002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BAB2DB-F89B-B2A2-D9DB-4E9BCB12BB34}"/>
                </a:ext>
              </a:extLst>
            </p:cNvPr>
            <p:cNvSpPr txBox="1"/>
            <p:nvPr/>
          </p:nvSpPr>
          <p:spPr>
            <a:xfrm>
              <a:off x="13339762" y="3520740"/>
              <a:ext cx="31623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 lam 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0D24D48-A14E-F841-693F-4BFCB2E9D3C3}"/>
              </a:ext>
            </a:extLst>
          </p:cNvPr>
          <p:cNvSpPr txBox="1"/>
          <p:nvPr/>
        </p:nvSpPr>
        <p:spPr>
          <a:xfrm>
            <a:off x="5033962" y="4736575"/>
            <a:ext cx="8305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 THỨ CẤP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20C8F8-794D-A452-4372-71824032F436}"/>
              </a:ext>
            </a:extLst>
          </p:cNvPr>
          <p:cNvGrpSpPr/>
          <p:nvPr/>
        </p:nvGrpSpPr>
        <p:grpSpPr>
          <a:xfrm>
            <a:off x="1109662" y="6325715"/>
            <a:ext cx="4365509" cy="2023792"/>
            <a:chOff x="1066800" y="2127890"/>
            <a:chExt cx="4365509" cy="202379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3D948F-325C-2346-BF86-5E3659540B77}"/>
                </a:ext>
              </a:extLst>
            </p:cNvPr>
            <p:cNvSpPr/>
            <p:nvPr/>
          </p:nvSpPr>
          <p:spPr>
            <a:xfrm>
              <a:off x="1066800" y="2127890"/>
              <a:ext cx="4365509" cy="1370124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B3DE79-8BDD-B939-EBE5-E356B10CF54C}"/>
                </a:ext>
              </a:extLst>
            </p:cNvPr>
            <p:cNvSpPr txBox="1"/>
            <p:nvPr/>
          </p:nvSpPr>
          <p:spPr>
            <a:xfrm>
              <a:off x="1668404" y="3520740"/>
              <a:ext cx="31623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 cam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931FD7-CABF-D7B3-9125-42A48621DE93}"/>
              </a:ext>
            </a:extLst>
          </p:cNvPr>
          <p:cNvGrpSpPr/>
          <p:nvPr/>
        </p:nvGrpSpPr>
        <p:grpSpPr>
          <a:xfrm>
            <a:off x="6900862" y="6325715"/>
            <a:ext cx="4365509" cy="2001066"/>
            <a:chOff x="6858000" y="2127890"/>
            <a:chExt cx="4365509" cy="200106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4451D2F-7F45-14A9-C751-5008ED3EC088}"/>
                </a:ext>
              </a:extLst>
            </p:cNvPr>
            <p:cNvSpPr/>
            <p:nvPr/>
          </p:nvSpPr>
          <p:spPr>
            <a:xfrm>
              <a:off x="6858000" y="2127890"/>
              <a:ext cx="4365509" cy="1370124"/>
            </a:xfrm>
            <a:prstGeom prst="rect">
              <a:avLst/>
            </a:prstGeom>
            <a:solidFill>
              <a:srgbClr val="00A65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2CD0FD3-3089-157D-81A9-7015C65D2E1A}"/>
                </a:ext>
              </a:extLst>
            </p:cNvPr>
            <p:cNvSpPr txBox="1"/>
            <p:nvPr/>
          </p:nvSpPr>
          <p:spPr>
            <a:xfrm>
              <a:off x="7459604" y="3498014"/>
              <a:ext cx="31623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 lá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C11842-CE13-951A-0A7C-D21434C21B41}"/>
              </a:ext>
            </a:extLst>
          </p:cNvPr>
          <p:cNvGrpSpPr/>
          <p:nvPr/>
        </p:nvGrpSpPr>
        <p:grpSpPr>
          <a:xfrm>
            <a:off x="12692062" y="6325715"/>
            <a:ext cx="4365509" cy="2023792"/>
            <a:chOff x="12649200" y="2127890"/>
            <a:chExt cx="4365509" cy="202379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104FE86-387C-54A1-418A-4113CA7225F5}"/>
                </a:ext>
              </a:extLst>
            </p:cNvPr>
            <p:cNvSpPr/>
            <p:nvPr/>
          </p:nvSpPr>
          <p:spPr>
            <a:xfrm>
              <a:off x="12649200" y="2127890"/>
              <a:ext cx="4365509" cy="1370124"/>
            </a:xfrm>
            <a:prstGeom prst="rect">
              <a:avLst/>
            </a:prstGeom>
            <a:solidFill>
              <a:srgbClr val="662E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D4DD4D-91E7-C444-9588-59A903C5A027}"/>
                </a:ext>
              </a:extLst>
            </p:cNvPr>
            <p:cNvSpPr txBox="1"/>
            <p:nvPr/>
          </p:nvSpPr>
          <p:spPr>
            <a:xfrm>
              <a:off x="13339762" y="3520740"/>
              <a:ext cx="31623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 tím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942978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394">
            <a:off x="-496638" y="9352214"/>
            <a:ext cx="19617986" cy="52478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0543" y="7679393"/>
            <a:ext cx="568649" cy="5614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03778">
            <a:off x="16420560" y="371388"/>
            <a:ext cx="907676" cy="8961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81251">
            <a:off x="12863819" y="8662371"/>
            <a:ext cx="1533977" cy="15855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670978">
            <a:off x="311001" y="326913"/>
            <a:ext cx="1183175" cy="15316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609727">
            <a:off x="16312862" y="7799394"/>
            <a:ext cx="1123074" cy="8380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806937">
            <a:off x="5220409" y="8931618"/>
            <a:ext cx="1157777" cy="11966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43DD9-6D21-31ED-4B4E-C8DFFA6CA1FC}"/>
              </a:ext>
            </a:extLst>
          </p:cNvPr>
          <p:cNvGrpSpPr/>
          <p:nvPr/>
        </p:nvGrpSpPr>
        <p:grpSpPr>
          <a:xfrm>
            <a:off x="990600" y="1577650"/>
            <a:ext cx="5867400" cy="6910165"/>
            <a:chOff x="1051511" y="1622911"/>
            <a:chExt cx="5867400" cy="69101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048D37-0FE6-2946-D83C-CB4CD49A2C15}"/>
                </a:ext>
              </a:extLst>
            </p:cNvPr>
            <p:cNvSpPr/>
            <p:nvPr/>
          </p:nvSpPr>
          <p:spPr>
            <a:xfrm>
              <a:off x="1802458" y="1622911"/>
              <a:ext cx="4365509" cy="1370124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86BB29-E45C-34B9-5ADD-C9F2C3E874BC}"/>
                </a:ext>
              </a:extLst>
            </p:cNvPr>
            <p:cNvSpPr/>
            <p:nvPr/>
          </p:nvSpPr>
          <p:spPr>
            <a:xfrm>
              <a:off x="1802457" y="3107003"/>
              <a:ext cx="4365509" cy="1370124"/>
            </a:xfrm>
            <a:prstGeom prst="rect">
              <a:avLst/>
            </a:prstGeom>
            <a:solidFill>
              <a:srgbClr val="F48D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2F32AF-961E-AD91-C915-E769D911692D}"/>
                </a:ext>
              </a:extLst>
            </p:cNvPr>
            <p:cNvSpPr/>
            <p:nvPr/>
          </p:nvSpPr>
          <p:spPr>
            <a:xfrm>
              <a:off x="1802457" y="4640879"/>
              <a:ext cx="4365509" cy="1370124"/>
            </a:xfrm>
            <a:prstGeom prst="rect">
              <a:avLst/>
            </a:prstGeom>
            <a:solidFill>
              <a:srgbClr val="F7A8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72FC78-FB95-C581-FF9E-ADC49A55308C}"/>
                </a:ext>
              </a:extLst>
            </p:cNvPr>
            <p:cNvSpPr/>
            <p:nvPr/>
          </p:nvSpPr>
          <p:spPr>
            <a:xfrm>
              <a:off x="1802457" y="6174755"/>
              <a:ext cx="4365509" cy="1370124"/>
            </a:xfrm>
            <a:prstGeom prst="rect">
              <a:avLst/>
            </a:prstGeom>
            <a:solidFill>
              <a:srgbClr val="FAC8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B094C4-07B2-BB04-6ACA-790C4B6719E7}"/>
                </a:ext>
              </a:extLst>
            </p:cNvPr>
            <p:cNvSpPr txBox="1"/>
            <p:nvPr/>
          </p:nvSpPr>
          <p:spPr>
            <a:xfrm>
              <a:off x="1051511" y="7825190"/>
              <a:ext cx="5867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Mức độ đậm, nhạt </a:t>
              </a: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5908C08-8A19-6C45-9226-53A81AF17FEE}"/>
              </a:ext>
            </a:extLst>
          </p:cNvPr>
          <p:cNvSpPr/>
          <p:nvPr/>
        </p:nvSpPr>
        <p:spPr>
          <a:xfrm>
            <a:off x="7167754" y="1842542"/>
            <a:ext cx="10026384" cy="2438400"/>
          </a:xfrm>
          <a:prstGeom prst="wedgeRoundRectCallout">
            <a:avLst>
              <a:gd name="adj1" fmla="val -56233"/>
              <a:gd name="adj2" fmla="val 51368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khác nhau về độ đậm nhạt thể hiện mức độ sáng, tối 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BCDFD157-7282-1EEF-BD80-90487BAB7E3D}"/>
              </a:ext>
            </a:extLst>
          </p:cNvPr>
          <p:cNvSpPr/>
          <p:nvPr/>
        </p:nvSpPr>
        <p:spPr>
          <a:xfrm>
            <a:off x="7167754" y="4944743"/>
            <a:ext cx="10026384" cy="2438400"/>
          </a:xfrm>
          <a:prstGeom prst="wedgeRoundRectCallout">
            <a:avLst>
              <a:gd name="adj1" fmla="val -55948"/>
              <a:gd name="adj2" fmla="val -38280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đậm, nhạt của màu sắc còn đem lại những hiệu quả màu sắc khác nhau. 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1052</Words>
  <Application>Microsoft Office PowerPoint</Application>
  <PresentationFormat>Custom</PresentationFormat>
  <Paragraphs>135</Paragraphs>
  <Slides>34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Calibri</vt:lpstr>
      <vt:lpstr>Wingdings</vt:lpstr>
      <vt:lpstr>Muli Regular</vt:lpstr>
      <vt:lpstr>Arial</vt:lpstr>
      <vt:lpstr>Balabeloo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Cute Pastel Group Project Presentation</dc:title>
  <cp:lastModifiedBy>Thảo Đào</cp:lastModifiedBy>
  <cp:revision>8</cp:revision>
  <dcterms:created xsi:type="dcterms:W3CDTF">2006-08-16T00:00:00Z</dcterms:created>
  <dcterms:modified xsi:type="dcterms:W3CDTF">2023-08-01T08:29:17Z</dcterms:modified>
  <dc:identifier>DAFaDGnPWVw</dc:identifier>
</cp:coreProperties>
</file>