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8" r:id="rId3"/>
    <p:sldId id="256" r:id="rId4"/>
    <p:sldId id="275" r:id="rId5"/>
    <p:sldId id="274" r:id="rId6"/>
    <p:sldId id="276" r:id="rId7"/>
    <p:sldId id="277" r:id="rId8"/>
    <p:sldId id="278" r:id="rId9"/>
    <p:sldId id="279" r:id="rId10"/>
    <p:sldId id="282" r:id="rId11"/>
    <p:sldId id="280" r:id="rId12"/>
    <p:sldId id="287" r:id="rId13"/>
    <p:sldId id="281" r:id="rId14"/>
    <p:sldId id="264" r:id="rId15"/>
    <p:sldId id="283" r:id="rId16"/>
    <p:sldId id="284" r:id="rId17"/>
    <p:sldId id="285" r:id="rId18"/>
    <p:sldId id="259" r:id="rId19"/>
    <p:sldId id="286" r:id="rId20"/>
    <p:sldId id="271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2CAC31-49FE-413C-998B-80F0E39038D4}">
          <p14:sldIdLst>
            <p14:sldId id="263"/>
            <p14:sldId id="258"/>
            <p14:sldId id="256"/>
            <p14:sldId id="275"/>
            <p14:sldId id="274"/>
            <p14:sldId id="276"/>
            <p14:sldId id="277"/>
            <p14:sldId id="278"/>
            <p14:sldId id="279"/>
            <p14:sldId id="282"/>
            <p14:sldId id="280"/>
            <p14:sldId id="287"/>
            <p14:sldId id="281"/>
            <p14:sldId id="264"/>
            <p14:sldId id="283"/>
            <p14:sldId id="284"/>
            <p14:sldId id="285"/>
            <p14:sldId id="259"/>
            <p14:sldId id="28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B00"/>
    <a:srgbClr val="E8861A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4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43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45.png"/><Relationship Id="rId12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9700" y="2239350"/>
            <a:ext cx="154686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CỦA MÔN MĨ THUẬT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64467" y="6199993"/>
            <a:ext cx="5160643" cy="36769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8366">
            <a:off x="-403071" y="68509"/>
            <a:ext cx="3267029" cy="30947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72708">
            <a:off x="15244786" y="6041733"/>
            <a:ext cx="3267029" cy="3094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E9CE44-30D3-5344-192F-6E55531B4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019053">
            <a:off x="635393" y="7409607"/>
            <a:ext cx="2147527" cy="2367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027251"/>
            <a:ext cx="5833788" cy="40942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324290" y="782969"/>
            <a:ext cx="9426463" cy="7041971"/>
            <a:chOff x="718658" y="-1320818"/>
            <a:chExt cx="12053413" cy="9389296"/>
          </a:xfrm>
        </p:grpSpPr>
        <p:sp>
          <p:nvSpPr>
            <p:cNvPr id="8" name="TextBox 8"/>
            <p:cNvSpPr txBox="1"/>
            <p:nvPr/>
          </p:nvSpPr>
          <p:spPr>
            <a:xfrm>
              <a:off x="1142753" y="-1320818"/>
              <a:ext cx="10820401" cy="1261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79"/>
                </a:lnSpc>
              </a:pPr>
              <a:r>
                <a:rPr lang="vi-VN" sz="6399" b="1">
                  <a:solidFill>
                    <a:srgbClr val="1C4F59"/>
                  </a:solidFill>
                </a:rPr>
                <a:t>Lưu ý</a:t>
              </a:r>
              <a:endParaRPr lang="en-US" sz="6399" b="1">
                <a:solidFill>
                  <a:srgbClr val="1C4F59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718658" y="338226"/>
              <a:ext cx="11668592" cy="7730252"/>
              <a:chOff x="289996" y="-661307"/>
              <a:chExt cx="4708561" cy="311934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89996" y="-661307"/>
                <a:ext cx="4708561" cy="3119345"/>
              </a:xfrm>
              <a:custGeom>
                <a:avLst/>
                <a:gdLst/>
                <a:ahLst/>
                <a:cxnLst/>
                <a:rect l="l" t="t" r="r" b="b"/>
                <a:pathLst>
                  <a:path w="4366295" h="2458038">
                    <a:moveTo>
                      <a:pt x="4241834" y="2458038"/>
                    </a:moveTo>
                    <a:lnTo>
                      <a:pt x="124460" y="2458038"/>
                    </a:lnTo>
                    <a:cubicBezTo>
                      <a:pt x="55880" y="2458038"/>
                      <a:pt x="0" y="2402158"/>
                      <a:pt x="0" y="233357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241835" y="0"/>
                    </a:lnTo>
                    <a:cubicBezTo>
                      <a:pt x="4310415" y="0"/>
                      <a:pt x="4366295" y="55880"/>
                      <a:pt x="4366295" y="124460"/>
                    </a:cubicBezTo>
                    <a:lnTo>
                      <a:pt x="4366295" y="2333578"/>
                    </a:lnTo>
                    <a:cubicBezTo>
                      <a:pt x="4366295" y="2402158"/>
                      <a:pt x="4310415" y="2458038"/>
                      <a:pt x="4241835" y="245803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347069" y="756295"/>
              <a:ext cx="11425002" cy="67538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31625" lvl="1" indent="-6858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4500">
                  <a:latin typeface="Arial" panose="020B0604020202020204" pitchFamily="34" charset="0"/>
                  <a:cs typeface="Arial" panose="020B0604020202020204" pitchFamily="34" charset="0"/>
                </a:rPr>
                <a:t>Cắt khổ giấy không nên dài rộng quá. </a:t>
              </a:r>
            </a:p>
            <a:p>
              <a:pPr marL="831625" lvl="1" indent="-6858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4500">
                  <a:latin typeface="Arial" panose="020B0604020202020204" pitchFamily="34" charset="0"/>
                  <a:cs typeface="Arial" panose="020B0604020202020204" pitchFamily="34" charset="0"/>
                </a:rPr>
                <a:t>Có thể cắt đa dạng hình thù của khổ giấy để sản phẩm trông bắt mắt hơn. 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8263" flipH="1">
            <a:off x="5087762" y="1535339"/>
            <a:ext cx="3703223" cy="8206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7A8C3-EB28-DD60-0C20-2E84CE784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610" y="6344060"/>
            <a:ext cx="4064217" cy="40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3340797" y="1160494"/>
            <a:ext cx="8023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2. thực hành sáng tạo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6187C-2D5F-5011-F19E-B114969F4D81}"/>
              </a:ext>
            </a:extLst>
          </p:cNvPr>
          <p:cNvSpPr txBox="1"/>
          <p:nvPr/>
        </p:nvSpPr>
        <p:spPr>
          <a:xfrm>
            <a:off x="2875734" y="1988016"/>
            <a:ext cx="12516666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HĐ 1: Hướng dẫn cách thực hành (Khung ảnh, tranh)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98710-47F7-7FFB-D679-1ED82BAD9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618" y="965627"/>
            <a:ext cx="1219200" cy="1219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15D181-A4E4-4395-B05E-B1B945EE605B}"/>
              </a:ext>
            </a:extLst>
          </p:cNvPr>
          <p:cNvSpPr txBox="1"/>
          <p:nvPr/>
        </p:nvSpPr>
        <p:spPr>
          <a:xfrm>
            <a:off x="8950882" y="3443204"/>
            <a:ext cx="845819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Xác định các khổ giấy dùng để làm sản phẩm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Dán cố định các khổ giấy vào nhau để tạo hình khung ảnh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Trang trí họa tiết cho khung ảnh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3F957C-FAC1-EFB8-5872-1F8AAA941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329" y="3397734"/>
            <a:ext cx="7356925" cy="5413817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027251"/>
            <a:ext cx="5833788" cy="40942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300128" y="1675363"/>
            <a:ext cx="8486338" cy="5449337"/>
            <a:chOff x="687763" y="-130959"/>
            <a:chExt cx="10851295" cy="7265783"/>
          </a:xfrm>
        </p:grpSpPr>
        <p:sp>
          <p:nvSpPr>
            <p:cNvPr id="8" name="TextBox 8"/>
            <p:cNvSpPr txBox="1"/>
            <p:nvPr/>
          </p:nvSpPr>
          <p:spPr>
            <a:xfrm>
              <a:off x="687763" y="-130959"/>
              <a:ext cx="10820401" cy="1261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79"/>
                </a:lnSpc>
              </a:pPr>
              <a:r>
                <a:rPr lang="vi-VN" sz="6399" b="1">
                  <a:solidFill>
                    <a:srgbClr val="1C4F59"/>
                  </a:solidFill>
                </a:rPr>
                <a:t>Lưu ý</a:t>
              </a:r>
              <a:endParaRPr lang="en-US" sz="6399" b="1">
                <a:solidFill>
                  <a:srgbClr val="1C4F59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718658" y="1675813"/>
              <a:ext cx="10820400" cy="5459011"/>
              <a:chOff x="289996" y="-121558"/>
              <a:chExt cx="4366295" cy="220284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89996" y="-121558"/>
                <a:ext cx="4366295" cy="2202844"/>
              </a:xfrm>
              <a:custGeom>
                <a:avLst/>
                <a:gdLst/>
                <a:ahLst/>
                <a:cxnLst/>
                <a:rect l="l" t="t" r="r" b="b"/>
                <a:pathLst>
                  <a:path w="4366295" h="2458038">
                    <a:moveTo>
                      <a:pt x="4241834" y="2458038"/>
                    </a:moveTo>
                    <a:lnTo>
                      <a:pt x="124460" y="2458038"/>
                    </a:lnTo>
                    <a:cubicBezTo>
                      <a:pt x="55880" y="2458038"/>
                      <a:pt x="0" y="2402158"/>
                      <a:pt x="0" y="233357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241835" y="0"/>
                    </a:lnTo>
                    <a:cubicBezTo>
                      <a:pt x="4310415" y="0"/>
                      <a:pt x="4366295" y="55880"/>
                      <a:pt x="4366295" y="124460"/>
                    </a:cubicBezTo>
                    <a:lnTo>
                      <a:pt x="4366295" y="2333578"/>
                    </a:lnTo>
                    <a:cubicBezTo>
                      <a:pt x="4366295" y="2402158"/>
                      <a:pt x="4310415" y="2458038"/>
                      <a:pt x="4241835" y="245803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967615" y="2501310"/>
              <a:ext cx="10260697" cy="39838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31625" lvl="1" indent="-6858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4500">
                  <a:latin typeface="Arial" panose="020B0604020202020204" pitchFamily="34" charset="0"/>
                  <a:cs typeface="Arial" panose="020B0604020202020204" pitchFamily="34" charset="0"/>
                </a:rPr>
                <a:t>Nên dùng bìa giấy hoặc bìa carton để tạo sự chắc chắn cho khung.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8263" flipH="1">
            <a:off x="5087762" y="1535339"/>
            <a:ext cx="3703223" cy="8206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7A8C3-EB28-DD60-0C20-2E84CE784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610" y="6344060"/>
            <a:ext cx="4064217" cy="40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3886200" y="1333500"/>
            <a:ext cx="11365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latin typeface="Arial" panose="020B0604020202020204" pitchFamily="34" charset="0"/>
                <a:cs typeface="Arial" panose="020B0604020202020204" pitchFamily="34" charset="0"/>
              </a:rPr>
              <a:t>Quan sát một số sản phẩm mĩ thuật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8FC94-3EBA-60A3-1CA6-570A16CD8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4952" y="3615913"/>
            <a:ext cx="5715000" cy="3743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02951B-F25C-A951-70CD-1C155F7CC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800" y="3162300"/>
            <a:ext cx="4762500" cy="4619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45FA51-9A4F-5AF0-2CC1-E61D97E10C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3038" y="3006313"/>
            <a:ext cx="12192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C96F15-6A4F-CFAA-83F0-644B49BAB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34127" y="715680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8777" y="1019175"/>
            <a:ext cx="1207044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vi-VN" sz="7000" b="1">
                <a:solidFill>
                  <a:srgbClr val="FEF4D6"/>
                </a:solidFill>
              </a:rPr>
              <a:t>ĐỀ BÀI </a:t>
            </a:r>
            <a:endParaRPr lang="en-US" sz="7000" b="1">
              <a:solidFill>
                <a:srgbClr val="FEF4D6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28700" y="2698419"/>
            <a:ext cx="16230600" cy="5801327"/>
            <a:chOff x="0" y="0"/>
            <a:chExt cx="8732589" cy="31213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057400" y="4015514"/>
            <a:ext cx="14513882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Từ kiến thức đã học, em hãy thực hành sáng tạo đan nong mốt hoặc tạo khung ảnh theo ý thích.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04725" y="7065339"/>
            <a:ext cx="1950677" cy="22730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30361">
            <a:off x="598853" y="2042922"/>
            <a:ext cx="2110078" cy="148089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5A822BF-A729-5E7C-8612-168005B4A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2" y="6554550"/>
            <a:ext cx="6375478" cy="3330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3426801" y="1100605"/>
            <a:ext cx="11365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>
                <a:latin typeface="Arial" panose="020B0604020202020204" pitchFamily="34" charset="0"/>
                <a:cs typeface="Arial" panose="020B0604020202020204" pitchFamily="34" charset="0"/>
              </a:rPr>
              <a:t>Cảm nhận và chia sẻ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1928B-9C0E-85D5-0A91-818DDBADB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12" y="4988549"/>
            <a:ext cx="8943975" cy="42957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B460DE-27C5-4BDB-4A87-A5033086E124}"/>
              </a:ext>
            </a:extLst>
          </p:cNvPr>
          <p:cNvSpPr txBox="1"/>
          <p:nvPr/>
        </p:nvSpPr>
        <p:spPr>
          <a:xfrm>
            <a:off x="2151887" y="2084726"/>
            <a:ext cx="147066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Hướng dẫn: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em hoàn thành sản phẩm mĩ thuật của mình.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Trưng bày, nêu cảm nhận của em về sản phẩm của các bạn.</a:t>
            </a:r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E86C96A4-00CD-623C-C4F4-14A89BD7CE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44768" flipH="1">
            <a:off x="15258674" y="472052"/>
            <a:ext cx="2642102" cy="17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05A93-E172-ECC6-5D12-D17F13F0F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20" r="39564" b="1"/>
          <a:stretch/>
        </p:blipFill>
        <p:spPr>
          <a:xfrm>
            <a:off x="999141" y="2251733"/>
            <a:ext cx="7671265" cy="6362612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9E40A-A9F9-930A-7038-5F35B7A94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28" r="9420" b="32979"/>
          <a:stretch/>
        </p:blipFill>
        <p:spPr>
          <a:xfrm>
            <a:off x="11810655" y="1287286"/>
            <a:ext cx="4675695" cy="65327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B460DE-27C5-4BDB-4A87-A5033086E124}"/>
              </a:ext>
            </a:extLst>
          </p:cNvPr>
          <p:cNvSpPr txBox="1"/>
          <p:nvPr/>
        </p:nvSpPr>
        <p:spPr>
          <a:xfrm>
            <a:off x="4139497" y="6245519"/>
            <a:ext cx="11013389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Quan sát hình ảnh và cho biết: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Em có thể sử dụng sản phẩm như thế nào?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Em có thể tạo thêm những sản phẩm gì khác?</a:t>
            </a:r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E86C96A4-00CD-623C-C4F4-14A89BD7CE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44768" flipH="1">
            <a:off x="15258674" y="472052"/>
            <a:ext cx="2642102" cy="17485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3426801" y="1222952"/>
            <a:ext cx="113658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8609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B460DE-27C5-4BDB-4A87-A5033086E124}"/>
              </a:ext>
            </a:extLst>
          </p:cNvPr>
          <p:cNvSpPr txBox="1"/>
          <p:nvPr/>
        </p:nvSpPr>
        <p:spPr>
          <a:xfrm>
            <a:off x="2845254" y="5990175"/>
            <a:ext cx="13584845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Các sản phẩm mĩ thuật có thể dùng để trang trí nhà cửa, tặng cho người thân, sử dụng trong gia đình.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Từ những vật liệu sẵn có, chúng ta có thể tạo ra các sản phẩm như lót xoong, lót đế cốc…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3426801" y="1065261"/>
            <a:ext cx="113658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410C7-8017-578D-AD37-9679A0DF4C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50" t="51500" r="13750"/>
          <a:stretch/>
        </p:blipFill>
        <p:spPr>
          <a:xfrm>
            <a:off x="2163038" y="1882915"/>
            <a:ext cx="5554757" cy="3715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2F914-7B37-8993-0C4E-B9BC126AE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1245" y="2141384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E86C96A4-00CD-623C-C4F4-14A89BD7CE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4768" flipH="1">
            <a:off x="15258674" y="472052"/>
            <a:ext cx="2642102" cy="1748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B7D26-4AFE-0353-1305-E0B4A8884F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8195" y="4882151"/>
            <a:ext cx="12192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47BBA6-64E2-530E-4AE9-F940CFFF8F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06011" y="190577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8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667000" y="2000039"/>
            <a:ext cx="11811000" cy="5962860"/>
            <a:chOff x="0" y="1905690"/>
            <a:chExt cx="15748000" cy="7950479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905690"/>
              <a:ext cx="15748000" cy="7950479"/>
              <a:chOff x="0" y="0"/>
              <a:chExt cx="6354701" cy="320821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4701" cy="3208212"/>
              </a:xfrm>
              <a:custGeom>
                <a:avLst/>
                <a:gdLst/>
                <a:ahLst/>
                <a:cxnLst/>
                <a:rect l="l" t="t" r="r" b="b"/>
                <a:pathLst>
                  <a:path w="3720575" h="2470615">
                    <a:moveTo>
                      <a:pt x="3596115" y="2470615"/>
                    </a:moveTo>
                    <a:lnTo>
                      <a:pt x="124460" y="2470615"/>
                    </a:lnTo>
                    <a:cubicBezTo>
                      <a:pt x="55880" y="2470615"/>
                      <a:pt x="0" y="2414735"/>
                      <a:pt x="0" y="234615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596115" y="0"/>
                    </a:lnTo>
                    <a:cubicBezTo>
                      <a:pt x="3664695" y="0"/>
                      <a:pt x="3720575" y="55880"/>
                      <a:pt x="3720575" y="124460"/>
                    </a:cubicBezTo>
                    <a:lnTo>
                      <a:pt x="3720575" y="2346155"/>
                    </a:lnTo>
                    <a:cubicBezTo>
                      <a:pt x="3720575" y="2414735"/>
                      <a:pt x="3664695" y="2470615"/>
                      <a:pt x="3596115" y="247061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19100" y="2713489"/>
              <a:ext cx="14909800" cy="67538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685800" lvl="1" indent="-6858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sz="4500" u="none">
                  <a:latin typeface="Arial" panose="020B0604020202020204" pitchFamily="34" charset="0"/>
                  <a:cs typeface="Arial" panose="020B0604020202020204" pitchFamily="34" charset="0"/>
                </a:rPr>
                <a:t>Có thể tạo màu đậm, màu nhạt ở sản phẩm bằng vật liệu sẵn có.</a:t>
              </a:r>
            </a:p>
            <a:p>
              <a:pPr marL="685800" lvl="1" indent="-685800" algn="l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sz="4500" u="none">
                  <a:latin typeface="Arial" panose="020B0604020202020204" pitchFamily="34" charset="0"/>
                  <a:cs typeface="Arial" panose="020B0604020202020204" pitchFamily="34" charset="0"/>
                </a:rPr>
                <a:t>Đan nan thủ công để sáng tạo sản phẩm là góp phần giữ gìn và phát triển nghề thủ công truyền thống.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35000" y="2244239"/>
            <a:ext cx="3415639" cy="7632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F98C24-30EF-8486-A5D4-3B91BCEEB215}"/>
              </a:ext>
            </a:extLst>
          </p:cNvPr>
          <p:cNvSpPr txBox="1"/>
          <p:nvPr/>
        </p:nvSpPr>
        <p:spPr>
          <a:xfrm>
            <a:off x="4419600" y="675007"/>
            <a:ext cx="11365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96C6E6-C547-BC5E-18A2-76081E6C0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753" y="6969062"/>
            <a:ext cx="1952493" cy="19876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393EAA-F5C1-55B1-5970-229D55C87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704" y="930932"/>
            <a:ext cx="1457070" cy="171922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1998B6-3432-894E-3449-BC52320ABD4E}"/>
              </a:ext>
            </a:extLst>
          </p:cNvPr>
          <p:cNvSpPr/>
          <p:nvPr/>
        </p:nvSpPr>
        <p:spPr>
          <a:xfrm>
            <a:off x="9870687" y="4182785"/>
            <a:ext cx="6248401" cy="4178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A5CF1E-4FED-F34A-E595-C3BEBA018FB2}"/>
              </a:ext>
            </a:extLst>
          </p:cNvPr>
          <p:cNvSpPr/>
          <p:nvPr/>
        </p:nvSpPr>
        <p:spPr>
          <a:xfrm>
            <a:off x="2114547" y="4243502"/>
            <a:ext cx="6248401" cy="4178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647947" y="4957893"/>
            <a:ext cx="502920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en-US" sz="4000" u="none">
                <a:latin typeface="Arial" panose="020B0604020202020204" pitchFamily="34" charset="0"/>
                <a:cs typeface="Arial" panose="020B0604020202020204" pitchFamily="34" charset="0"/>
              </a:rPr>
              <a:t>Hoàn thành các sản phẩm mĩ thuật, ôn tập lại các nội dung chính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3F98C24-30EF-8486-A5D4-3B91BCEEB215}"/>
              </a:ext>
            </a:extLst>
          </p:cNvPr>
          <p:cNvSpPr txBox="1"/>
          <p:nvPr/>
        </p:nvSpPr>
        <p:spPr>
          <a:xfrm>
            <a:off x="3657600" y="1115563"/>
            <a:ext cx="113658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1CB944E9-822A-55CE-7EF2-13F413BC46E9}"/>
              </a:ext>
            </a:extLst>
          </p:cNvPr>
          <p:cNvSpPr txBox="1"/>
          <p:nvPr/>
        </p:nvSpPr>
        <p:spPr>
          <a:xfrm>
            <a:off x="10404088" y="4984364"/>
            <a:ext cx="5410200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en-US" sz="4000" u="none">
                <a:latin typeface="Arial" panose="020B0604020202020204" pitchFamily="34" charset="0"/>
                <a:cs typeface="Arial" panose="020B0604020202020204" pitchFamily="34" charset="0"/>
              </a:rPr>
              <a:t>Chuẩn bị, đọc trước nội dung bài 3: Sự thú vị của hình ảnh nổi bật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91BDA-529B-F3E0-C8A6-CE472D73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47" y="3393753"/>
            <a:ext cx="1219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CEBC08-420F-37B9-CD0E-093FDCCB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588" y="3385274"/>
            <a:ext cx="12192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25CD63-282A-D9BA-E497-25BB8DFCA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00" b="47301"/>
          <a:stretch/>
        </p:blipFill>
        <p:spPr>
          <a:xfrm>
            <a:off x="464248" y="156133"/>
            <a:ext cx="2647950" cy="2509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244577-F0D8-DEBF-7647-149C97DBB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5" r="6605" b="44233"/>
          <a:stretch/>
        </p:blipFill>
        <p:spPr>
          <a:xfrm>
            <a:off x="16119088" y="7429500"/>
            <a:ext cx="1828799" cy="26559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740F8E-9867-1D91-BBB4-4266112D51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1" b="-1"/>
          <a:stretch/>
        </p:blipFill>
        <p:spPr>
          <a:xfrm>
            <a:off x="15410907" y="298607"/>
            <a:ext cx="2381250" cy="2381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A93E72-81FA-5398-AEDA-AD3C1E35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2" y="7799420"/>
            <a:ext cx="3768482" cy="25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6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8" grpId="0"/>
      <p:bldP spid="1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8082D5-2212-BDED-EF83-703D07F53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9962" y="2765245"/>
            <a:ext cx="5823309" cy="5823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2416107" y="1518754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56BF7-9F44-D3E5-07D1-19BC08609CEA}"/>
              </a:ext>
            </a:extLst>
          </p:cNvPr>
          <p:cNvSpPr txBox="1"/>
          <p:nvPr/>
        </p:nvSpPr>
        <p:spPr>
          <a:xfrm>
            <a:off x="8626659" y="4124136"/>
            <a:ext cx="8025029" cy="3407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Quan sát bảng màu dưới đây và kể tên các màu thứ cấp mà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em quan sát được.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03E2C5-A7F1-F9A6-B07B-F8E634CA18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40" y="3076077"/>
            <a:ext cx="2346386" cy="1357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477665-2654-8ED5-545F-8A176C962C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530" y="3076077"/>
            <a:ext cx="2346386" cy="1357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69102" y="2277003"/>
            <a:ext cx="13949796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FEF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CÁC TIẾT HỌC SAU!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8366">
            <a:off x="-604814" y="-97792"/>
            <a:ext cx="3267029" cy="309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172708">
            <a:off x="16006786" y="5718038"/>
            <a:ext cx="3267029" cy="30947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53777" y="6139583"/>
            <a:ext cx="5404918" cy="37564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87917" y="7514551"/>
            <a:ext cx="1985355" cy="2188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817757" y="1793149"/>
            <a:ext cx="12652484" cy="46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TẠO VỚI VẬT LIỆU CÓ MÀU ĐẬM, MÀU NHẠT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374" y="6679877"/>
            <a:ext cx="5283251" cy="3189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3044">
            <a:off x="793109" y="6292883"/>
            <a:ext cx="3626896" cy="2875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93684" y="1265158"/>
            <a:ext cx="3149468" cy="3243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48435">
            <a:off x="15996545" y="1346681"/>
            <a:ext cx="3652766" cy="241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66238" y="-809340"/>
            <a:ext cx="2493303" cy="28391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46248" y="-1554296"/>
            <a:ext cx="3057724" cy="31085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445633" y="6749961"/>
            <a:ext cx="3169477" cy="2812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2875734" y="1024540"/>
            <a:ext cx="8023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1. Quan sát và nhận biết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5DEA0-3BE1-62BF-F267-73367FEFD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534" y="921892"/>
            <a:ext cx="12192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5A670-FD25-DCC3-AF74-DDF0953CF8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212"/>
          <a:stretch/>
        </p:blipFill>
        <p:spPr>
          <a:xfrm>
            <a:off x="5334000" y="5143287"/>
            <a:ext cx="8218792" cy="4040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6187C-2D5F-5011-F19E-B114969F4D81}"/>
              </a:ext>
            </a:extLst>
          </p:cNvPr>
          <p:cNvSpPr txBox="1"/>
          <p:nvPr/>
        </p:nvSpPr>
        <p:spPr>
          <a:xfrm>
            <a:off x="3286988" y="1912018"/>
            <a:ext cx="12135666" cy="404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/>
              <a:t>Trò chơi “Tìm màu đậm</a:t>
            </a:r>
            <a:r>
              <a:rPr lang="en-US" sz="3500" b="1"/>
              <a:t>,</a:t>
            </a:r>
            <a:r>
              <a:rPr lang="vi-VN" sz="3500" b="1"/>
              <a:t> màu nhạt”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500"/>
              <a:t>Chỉ ra thứ tự các màu (đậm, đậm vừa, nhạt) ở nhóm A.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500"/>
              <a:t>Nêu cách sắp xếp các thẻ màu 1, 2, 3 vào nhóm B theo thứ tự các màu (đậm, đậm vừa, nhạt) như nhóm A.</a:t>
            </a:r>
          </a:p>
          <a:p>
            <a:pPr>
              <a:lnSpc>
                <a:spcPct val="150000"/>
              </a:lnSpc>
            </a:pPr>
            <a:endParaRPr lang="en-US" sz="35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3D5E42-2340-B2E2-B3A3-2C0C5591E9C9}"/>
              </a:ext>
            </a:extLst>
          </p:cNvPr>
          <p:cNvSpPr/>
          <p:nvPr/>
        </p:nvSpPr>
        <p:spPr>
          <a:xfrm>
            <a:off x="9443396" y="6286500"/>
            <a:ext cx="990600" cy="998616"/>
          </a:xfrm>
          <a:prstGeom prst="ellipse">
            <a:avLst/>
          </a:prstGeom>
          <a:solidFill>
            <a:srgbClr val="DF0024"/>
          </a:solidFill>
          <a:ln>
            <a:solidFill>
              <a:srgbClr val="DF0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4491E7-5420-A6DA-3C46-B90FEEF295FC}"/>
              </a:ext>
            </a:extLst>
          </p:cNvPr>
          <p:cNvSpPr/>
          <p:nvPr/>
        </p:nvSpPr>
        <p:spPr>
          <a:xfrm>
            <a:off x="10465169" y="6254657"/>
            <a:ext cx="990600" cy="998616"/>
          </a:xfrm>
          <a:prstGeom prst="ellipse">
            <a:avLst/>
          </a:prstGeom>
          <a:solidFill>
            <a:srgbClr val="E8861A"/>
          </a:solidFill>
          <a:ln>
            <a:solidFill>
              <a:srgbClr val="E88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1AFF83-8F48-8B73-BD24-54CF503CB903}"/>
              </a:ext>
            </a:extLst>
          </p:cNvPr>
          <p:cNvSpPr/>
          <p:nvPr/>
        </p:nvSpPr>
        <p:spPr>
          <a:xfrm>
            <a:off x="11422405" y="5999997"/>
            <a:ext cx="990600" cy="998616"/>
          </a:xfrm>
          <a:prstGeom prst="ellipse">
            <a:avLst/>
          </a:prstGeom>
          <a:solidFill>
            <a:srgbClr val="F7DB00"/>
          </a:solidFill>
          <a:ln>
            <a:solidFill>
              <a:srgbClr val="F7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2875734" y="1024540"/>
            <a:ext cx="8023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1. Quan sát và nhận biết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5DEA0-3BE1-62BF-F267-73367FEFD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534" y="921892"/>
            <a:ext cx="12192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6187C-2D5F-5011-F19E-B114969F4D81}"/>
              </a:ext>
            </a:extLst>
          </p:cNvPr>
          <p:cNvSpPr txBox="1"/>
          <p:nvPr/>
        </p:nvSpPr>
        <p:spPr>
          <a:xfrm>
            <a:off x="1981200" y="1922409"/>
            <a:ext cx="12135666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HĐ: Tìm màu đậm nhạt trên các sản phẩm thủ công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160396-7C30-D2CC-66D4-49A6DAFE8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715" y="5878134"/>
            <a:ext cx="9612078" cy="34382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15D181-A4E4-4395-B05E-B1B945EE605B}"/>
              </a:ext>
            </a:extLst>
          </p:cNvPr>
          <p:cNvSpPr txBox="1"/>
          <p:nvPr/>
        </p:nvSpPr>
        <p:spPr>
          <a:xfrm>
            <a:off x="2015836" y="2856047"/>
            <a:ext cx="12467362" cy="323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 b="1"/>
              <a:t>Hướng dẫn: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500"/>
              <a:t>Tên gọi của mỗi sản phẩm?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500"/>
              <a:t>Sản phẩm được tạo nên từ vật liệu nào?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500"/>
              <a:t>Màu đậm, màu nhạt trên mỗi sản phẩm?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19695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2875734" y="1024540"/>
            <a:ext cx="8023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1. Quan sát và nhận biết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5DEA0-3BE1-62BF-F267-73367FEFD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534" y="921892"/>
            <a:ext cx="12192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6187C-2D5F-5011-F19E-B114969F4D81}"/>
              </a:ext>
            </a:extLst>
          </p:cNvPr>
          <p:cNvSpPr txBox="1"/>
          <p:nvPr/>
        </p:nvSpPr>
        <p:spPr>
          <a:xfrm>
            <a:off x="1981200" y="1922409"/>
            <a:ext cx="12135666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HĐ: Tìm màu đậm nhạt trên các sản phẩm thủ công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160396-7C30-D2CC-66D4-49A6DAFE84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858" r="67636"/>
          <a:stretch/>
        </p:blipFill>
        <p:spPr>
          <a:xfrm>
            <a:off x="2384457" y="3427800"/>
            <a:ext cx="5191271" cy="52869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15D181-A4E4-4395-B05E-B1B945EE605B}"/>
              </a:ext>
            </a:extLst>
          </p:cNvPr>
          <p:cNvSpPr txBox="1"/>
          <p:nvPr/>
        </p:nvSpPr>
        <p:spPr>
          <a:xfrm>
            <a:off x="8084590" y="2951724"/>
            <a:ext cx="7924800" cy="605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Tên sản phẩm: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giỏ đựng đồ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Chất liệu: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giấy bìa.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đậm: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màu xanh da trời.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đậm vừa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: màu đỏ.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nhạt: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màu trắng.</a:t>
            </a:r>
          </a:p>
        </p:txBody>
      </p:sp>
    </p:spTree>
    <p:extLst>
      <p:ext uri="{BB962C8B-B14F-4D97-AF65-F5344CB8AC3E}">
        <p14:creationId xmlns:p14="http://schemas.microsoft.com/office/powerpoint/2010/main" val="37504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2875734" y="1024540"/>
            <a:ext cx="8023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1. Quan sát và nhận biết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5DEA0-3BE1-62BF-F267-73367FEFD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534" y="921892"/>
            <a:ext cx="12192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6187C-2D5F-5011-F19E-B114969F4D81}"/>
              </a:ext>
            </a:extLst>
          </p:cNvPr>
          <p:cNvSpPr txBox="1"/>
          <p:nvPr/>
        </p:nvSpPr>
        <p:spPr>
          <a:xfrm>
            <a:off x="1981200" y="1922409"/>
            <a:ext cx="12135666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HĐ: Tìm màu đậm nhạt trên các sản phẩm thủ công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15D181-A4E4-4395-B05E-B1B945EE605B}"/>
              </a:ext>
            </a:extLst>
          </p:cNvPr>
          <p:cNvSpPr txBox="1"/>
          <p:nvPr/>
        </p:nvSpPr>
        <p:spPr>
          <a:xfrm>
            <a:off x="2339687" y="3263401"/>
            <a:ext cx="79248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Tên sản phẩm: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Khung ảnh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Chất liệu: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giấy bìa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 cứng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đậm: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màu đen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đậm vừa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: màu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nâu vàng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D8865-C224-80F1-82B8-0EFA75C5E0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575" t="10754" r="31643"/>
          <a:stretch/>
        </p:blipFill>
        <p:spPr>
          <a:xfrm>
            <a:off x="10775373" y="3110219"/>
            <a:ext cx="5996824" cy="55041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2875734" y="1024540"/>
            <a:ext cx="8023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1. Quan sát và nhận biết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5DEA0-3BE1-62BF-F267-73367FEFD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534" y="921892"/>
            <a:ext cx="12192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6187C-2D5F-5011-F19E-B114969F4D81}"/>
              </a:ext>
            </a:extLst>
          </p:cNvPr>
          <p:cNvSpPr txBox="1"/>
          <p:nvPr/>
        </p:nvSpPr>
        <p:spPr>
          <a:xfrm>
            <a:off x="1981200" y="1922409"/>
            <a:ext cx="12135666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HĐ: Tìm màu đậm nhạt trên các sản phẩm thủ công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15D181-A4E4-4395-B05E-B1B945EE605B}"/>
              </a:ext>
            </a:extLst>
          </p:cNvPr>
          <p:cNvSpPr txBox="1"/>
          <p:nvPr/>
        </p:nvSpPr>
        <p:spPr>
          <a:xfrm>
            <a:off x="8524011" y="3273792"/>
            <a:ext cx="79248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Tên sản phẩm: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Miếng lót tay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Chất liệu: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sợi vải, sợi nỉ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đậm: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màu xanh dương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Màu đậm vừa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: màu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2089AD-3F91-9621-9D5A-7AFF2FE40F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415"/>
          <a:stretch/>
        </p:blipFill>
        <p:spPr>
          <a:xfrm>
            <a:off x="2700846" y="3085267"/>
            <a:ext cx="5191283" cy="55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800100"/>
            <a:ext cx="16230600" cy="8503739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94793">
            <a:off x="192245" y="175123"/>
            <a:ext cx="1785475" cy="27127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D10DBD-4C97-33B0-D2D5-2D2D0D5FC75A}"/>
              </a:ext>
            </a:extLst>
          </p:cNvPr>
          <p:cNvSpPr txBox="1"/>
          <p:nvPr/>
        </p:nvSpPr>
        <p:spPr>
          <a:xfrm>
            <a:off x="3340797" y="1160494"/>
            <a:ext cx="80232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2. thực hành sáng tạo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6187C-2D5F-5011-F19E-B114969F4D81}"/>
              </a:ext>
            </a:extLst>
          </p:cNvPr>
          <p:cNvSpPr txBox="1"/>
          <p:nvPr/>
        </p:nvSpPr>
        <p:spPr>
          <a:xfrm>
            <a:off x="2875734" y="1988016"/>
            <a:ext cx="12135666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FF0000"/>
                </a:solidFill>
              </a:rPr>
              <a:t>HĐ 1: Hướng dẫn cách thực hành (Đan nong mốt)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7119">
            <a:off x="16185536" y="7430838"/>
            <a:ext cx="2147527" cy="2367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D98710-47F7-7FFB-D679-1ED82BAD9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618" y="965627"/>
            <a:ext cx="1219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604D7-6BA4-C204-2B0F-8BB06A0E8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775" y="3577436"/>
            <a:ext cx="7986225" cy="4589645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3D4D149E-23CB-2575-E9F2-B22030EEC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94314">
            <a:off x="97647" y="7604520"/>
            <a:ext cx="2445377" cy="251864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15D181-A4E4-4395-B05E-B1B945EE605B}"/>
              </a:ext>
            </a:extLst>
          </p:cNvPr>
          <p:cNvSpPr txBox="1"/>
          <p:nvPr/>
        </p:nvSpPr>
        <p:spPr>
          <a:xfrm>
            <a:off x="8872969" y="3464897"/>
            <a:ext cx="79248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Cắt khổ giấy hình chữ nhật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Tạo các nan trên khổ giấy và cắt rời các nan sợi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Lấy các nan rời đan lên các nan cố định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706</Words>
  <Application>Microsoft Office PowerPoint</Application>
  <PresentationFormat>Custom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đào và Xanh dương Minh họa Lớp Tiếng Anh Giáo dục Bài thuyết trình</dc:title>
  <cp:lastModifiedBy>Thảo Đào</cp:lastModifiedBy>
  <cp:revision>4</cp:revision>
  <dcterms:created xsi:type="dcterms:W3CDTF">2006-08-16T00:00:00Z</dcterms:created>
  <dcterms:modified xsi:type="dcterms:W3CDTF">2022-07-23T07:53:07Z</dcterms:modified>
  <dc:identifier>DAFHIMuTavw</dc:identifier>
</cp:coreProperties>
</file>