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0"/>
  </p:notesMasterIdLst>
  <p:sldIdLst>
    <p:sldId id="256" r:id="rId2"/>
    <p:sldId id="259" r:id="rId3"/>
    <p:sldId id="263" r:id="rId4"/>
    <p:sldId id="260" r:id="rId5"/>
    <p:sldId id="317" r:id="rId6"/>
    <p:sldId id="318" r:id="rId7"/>
    <p:sldId id="313" r:id="rId8"/>
    <p:sldId id="331" r:id="rId9"/>
    <p:sldId id="319" r:id="rId10"/>
    <p:sldId id="320" r:id="rId11"/>
    <p:sldId id="322" r:id="rId12"/>
    <p:sldId id="332" r:id="rId13"/>
    <p:sldId id="333" r:id="rId14"/>
    <p:sldId id="323" r:id="rId15"/>
    <p:sldId id="324" r:id="rId16"/>
    <p:sldId id="310" r:id="rId17"/>
    <p:sldId id="334" r:id="rId18"/>
    <p:sldId id="336" r:id="rId19"/>
    <p:sldId id="337" r:id="rId20"/>
    <p:sldId id="325" r:id="rId21"/>
    <p:sldId id="340" r:id="rId22"/>
    <p:sldId id="329" r:id="rId23"/>
    <p:sldId id="321" r:id="rId24"/>
    <p:sldId id="341" r:id="rId25"/>
    <p:sldId id="262" r:id="rId26"/>
    <p:sldId id="335" r:id="rId27"/>
    <p:sldId id="338" r:id="rId28"/>
    <p:sldId id="339" r:id="rId29"/>
  </p:sldIdLst>
  <p:sldSz cx="12192000" cy="6858000"/>
  <p:notesSz cx="6858000" cy="9144000"/>
  <p:embeddedFontLst>
    <p:embeddedFont>
      <p:font typeface="字魂47号-三分行楷" panose="00000500000000000000" charset="-122"/>
      <p:regular r:id="rId31"/>
    </p:embeddedFont>
    <p:embeddedFont>
      <p:font typeface="SVN-Hole Hearted" panose="020B0604020202020204" charset="0"/>
      <p:regular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字魂73号-江南手书" panose="020B0604020202020204" charset="-122"/>
      <p:regular r:id="rId37"/>
    </p:embeddedFont>
    <p:embeddedFont>
      <p:font typeface="等线" panose="020B0604020202020204" charset="-122"/>
      <p:regular r:id="rId38"/>
      <p:bold r:id="rId39"/>
    </p:embeddedFont>
    <p:embeddedFont>
      <p:font typeface="SVN-Kitten" charset="0"/>
      <p:regular r:id="rId40"/>
    </p:embeddedFont>
    <p:embeddedFont>
      <p:font typeface="SVN-Poky's" panose="020B0604020202020204" charset="0"/>
      <p:regular r:id="rId41"/>
    </p:embeddedFont>
  </p:embeddedFontLst>
  <p:custDataLst>
    <p:tags r:id="rId4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47788"/>
    <a:srgbClr val="FF4325"/>
    <a:srgbClr val="FBE9DB"/>
    <a:srgbClr val="843C0C"/>
    <a:srgbClr val="4CB9D0"/>
    <a:srgbClr val="ABE5E3"/>
    <a:srgbClr val="9FE1DF"/>
    <a:srgbClr val="A9DAC9"/>
    <a:srgbClr val="C16B05"/>
    <a:srgbClr val="F8A1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91" d="100"/>
          <a:sy n="91" d="100"/>
        </p:scale>
        <p:origin x="102" y="24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028503-B86C-4C69-B2FB-292D30326DB6}" type="datetimeFigureOut">
              <a:rPr lang="zh-CN" altLang="en-US" smtClean="0"/>
              <a:t>2025/10/15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82DA7E-7A89-4B28-A957-6C18C3B75C1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96215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82DA7E-7A89-4B28-A957-6C18C3B75C15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43793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82DA7E-7A89-4B28-A957-6C18C3B75C15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5226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82DA7E-7A89-4B28-A957-6C18C3B75C15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75134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82DA7E-7A89-4B28-A957-6C18C3B75C15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7776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82DA7E-7A89-4B28-A957-6C18C3B75C15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11789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82DA7E-7A89-4B28-A957-6C18C3B75C15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84060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82DA7E-7A89-4B28-A957-6C18C3B75C15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21675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82DA7E-7A89-4B28-A957-6C18C3B75C15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11455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82DA7E-7A89-4B28-A957-6C18C3B75C15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78947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82DA7E-7A89-4B28-A957-6C18C3B75C15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93891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82DA7E-7A89-4B28-A957-6C18C3B75C15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93544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94AB6F-9F8A-486D-83AA-61AE717E881F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290055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82DA7E-7A89-4B28-A957-6C18C3B75C15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031209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82DA7E-7A89-4B28-A957-6C18C3B75C15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42063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82DA7E-7A89-4B28-A957-6C18C3B75C15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994352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94AB6F-9F8A-486D-83AA-61AE717E881F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62468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94AB6F-9F8A-486D-83AA-61AE717E881F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05296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94AB6F-9F8A-486D-83AA-61AE717E881F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25088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94AB6F-9F8A-486D-83AA-61AE717E881F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906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94AB6F-9F8A-486D-83AA-61AE717E881F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30351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82DA7E-7A89-4B28-A957-6C18C3B75C15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29412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94AB6F-9F8A-486D-83AA-61AE717E881F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73167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82DA7E-7A89-4B28-A957-6C18C3B75C15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15344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0601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6C987831-B8EE-46D2-A00E-AC621F6F85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0" b="11002"/>
          <a:stretch/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441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E4B5BF06-479B-498E-9CDC-A79BB02BC99A}"/>
              </a:ext>
            </a:extLst>
          </p:cNvPr>
          <p:cNvGrpSpPr/>
          <p:nvPr userDrawn="1"/>
        </p:nvGrpSpPr>
        <p:grpSpPr>
          <a:xfrm>
            <a:off x="0" y="-2"/>
            <a:ext cx="12192000" cy="6858003"/>
            <a:chOff x="190500" y="-2"/>
            <a:chExt cx="11468100" cy="6858003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xmlns="" id="{E5DE58DE-651D-45DE-8290-B8F3DA11466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837" r="-1" b="11002"/>
            <a:stretch/>
          </p:blipFill>
          <p:spPr>
            <a:xfrm>
              <a:off x="190500" y="0"/>
              <a:ext cx="3695700" cy="6858001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xmlns="" id="{1ACDE7DB-72B4-4A1E-A8CE-1EE9DBA546A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230" b="11002"/>
            <a:stretch/>
          </p:blipFill>
          <p:spPr>
            <a:xfrm>
              <a:off x="3886200" y="-1"/>
              <a:ext cx="3886200" cy="6858001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xmlns="" id="{B49F1E61-995F-4387-A053-41672D732CC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230" b="11002"/>
            <a:stretch/>
          </p:blipFill>
          <p:spPr>
            <a:xfrm>
              <a:off x="7772400" y="-2"/>
              <a:ext cx="3886200" cy="6858001"/>
            </a:xfrm>
            <a:prstGeom prst="rect">
              <a:avLst/>
            </a:prstGeom>
          </p:spPr>
        </p:pic>
      </p:grpSp>
      <p:sp>
        <p:nvSpPr>
          <p:cNvPr id="14" name="标题 9">
            <a:extLst>
              <a:ext uri="{FF2B5EF4-FFF2-40B4-BE49-F238E27FC236}">
                <a16:creationId xmlns:a16="http://schemas.microsoft.com/office/drawing/2014/main" xmlns="" id="{18B2922A-4CAE-42B2-AEB9-B51BDF0E3D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6822" y="1123736"/>
            <a:ext cx="1354217" cy="4514056"/>
          </a:xfrm>
          <a:noFill/>
        </p:spPr>
        <p:txBody>
          <a:bodyPr vert="eaVert" wrap="none" lIns="0" tIns="0" rIns="0" bIns="0" rtlCol="0">
            <a:spAutoFit/>
          </a:bodyPr>
          <a:lstStyle>
            <a:lvl1pPr>
              <a:lnSpc>
                <a:spcPct val="100000"/>
              </a:lnSpc>
              <a:defRPr lang="zh-CN" altLang="en-US" sz="8800">
                <a:solidFill>
                  <a:schemeClr val="accent2"/>
                </a:solidFill>
                <a:latin typeface="字魂73号-江南手书" panose="00000500000000000000" pitchFamily="2" charset="-122"/>
                <a:ea typeface="字魂80号-萌趣小鱼体" panose="00000500000000000000" pitchFamily="2" charset="-122"/>
                <a:cs typeface="+mn-cs"/>
              </a:defRPr>
            </a:lvl1pPr>
          </a:lstStyle>
          <a:p>
            <a:pPr marL="0" lvl="0" algn="ctr"/>
            <a:r>
              <a:rPr lang="zh-CN" altLang="en-US" dirty="0"/>
              <a:t>编辑标题</a:t>
            </a:r>
          </a:p>
        </p:txBody>
      </p:sp>
      <p:sp>
        <p:nvSpPr>
          <p:cNvPr id="21" name="文本占位符 20">
            <a:extLst>
              <a:ext uri="{FF2B5EF4-FFF2-40B4-BE49-F238E27FC236}">
                <a16:creationId xmlns:a16="http://schemas.microsoft.com/office/drawing/2014/main" xmlns="" id="{381B52A8-16E7-40E6-837E-98A6E856BAF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02846" y="971336"/>
            <a:ext cx="626325" cy="2257028"/>
          </a:xfrm>
          <a:noFill/>
        </p:spPr>
        <p:txBody>
          <a:bodyPr vert="eaVert" wrap="none" lIns="0" tIns="0" rIns="0" bIns="0" rtlCol="0" anchor="ctr" anchorCtr="0">
            <a:spAutoFit/>
          </a:bodyPr>
          <a:lstStyle>
            <a:lvl1pPr marL="0" indent="0">
              <a:buNone/>
              <a:defRPr lang="zh-CN" altLang="en-US" sz="4400" dirty="0" smtClean="0">
                <a:solidFill>
                  <a:schemeClr val="accent2"/>
                </a:solidFill>
                <a:latin typeface="字魂73号-江南手书" panose="00000500000000000000" pitchFamily="2" charset="-122"/>
                <a:ea typeface="字魂80号-萌趣小鱼体" panose="00000500000000000000" pitchFamily="2" charset="-122"/>
              </a:defRPr>
            </a:lvl1pPr>
            <a:lvl2pPr marL="228600" indent="0">
              <a:buNone/>
              <a:defRPr lang="zh-CN" altLang="en-US" sz="1800" dirty="0" smtClean="0"/>
            </a:lvl2pPr>
            <a:lvl3pPr marL="685800" indent="0">
              <a:buNone/>
              <a:defRPr lang="zh-CN" altLang="en-US" sz="1800" dirty="0" smtClean="0"/>
            </a:lvl3pPr>
            <a:lvl4pPr marL="1143000" indent="0">
              <a:buNone/>
              <a:defRPr lang="zh-CN" altLang="en-US" dirty="0" smtClean="0"/>
            </a:lvl4pPr>
            <a:lvl5pPr marL="1600200" indent="0">
              <a:buNone/>
              <a:defRPr lang="zh-CN" altLang="en-US" dirty="0"/>
            </a:lvl5pPr>
          </a:lstStyle>
          <a:p>
            <a:pPr marL="0" lvl="0" algn="ctr"/>
            <a:r>
              <a:rPr lang="zh-CN" altLang="en-US" dirty="0"/>
              <a:t>编辑文本</a:t>
            </a: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8664DB24-60C3-41C7-A8FA-5D43D81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5"/>
          <a:stretch/>
        </p:blipFill>
        <p:spPr>
          <a:xfrm flipH="1">
            <a:off x="496132" y="-2"/>
            <a:ext cx="4591989" cy="375323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3C66DCCA-791F-42AC-BEC0-370F024933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696" y="1389428"/>
            <a:ext cx="1174403" cy="2019298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1C731C2C-4816-4F62-AD73-090F46835DC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512" y="2323489"/>
            <a:ext cx="571500" cy="1057275"/>
          </a:xfrm>
          <a:prstGeom prst="rect">
            <a:avLst/>
          </a:prstGeom>
        </p:spPr>
      </p:pic>
      <p:grpSp>
        <p:nvGrpSpPr>
          <p:cNvPr id="29" name="组合 28">
            <a:extLst>
              <a:ext uri="{FF2B5EF4-FFF2-40B4-BE49-F238E27FC236}">
                <a16:creationId xmlns:a16="http://schemas.microsoft.com/office/drawing/2014/main" xmlns="" id="{91C836DA-19C3-4403-9761-3CAC2FB65FAB}"/>
              </a:ext>
            </a:extLst>
          </p:cNvPr>
          <p:cNvGrpSpPr/>
          <p:nvPr userDrawn="1"/>
        </p:nvGrpSpPr>
        <p:grpSpPr>
          <a:xfrm>
            <a:off x="7630360" y="1462817"/>
            <a:ext cx="4255476" cy="5066568"/>
            <a:chOff x="7630360" y="1462817"/>
            <a:chExt cx="4255476" cy="5066568"/>
          </a:xfrm>
        </p:grpSpPr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xmlns="" id="{F950AFE2-729E-41FA-A501-28B0F5F9D77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630360" y="3123588"/>
              <a:ext cx="4255476" cy="3405797"/>
            </a:xfrm>
            <a:custGeom>
              <a:avLst/>
              <a:gdLst>
                <a:gd name="connsiteX0" fmla="*/ 0 w 4255476"/>
                <a:gd name="connsiteY0" fmla="*/ 0 h 3405797"/>
                <a:gd name="connsiteX1" fmla="*/ 1796886 w 4255476"/>
                <a:gd name="connsiteY1" fmla="*/ 0 h 3405797"/>
                <a:gd name="connsiteX2" fmla="*/ 1799390 w 4255476"/>
                <a:gd name="connsiteY2" fmla="*/ 12518 h 3405797"/>
                <a:gd name="connsiteX3" fmla="*/ 1806534 w 4255476"/>
                <a:gd name="connsiteY3" fmla="*/ 55381 h 3405797"/>
                <a:gd name="connsiteX4" fmla="*/ 1820821 w 4255476"/>
                <a:gd name="connsiteY4" fmla="*/ 98243 h 3405797"/>
                <a:gd name="connsiteX5" fmla="*/ 1835109 w 4255476"/>
                <a:gd name="connsiteY5" fmla="*/ 155393 h 3405797"/>
                <a:gd name="connsiteX6" fmla="*/ 1849396 w 4255476"/>
                <a:gd name="connsiteY6" fmla="*/ 183968 h 3405797"/>
                <a:gd name="connsiteX7" fmla="*/ 1863684 w 4255476"/>
                <a:gd name="connsiteY7" fmla="*/ 226831 h 3405797"/>
                <a:gd name="connsiteX8" fmla="*/ 1877971 w 4255476"/>
                <a:gd name="connsiteY8" fmla="*/ 248262 h 3405797"/>
                <a:gd name="connsiteX9" fmla="*/ 1885115 w 4255476"/>
                <a:gd name="connsiteY9" fmla="*/ 269693 h 3405797"/>
                <a:gd name="connsiteX10" fmla="*/ 1913690 w 4255476"/>
                <a:gd name="connsiteY10" fmla="*/ 312556 h 3405797"/>
                <a:gd name="connsiteX11" fmla="*/ 1920834 w 4255476"/>
                <a:gd name="connsiteY11" fmla="*/ 333987 h 3405797"/>
                <a:gd name="connsiteX12" fmla="*/ 1963696 w 4255476"/>
                <a:gd name="connsiteY12" fmla="*/ 362562 h 3405797"/>
                <a:gd name="connsiteX13" fmla="*/ 2006559 w 4255476"/>
                <a:gd name="connsiteY13" fmla="*/ 383993 h 3405797"/>
                <a:gd name="connsiteX14" fmla="*/ 2027990 w 4255476"/>
                <a:gd name="connsiteY14" fmla="*/ 398281 h 3405797"/>
                <a:gd name="connsiteX15" fmla="*/ 2056565 w 4255476"/>
                <a:gd name="connsiteY15" fmla="*/ 441143 h 3405797"/>
                <a:gd name="connsiteX16" fmla="*/ 2070853 w 4255476"/>
                <a:gd name="connsiteY16" fmla="*/ 462575 h 3405797"/>
                <a:gd name="connsiteX17" fmla="*/ 2120859 w 4255476"/>
                <a:gd name="connsiteY17" fmla="*/ 526868 h 3405797"/>
                <a:gd name="connsiteX18" fmla="*/ 2135146 w 4255476"/>
                <a:gd name="connsiteY18" fmla="*/ 548300 h 3405797"/>
                <a:gd name="connsiteX19" fmla="*/ 2142290 w 4255476"/>
                <a:gd name="connsiteY19" fmla="*/ 569731 h 3405797"/>
                <a:gd name="connsiteX20" fmla="*/ 2163721 w 4255476"/>
                <a:gd name="connsiteY20" fmla="*/ 584018 h 3405797"/>
                <a:gd name="connsiteX21" fmla="*/ 2208965 w 4255476"/>
                <a:gd name="connsiteY21" fmla="*/ 597592 h 3405797"/>
                <a:gd name="connsiteX22" fmla="*/ 2208965 w 4255476"/>
                <a:gd name="connsiteY22" fmla="*/ 753087 h 3405797"/>
                <a:gd name="connsiteX23" fmla="*/ 4255476 w 4255476"/>
                <a:gd name="connsiteY23" fmla="*/ 753087 h 3405797"/>
                <a:gd name="connsiteX24" fmla="*/ 4255476 w 4255476"/>
                <a:gd name="connsiteY24" fmla="*/ 3405797 h 3405797"/>
                <a:gd name="connsiteX25" fmla="*/ 0 w 4255476"/>
                <a:gd name="connsiteY25" fmla="*/ 3405797 h 3405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255476" h="3405797">
                  <a:moveTo>
                    <a:pt x="0" y="0"/>
                  </a:moveTo>
                  <a:lnTo>
                    <a:pt x="1796886" y="0"/>
                  </a:lnTo>
                  <a:lnTo>
                    <a:pt x="1799390" y="12518"/>
                  </a:lnTo>
                  <a:cubicBezTo>
                    <a:pt x="1801981" y="26769"/>
                    <a:pt x="1803021" y="41329"/>
                    <a:pt x="1806534" y="55381"/>
                  </a:cubicBezTo>
                  <a:cubicBezTo>
                    <a:pt x="1810187" y="69991"/>
                    <a:pt x="1817168" y="83633"/>
                    <a:pt x="1820821" y="98243"/>
                  </a:cubicBezTo>
                  <a:cubicBezTo>
                    <a:pt x="1825584" y="117293"/>
                    <a:pt x="1826328" y="137830"/>
                    <a:pt x="1835109" y="155393"/>
                  </a:cubicBezTo>
                  <a:cubicBezTo>
                    <a:pt x="1839871" y="164918"/>
                    <a:pt x="1845441" y="174080"/>
                    <a:pt x="1849396" y="183968"/>
                  </a:cubicBezTo>
                  <a:cubicBezTo>
                    <a:pt x="1854989" y="197951"/>
                    <a:pt x="1855330" y="214300"/>
                    <a:pt x="1863684" y="226831"/>
                  </a:cubicBezTo>
                  <a:cubicBezTo>
                    <a:pt x="1868446" y="233975"/>
                    <a:pt x="1874131" y="240583"/>
                    <a:pt x="1877971" y="248262"/>
                  </a:cubicBezTo>
                  <a:cubicBezTo>
                    <a:pt x="1881339" y="254997"/>
                    <a:pt x="1881458" y="263110"/>
                    <a:pt x="1885115" y="269693"/>
                  </a:cubicBezTo>
                  <a:cubicBezTo>
                    <a:pt x="1893454" y="284704"/>
                    <a:pt x="1908260" y="296266"/>
                    <a:pt x="1913690" y="312556"/>
                  </a:cubicBezTo>
                  <a:cubicBezTo>
                    <a:pt x="1916071" y="319700"/>
                    <a:pt x="1915509" y="328662"/>
                    <a:pt x="1920834" y="333987"/>
                  </a:cubicBezTo>
                  <a:cubicBezTo>
                    <a:pt x="1932976" y="346129"/>
                    <a:pt x="1949409" y="353037"/>
                    <a:pt x="1963696" y="362562"/>
                  </a:cubicBezTo>
                  <a:cubicBezTo>
                    <a:pt x="1991393" y="381027"/>
                    <a:pt x="1976983" y="374135"/>
                    <a:pt x="2006559" y="383993"/>
                  </a:cubicBezTo>
                  <a:cubicBezTo>
                    <a:pt x="2013703" y="388756"/>
                    <a:pt x="2022336" y="391820"/>
                    <a:pt x="2027990" y="398281"/>
                  </a:cubicBezTo>
                  <a:cubicBezTo>
                    <a:pt x="2039297" y="411204"/>
                    <a:pt x="2047040" y="426856"/>
                    <a:pt x="2056565" y="441143"/>
                  </a:cubicBezTo>
                  <a:cubicBezTo>
                    <a:pt x="2061328" y="448287"/>
                    <a:pt x="2064782" y="456504"/>
                    <a:pt x="2070853" y="462575"/>
                  </a:cubicBezTo>
                  <a:cubicBezTo>
                    <a:pt x="2104424" y="496146"/>
                    <a:pt x="2086683" y="475603"/>
                    <a:pt x="2120859" y="526868"/>
                  </a:cubicBezTo>
                  <a:cubicBezTo>
                    <a:pt x="2125622" y="534012"/>
                    <a:pt x="2132431" y="540155"/>
                    <a:pt x="2135146" y="548300"/>
                  </a:cubicBezTo>
                  <a:cubicBezTo>
                    <a:pt x="2137527" y="555444"/>
                    <a:pt x="2137586" y="563851"/>
                    <a:pt x="2142290" y="569731"/>
                  </a:cubicBezTo>
                  <a:cubicBezTo>
                    <a:pt x="2147653" y="576435"/>
                    <a:pt x="2155875" y="580531"/>
                    <a:pt x="2163721" y="584018"/>
                  </a:cubicBezTo>
                  <a:lnTo>
                    <a:pt x="2208965" y="597592"/>
                  </a:lnTo>
                  <a:lnTo>
                    <a:pt x="2208965" y="753087"/>
                  </a:lnTo>
                  <a:lnTo>
                    <a:pt x="4255476" y="753087"/>
                  </a:lnTo>
                  <a:lnTo>
                    <a:pt x="4255476" y="3405797"/>
                  </a:lnTo>
                  <a:lnTo>
                    <a:pt x="0" y="3405797"/>
                  </a:lnTo>
                  <a:close/>
                </a:path>
              </a:pathLst>
            </a:cu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xmlns="" id="{3488973E-2932-49C0-9A8E-282D65D9CFF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24842" y="1462817"/>
              <a:ext cx="1873570" cy="2569062"/>
            </a:xfrm>
            <a:prstGeom prst="rect">
              <a:avLst/>
            </a:prstGeom>
          </p:spPr>
        </p:pic>
      </p:grpSp>
      <p:pic>
        <p:nvPicPr>
          <p:cNvPr id="33" name="图片 32">
            <a:extLst>
              <a:ext uri="{FF2B5EF4-FFF2-40B4-BE49-F238E27FC236}">
                <a16:creationId xmlns:a16="http://schemas.microsoft.com/office/drawing/2014/main" xmlns="" id="{F6604BBC-7EB7-4759-8D5E-E5D1F2F2F910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6307" y="5222133"/>
            <a:ext cx="2513437" cy="1386724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xmlns="" id="{2EDA4BF6-36ED-47C1-BBC4-CAF6276ACCA4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48863" y="6317365"/>
            <a:ext cx="520080" cy="416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684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50"/>
                            </p:stCondLst>
                            <p:childTnLst>
                              <p:par>
                                <p:cTn id="24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5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5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1" grpId="0">
        <p:tmplLst>
          <p:tmpl>
            <p:tnLst>
              <p:par>
                <p:cTn presetID="55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*0.7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BFAE5318-BEA6-4ACD-A8A1-B316DEA141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90694"/>
          <a:stretch/>
        </p:blipFill>
        <p:spPr>
          <a:xfrm>
            <a:off x="0" y="6219825"/>
            <a:ext cx="12192000" cy="63817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B380EA93-2AD5-430D-9982-E0EC09848C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085182" cy="1182727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81D9823-9087-4703-9A44-A3AAC1D332C5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42591" y="88146"/>
            <a:ext cx="11197947" cy="729430"/>
          </a:xfrm>
        </p:spPr>
        <p:txBody>
          <a:bodyPr vert="horz" wrap="square">
            <a:spAutoFit/>
          </a:bodyPr>
          <a:lstStyle>
            <a:lvl1pPr algn="l">
              <a:defRPr sz="4600">
                <a:solidFill>
                  <a:schemeClr val="accent2"/>
                </a:solidFill>
                <a:latin typeface="字魂73号-江南手书" panose="00000500000000000000" pitchFamily="2" charset="-122"/>
                <a:ea typeface="字魂80号-萌趣小鱼体" panose="00000500000000000000" pitchFamily="2" charset="-122"/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</p:spTree>
    <p:extLst>
      <p:ext uri="{BB962C8B-B14F-4D97-AF65-F5344CB8AC3E}">
        <p14:creationId xmlns:p14="http://schemas.microsoft.com/office/powerpoint/2010/main" val="1588164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BFAE5318-BEA6-4ACD-A8A1-B316DEA141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90694"/>
          <a:stretch/>
        </p:blipFill>
        <p:spPr>
          <a:xfrm>
            <a:off x="0" y="6219825"/>
            <a:ext cx="12192000" cy="63817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B380EA93-2AD5-430D-9982-E0EC09848C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085182" cy="1182727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81D9823-9087-4703-9A44-A3AAC1D332C5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42591" y="88146"/>
            <a:ext cx="11197947" cy="729430"/>
          </a:xfrm>
        </p:spPr>
        <p:txBody>
          <a:bodyPr vert="horz" wrap="square">
            <a:spAutoFit/>
          </a:bodyPr>
          <a:lstStyle>
            <a:lvl1pPr algn="l">
              <a:defRPr sz="4600">
                <a:solidFill>
                  <a:schemeClr val="accent2"/>
                </a:solidFill>
                <a:latin typeface="字魂73号-江南手书" panose="00000500000000000000" pitchFamily="2" charset="-122"/>
                <a:ea typeface="字魂80号-萌趣小鱼体" panose="00000500000000000000" pitchFamily="2" charset="-122"/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8435619E-B42F-4886-934A-B8DB3BDCAF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333"/>
          <a:stretch/>
        </p:blipFill>
        <p:spPr>
          <a:xfrm flipH="1">
            <a:off x="4824032" y="1511679"/>
            <a:ext cx="2543937" cy="20673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8D48B1CD-3B39-4BCF-8C66-44F32B7AE89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3940" y="885504"/>
            <a:ext cx="447722" cy="692628"/>
          </a:xfrm>
          <a:prstGeom prst="rect">
            <a:avLst/>
          </a:prstGeom>
        </p:spPr>
      </p:pic>
      <p:sp>
        <p:nvSpPr>
          <p:cNvPr id="9" name="文本占位符 8">
            <a:extLst>
              <a:ext uri="{FF2B5EF4-FFF2-40B4-BE49-F238E27FC236}">
                <a16:creationId xmlns:a16="http://schemas.microsoft.com/office/drawing/2014/main" xmlns="" id="{FA04D365-15E0-4489-AE55-3DBDE82AC5A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12755" y="1070571"/>
            <a:ext cx="1769715" cy="498598"/>
          </a:xfrm>
        </p:spPr>
        <p:txBody>
          <a:bodyPr wrap="none" lIns="0" tIns="0" rIns="0" bIns="0" anchor="ctr" anchorCtr="0">
            <a:spAutoFit/>
          </a:bodyPr>
          <a:lstStyle>
            <a:lvl1pPr marL="0" indent="0" algn="ctr">
              <a:buNone/>
              <a:defRPr sz="3600" b="0" spc="-15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647472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E9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2EDF7F50-9DDC-429D-A844-AD51A1F5F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E12E0433-87B9-4779-86C5-57874C3D41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8FD3B07-D806-4BE0-B72B-DB0275B7B0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8137CA-D131-4EF6-9B14-D9F7E276C745}" type="datetimeFigureOut">
              <a:rPr lang="zh-CN" altLang="en-US" smtClean="0"/>
              <a:t>2025/10/15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C1F2046-F07B-4D3E-A33F-27E4276A78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095F106-1773-47AA-88ED-9215FDFC77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755A1B-FC52-483B-B683-58CCB797846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xmlns="" id="{0AF78168-A7D9-B352-59D2-74D87204A3A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1628" y="-156003"/>
            <a:ext cx="1981628" cy="1981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053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61" r:id="rId2"/>
    <p:sldLayoutId id="2147483660" r:id="rId3"/>
    <p:sldLayoutId id="2147483654" r:id="rId4"/>
    <p:sldLayoutId id="2147483662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11" Type="http://schemas.openxmlformats.org/officeDocument/2006/relationships/image" Target="../media/image15.png"/><Relationship Id="rId5" Type="http://schemas.openxmlformats.org/officeDocument/2006/relationships/image" Target="../media/image3.png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7" Type="http://schemas.openxmlformats.org/officeDocument/2006/relationships/image" Target="../media/image28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png"/><Relationship Id="rId5" Type="http://schemas.openxmlformats.org/officeDocument/2006/relationships/image" Target="../media/image4.pn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emf"/><Relationship Id="rId5" Type="http://schemas.openxmlformats.org/officeDocument/2006/relationships/image" Target="../media/image28.emf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8.wav"/><Relationship Id="rId7" Type="http://schemas.openxmlformats.org/officeDocument/2006/relationships/image" Target="../media/image33.jpe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9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png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audio" Target="../media/audio3.wav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7.png"/><Relationship Id="rId9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31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png"/><Relationship Id="rId5" Type="http://schemas.openxmlformats.org/officeDocument/2006/relationships/image" Target="../media/image42.jpeg"/><Relationship Id="rId4" Type="http://schemas.openxmlformats.org/officeDocument/2006/relationships/image" Target="../media/image4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7.jpeg"/><Relationship Id="rId4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audio" Target="../media/audio10.wav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7.png"/><Relationship Id="rId9" Type="http://schemas.openxmlformats.org/officeDocument/2006/relationships/image" Target="../media/image50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16.pn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4.emf"/><Relationship Id="rId5" Type="http://schemas.openxmlformats.org/officeDocument/2006/relationships/image" Target="../media/image50.svg"/><Relationship Id="rId4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emf"/><Relationship Id="rId4" Type="http://schemas.openxmlformats.org/officeDocument/2006/relationships/image" Target="../media/image28.e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audio" Target="../media/audio8.wav"/><Relationship Id="rId7" Type="http://schemas.openxmlformats.org/officeDocument/2006/relationships/image" Target="../media/image5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6.jpeg"/><Relationship Id="rId5" Type="http://schemas.openxmlformats.org/officeDocument/2006/relationships/image" Target="../media/image54.svg"/><Relationship Id="rId10" Type="http://schemas.openxmlformats.org/officeDocument/2006/relationships/image" Target="../media/image60.jpeg"/><Relationship Id="rId4" Type="http://schemas.openxmlformats.org/officeDocument/2006/relationships/image" Target="../media/image55.png"/><Relationship Id="rId9" Type="http://schemas.openxmlformats.org/officeDocument/2006/relationships/image" Target="../media/image5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7" Type="http://schemas.openxmlformats.org/officeDocument/2006/relationships/image" Target="../media/image64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3.jpg"/><Relationship Id="rId5" Type="http://schemas.openxmlformats.org/officeDocument/2006/relationships/image" Target="../media/image62.jpg"/><Relationship Id="rId4" Type="http://schemas.openxmlformats.org/officeDocument/2006/relationships/image" Target="../media/image6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emf"/><Relationship Id="rId4" Type="http://schemas.openxmlformats.org/officeDocument/2006/relationships/image" Target="../media/image28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2.wav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image" Target="../media/image65.png"/><Relationship Id="rId4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6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sv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9.png"/><Relationship Id="rId4" Type="http://schemas.openxmlformats.org/officeDocument/2006/relationships/image" Target="../media/image6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0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9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audio" Target="../media/audio3.wav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audio" Target="../media/audio4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AB315076-E09A-4A10-97FB-6ED966DB6F3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18"/>
          <a:stretch/>
        </p:blipFill>
        <p:spPr>
          <a:xfrm>
            <a:off x="7074130" y="0"/>
            <a:ext cx="4913107" cy="365084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A9F1C1E4-4675-44EB-810F-9504BED8E6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8496" y="1706235"/>
            <a:ext cx="1538414" cy="1576200"/>
          </a:xfrm>
          <a:prstGeom prst="rect">
            <a:avLst/>
          </a:prstGeom>
        </p:spPr>
      </p:pic>
      <p:pic>
        <p:nvPicPr>
          <p:cNvPr id="3" name="尤克里里">
            <a:hlinkClick r:id="" action="ppaction://media"/>
            <a:extLst>
              <a:ext uri="{FF2B5EF4-FFF2-40B4-BE49-F238E27FC236}">
                <a16:creationId xmlns:a16="http://schemas.microsoft.com/office/drawing/2014/main" xmlns="" id="{986F7E62-7D64-4F0D-8814-D3FEB6C952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 flipV="1">
            <a:off x="11630308" y="7205436"/>
            <a:ext cx="561692" cy="561692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5341D046-96C7-4EA2-AB99-DE58BAA9EED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8897" y="3093363"/>
            <a:ext cx="4112129" cy="329107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45A9A7DC-1BF6-4D4E-95DC-ABEBC75E9F8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961" y="3625708"/>
            <a:ext cx="2065850" cy="283271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F0F38228-C03E-4D15-BB08-A4990B96D82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9388" y="5912464"/>
            <a:ext cx="809625" cy="6477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C44BA859-79F5-4C83-A4B9-0B1939FDA5F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1416" y="5151765"/>
            <a:ext cx="835656" cy="140236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5389D111-9BAD-F8C1-8322-85A8B9061F4F}"/>
              </a:ext>
            </a:extLst>
          </p:cNvPr>
          <p:cNvSpPr txBox="1"/>
          <p:nvPr/>
        </p:nvSpPr>
        <p:spPr>
          <a:xfrm>
            <a:off x="3103833" y="1877608"/>
            <a:ext cx="4112129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6600">
                <a:solidFill>
                  <a:schemeClr val="accent2"/>
                </a:solidFill>
                <a:latin typeface="Times New Roman" panose="02020603050405020304" pitchFamily="18" charset="0"/>
                <a:ea typeface="字魂80号-萌趣小鱼体" panose="00000500000000000000" pitchFamily="2" charset="-122"/>
                <a:cs typeface="Times New Roman" panose="02020603050405020304" pitchFamily="18" charset="0"/>
              </a:rPr>
              <a:t>GIA ĐÌNH</a:t>
            </a:r>
            <a:endParaRPr lang="zh-CN" altLang="en-US" sz="6600" dirty="0">
              <a:solidFill>
                <a:schemeClr val="accent2"/>
              </a:solidFill>
              <a:latin typeface="Times New Roman" panose="02020603050405020304" pitchFamily="18" charset="0"/>
              <a:ea typeface="字魂80号-萌趣小鱼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1D621129-53FD-B429-677C-E8415578C784}"/>
              </a:ext>
            </a:extLst>
          </p:cNvPr>
          <p:cNvSpPr/>
          <p:nvPr/>
        </p:nvSpPr>
        <p:spPr>
          <a:xfrm>
            <a:off x="3775587" y="1133041"/>
            <a:ext cx="2320413" cy="629265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4CB9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</a:t>
            </a:r>
            <a:endParaRPr lang="en-US" sz="3200" b="1" dirty="0">
              <a:solidFill>
                <a:srgbClr val="4CB9D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571A1A72-2A5B-28D4-7614-15A69A79682B}"/>
              </a:ext>
            </a:extLst>
          </p:cNvPr>
          <p:cNvSpPr txBox="1"/>
          <p:nvPr/>
        </p:nvSpPr>
        <p:spPr>
          <a:xfrm>
            <a:off x="2395949" y="-29037"/>
            <a:ext cx="5984334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6600">
                <a:solidFill>
                  <a:schemeClr val="accent2"/>
                </a:solidFill>
                <a:latin typeface="Times New Roman" panose="02020603050405020304" pitchFamily="18" charset="0"/>
                <a:ea typeface="字魂80号-萌趣小鱼体" panose="00000500000000000000" pitchFamily="2" charset="-122"/>
                <a:cs typeface="Times New Roman" panose="02020603050405020304" pitchFamily="18" charset="0"/>
              </a:rPr>
              <a:t>Tự nhiên xã hội</a:t>
            </a:r>
            <a:endParaRPr lang="zh-CN" altLang="en-US" sz="6600" dirty="0">
              <a:solidFill>
                <a:schemeClr val="accent2"/>
              </a:solidFill>
              <a:latin typeface="Times New Roman" panose="02020603050405020304" pitchFamily="18" charset="0"/>
              <a:ea typeface="字魂80号-萌趣小鱼体" panose="00000500000000000000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9336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11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11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916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916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158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158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191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191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4146" showWhenStopped="0">
                <p:cTn id="3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3" grpId="0"/>
      <p:bldP spid="14" grpId="0" animBg="1"/>
      <p:bldP spid="2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20220526040644_wm_shs-tu-nhien-va-xa-hoi-3">
            <a:extLst>
              <a:ext uri="{FF2B5EF4-FFF2-40B4-BE49-F238E27FC236}">
                <a16:creationId xmlns:a16="http://schemas.microsoft.com/office/drawing/2014/main" xmlns="" id="{341EAC19-D550-662A-EE09-DC3E62AB61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82" t="45499" r="16367" b="8315"/>
          <a:stretch/>
        </p:blipFill>
        <p:spPr bwMode="auto">
          <a:xfrm>
            <a:off x="381588" y="599766"/>
            <a:ext cx="5573267" cy="5412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0FA6493-8C53-42AE-E00C-EAA8C6490D7E}"/>
              </a:ext>
            </a:extLst>
          </p:cNvPr>
          <p:cNvSpPr txBox="1"/>
          <p:nvPr/>
        </p:nvSpPr>
        <p:spPr>
          <a:xfrm>
            <a:off x="7277978" y="292810"/>
            <a:ext cx="35589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latin typeface="SVN-Kitten" pitchFamily="50" charset="0"/>
              </a:rPr>
              <a:t>Thảo luận nhóm 2: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646EB3F-134C-6F44-8FA2-FC908A01648B}"/>
              </a:ext>
            </a:extLst>
          </p:cNvPr>
          <p:cNvSpPr txBox="1"/>
          <p:nvPr/>
        </p:nvSpPr>
        <p:spPr>
          <a:xfrm>
            <a:off x="6530796" y="886768"/>
            <a:ext cx="49050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QUAN SÁT VÀ TRẢ LỜI CÂU HỎI</a:t>
            </a:r>
          </a:p>
        </p:txBody>
      </p:sp>
      <p:sp>
        <p:nvSpPr>
          <p:cNvPr id="30" name="help-web-button_18436">
            <a:extLst>
              <a:ext uri="{FF2B5EF4-FFF2-40B4-BE49-F238E27FC236}">
                <a16:creationId xmlns:a16="http://schemas.microsoft.com/office/drawing/2014/main" xmlns="" id="{3664EBF0-0129-556B-B679-045E366F4C34}"/>
              </a:ext>
            </a:extLst>
          </p:cNvPr>
          <p:cNvSpPr>
            <a:spLocks noChangeAspect="1"/>
          </p:cNvSpPr>
          <p:nvPr/>
        </p:nvSpPr>
        <p:spPr bwMode="auto">
          <a:xfrm>
            <a:off x="5976773" y="2590198"/>
            <a:ext cx="716741" cy="715662"/>
          </a:xfrm>
          <a:custGeom>
            <a:avLst/>
            <a:gdLst>
              <a:gd name="T0" fmla="*/ 2879 w 5758"/>
              <a:gd name="T1" fmla="*/ 0 h 5758"/>
              <a:gd name="T2" fmla="*/ 0 w 5758"/>
              <a:gd name="T3" fmla="*/ 2878 h 5758"/>
              <a:gd name="T4" fmla="*/ 2879 w 5758"/>
              <a:gd name="T5" fmla="*/ 5758 h 5758"/>
              <a:gd name="T6" fmla="*/ 5758 w 5758"/>
              <a:gd name="T7" fmla="*/ 2878 h 5758"/>
              <a:gd name="T8" fmla="*/ 2879 w 5758"/>
              <a:gd name="T9" fmla="*/ 0 h 5758"/>
              <a:gd name="T10" fmla="*/ 3084 w 5758"/>
              <a:gd name="T11" fmla="*/ 4479 h 5758"/>
              <a:gd name="T12" fmla="*/ 2852 w 5758"/>
              <a:gd name="T13" fmla="*/ 4569 h 5758"/>
              <a:gd name="T14" fmla="*/ 2614 w 5758"/>
              <a:gd name="T15" fmla="*/ 4481 h 5758"/>
              <a:gd name="T16" fmla="*/ 2513 w 5758"/>
              <a:gd name="T17" fmla="*/ 4234 h 5758"/>
              <a:gd name="T18" fmla="*/ 2611 w 5758"/>
              <a:gd name="T19" fmla="*/ 3997 h 5758"/>
              <a:gd name="T20" fmla="*/ 2852 w 5758"/>
              <a:gd name="T21" fmla="*/ 3901 h 5758"/>
              <a:gd name="T22" fmla="*/ 3089 w 5758"/>
              <a:gd name="T23" fmla="*/ 3997 h 5758"/>
              <a:gd name="T24" fmla="*/ 3185 w 5758"/>
              <a:gd name="T25" fmla="*/ 4234 h 5758"/>
              <a:gd name="T26" fmla="*/ 3084 w 5758"/>
              <a:gd name="T27" fmla="*/ 4479 h 5758"/>
              <a:gd name="T28" fmla="*/ 3918 w 5758"/>
              <a:gd name="T29" fmla="*/ 2412 h 5758"/>
              <a:gd name="T30" fmla="*/ 3735 w 5758"/>
              <a:gd name="T31" fmla="*/ 2659 h 5758"/>
              <a:gd name="T32" fmla="*/ 3354 w 5758"/>
              <a:gd name="T33" fmla="*/ 3008 h 5758"/>
              <a:gd name="T34" fmla="*/ 3233 w 5758"/>
              <a:gd name="T35" fmla="*/ 3130 h 5758"/>
              <a:gd name="T36" fmla="*/ 3165 w 5758"/>
              <a:gd name="T37" fmla="*/ 3226 h 5758"/>
              <a:gd name="T38" fmla="*/ 3130 w 5758"/>
              <a:gd name="T39" fmla="*/ 3313 h 5758"/>
              <a:gd name="T40" fmla="*/ 3093 w 5758"/>
              <a:gd name="T41" fmla="*/ 3466 h 5758"/>
              <a:gd name="T42" fmla="*/ 2828 w 5758"/>
              <a:gd name="T43" fmla="*/ 3698 h 5758"/>
              <a:gd name="T44" fmla="*/ 2632 w 5758"/>
              <a:gd name="T45" fmla="*/ 3622 h 5758"/>
              <a:gd name="T46" fmla="*/ 2553 w 5758"/>
              <a:gd name="T47" fmla="*/ 3397 h 5758"/>
              <a:gd name="T48" fmla="*/ 2611 w 5758"/>
              <a:gd name="T49" fmla="*/ 3072 h 5758"/>
              <a:gd name="T50" fmla="*/ 2765 w 5758"/>
              <a:gd name="T51" fmla="*/ 2831 h 5758"/>
              <a:gd name="T52" fmla="*/ 3024 w 5758"/>
              <a:gd name="T53" fmla="*/ 2584 h 5758"/>
              <a:gd name="T54" fmla="*/ 3231 w 5758"/>
              <a:gd name="T55" fmla="*/ 2396 h 5758"/>
              <a:gd name="T56" fmla="*/ 3338 w 5758"/>
              <a:gd name="T57" fmla="*/ 2254 h 5758"/>
              <a:gd name="T58" fmla="*/ 3381 w 5758"/>
              <a:gd name="T59" fmla="*/ 2084 h 5758"/>
              <a:gd name="T60" fmla="*/ 3248 w 5758"/>
              <a:gd name="T61" fmla="*/ 1783 h 5758"/>
              <a:gd name="T62" fmla="*/ 2906 w 5758"/>
              <a:gd name="T63" fmla="*/ 1660 h 5758"/>
              <a:gd name="T64" fmla="*/ 2544 w 5758"/>
              <a:gd name="T65" fmla="*/ 1784 h 5758"/>
              <a:gd name="T66" fmla="*/ 2348 w 5758"/>
              <a:gd name="T67" fmla="*/ 2149 h 5758"/>
              <a:gd name="T68" fmla="*/ 2060 w 5758"/>
              <a:gd name="T69" fmla="*/ 2401 h 5758"/>
              <a:gd name="T70" fmla="*/ 1849 w 5758"/>
              <a:gd name="T71" fmla="*/ 2313 h 5758"/>
              <a:gd name="T72" fmla="*/ 1763 w 5758"/>
              <a:gd name="T73" fmla="*/ 2122 h 5758"/>
              <a:gd name="T74" fmla="*/ 1899 w 5758"/>
              <a:gd name="T75" fmla="*/ 1693 h 5758"/>
              <a:gd name="T76" fmla="*/ 2296 w 5758"/>
              <a:gd name="T77" fmla="*/ 1332 h 5758"/>
              <a:gd name="T78" fmla="*/ 2906 w 5758"/>
              <a:gd name="T79" fmla="*/ 1189 h 5758"/>
              <a:gd name="T80" fmla="*/ 3477 w 5758"/>
              <a:gd name="T81" fmla="*/ 1309 h 5758"/>
              <a:gd name="T82" fmla="*/ 3860 w 5758"/>
              <a:gd name="T83" fmla="*/ 1634 h 5758"/>
              <a:gd name="T84" fmla="*/ 3995 w 5758"/>
              <a:gd name="T85" fmla="*/ 2080 h 5758"/>
              <a:gd name="T86" fmla="*/ 3918 w 5758"/>
              <a:gd name="T87" fmla="*/ 2412 h 57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5758" h="5758">
                <a:moveTo>
                  <a:pt x="2879" y="0"/>
                </a:moveTo>
                <a:cubicBezTo>
                  <a:pt x="1290" y="0"/>
                  <a:pt x="0" y="1288"/>
                  <a:pt x="0" y="2878"/>
                </a:cubicBezTo>
                <a:cubicBezTo>
                  <a:pt x="0" y="4469"/>
                  <a:pt x="1290" y="5758"/>
                  <a:pt x="2879" y="5758"/>
                </a:cubicBezTo>
                <a:cubicBezTo>
                  <a:pt x="4470" y="5758"/>
                  <a:pt x="5758" y="4469"/>
                  <a:pt x="5758" y="2878"/>
                </a:cubicBezTo>
                <a:cubicBezTo>
                  <a:pt x="5758" y="1288"/>
                  <a:pt x="4470" y="0"/>
                  <a:pt x="2879" y="0"/>
                </a:cubicBezTo>
                <a:close/>
                <a:moveTo>
                  <a:pt x="3084" y="4479"/>
                </a:moveTo>
                <a:cubicBezTo>
                  <a:pt x="3017" y="4539"/>
                  <a:pt x="2940" y="4569"/>
                  <a:pt x="2852" y="4569"/>
                </a:cubicBezTo>
                <a:cubicBezTo>
                  <a:pt x="2761" y="4569"/>
                  <a:pt x="2682" y="4540"/>
                  <a:pt x="2614" y="4481"/>
                </a:cubicBezTo>
                <a:cubicBezTo>
                  <a:pt x="2547" y="4422"/>
                  <a:pt x="2513" y="4340"/>
                  <a:pt x="2513" y="4234"/>
                </a:cubicBezTo>
                <a:cubicBezTo>
                  <a:pt x="2513" y="4140"/>
                  <a:pt x="2546" y="4061"/>
                  <a:pt x="2611" y="3997"/>
                </a:cubicBezTo>
                <a:cubicBezTo>
                  <a:pt x="2677" y="3933"/>
                  <a:pt x="2757" y="3901"/>
                  <a:pt x="2852" y="3901"/>
                </a:cubicBezTo>
                <a:cubicBezTo>
                  <a:pt x="2946" y="3901"/>
                  <a:pt x="3025" y="3933"/>
                  <a:pt x="3089" y="3997"/>
                </a:cubicBezTo>
                <a:cubicBezTo>
                  <a:pt x="3153" y="4061"/>
                  <a:pt x="3185" y="4140"/>
                  <a:pt x="3185" y="4234"/>
                </a:cubicBezTo>
                <a:cubicBezTo>
                  <a:pt x="3185" y="4338"/>
                  <a:pt x="3151" y="4420"/>
                  <a:pt x="3084" y="4479"/>
                </a:cubicBezTo>
                <a:close/>
                <a:moveTo>
                  <a:pt x="3918" y="2412"/>
                </a:moveTo>
                <a:cubicBezTo>
                  <a:pt x="3867" y="2508"/>
                  <a:pt x="3806" y="2590"/>
                  <a:pt x="3735" y="2659"/>
                </a:cubicBezTo>
                <a:cubicBezTo>
                  <a:pt x="3664" y="2728"/>
                  <a:pt x="3537" y="2845"/>
                  <a:pt x="3354" y="3008"/>
                </a:cubicBezTo>
                <a:cubicBezTo>
                  <a:pt x="3304" y="3055"/>
                  <a:pt x="3263" y="3095"/>
                  <a:pt x="3233" y="3130"/>
                </a:cubicBezTo>
                <a:cubicBezTo>
                  <a:pt x="3202" y="3165"/>
                  <a:pt x="3179" y="3197"/>
                  <a:pt x="3165" y="3226"/>
                </a:cubicBezTo>
                <a:cubicBezTo>
                  <a:pt x="3150" y="3255"/>
                  <a:pt x="3138" y="3284"/>
                  <a:pt x="3130" y="3313"/>
                </a:cubicBezTo>
                <a:cubicBezTo>
                  <a:pt x="3122" y="3342"/>
                  <a:pt x="3110" y="3393"/>
                  <a:pt x="3093" y="3466"/>
                </a:cubicBezTo>
                <a:cubicBezTo>
                  <a:pt x="3065" y="3621"/>
                  <a:pt x="2976" y="3698"/>
                  <a:pt x="2828" y="3698"/>
                </a:cubicBezTo>
                <a:cubicBezTo>
                  <a:pt x="2750" y="3698"/>
                  <a:pt x="2685" y="3673"/>
                  <a:pt x="2632" y="3622"/>
                </a:cubicBezTo>
                <a:cubicBezTo>
                  <a:pt x="2579" y="3572"/>
                  <a:pt x="2553" y="3497"/>
                  <a:pt x="2553" y="3397"/>
                </a:cubicBezTo>
                <a:cubicBezTo>
                  <a:pt x="2553" y="3272"/>
                  <a:pt x="2572" y="3164"/>
                  <a:pt x="2611" y="3072"/>
                </a:cubicBezTo>
                <a:cubicBezTo>
                  <a:pt x="2650" y="2981"/>
                  <a:pt x="2701" y="2900"/>
                  <a:pt x="2765" y="2831"/>
                </a:cubicBezTo>
                <a:cubicBezTo>
                  <a:pt x="2829" y="2762"/>
                  <a:pt x="2915" y="2680"/>
                  <a:pt x="3024" y="2584"/>
                </a:cubicBezTo>
                <a:cubicBezTo>
                  <a:pt x="3119" y="2501"/>
                  <a:pt x="3188" y="2438"/>
                  <a:pt x="3231" y="2396"/>
                </a:cubicBezTo>
                <a:cubicBezTo>
                  <a:pt x="3273" y="2353"/>
                  <a:pt x="3309" y="2306"/>
                  <a:pt x="3338" y="2254"/>
                </a:cubicBezTo>
                <a:cubicBezTo>
                  <a:pt x="3367" y="2202"/>
                  <a:pt x="3381" y="2145"/>
                  <a:pt x="3381" y="2084"/>
                </a:cubicBezTo>
                <a:cubicBezTo>
                  <a:pt x="3381" y="1965"/>
                  <a:pt x="3337" y="1865"/>
                  <a:pt x="3248" y="1783"/>
                </a:cubicBezTo>
                <a:cubicBezTo>
                  <a:pt x="3160" y="1701"/>
                  <a:pt x="3046" y="1660"/>
                  <a:pt x="2906" y="1660"/>
                </a:cubicBezTo>
                <a:cubicBezTo>
                  <a:pt x="2742" y="1660"/>
                  <a:pt x="2621" y="1702"/>
                  <a:pt x="2544" y="1784"/>
                </a:cubicBezTo>
                <a:cubicBezTo>
                  <a:pt x="2467" y="1867"/>
                  <a:pt x="2401" y="1988"/>
                  <a:pt x="2348" y="2149"/>
                </a:cubicBezTo>
                <a:cubicBezTo>
                  <a:pt x="2297" y="2317"/>
                  <a:pt x="2201" y="2401"/>
                  <a:pt x="2060" y="2401"/>
                </a:cubicBezTo>
                <a:cubicBezTo>
                  <a:pt x="1976" y="2401"/>
                  <a:pt x="1906" y="2372"/>
                  <a:pt x="1849" y="2313"/>
                </a:cubicBezTo>
                <a:cubicBezTo>
                  <a:pt x="1791" y="2255"/>
                  <a:pt x="1763" y="2191"/>
                  <a:pt x="1763" y="2122"/>
                </a:cubicBezTo>
                <a:cubicBezTo>
                  <a:pt x="1763" y="1981"/>
                  <a:pt x="1808" y="1838"/>
                  <a:pt x="1899" y="1693"/>
                </a:cubicBezTo>
                <a:cubicBezTo>
                  <a:pt x="1990" y="1548"/>
                  <a:pt x="2122" y="1427"/>
                  <a:pt x="2296" y="1332"/>
                </a:cubicBezTo>
                <a:cubicBezTo>
                  <a:pt x="2470" y="1237"/>
                  <a:pt x="2674" y="1189"/>
                  <a:pt x="2906" y="1189"/>
                </a:cubicBezTo>
                <a:cubicBezTo>
                  <a:pt x="3121" y="1189"/>
                  <a:pt x="3312" y="1229"/>
                  <a:pt x="3477" y="1309"/>
                </a:cubicBezTo>
                <a:cubicBezTo>
                  <a:pt x="3642" y="1388"/>
                  <a:pt x="3770" y="1497"/>
                  <a:pt x="3860" y="1634"/>
                </a:cubicBezTo>
                <a:cubicBezTo>
                  <a:pt x="3950" y="1770"/>
                  <a:pt x="3995" y="1919"/>
                  <a:pt x="3995" y="2080"/>
                </a:cubicBezTo>
                <a:cubicBezTo>
                  <a:pt x="3995" y="2206"/>
                  <a:pt x="3969" y="2317"/>
                  <a:pt x="3918" y="2412"/>
                </a:cubicBezTo>
                <a:close/>
              </a:path>
            </a:pathLst>
          </a:custGeom>
          <a:solidFill>
            <a:schemeClr val="accent2">
              <a:alpha val="58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92A4878-2D5A-D4AA-DD64-AED33270778F}"/>
              </a:ext>
            </a:extLst>
          </p:cNvPr>
          <p:cNvSpPr txBox="1"/>
          <p:nvPr/>
        </p:nvSpPr>
        <p:spPr>
          <a:xfrm>
            <a:off x="6715433" y="2580945"/>
            <a:ext cx="5319251" cy="1261884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3800">
                <a:latin typeface="Calibri" panose="020F0502020204030204" pitchFamily="34" charset="0"/>
                <a:cs typeface="Calibri" panose="020F0502020204030204" pitchFamily="34" charset="0"/>
              </a:rPr>
              <a:t>Điều gì có thể xảy ra trong mỗi hình ? Vì sao ?</a:t>
            </a:r>
          </a:p>
        </p:txBody>
      </p:sp>
      <p:sp>
        <p:nvSpPr>
          <p:cNvPr id="36" name="help-web-button_18436">
            <a:extLst>
              <a:ext uri="{FF2B5EF4-FFF2-40B4-BE49-F238E27FC236}">
                <a16:creationId xmlns:a16="http://schemas.microsoft.com/office/drawing/2014/main" xmlns="" id="{99280B38-02D7-8996-1D3F-FFC3B4588EF8}"/>
              </a:ext>
            </a:extLst>
          </p:cNvPr>
          <p:cNvSpPr>
            <a:spLocks noChangeAspect="1"/>
          </p:cNvSpPr>
          <p:nvPr/>
        </p:nvSpPr>
        <p:spPr bwMode="auto">
          <a:xfrm>
            <a:off x="5998692" y="3967346"/>
            <a:ext cx="716741" cy="715662"/>
          </a:xfrm>
          <a:custGeom>
            <a:avLst/>
            <a:gdLst>
              <a:gd name="T0" fmla="*/ 2879 w 5758"/>
              <a:gd name="T1" fmla="*/ 0 h 5758"/>
              <a:gd name="T2" fmla="*/ 0 w 5758"/>
              <a:gd name="T3" fmla="*/ 2878 h 5758"/>
              <a:gd name="T4" fmla="*/ 2879 w 5758"/>
              <a:gd name="T5" fmla="*/ 5758 h 5758"/>
              <a:gd name="T6" fmla="*/ 5758 w 5758"/>
              <a:gd name="T7" fmla="*/ 2878 h 5758"/>
              <a:gd name="T8" fmla="*/ 2879 w 5758"/>
              <a:gd name="T9" fmla="*/ 0 h 5758"/>
              <a:gd name="T10" fmla="*/ 3084 w 5758"/>
              <a:gd name="T11" fmla="*/ 4479 h 5758"/>
              <a:gd name="T12" fmla="*/ 2852 w 5758"/>
              <a:gd name="T13" fmla="*/ 4569 h 5758"/>
              <a:gd name="T14" fmla="*/ 2614 w 5758"/>
              <a:gd name="T15" fmla="*/ 4481 h 5758"/>
              <a:gd name="T16" fmla="*/ 2513 w 5758"/>
              <a:gd name="T17" fmla="*/ 4234 h 5758"/>
              <a:gd name="T18" fmla="*/ 2611 w 5758"/>
              <a:gd name="T19" fmla="*/ 3997 h 5758"/>
              <a:gd name="T20" fmla="*/ 2852 w 5758"/>
              <a:gd name="T21" fmla="*/ 3901 h 5758"/>
              <a:gd name="T22" fmla="*/ 3089 w 5758"/>
              <a:gd name="T23" fmla="*/ 3997 h 5758"/>
              <a:gd name="T24" fmla="*/ 3185 w 5758"/>
              <a:gd name="T25" fmla="*/ 4234 h 5758"/>
              <a:gd name="T26" fmla="*/ 3084 w 5758"/>
              <a:gd name="T27" fmla="*/ 4479 h 5758"/>
              <a:gd name="T28" fmla="*/ 3918 w 5758"/>
              <a:gd name="T29" fmla="*/ 2412 h 5758"/>
              <a:gd name="T30" fmla="*/ 3735 w 5758"/>
              <a:gd name="T31" fmla="*/ 2659 h 5758"/>
              <a:gd name="T32" fmla="*/ 3354 w 5758"/>
              <a:gd name="T33" fmla="*/ 3008 h 5758"/>
              <a:gd name="T34" fmla="*/ 3233 w 5758"/>
              <a:gd name="T35" fmla="*/ 3130 h 5758"/>
              <a:gd name="T36" fmla="*/ 3165 w 5758"/>
              <a:gd name="T37" fmla="*/ 3226 h 5758"/>
              <a:gd name="T38" fmla="*/ 3130 w 5758"/>
              <a:gd name="T39" fmla="*/ 3313 h 5758"/>
              <a:gd name="T40" fmla="*/ 3093 w 5758"/>
              <a:gd name="T41" fmla="*/ 3466 h 5758"/>
              <a:gd name="T42" fmla="*/ 2828 w 5758"/>
              <a:gd name="T43" fmla="*/ 3698 h 5758"/>
              <a:gd name="T44" fmla="*/ 2632 w 5758"/>
              <a:gd name="T45" fmla="*/ 3622 h 5758"/>
              <a:gd name="T46" fmla="*/ 2553 w 5758"/>
              <a:gd name="T47" fmla="*/ 3397 h 5758"/>
              <a:gd name="T48" fmla="*/ 2611 w 5758"/>
              <a:gd name="T49" fmla="*/ 3072 h 5758"/>
              <a:gd name="T50" fmla="*/ 2765 w 5758"/>
              <a:gd name="T51" fmla="*/ 2831 h 5758"/>
              <a:gd name="T52" fmla="*/ 3024 w 5758"/>
              <a:gd name="T53" fmla="*/ 2584 h 5758"/>
              <a:gd name="T54" fmla="*/ 3231 w 5758"/>
              <a:gd name="T55" fmla="*/ 2396 h 5758"/>
              <a:gd name="T56" fmla="*/ 3338 w 5758"/>
              <a:gd name="T57" fmla="*/ 2254 h 5758"/>
              <a:gd name="T58" fmla="*/ 3381 w 5758"/>
              <a:gd name="T59" fmla="*/ 2084 h 5758"/>
              <a:gd name="T60" fmla="*/ 3248 w 5758"/>
              <a:gd name="T61" fmla="*/ 1783 h 5758"/>
              <a:gd name="T62" fmla="*/ 2906 w 5758"/>
              <a:gd name="T63" fmla="*/ 1660 h 5758"/>
              <a:gd name="T64" fmla="*/ 2544 w 5758"/>
              <a:gd name="T65" fmla="*/ 1784 h 5758"/>
              <a:gd name="T66" fmla="*/ 2348 w 5758"/>
              <a:gd name="T67" fmla="*/ 2149 h 5758"/>
              <a:gd name="T68" fmla="*/ 2060 w 5758"/>
              <a:gd name="T69" fmla="*/ 2401 h 5758"/>
              <a:gd name="T70" fmla="*/ 1849 w 5758"/>
              <a:gd name="T71" fmla="*/ 2313 h 5758"/>
              <a:gd name="T72" fmla="*/ 1763 w 5758"/>
              <a:gd name="T73" fmla="*/ 2122 h 5758"/>
              <a:gd name="T74" fmla="*/ 1899 w 5758"/>
              <a:gd name="T75" fmla="*/ 1693 h 5758"/>
              <a:gd name="T76" fmla="*/ 2296 w 5758"/>
              <a:gd name="T77" fmla="*/ 1332 h 5758"/>
              <a:gd name="T78" fmla="*/ 2906 w 5758"/>
              <a:gd name="T79" fmla="*/ 1189 h 5758"/>
              <a:gd name="T80" fmla="*/ 3477 w 5758"/>
              <a:gd name="T81" fmla="*/ 1309 h 5758"/>
              <a:gd name="T82" fmla="*/ 3860 w 5758"/>
              <a:gd name="T83" fmla="*/ 1634 h 5758"/>
              <a:gd name="T84" fmla="*/ 3995 w 5758"/>
              <a:gd name="T85" fmla="*/ 2080 h 5758"/>
              <a:gd name="T86" fmla="*/ 3918 w 5758"/>
              <a:gd name="T87" fmla="*/ 2412 h 57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5758" h="5758">
                <a:moveTo>
                  <a:pt x="2879" y="0"/>
                </a:moveTo>
                <a:cubicBezTo>
                  <a:pt x="1290" y="0"/>
                  <a:pt x="0" y="1288"/>
                  <a:pt x="0" y="2878"/>
                </a:cubicBezTo>
                <a:cubicBezTo>
                  <a:pt x="0" y="4469"/>
                  <a:pt x="1290" y="5758"/>
                  <a:pt x="2879" y="5758"/>
                </a:cubicBezTo>
                <a:cubicBezTo>
                  <a:pt x="4470" y="5758"/>
                  <a:pt x="5758" y="4469"/>
                  <a:pt x="5758" y="2878"/>
                </a:cubicBezTo>
                <a:cubicBezTo>
                  <a:pt x="5758" y="1288"/>
                  <a:pt x="4470" y="0"/>
                  <a:pt x="2879" y="0"/>
                </a:cubicBezTo>
                <a:close/>
                <a:moveTo>
                  <a:pt x="3084" y="4479"/>
                </a:moveTo>
                <a:cubicBezTo>
                  <a:pt x="3017" y="4539"/>
                  <a:pt x="2940" y="4569"/>
                  <a:pt x="2852" y="4569"/>
                </a:cubicBezTo>
                <a:cubicBezTo>
                  <a:pt x="2761" y="4569"/>
                  <a:pt x="2682" y="4540"/>
                  <a:pt x="2614" y="4481"/>
                </a:cubicBezTo>
                <a:cubicBezTo>
                  <a:pt x="2547" y="4422"/>
                  <a:pt x="2513" y="4340"/>
                  <a:pt x="2513" y="4234"/>
                </a:cubicBezTo>
                <a:cubicBezTo>
                  <a:pt x="2513" y="4140"/>
                  <a:pt x="2546" y="4061"/>
                  <a:pt x="2611" y="3997"/>
                </a:cubicBezTo>
                <a:cubicBezTo>
                  <a:pt x="2677" y="3933"/>
                  <a:pt x="2757" y="3901"/>
                  <a:pt x="2852" y="3901"/>
                </a:cubicBezTo>
                <a:cubicBezTo>
                  <a:pt x="2946" y="3901"/>
                  <a:pt x="3025" y="3933"/>
                  <a:pt x="3089" y="3997"/>
                </a:cubicBezTo>
                <a:cubicBezTo>
                  <a:pt x="3153" y="4061"/>
                  <a:pt x="3185" y="4140"/>
                  <a:pt x="3185" y="4234"/>
                </a:cubicBezTo>
                <a:cubicBezTo>
                  <a:pt x="3185" y="4338"/>
                  <a:pt x="3151" y="4420"/>
                  <a:pt x="3084" y="4479"/>
                </a:cubicBezTo>
                <a:close/>
                <a:moveTo>
                  <a:pt x="3918" y="2412"/>
                </a:moveTo>
                <a:cubicBezTo>
                  <a:pt x="3867" y="2508"/>
                  <a:pt x="3806" y="2590"/>
                  <a:pt x="3735" y="2659"/>
                </a:cubicBezTo>
                <a:cubicBezTo>
                  <a:pt x="3664" y="2728"/>
                  <a:pt x="3537" y="2845"/>
                  <a:pt x="3354" y="3008"/>
                </a:cubicBezTo>
                <a:cubicBezTo>
                  <a:pt x="3304" y="3055"/>
                  <a:pt x="3263" y="3095"/>
                  <a:pt x="3233" y="3130"/>
                </a:cubicBezTo>
                <a:cubicBezTo>
                  <a:pt x="3202" y="3165"/>
                  <a:pt x="3179" y="3197"/>
                  <a:pt x="3165" y="3226"/>
                </a:cubicBezTo>
                <a:cubicBezTo>
                  <a:pt x="3150" y="3255"/>
                  <a:pt x="3138" y="3284"/>
                  <a:pt x="3130" y="3313"/>
                </a:cubicBezTo>
                <a:cubicBezTo>
                  <a:pt x="3122" y="3342"/>
                  <a:pt x="3110" y="3393"/>
                  <a:pt x="3093" y="3466"/>
                </a:cubicBezTo>
                <a:cubicBezTo>
                  <a:pt x="3065" y="3621"/>
                  <a:pt x="2976" y="3698"/>
                  <a:pt x="2828" y="3698"/>
                </a:cubicBezTo>
                <a:cubicBezTo>
                  <a:pt x="2750" y="3698"/>
                  <a:pt x="2685" y="3673"/>
                  <a:pt x="2632" y="3622"/>
                </a:cubicBezTo>
                <a:cubicBezTo>
                  <a:pt x="2579" y="3572"/>
                  <a:pt x="2553" y="3497"/>
                  <a:pt x="2553" y="3397"/>
                </a:cubicBezTo>
                <a:cubicBezTo>
                  <a:pt x="2553" y="3272"/>
                  <a:pt x="2572" y="3164"/>
                  <a:pt x="2611" y="3072"/>
                </a:cubicBezTo>
                <a:cubicBezTo>
                  <a:pt x="2650" y="2981"/>
                  <a:pt x="2701" y="2900"/>
                  <a:pt x="2765" y="2831"/>
                </a:cubicBezTo>
                <a:cubicBezTo>
                  <a:pt x="2829" y="2762"/>
                  <a:pt x="2915" y="2680"/>
                  <a:pt x="3024" y="2584"/>
                </a:cubicBezTo>
                <a:cubicBezTo>
                  <a:pt x="3119" y="2501"/>
                  <a:pt x="3188" y="2438"/>
                  <a:pt x="3231" y="2396"/>
                </a:cubicBezTo>
                <a:cubicBezTo>
                  <a:pt x="3273" y="2353"/>
                  <a:pt x="3309" y="2306"/>
                  <a:pt x="3338" y="2254"/>
                </a:cubicBezTo>
                <a:cubicBezTo>
                  <a:pt x="3367" y="2202"/>
                  <a:pt x="3381" y="2145"/>
                  <a:pt x="3381" y="2084"/>
                </a:cubicBezTo>
                <a:cubicBezTo>
                  <a:pt x="3381" y="1965"/>
                  <a:pt x="3337" y="1865"/>
                  <a:pt x="3248" y="1783"/>
                </a:cubicBezTo>
                <a:cubicBezTo>
                  <a:pt x="3160" y="1701"/>
                  <a:pt x="3046" y="1660"/>
                  <a:pt x="2906" y="1660"/>
                </a:cubicBezTo>
                <a:cubicBezTo>
                  <a:pt x="2742" y="1660"/>
                  <a:pt x="2621" y="1702"/>
                  <a:pt x="2544" y="1784"/>
                </a:cubicBezTo>
                <a:cubicBezTo>
                  <a:pt x="2467" y="1867"/>
                  <a:pt x="2401" y="1988"/>
                  <a:pt x="2348" y="2149"/>
                </a:cubicBezTo>
                <a:cubicBezTo>
                  <a:pt x="2297" y="2317"/>
                  <a:pt x="2201" y="2401"/>
                  <a:pt x="2060" y="2401"/>
                </a:cubicBezTo>
                <a:cubicBezTo>
                  <a:pt x="1976" y="2401"/>
                  <a:pt x="1906" y="2372"/>
                  <a:pt x="1849" y="2313"/>
                </a:cubicBezTo>
                <a:cubicBezTo>
                  <a:pt x="1791" y="2255"/>
                  <a:pt x="1763" y="2191"/>
                  <a:pt x="1763" y="2122"/>
                </a:cubicBezTo>
                <a:cubicBezTo>
                  <a:pt x="1763" y="1981"/>
                  <a:pt x="1808" y="1838"/>
                  <a:pt x="1899" y="1693"/>
                </a:cubicBezTo>
                <a:cubicBezTo>
                  <a:pt x="1990" y="1548"/>
                  <a:pt x="2122" y="1427"/>
                  <a:pt x="2296" y="1332"/>
                </a:cubicBezTo>
                <a:cubicBezTo>
                  <a:pt x="2470" y="1237"/>
                  <a:pt x="2674" y="1189"/>
                  <a:pt x="2906" y="1189"/>
                </a:cubicBezTo>
                <a:cubicBezTo>
                  <a:pt x="3121" y="1189"/>
                  <a:pt x="3312" y="1229"/>
                  <a:pt x="3477" y="1309"/>
                </a:cubicBezTo>
                <a:cubicBezTo>
                  <a:pt x="3642" y="1388"/>
                  <a:pt x="3770" y="1497"/>
                  <a:pt x="3860" y="1634"/>
                </a:cubicBezTo>
                <a:cubicBezTo>
                  <a:pt x="3950" y="1770"/>
                  <a:pt x="3995" y="1919"/>
                  <a:pt x="3995" y="2080"/>
                </a:cubicBezTo>
                <a:cubicBezTo>
                  <a:pt x="3995" y="2206"/>
                  <a:pt x="3969" y="2317"/>
                  <a:pt x="3918" y="2412"/>
                </a:cubicBezTo>
                <a:close/>
              </a:path>
            </a:pathLst>
          </a:custGeom>
          <a:solidFill>
            <a:schemeClr val="accent2">
              <a:alpha val="58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06637991-6F4D-CF58-3524-A1D25F33B09A}"/>
              </a:ext>
            </a:extLst>
          </p:cNvPr>
          <p:cNvSpPr txBox="1"/>
          <p:nvPr/>
        </p:nvSpPr>
        <p:spPr>
          <a:xfrm>
            <a:off x="6715433" y="4052066"/>
            <a:ext cx="5319251" cy="1261884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3800">
                <a:latin typeface="Calibri" panose="020F0502020204030204" pitchFamily="34" charset="0"/>
                <a:cs typeface="Calibri" panose="020F0502020204030204" pitchFamily="34" charset="0"/>
              </a:rPr>
              <a:t>Nêu những nguyên nhân có thể gây cháy nhà.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0BD9B8E5-BC99-4760-95E5-6F1D27ED87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793427" y="4683008"/>
            <a:ext cx="1150615" cy="1978395"/>
          </a:xfrm>
          <a:prstGeom prst="rect">
            <a:avLst/>
          </a:prstGeom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xmlns="" id="{3E402C6E-93EA-DADC-FB39-CD7DF0970AF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927045" y="54046"/>
            <a:ext cx="939940" cy="96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068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7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 animBg="1"/>
      <p:bldP spid="3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9B8B0F6C-39CE-4275-BD65-C4F22DB1B8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6525" y="4425602"/>
            <a:ext cx="1590675" cy="2171700"/>
          </a:xfrm>
          <a:prstGeom prst="rect">
            <a:avLst/>
          </a:prstGeom>
        </p:spPr>
      </p:pic>
      <p:pic>
        <p:nvPicPr>
          <p:cNvPr id="12" name="Picture 2" descr="20220526040644_wm_shs-tu-nhien-va-xa-hoi-3">
            <a:extLst>
              <a:ext uri="{FF2B5EF4-FFF2-40B4-BE49-F238E27FC236}">
                <a16:creationId xmlns:a16="http://schemas.microsoft.com/office/drawing/2014/main" xmlns="" id="{8D1CD61A-6F6C-A293-5742-FC92004578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82" t="45499" r="16367" b="8315"/>
          <a:stretch/>
        </p:blipFill>
        <p:spPr bwMode="auto">
          <a:xfrm>
            <a:off x="5043340" y="131722"/>
            <a:ext cx="5253185" cy="51013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353143E6-84AF-1388-49F8-65D4D9083E3B}"/>
              </a:ext>
            </a:extLst>
          </p:cNvPr>
          <p:cNvGrpSpPr/>
          <p:nvPr/>
        </p:nvGrpSpPr>
        <p:grpSpPr>
          <a:xfrm>
            <a:off x="179109" y="540838"/>
            <a:ext cx="5166293" cy="5687489"/>
            <a:chOff x="179109" y="540838"/>
            <a:chExt cx="5166293" cy="5687489"/>
          </a:xfrm>
        </p:grpSpPr>
        <p:sp>
          <p:nvSpPr>
            <p:cNvPr id="8" name="Speech Bubble: Oval 7">
              <a:extLst>
                <a:ext uri="{FF2B5EF4-FFF2-40B4-BE49-F238E27FC236}">
                  <a16:creationId xmlns:a16="http://schemas.microsoft.com/office/drawing/2014/main" xmlns="" id="{02D0BEA2-06FB-A56E-AEEF-CEFF96F23534}"/>
                </a:ext>
              </a:extLst>
            </p:cNvPr>
            <p:cNvSpPr/>
            <p:nvPr/>
          </p:nvSpPr>
          <p:spPr>
            <a:xfrm>
              <a:off x="179109" y="540838"/>
              <a:ext cx="5166293" cy="2168164"/>
            </a:xfrm>
            <a:prstGeom prst="wedgeEllipseCallout">
              <a:avLst>
                <a:gd name="adj1" fmla="val -16456"/>
                <a:gd name="adj2" fmla="val 68395"/>
              </a:avLst>
            </a:prstGeom>
            <a:solidFill>
              <a:schemeClr val="accent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>
                  <a:solidFill>
                    <a:srgbClr val="4CB9D0"/>
                  </a:solidFill>
                  <a:latin typeface="UTM Cookies" panose="02040603050506020204" pitchFamily="18" charset="0"/>
                </a:rPr>
                <a:t>Cùng</a:t>
              </a:r>
              <a:r>
                <a:rPr lang="en-US" sz="3200" b="1" dirty="0">
                  <a:solidFill>
                    <a:srgbClr val="4CB9D0"/>
                  </a:solidFill>
                  <a:latin typeface="UTM Cookies" panose="02040603050506020204" pitchFamily="18" charset="0"/>
                </a:rPr>
                <a:t> chia </a:t>
              </a:r>
              <a:r>
                <a:rPr lang="en-US" sz="3200" b="1" dirty="0" err="1">
                  <a:solidFill>
                    <a:srgbClr val="4CB9D0"/>
                  </a:solidFill>
                  <a:latin typeface="UTM Cookies" panose="02040603050506020204" pitchFamily="18" charset="0"/>
                </a:rPr>
                <a:t>sẻ</a:t>
              </a:r>
              <a:r>
                <a:rPr lang="en-US" sz="3200" b="1" dirty="0">
                  <a:solidFill>
                    <a:srgbClr val="4CB9D0"/>
                  </a:solidFill>
                  <a:latin typeface="UTM Cookies" panose="02040603050506020204" pitchFamily="18" charset="0"/>
                </a:rPr>
                <a:t>: </a:t>
              </a:r>
            </a:p>
            <a:p>
              <a:pPr algn="ctr"/>
              <a:r>
                <a:rPr lang="en-US" sz="3200" dirty="0" err="1">
                  <a:solidFill>
                    <a:srgbClr val="4CB9D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3200" dirty="0">
                  <a:solidFill>
                    <a:srgbClr val="4CB9D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4CB9D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nhóm</a:t>
              </a:r>
              <a:r>
                <a:rPr lang="en-US" sz="3200" dirty="0">
                  <a:solidFill>
                    <a:srgbClr val="4CB9D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4CB9D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lắng</a:t>
              </a:r>
              <a:r>
                <a:rPr lang="en-US" sz="3200" dirty="0">
                  <a:solidFill>
                    <a:srgbClr val="4CB9D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4CB9D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nghe</a:t>
              </a:r>
              <a:r>
                <a:rPr lang="en-US" sz="3200" dirty="0">
                  <a:solidFill>
                    <a:srgbClr val="4CB9D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– </a:t>
              </a:r>
              <a:r>
                <a:rPr lang="en-US" sz="3200" dirty="0" err="1">
                  <a:solidFill>
                    <a:srgbClr val="4CB9D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góp</a:t>
              </a:r>
              <a:r>
                <a:rPr lang="en-US" sz="3200" dirty="0">
                  <a:solidFill>
                    <a:srgbClr val="4CB9D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ý – </a:t>
              </a:r>
              <a:r>
                <a:rPr lang="en-US" sz="3200" dirty="0" err="1">
                  <a:solidFill>
                    <a:srgbClr val="4CB9D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bổ</a:t>
              </a:r>
              <a:r>
                <a:rPr lang="en-US" sz="3200" dirty="0">
                  <a:solidFill>
                    <a:srgbClr val="4CB9D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sung</a:t>
              </a:r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xmlns="" id="{046E72CD-489B-A791-E70D-46D079A96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55940" y="3307304"/>
              <a:ext cx="2234055" cy="2921023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3CFF1427-9A95-CA45-6B54-AA3DDE04457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80047" y="3307303"/>
              <a:ext cx="1975893" cy="292102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89481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BAFEC87-2A3F-04F6-7D7F-60F3E033D7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5739" y="318460"/>
            <a:ext cx="8780522" cy="757130"/>
          </a:xfrm>
          <a:ln w="38100">
            <a:noFill/>
          </a:ln>
        </p:spPr>
        <p:txBody>
          <a:bodyPr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>
                <a:ln w="76200"/>
                <a:solidFill>
                  <a:schemeClr val="accent4"/>
                </a:solidFill>
                <a:effectLst>
                  <a:glow rad="101600">
                    <a:schemeClr val="bg1">
                      <a:alpha val="60000"/>
                    </a:schemeClr>
                  </a:glow>
                  <a:innerShdw blurRad="114300">
                    <a:prstClr val="black"/>
                  </a:innerShdw>
                </a:effectLst>
                <a:latin typeface="UVN Banh Mi" pitchFamily="2" charset="0"/>
              </a:rPr>
              <a:t>CÙNG PHÂN TÍCH</a:t>
            </a:r>
          </a:p>
        </p:txBody>
      </p:sp>
      <p:pic>
        <p:nvPicPr>
          <p:cNvPr id="3" name="Picture 2" descr="20220526040644_wm_shs-tu-nhien-va-xa-hoi-3">
            <a:extLst>
              <a:ext uri="{FF2B5EF4-FFF2-40B4-BE49-F238E27FC236}">
                <a16:creationId xmlns:a16="http://schemas.microsoft.com/office/drawing/2014/main" xmlns="" id="{70C63151-1DFF-1C52-269A-8168D6052D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82" t="45499" r="16367" b="8315"/>
          <a:stretch/>
        </p:blipFill>
        <p:spPr bwMode="auto">
          <a:xfrm>
            <a:off x="3420188" y="1176383"/>
            <a:ext cx="5253185" cy="51013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rrow: Notched Right 3">
            <a:extLst>
              <a:ext uri="{FF2B5EF4-FFF2-40B4-BE49-F238E27FC236}">
                <a16:creationId xmlns:a16="http://schemas.microsoft.com/office/drawing/2014/main" xmlns="" id="{CF3BC301-1099-1C63-CD17-2D5C5BA7B434}"/>
              </a:ext>
            </a:extLst>
          </p:cNvPr>
          <p:cNvSpPr/>
          <p:nvPr/>
        </p:nvSpPr>
        <p:spPr>
          <a:xfrm flipH="1">
            <a:off x="3077338" y="2402089"/>
            <a:ext cx="914400" cy="518473"/>
          </a:xfrm>
          <a:prstGeom prst="notchedRightArrow">
            <a:avLst/>
          </a:prstGeom>
          <a:solidFill>
            <a:schemeClr val="accent1">
              <a:alpha val="75000"/>
            </a:schemeClr>
          </a:solidFill>
          <a:ln w="28575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4CB9D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D06B303-A554-C4C6-BF43-31C9E298B6FF}"/>
              </a:ext>
            </a:extLst>
          </p:cNvPr>
          <p:cNvSpPr txBox="1"/>
          <p:nvPr/>
        </p:nvSpPr>
        <p:spPr>
          <a:xfrm>
            <a:off x="107895" y="1753385"/>
            <a:ext cx="2969443" cy="1815882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Hai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anh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đang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nghịch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bật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lửa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lửa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bén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ghế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sô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pha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6" name="Arrow: Notched Right 5">
            <a:extLst>
              <a:ext uri="{FF2B5EF4-FFF2-40B4-BE49-F238E27FC236}">
                <a16:creationId xmlns:a16="http://schemas.microsoft.com/office/drawing/2014/main" xmlns="" id="{A6DC8D5E-C7F8-0B3E-34A0-338CCA4DC97A}"/>
              </a:ext>
            </a:extLst>
          </p:cNvPr>
          <p:cNvSpPr/>
          <p:nvPr/>
        </p:nvSpPr>
        <p:spPr>
          <a:xfrm>
            <a:off x="8016439" y="4493212"/>
            <a:ext cx="914400" cy="518473"/>
          </a:xfrm>
          <a:prstGeom prst="notchedRightArrow">
            <a:avLst/>
          </a:prstGeom>
          <a:solidFill>
            <a:schemeClr val="accent1">
              <a:alpha val="75000"/>
            </a:schemeClr>
          </a:solidFill>
          <a:ln w="28575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4CB9D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4DF8F41-8990-64CA-D585-EF1F811199D8}"/>
              </a:ext>
            </a:extLst>
          </p:cNvPr>
          <p:cNvSpPr txBox="1"/>
          <p:nvPr/>
        </p:nvSpPr>
        <p:spPr>
          <a:xfrm>
            <a:off x="9016223" y="3397417"/>
            <a:ext cx="3009583" cy="2677656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Bố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quyển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sách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, chai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cồn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gần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bếp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ga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đang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nấu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Nếu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cẩn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thận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lửa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bén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sách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chai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cồn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55095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xmlns="" id="{233B9B29-E9C7-2187-F9F2-AAA6FFFE98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2739" y="-2241916"/>
            <a:ext cx="6355633" cy="484791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C07C2DB-3D79-BCBE-5488-55108B2B2480}"/>
              </a:ext>
            </a:extLst>
          </p:cNvPr>
          <p:cNvSpPr txBox="1"/>
          <p:nvPr/>
        </p:nvSpPr>
        <p:spPr>
          <a:xfrm>
            <a:off x="4336327" y="303039"/>
            <a:ext cx="43174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latin typeface="UTM Cookies" panose="02040603050506020204" pitchFamily="18" charset="0"/>
              </a:rPr>
              <a:t>CÙNG TRẢ LỜI</a:t>
            </a:r>
          </a:p>
        </p:txBody>
      </p:sp>
      <p:sp>
        <p:nvSpPr>
          <p:cNvPr id="6" name="help-web-button_18436">
            <a:extLst>
              <a:ext uri="{FF2B5EF4-FFF2-40B4-BE49-F238E27FC236}">
                <a16:creationId xmlns:a16="http://schemas.microsoft.com/office/drawing/2014/main" xmlns="" id="{FD476C20-E7F5-1AB0-56E9-BBC7F54BD269}"/>
              </a:ext>
            </a:extLst>
          </p:cNvPr>
          <p:cNvSpPr>
            <a:spLocks noChangeAspect="1"/>
          </p:cNvSpPr>
          <p:nvPr/>
        </p:nvSpPr>
        <p:spPr bwMode="auto">
          <a:xfrm>
            <a:off x="678654" y="1560464"/>
            <a:ext cx="800829" cy="654338"/>
          </a:xfrm>
          <a:custGeom>
            <a:avLst/>
            <a:gdLst>
              <a:gd name="T0" fmla="*/ 2879 w 5758"/>
              <a:gd name="T1" fmla="*/ 0 h 5758"/>
              <a:gd name="T2" fmla="*/ 0 w 5758"/>
              <a:gd name="T3" fmla="*/ 2878 h 5758"/>
              <a:gd name="T4" fmla="*/ 2879 w 5758"/>
              <a:gd name="T5" fmla="*/ 5758 h 5758"/>
              <a:gd name="T6" fmla="*/ 5758 w 5758"/>
              <a:gd name="T7" fmla="*/ 2878 h 5758"/>
              <a:gd name="T8" fmla="*/ 2879 w 5758"/>
              <a:gd name="T9" fmla="*/ 0 h 5758"/>
              <a:gd name="T10" fmla="*/ 3084 w 5758"/>
              <a:gd name="T11" fmla="*/ 4479 h 5758"/>
              <a:gd name="T12" fmla="*/ 2852 w 5758"/>
              <a:gd name="T13" fmla="*/ 4569 h 5758"/>
              <a:gd name="T14" fmla="*/ 2614 w 5758"/>
              <a:gd name="T15" fmla="*/ 4481 h 5758"/>
              <a:gd name="T16" fmla="*/ 2513 w 5758"/>
              <a:gd name="T17" fmla="*/ 4234 h 5758"/>
              <a:gd name="T18" fmla="*/ 2611 w 5758"/>
              <a:gd name="T19" fmla="*/ 3997 h 5758"/>
              <a:gd name="T20" fmla="*/ 2852 w 5758"/>
              <a:gd name="T21" fmla="*/ 3901 h 5758"/>
              <a:gd name="T22" fmla="*/ 3089 w 5758"/>
              <a:gd name="T23" fmla="*/ 3997 h 5758"/>
              <a:gd name="T24" fmla="*/ 3185 w 5758"/>
              <a:gd name="T25" fmla="*/ 4234 h 5758"/>
              <a:gd name="T26" fmla="*/ 3084 w 5758"/>
              <a:gd name="T27" fmla="*/ 4479 h 5758"/>
              <a:gd name="T28" fmla="*/ 3918 w 5758"/>
              <a:gd name="T29" fmla="*/ 2412 h 5758"/>
              <a:gd name="T30" fmla="*/ 3735 w 5758"/>
              <a:gd name="T31" fmla="*/ 2659 h 5758"/>
              <a:gd name="T32" fmla="*/ 3354 w 5758"/>
              <a:gd name="T33" fmla="*/ 3008 h 5758"/>
              <a:gd name="T34" fmla="*/ 3233 w 5758"/>
              <a:gd name="T35" fmla="*/ 3130 h 5758"/>
              <a:gd name="T36" fmla="*/ 3165 w 5758"/>
              <a:gd name="T37" fmla="*/ 3226 h 5758"/>
              <a:gd name="T38" fmla="*/ 3130 w 5758"/>
              <a:gd name="T39" fmla="*/ 3313 h 5758"/>
              <a:gd name="T40" fmla="*/ 3093 w 5758"/>
              <a:gd name="T41" fmla="*/ 3466 h 5758"/>
              <a:gd name="T42" fmla="*/ 2828 w 5758"/>
              <a:gd name="T43" fmla="*/ 3698 h 5758"/>
              <a:gd name="T44" fmla="*/ 2632 w 5758"/>
              <a:gd name="T45" fmla="*/ 3622 h 5758"/>
              <a:gd name="T46" fmla="*/ 2553 w 5758"/>
              <a:gd name="T47" fmla="*/ 3397 h 5758"/>
              <a:gd name="T48" fmla="*/ 2611 w 5758"/>
              <a:gd name="T49" fmla="*/ 3072 h 5758"/>
              <a:gd name="T50" fmla="*/ 2765 w 5758"/>
              <a:gd name="T51" fmla="*/ 2831 h 5758"/>
              <a:gd name="T52" fmla="*/ 3024 w 5758"/>
              <a:gd name="T53" fmla="*/ 2584 h 5758"/>
              <a:gd name="T54" fmla="*/ 3231 w 5758"/>
              <a:gd name="T55" fmla="*/ 2396 h 5758"/>
              <a:gd name="T56" fmla="*/ 3338 w 5758"/>
              <a:gd name="T57" fmla="*/ 2254 h 5758"/>
              <a:gd name="T58" fmla="*/ 3381 w 5758"/>
              <a:gd name="T59" fmla="*/ 2084 h 5758"/>
              <a:gd name="T60" fmla="*/ 3248 w 5758"/>
              <a:gd name="T61" fmla="*/ 1783 h 5758"/>
              <a:gd name="T62" fmla="*/ 2906 w 5758"/>
              <a:gd name="T63" fmla="*/ 1660 h 5758"/>
              <a:gd name="T64" fmla="*/ 2544 w 5758"/>
              <a:gd name="T65" fmla="*/ 1784 h 5758"/>
              <a:gd name="T66" fmla="*/ 2348 w 5758"/>
              <a:gd name="T67" fmla="*/ 2149 h 5758"/>
              <a:gd name="T68" fmla="*/ 2060 w 5758"/>
              <a:gd name="T69" fmla="*/ 2401 h 5758"/>
              <a:gd name="T70" fmla="*/ 1849 w 5758"/>
              <a:gd name="T71" fmla="*/ 2313 h 5758"/>
              <a:gd name="T72" fmla="*/ 1763 w 5758"/>
              <a:gd name="T73" fmla="*/ 2122 h 5758"/>
              <a:gd name="T74" fmla="*/ 1899 w 5758"/>
              <a:gd name="T75" fmla="*/ 1693 h 5758"/>
              <a:gd name="T76" fmla="*/ 2296 w 5758"/>
              <a:gd name="T77" fmla="*/ 1332 h 5758"/>
              <a:gd name="T78" fmla="*/ 2906 w 5758"/>
              <a:gd name="T79" fmla="*/ 1189 h 5758"/>
              <a:gd name="T80" fmla="*/ 3477 w 5758"/>
              <a:gd name="T81" fmla="*/ 1309 h 5758"/>
              <a:gd name="T82" fmla="*/ 3860 w 5758"/>
              <a:gd name="T83" fmla="*/ 1634 h 5758"/>
              <a:gd name="T84" fmla="*/ 3995 w 5758"/>
              <a:gd name="T85" fmla="*/ 2080 h 5758"/>
              <a:gd name="T86" fmla="*/ 3918 w 5758"/>
              <a:gd name="T87" fmla="*/ 2412 h 57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5758" h="5758">
                <a:moveTo>
                  <a:pt x="2879" y="0"/>
                </a:moveTo>
                <a:cubicBezTo>
                  <a:pt x="1290" y="0"/>
                  <a:pt x="0" y="1288"/>
                  <a:pt x="0" y="2878"/>
                </a:cubicBezTo>
                <a:cubicBezTo>
                  <a:pt x="0" y="4469"/>
                  <a:pt x="1290" y="5758"/>
                  <a:pt x="2879" y="5758"/>
                </a:cubicBezTo>
                <a:cubicBezTo>
                  <a:pt x="4470" y="5758"/>
                  <a:pt x="5758" y="4469"/>
                  <a:pt x="5758" y="2878"/>
                </a:cubicBezTo>
                <a:cubicBezTo>
                  <a:pt x="5758" y="1288"/>
                  <a:pt x="4470" y="0"/>
                  <a:pt x="2879" y="0"/>
                </a:cubicBezTo>
                <a:close/>
                <a:moveTo>
                  <a:pt x="3084" y="4479"/>
                </a:moveTo>
                <a:cubicBezTo>
                  <a:pt x="3017" y="4539"/>
                  <a:pt x="2940" y="4569"/>
                  <a:pt x="2852" y="4569"/>
                </a:cubicBezTo>
                <a:cubicBezTo>
                  <a:pt x="2761" y="4569"/>
                  <a:pt x="2682" y="4540"/>
                  <a:pt x="2614" y="4481"/>
                </a:cubicBezTo>
                <a:cubicBezTo>
                  <a:pt x="2547" y="4422"/>
                  <a:pt x="2513" y="4340"/>
                  <a:pt x="2513" y="4234"/>
                </a:cubicBezTo>
                <a:cubicBezTo>
                  <a:pt x="2513" y="4140"/>
                  <a:pt x="2546" y="4061"/>
                  <a:pt x="2611" y="3997"/>
                </a:cubicBezTo>
                <a:cubicBezTo>
                  <a:pt x="2677" y="3933"/>
                  <a:pt x="2757" y="3901"/>
                  <a:pt x="2852" y="3901"/>
                </a:cubicBezTo>
                <a:cubicBezTo>
                  <a:pt x="2946" y="3901"/>
                  <a:pt x="3025" y="3933"/>
                  <a:pt x="3089" y="3997"/>
                </a:cubicBezTo>
                <a:cubicBezTo>
                  <a:pt x="3153" y="4061"/>
                  <a:pt x="3185" y="4140"/>
                  <a:pt x="3185" y="4234"/>
                </a:cubicBezTo>
                <a:cubicBezTo>
                  <a:pt x="3185" y="4338"/>
                  <a:pt x="3151" y="4420"/>
                  <a:pt x="3084" y="4479"/>
                </a:cubicBezTo>
                <a:close/>
                <a:moveTo>
                  <a:pt x="3918" y="2412"/>
                </a:moveTo>
                <a:cubicBezTo>
                  <a:pt x="3867" y="2508"/>
                  <a:pt x="3806" y="2590"/>
                  <a:pt x="3735" y="2659"/>
                </a:cubicBezTo>
                <a:cubicBezTo>
                  <a:pt x="3664" y="2728"/>
                  <a:pt x="3537" y="2845"/>
                  <a:pt x="3354" y="3008"/>
                </a:cubicBezTo>
                <a:cubicBezTo>
                  <a:pt x="3304" y="3055"/>
                  <a:pt x="3263" y="3095"/>
                  <a:pt x="3233" y="3130"/>
                </a:cubicBezTo>
                <a:cubicBezTo>
                  <a:pt x="3202" y="3165"/>
                  <a:pt x="3179" y="3197"/>
                  <a:pt x="3165" y="3226"/>
                </a:cubicBezTo>
                <a:cubicBezTo>
                  <a:pt x="3150" y="3255"/>
                  <a:pt x="3138" y="3284"/>
                  <a:pt x="3130" y="3313"/>
                </a:cubicBezTo>
                <a:cubicBezTo>
                  <a:pt x="3122" y="3342"/>
                  <a:pt x="3110" y="3393"/>
                  <a:pt x="3093" y="3466"/>
                </a:cubicBezTo>
                <a:cubicBezTo>
                  <a:pt x="3065" y="3621"/>
                  <a:pt x="2976" y="3698"/>
                  <a:pt x="2828" y="3698"/>
                </a:cubicBezTo>
                <a:cubicBezTo>
                  <a:pt x="2750" y="3698"/>
                  <a:pt x="2685" y="3673"/>
                  <a:pt x="2632" y="3622"/>
                </a:cubicBezTo>
                <a:cubicBezTo>
                  <a:pt x="2579" y="3572"/>
                  <a:pt x="2553" y="3497"/>
                  <a:pt x="2553" y="3397"/>
                </a:cubicBezTo>
                <a:cubicBezTo>
                  <a:pt x="2553" y="3272"/>
                  <a:pt x="2572" y="3164"/>
                  <a:pt x="2611" y="3072"/>
                </a:cubicBezTo>
                <a:cubicBezTo>
                  <a:pt x="2650" y="2981"/>
                  <a:pt x="2701" y="2900"/>
                  <a:pt x="2765" y="2831"/>
                </a:cubicBezTo>
                <a:cubicBezTo>
                  <a:pt x="2829" y="2762"/>
                  <a:pt x="2915" y="2680"/>
                  <a:pt x="3024" y="2584"/>
                </a:cubicBezTo>
                <a:cubicBezTo>
                  <a:pt x="3119" y="2501"/>
                  <a:pt x="3188" y="2438"/>
                  <a:pt x="3231" y="2396"/>
                </a:cubicBezTo>
                <a:cubicBezTo>
                  <a:pt x="3273" y="2353"/>
                  <a:pt x="3309" y="2306"/>
                  <a:pt x="3338" y="2254"/>
                </a:cubicBezTo>
                <a:cubicBezTo>
                  <a:pt x="3367" y="2202"/>
                  <a:pt x="3381" y="2145"/>
                  <a:pt x="3381" y="2084"/>
                </a:cubicBezTo>
                <a:cubicBezTo>
                  <a:pt x="3381" y="1965"/>
                  <a:pt x="3337" y="1865"/>
                  <a:pt x="3248" y="1783"/>
                </a:cubicBezTo>
                <a:cubicBezTo>
                  <a:pt x="3160" y="1701"/>
                  <a:pt x="3046" y="1660"/>
                  <a:pt x="2906" y="1660"/>
                </a:cubicBezTo>
                <a:cubicBezTo>
                  <a:pt x="2742" y="1660"/>
                  <a:pt x="2621" y="1702"/>
                  <a:pt x="2544" y="1784"/>
                </a:cubicBezTo>
                <a:cubicBezTo>
                  <a:pt x="2467" y="1867"/>
                  <a:pt x="2401" y="1988"/>
                  <a:pt x="2348" y="2149"/>
                </a:cubicBezTo>
                <a:cubicBezTo>
                  <a:pt x="2297" y="2317"/>
                  <a:pt x="2201" y="2401"/>
                  <a:pt x="2060" y="2401"/>
                </a:cubicBezTo>
                <a:cubicBezTo>
                  <a:pt x="1976" y="2401"/>
                  <a:pt x="1906" y="2372"/>
                  <a:pt x="1849" y="2313"/>
                </a:cubicBezTo>
                <a:cubicBezTo>
                  <a:pt x="1791" y="2255"/>
                  <a:pt x="1763" y="2191"/>
                  <a:pt x="1763" y="2122"/>
                </a:cubicBezTo>
                <a:cubicBezTo>
                  <a:pt x="1763" y="1981"/>
                  <a:pt x="1808" y="1838"/>
                  <a:pt x="1899" y="1693"/>
                </a:cubicBezTo>
                <a:cubicBezTo>
                  <a:pt x="1990" y="1548"/>
                  <a:pt x="2122" y="1427"/>
                  <a:pt x="2296" y="1332"/>
                </a:cubicBezTo>
                <a:cubicBezTo>
                  <a:pt x="2470" y="1237"/>
                  <a:pt x="2674" y="1189"/>
                  <a:pt x="2906" y="1189"/>
                </a:cubicBezTo>
                <a:cubicBezTo>
                  <a:pt x="3121" y="1189"/>
                  <a:pt x="3312" y="1229"/>
                  <a:pt x="3477" y="1309"/>
                </a:cubicBezTo>
                <a:cubicBezTo>
                  <a:pt x="3642" y="1388"/>
                  <a:pt x="3770" y="1497"/>
                  <a:pt x="3860" y="1634"/>
                </a:cubicBezTo>
                <a:cubicBezTo>
                  <a:pt x="3950" y="1770"/>
                  <a:pt x="3995" y="1919"/>
                  <a:pt x="3995" y="2080"/>
                </a:cubicBezTo>
                <a:cubicBezTo>
                  <a:pt x="3995" y="2206"/>
                  <a:pt x="3969" y="2317"/>
                  <a:pt x="3918" y="2412"/>
                </a:cubicBezTo>
                <a:close/>
              </a:path>
            </a:pathLst>
          </a:custGeom>
          <a:solidFill>
            <a:schemeClr val="accent2">
              <a:alpha val="58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750B483-1008-5954-1DB4-D2A8313EBAB5}"/>
              </a:ext>
            </a:extLst>
          </p:cNvPr>
          <p:cNvSpPr txBox="1"/>
          <p:nvPr/>
        </p:nvSpPr>
        <p:spPr>
          <a:xfrm>
            <a:off x="1651464" y="1549079"/>
            <a:ext cx="9217641" cy="677108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3800">
                <a:latin typeface="Calibri" panose="020F0502020204030204" pitchFamily="34" charset="0"/>
                <a:cs typeface="Calibri" panose="020F0502020204030204" pitchFamily="34" charset="0"/>
              </a:rPr>
              <a:t>Điều gì có thể xảy ra trong mỗi hình ? Vì sao 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D6158ED-6FFF-EF04-BA1D-80F0570C1153}"/>
              </a:ext>
            </a:extLst>
          </p:cNvPr>
          <p:cNvSpPr txBox="1"/>
          <p:nvPr/>
        </p:nvSpPr>
        <p:spPr>
          <a:xfrm>
            <a:off x="5457509" y="2420255"/>
            <a:ext cx="4983950" cy="3046988"/>
          </a:xfrm>
          <a:prstGeom prst="rect">
            <a:avLst/>
          </a:prstGeom>
          <a:ln w="38100"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32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200" b="1" i="1" dirty="0">
                <a:latin typeface="Calibri" panose="020F0502020204030204" pitchFamily="34" charset="0"/>
                <a:cs typeface="Calibri" panose="020F0502020204030204" pitchFamily="34" charset="0"/>
              </a:rPr>
              <a:t> 2 :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Bố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quyển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sách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, chai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cồn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gần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bếp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ga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đang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nấu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Đây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dễ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cháy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nếu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cẩn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thận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lửa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sẽ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bén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sách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chai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cồn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sẽ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gây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cháy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C5CDE39-7880-F81B-9EFE-EA652AF51AC4}"/>
              </a:ext>
            </a:extLst>
          </p:cNvPr>
          <p:cNvSpPr txBox="1"/>
          <p:nvPr/>
        </p:nvSpPr>
        <p:spPr>
          <a:xfrm>
            <a:off x="787383" y="2446599"/>
            <a:ext cx="4050817" cy="2862322"/>
          </a:xfrm>
          <a:prstGeom prst="rect">
            <a:avLst/>
          </a:prstGeom>
          <a:ln w="38100"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600" b="1" i="1" dirty="0">
                <a:latin typeface="Calibri" panose="020F0502020204030204" pitchFamily="34" charset="0"/>
                <a:cs typeface="Calibri" panose="020F0502020204030204" pitchFamily="34" charset="0"/>
              </a:rPr>
              <a:t> 1: 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Hai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anh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     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nghịch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bật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lửa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quẹt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ga),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bật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lửa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bén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ghế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sô-pha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gây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hỏa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hoạn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pic>
        <p:nvPicPr>
          <p:cNvPr id="1026" name="Picture 2" descr="592,923 Two Children Stock Photos and Images - 123RF">
            <a:extLst>
              <a:ext uri="{FF2B5EF4-FFF2-40B4-BE49-F238E27FC236}">
                <a16:creationId xmlns:a16="http://schemas.microsoft.com/office/drawing/2014/main" xmlns="" id="{62842031-8F7E-557B-D189-53036B34CF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3429" y="4836008"/>
            <a:ext cx="2362348" cy="2362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appy father and two little children playing Vector Image">
            <a:extLst>
              <a:ext uri="{FF2B5EF4-FFF2-40B4-BE49-F238E27FC236}">
                <a16:creationId xmlns:a16="http://schemas.microsoft.com/office/drawing/2014/main" xmlns="" id="{635861E8-7F10-0F74-28CC-AADE3BF9F0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91"/>
          <a:stretch/>
        </p:blipFill>
        <p:spPr bwMode="auto">
          <a:xfrm flipH="1">
            <a:off x="10180942" y="3902697"/>
            <a:ext cx="2251166" cy="2955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ình ảnh Một Cái Bật Lửa Dễ Thương Với Ngọn Lửa Vector Hoặc Màu Minh Họa  PNG , Dễ Thương, Cái Bật Lửa, Màu Xám PNG và Vector với nền trong suốt">
            <a:extLst>
              <a:ext uri="{FF2B5EF4-FFF2-40B4-BE49-F238E27FC236}">
                <a16:creationId xmlns:a16="http://schemas.microsoft.com/office/drawing/2014/main" xmlns="" id="{B4010425-A17A-CB36-682A-A03A40DF5B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2711" y="1828578"/>
            <a:ext cx="1554838" cy="1554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ÔNG TY TNHH AN PHƯỚC BOOKS VIỆT NAM">
            <a:extLst>
              <a:ext uri="{FF2B5EF4-FFF2-40B4-BE49-F238E27FC236}">
                <a16:creationId xmlns:a16="http://schemas.microsoft.com/office/drawing/2014/main" xmlns="" id="{8E9EB894-0B8B-6E9E-6E71-F345E07620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82719">
            <a:off x="10296292" y="2238320"/>
            <a:ext cx="1803638" cy="1803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5095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croll: Horizontal 16">
            <a:extLst>
              <a:ext uri="{FF2B5EF4-FFF2-40B4-BE49-F238E27FC236}">
                <a16:creationId xmlns:a16="http://schemas.microsoft.com/office/drawing/2014/main" xmlns="" id="{BF93CB74-C2FF-A1A4-2D27-335CE2D3F7D2}"/>
              </a:ext>
            </a:extLst>
          </p:cNvPr>
          <p:cNvSpPr/>
          <p:nvPr/>
        </p:nvSpPr>
        <p:spPr>
          <a:xfrm>
            <a:off x="2516957" y="-131976"/>
            <a:ext cx="9133983" cy="4213782"/>
          </a:xfrm>
          <a:prstGeom prst="horizontalScroll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247788"/>
                </a:solidFill>
                <a:latin typeface="SVN-Hole Hearted" panose="020B0A06020104020203" pitchFamily="34" charset="0"/>
              </a:rPr>
              <a:t>KẾT LUẬN:</a:t>
            </a:r>
          </a:p>
          <a:p>
            <a:pPr marL="855663" algn="just"/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Cháy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xảy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do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thiết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chập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bình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ga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hở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dễ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cháy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gần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bếp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</a:p>
        </p:txBody>
      </p:sp>
      <p:pic>
        <p:nvPicPr>
          <p:cNvPr id="2050" name="Picture 2" descr="6 thói quen thường thấy ở những đứa trẻ thông minh bẩm sinh">
            <a:extLst>
              <a:ext uri="{FF2B5EF4-FFF2-40B4-BE49-F238E27FC236}">
                <a16:creationId xmlns:a16="http://schemas.microsoft.com/office/drawing/2014/main" xmlns="" id="{85FC647F-AC45-D9C5-A3C0-D49B7468A7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26206" y="1744896"/>
            <a:ext cx="4741781" cy="4741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F96CB33A-CFEC-4E38-8168-AAFD74860C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1995" y="3264309"/>
            <a:ext cx="1745590" cy="3001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561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E3886488-574B-4BC2-83AB-AE041E0267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7146" y="4347338"/>
            <a:ext cx="1651454" cy="2264494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xmlns="" id="{13789146-8739-7B49-14F1-738EFE28BE76}"/>
              </a:ext>
            </a:extLst>
          </p:cNvPr>
          <p:cNvSpPr/>
          <p:nvPr/>
        </p:nvSpPr>
        <p:spPr>
          <a:xfrm>
            <a:off x="2780907" y="426889"/>
            <a:ext cx="7150823" cy="3409825"/>
          </a:xfrm>
          <a:prstGeom prst="ellipse">
            <a:avLst/>
          </a:prstGeom>
          <a:solidFill>
            <a:schemeClr val="accent1">
              <a:alpha val="75000"/>
            </a:schemeClr>
          </a:solidFill>
          <a:ln w="38100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4CB9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2:</a:t>
            </a:r>
          </a:p>
          <a:p>
            <a:pPr algn="ctr"/>
            <a:r>
              <a:rPr lang="en-US" sz="48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THIỆT HẠI DO HỎA HOẠN GÂY RA</a:t>
            </a:r>
          </a:p>
          <a:p>
            <a:pPr algn="ctr"/>
            <a:endParaRPr lang="en-US" sz="3200">
              <a:solidFill>
                <a:srgbClr val="4CB9D0"/>
              </a:solidFill>
              <a:latin typeface="UVN Banh Mi" pitchFamily="2" charset="0"/>
            </a:endParaRPr>
          </a:p>
        </p:txBody>
      </p:sp>
      <p:pic>
        <p:nvPicPr>
          <p:cNvPr id="2050" name="Picture 2" descr="Những bước cần làm ngay khi bị bỏng để tránh sẹo co kéo và thâm | by Ha  Nguyen | Medium">
            <a:extLst>
              <a:ext uri="{FF2B5EF4-FFF2-40B4-BE49-F238E27FC236}">
                <a16:creationId xmlns:a16="http://schemas.microsoft.com/office/drawing/2014/main" xmlns="" id="{1D02ABCD-B631-7E26-E8D5-114A2D31C1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7529" y="2741407"/>
            <a:ext cx="3765139" cy="3689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10 quy tắc quan trọng đảm bảo an toàn PCCC cho gia đình bạn cần phải b –  ecosafe">
            <a:extLst>
              <a:ext uri="{FF2B5EF4-FFF2-40B4-BE49-F238E27FC236}">
                <a16:creationId xmlns:a16="http://schemas.microsoft.com/office/drawing/2014/main" xmlns="" id="{89620B77-284F-F5E0-C67B-D156C63628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3344" y="2886900"/>
            <a:ext cx="3765139" cy="3714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Cute Star Character Mascot Flat Cartoon Emoticon Vector Design Illustration  2372333 Vector Art at Vecteezy">
            <a:extLst>
              <a:ext uri="{FF2B5EF4-FFF2-40B4-BE49-F238E27FC236}">
                <a16:creationId xmlns:a16="http://schemas.microsoft.com/office/drawing/2014/main" xmlns="" id="{D88E133B-370D-18D7-9B65-8F7B18F443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0872" y="-480767"/>
            <a:ext cx="2841396" cy="2841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ute Star Character Mascot Flat Cartoon Emoticon Vector Design Illustration  2372333 Vector Art at Vecteezy">
            <a:extLst>
              <a:ext uri="{FF2B5EF4-FFF2-40B4-BE49-F238E27FC236}">
                <a16:creationId xmlns:a16="http://schemas.microsoft.com/office/drawing/2014/main" xmlns="" id="{13A39BBB-6D68-9AE3-A818-27AE10C8BF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7897" y="-709595"/>
            <a:ext cx="2841396" cy="2841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Cute cloud cartoon Royalty Free Vector Image - VectorStock">
            <a:extLst>
              <a:ext uri="{FF2B5EF4-FFF2-40B4-BE49-F238E27FC236}">
                <a16:creationId xmlns:a16="http://schemas.microsoft.com/office/drawing/2014/main" xmlns="" id="{278ABBB5-532F-6975-4098-DCF7AAA8C5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85"/>
          <a:stretch/>
        </p:blipFill>
        <p:spPr bwMode="auto">
          <a:xfrm>
            <a:off x="254199" y="1218566"/>
            <a:ext cx="1943650" cy="1826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Cute cloud cartoon Royalty Free Vector Image - VectorStock">
            <a:extLst>
              <a:ext uri="{FF2B5EF4-FFF2-40B4-BE49-F238E27FC236}">
                <a16:creationId xmlns:a16="http://schemas.microsoft.com/office/drawing/2014/main" xmlns="" id="{E5EF5691-94CB-07B1-8D06-AE0AD89D83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85"/>
          <a:stretch/>
        </p:blipFill>
        <p:spPr bwMode="auto">
          <a:xfrm>
            <a:off x="10154831" y="1164758"/>
            <a:ext cx="2000910" cy="1880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3257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AC5AD0C-0379-8271-C605-5384DA3EB3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727" t="26392" r="18814" b="29820"/>
          <a:stretch/>
        </p:blipFill>
        <p:spPr>
          <a:xfrm>
            <a:off x="2330856" y="2882242"/>
            <a:ext cx="7249212" cy="33136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4" name="Picture 2" descr="Fire cartoon Images, Stock Photos &amp; Vectors | Shutterstock">
            <a:extLst>
              <a:ext uri="{FF2B5EF4-FFF2-40B4-BE49-F238E27FC236}">
                <a16:creationId xmlns:a16="http://schemas.microsoft.com/office/drawing/2014/main" xmlns="" id="{2BB3DA16-A558-6AC2-2414-09DA187D83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29"/>
          <a:stretch/>
        </p:blipFill>
        <p:spPr bwMode="auto">
          <a:xfrm>
            <a:off x="1382522" y="144152"/>
            <a:ext cx="1267117" cy="1119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rrow: Notched Right 8">
            <a:extLst>
              <a:ext uri="{FF2B5EF4-FFF2-40B4-BE49-F238E27FC236}">
                <a16:creationId xmlns:a16="http://schemas.microsoft.com/office/drawing/2014/main" xmlns="" id="{5FB70626-E0FF-CFA4-0125-A19F01E1D0A0}"/>
              </a:ext>
            </a:extLst>
          </p:cNvPr>
          <p:cNvSpPr/>
          <p:nvPr/>
        </p:nvSpPr>
        <p:spPr>
          <a:xfrm>
            <a:off x="2575952" y="224280"/>
            <a:ext cx="7454167" cy="1140643"/>
          </a:xfrm>
          <a:prstGeom prst="notchedRightArrow">
            <a:avLst/>
          </a:prstGeom>
          <a:solidFill>
            <a:schemeClr val="accent1">
              <a:alpha val="75000"/>
            </a:schemeClr>
          </a:solidFill>
          <a:ln w="38100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4CB9D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 thông tin trong bài báo dưới đây</a:t>
            </a:r>
            <a:endParaRPr lang="en-US" sz="3200" dirty="0">
              <a:solidFill>
                <a:srgbClr val="4CB9D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2" name="Picture 2" descr="Fire cartoon Images, Stock Photos &amp; Vectors | Shutterstock">
            <a:extLst>
              <a:ext uri="{FF2B5EF4-FFF2-40B4-BE49-F238E27FC236}">
                <a16:creationId xmlns:a16="http://schemas.microsoft.com/office/drawing/2014/main" xmlns="" id="{6357861D-7D8E-11DA-0CEB-EE73E9240B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29"/>
          <a:stretch/>
        </p:blipFill>
        <p:spPr bwMode="auto">
          <a:xfrm>
            <a:off x="1413237" y="1451529"/>
            <a:ext cx="1267117" cy="1119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Arrow: Notched Right 32">
            <a:extLst>
              <a:ext uri="{FF2B5EF4-FFF2-40B4-BE49-F238E27FC236}">
                <a16:creationId xmlns:a16="http://schemas.microsoft.com/office/drawing/2014/main" xmlns="" id="{5EFF3DAE-537E-A175-C641-40DD26009C47}"/>
              </a:ext>
            </a:extLst>
          </p:cNvPr>
          <p:cNvSpPr/>
          <p:nvPr/>
        </p:nvSpPr>
        <p:spPr>
          <a:xfrm>
            <a:off x="2612796" y="1553261"/>
            <a:ext cx="7454166" cy="1140643"/>
          </a:xfrm>
          <a:prstGeom prst="notchedRightArrow">
            <a:avLst/>
          </a:prstGeom>
          <a:solidFill>
            <a:schemeClr val="accent1">
              <a:alpha val="75000"/>
            </a:schemeClr>
          </a:solidFill>
          <a:ln w="38100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4CB9D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Nêu những thiệt hại do hỏa hoạn gây ra</a:t>
            </a:r>
            <a:endParaRPr lang="en-US" sz="3200" dirty="0">
              <a:solidFill>
                <a:srgbClr val="4CB9D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076" name="Picture 4" descr="Young boy cartoon reading book Royalty Free Vector Image">
            <a:extLst>
              <a:ext uri="{FF2B5EF4-FFF2-40B4-BE49-F238E27FC236}">
                <a16:creationId xmlns:a16="http://schemas.microsoft.com/office/drawing/2014/main" xmlns="" id="{9AD61F15-7F1F-34C5-A27A-915731382E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91"/>
          <a:stretch/>
        </p:blipFill>
        <p:spPr bwMode="auto">
          <a:xfrm flipH="1">
            <a:off x="1144252" y="4369324"/>
            <a:ext cx="1743655" cy="2488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DDF5454A-0EF2-4AC1-9E0B-EF30C679255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7719" y="4984781"/>
            <a:ext cx="1466850" cy="180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763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jercicio de Thiệt hại do hỏa hoạn">
            <a:extLst>
              <a:ext uri="{FF2B5EF4-FFF2-40B4-BE49-F238E27FC236}">
                <a16:creationId xmlns:a16="http://schemas.microsoft.com/office/drawing/2014/main" xmlns="" id="{83452435-8567-CAD7-86B7-78E3C65E11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193" y="313098"/>
            <a:ext cx="9525000" cy="535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Biểu Tượng Còi Báo Động Khẩn Cấp Theo Phong Cách Truyện Tranh Cảnh Sát Báo  Động Vector Minh Họa Trên Nền Bị Cô Lập Màu Trắng Cảnh Báo Y Tế Cảnh Báo">
            <a:extLst>
              <a:ext uri="{FF2B5EF4-FFF2-40B4-BE49-F238E27FC236}">
                <a16:creationId xmlns:a16="http://schemas.microsoft.com/office/drawing/2014/main" xmlns="" id="{453074A3-FE50-D7ED-942A-0605C7484E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5925" y="-508995"/>
            <a:ext cx="3058212" cy="3058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Fire cartoon Images, Stock Photos &amp; Vectors | Shutterstock">
            <a:extLst>
              <a:ext uri="{FF2B5EF4-FFF2-40B4-BE49-F238E27FC236}">
                <a16:creationId xmlns:a16="http://schemas.microsoft.com/office/drawing/2014/main" xmlns="" id="{7C580778-08A5-2186-BB76-1DC015ED2A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29"/>
          <a:stretch/>
        </p:blipFill>
        <p:spPr bwMode="auto">
          <a:xfrm rot="20414698">
            <a:off x="-158281" y="4626781"/>
            <a:ext cx="2192987" cy="1788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6">
            <a:extLst>
              <a:ext uri="{FF2B5EF4-FFF2-40B4-BE49-F238E27FC236}">
                <a16:creationId xmlns:a16="http://schemas.microsoft.com/office/drawing/2014/main" xmlns="" id="{235EC5B0-3735-35A7-E9A8-43565245C4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9267" y="2959213"/>
            <a:ext cx="2082733" cy="3581102"/>
          </a:xfrm>
          <a:prstGeom prst="rect">
            <a:avLst/>
          </a:prstGeom>
        </p:spPr>
      </p:pic>
      <p:pic>
        <p:nvPicPr>
          <p:cNvPr id="7" name="Picture 2" descr="592,923 Two Children Stock Photos and Images - 123RF">
            <a:extLst>
              <a:ext uri="{FF2B5EF4-FFF2-40B4-BE49-F238E27FC236}">
                <a16:creationId xmlns:a16="http://schemas.microsoft.com/office/drawing/2014/main" xmlns="" id="{27355367-F0F7-1A5A-BE53-8A9E958688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9459" y="-161063"/>
            <a:ext cx="2362348" cy="2362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8789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croll: Horizontal 16">
            <a:extLst>
              <a:ext uri="{FF2B5EF4-FFF2-40B4-BE49-F238E27FC236}">
                <a16:creationId xmlns:a16="http://schemas.microsoft.com/office/drawing/2014/main" xmlns="" id="{BF93CB74-C2FF-A1A4-2D27-335CE2D3F7D2}"/>
              </a:ext>
            </a:extLst>
          </p:cNvPr>
          <p:cNvSpPr/>
          <p:nvPr/>
        </p:nvSpPr>
        <p:spPr>
          <a:xfrm>
            <a:off x="2039348" y="0"/>
            <a:ext cx="8002767" cy="3753743"/>
          </a:xfrm>
          <a:prstGeom prst="horizontalScroll">
            <a:avLst/>
          </a:prstGeom>
          <a:ln w="38100">
            <a:solidFill>
              <a:schemeClr val="accent2"/>
            </a:solidFill>
            <a:prstDash val="dashDot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4CB9D0"/>
                </a:solidFill>
              </a:rPr>
              <a:t>KẾT LUẬN:</a:t>
            </a:r>
          </a:p>
          <a:p>
            <a:pPr algn="ctr"/>
            <a:r>
              <a:rPr lang="en-US" sz="4000" b="1">
                <a:solidFill>
                  <a:srgbClr val="4CB9D0"/>
                </a:solidFill>
                <a:cs typeface="Calibri" panose="020F0502020204030204" pitchFamily="34" charset="0"/>
              </a:rPr>
              <a:t>Hỏa hoạn sẽ gây ra nhiều thiệt hại về người và tài sản.</a:t>
            </a:r>
            <a:endParaRPr lang="en-US" sz="4000" b="1" dirty="0">
              <a:solidFill>
                <a:srgbClr val="4CB9D0"/>
              </a:solidFill>
              <a:cs typeface="Calibri" panose="020F0502020204030204" pitchFamily="34" charset="0"/>
            </a:endParaRPr>
          </a:p>
        </p:txBody>
      </p:sp>
      <p:pic>
        <p:nvPicPr>
          <p:cNvPr id="5122" name="Picture 2" descr="Kids cartoon Vectors &amp; Illustrations for Free Download | Freepik">
            <a:extLst>
              <a:ext uri="{FF2B5EF4-FFF2-40B4-BE49-F238E27FC236}">
                <a16:creationId xmlns:a16="http://schemas.microsoft.com/office/drawing/2014/main" xmlns="" id="{E2A80E38-4A19-901D-06C8-81E1FF125B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6295" y="2576661"/>
            <a:ext cx="8891039" cy="5368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Cute Star Character Mascot Flat Cartoon Emoticon Vector Design Illustration  2372333 Vector Art at Vecteezy">
            <a:extLst>
              <a:ext uri="{FF2B5EF4-FFF2-40B4-BE49-F238E27FC236}">
                <a16:creationId xmlns:a16="http://schemas.microsoft.com/office/drawing/2014/main" xmlns="" id="{BA98573D-5DCC-AD60-3D72-56E5216F44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852" y="0"/>
            <a:ext cx="2841396" cy="2841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Cute cloud cartoon Royalty Free Vector Image - VectorStock">
            <a:extLst>
              <a:ext uri="{FF2B5EF4-FFF2-40B4-BE49-F238E27FC236}">
                <a16:creationId xmlns:a16="http://schemas.microsoft.com/office/drawing/2014/main" xmlns="" id="{DD9CDB12-352C-09C0-E2CB-F4A39880E7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85"/>
          <a:stretch/>
        </p:blipFill>
        <p:spPr bwMode="auto">
          <a:xfrm>
            <a:off x="9378060" y="630384"/>
            <a:ext cx="2499156" cy="2348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3539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E3886488-574B-4BC2-83AB-AE041E0267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7146" y="4347338"/>
            <a:ext cx="1651454" cy="2264494"/>
          </a:xfrm>
          <a:prstGeom prst="rect">
            <a:avLst/>
          </a:prstGeom>
        </p:spPr>
      </p:pic>
      <p:sp>
        <p:nvSpPr>
          <p:cNvPr id="2" name="Scroll: Horizontal 1">
            <a:extLst>
              <a:ext uri="{FF2B5EF4-FFF2-40B4-BE49-F238E27FC236}">
                <a16:creationId xmlns:a16="http://schemas.microsoft.com/office/drawing/2014/main" xmlns="" id="{6E7F76FA-0809-44FB-97EB-40224F604460}"/>
              </a:ext>
            </a:extLst>
          </p:cNvPr>
          <p:cNvSpPr/>
          <p:nvPr/>
        </p:nvSpPr>
        <p:spPr>
          <a:xfrm>
            <a:off x="2240920" y="-216030"/>
            <a:ext cx="7183224" cy="3874416"/>
          </a:xfrm>
          <a:prstGeom prst="horizontalScroll">
            <a:avLst/>
          </a:prstGeom>
          <a:solidFill>
            <a:schemeClr val="accent1">
              <a:alpha val="75000"/>
            </a:schemeClr>
          </a:solidFill>
          <a:ln w="38100">
            <a:solidFill>
              <a:schemeClr val="accent2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rgbClr val="4CB9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3:</a:t>
            </a:r>
          </a:p>
          <a:p>
            <a:pPr algn="ctr"/>
            <a:r>
              <a:rPr lang="en-US" sz="48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 tra những chất, vật dụng có thể gây cháy</a:t>
            </a:r>
          </a:p>
          <a:p>
            <a:pPr algn="ctr"/>
            <a:endParaRPr lang="en-US" sz="3200">
              <a:solidFill>
                <a:srgbClr val="4CB9D0"/>
              </a:solidFill>
              <a:latin typeface="UVN Banh Mi" pitchFamily="2" charset="0"/>
            </a:endParaRPr>
          </a:p>
        </p:txBody>
      </p:sp>
      <p:pic>
        <p:nvPicPr>
          <p:cNvPr id="1026" name="Picture 2" descr="10,063 Child Searching Illustrations &amp; Clip Art - iStock">
            <a:extLst>
              <a:ext uri="{FF2B5EF4-FFF2-40B4-BE49-F238E27FC236}">
                <a16:creationId xmlns:a16="http://schemas.microsoft.com/office/drawing/2014/main" xmlns="" id="{9F83D17B-8637-BE74-F315-164878FE12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A0AD37"/>
              </a:clrFrom>
              <a:clrTo>
                <a:srgbClr val="A0AD3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6691" y="2645641"/>
            <a:ext cx="4489407" cy="3594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10,063 Child Searching Illustrations &amp; Clip Art - iStock">
            <a:extLst>
              <a:ext uri="{FF2B5EF4-FFF2-40B4-BE49-F238E27FC236}">
                <a16:creationId xmlns:a16="http://schemas.microsoft.com/office/drawing/2014/main" xmlns="" id="{E3D29356-D9CA-D788-AA93-F9C3CF210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4666B1"/>
              </a:clrFrom>
              <a:clrTo>
                <a:srgbClr val="4666B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1328" y="2673478"/>
            <a:ext cx="4489407" cy="3594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Little Girl Success Stock Illustration - Download Image Now - iStock">
            <a:extLst>
              <a:ext uri="{FF2B5EF4-FFF2-40B4-BE49-F238E27FC236}">
                <a16:creationId xmlns:a16="http://schemas.microsoft.com/office/drawing/2014/main" xmlns="" id="{786D1F99-63C6-50FA-1C81-60500366B9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5059" y="2277701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>
            <a:extLst>
              <a:ext uri="{FF2B5EF4-FFF2-40B4-BE49-F238E27FC236}">
                <a16:creationId xmlns:a16="http://schemas.microsoft.com/office/drawing/2014/main" xmlns="" id="{2D3CB2C0-6B4D-B88B-8DBB-5B9FE4EA55A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832872" y="47134"/>
            <a:ext cx="1359127" cy="1528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568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1BB351B6-2635-4068-AA57-71A4C442F5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10630" flipH="1">
            <a:off x="2372342" y="220420"/>
            <a:ext cx="778189" cy="1203867"/>
          </a:xfrm>
          <a:prstGeom prst="rect">
            <a:avLst/>
          </a:prstGeom>
        </p:spPr>
      </p:pic>
      <p:sp>
        <p:nvSpPr>
          <p:cNvPr id="28" name="椭圆 27">
            <a:extLst>
              <a:ext uri="{FF2B5EF4-FFF2-40B4-BE49-F238E27FC236}">
                <a16:creationId xmlns:a16="http://schemas.microsoft.com/office/drawing/2014/main" xmlns="" id="{82216591-F7C9-4617-8725-28870A64D045}"/>
              </a:ext>
            </a:extLst>
          </p:cNvPr>
          <p:cNvSpPr/>
          <p:nvPr/>
        </p:nvSpPr>
        <p:spPr>
          <a:xfrm>
            <a:off x="2481979" y="1945829"/>
            <a:ext cx="861612" cy="861612"/>
          </a:xfrm>
          <a:prstGeom prst="ellipse">
            <a:avLst/>
          </a:prstGeom>
          <a:solidFill>
            <a:srgbClr val="FF875D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zh-CN" altLang="en-US" sz="4000" dirty="0">
              <a:solidFill>
                <a:schemeClr val="accent2"/>
              </a:solidFill>
              <a:latin typeface="+mn-ea"/>
              <a:ea typeface="字魂80号-萌趣小鱼体" panose="00000500000000000000" pitchFamily="2" charset="-122"/>
            </a:endParaRPr>
          </a:p>
        </p:txBody>
      </p:sp>
      <p:sp>
        <p:nvSpPr>
          <p:cNvPr id="30" name="椭圆 29">
            <a:extLst>
              <a:ext uri="{FF2B5EF4-FFF2-40B4-BE49-F238E27FC236}">
                <a16:creationId xmlns:a16="http://schemas.microsoft.com/office/drawing/2014/main" xmlns="" id="{6F14CA10-DA05-433F-92CE-B115B7EE5890}"/>
              </a:ext>
            </a:extLst>
          </p:cNvPr>
          <p:cNvSpPr/>
          <p:nvPr/>
        </p:nvSpPr>
        <p:spPr>
          <a:xfrm>
            <a:off x="4501279" y="1945829"/>
            <a:ext cx="861612" cy="861612"/>
          </a:xfrm>
          <a:prstGeom prst="ellipse">
            <a:avLst/>
          </a:prstGeom>
          <a:solidFill>
            <a:srgbClr val="FF875D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zh-CN" altLang="en-US" sz="4000" dirty="0">
              <a:solidFill>
                <a:schemeClr val="accent2"/>
              </a:solidFill>
              <a:latin typeface="+mn-ea"/>
              <a:ea typeface="字魂80号-萌趣小鱼体" panose="00000500000000000000" pitchFamily="2" charset="-122"/>
            </a:endParaRPr>
          </a:p>
        </p:txBody>
      </p:sp>
      <p:sp>
        <p:nvSpPr>
          <p:cNvPr id="34" name="椭圆 33">
            <a:extLst>
              <a:ext uri="{FF2B5EF4-FFF2-40B4-BE49-F238E27FC236}">
                <a16:creationId xmlns:a16="http://schemas.microsoft.com/office/drawing/2014/main" xmlns="" id="{0F08FB56-C3F1-4AD0-86BA-A5C85FF97819}"/>
              </a:ext>
            </a:extLst>
          </p:cNvPr>
          <p:cNvSpPr/>
          <p:nvPr/>
        </p:nvSpPr>
        <p:spPr>
          <a:xfrm>
            <a:off x="6520579" y="1945829"/>
            <a:ext cx="861612" cy="861612"/>
          </a:xfrm>
          <a:prstGeom prst="ellipse">
            <a:avLst/>
          </a:prstGeom>
          <a:solidFill>
            <a:srgbClr val="FF875D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zh-CN" altLang="en-US" sz="4000" dirty="0">
              <a:solidFill>
                <a:schemeClr val="accent2"/>
              </a:solidFill>
              <a:latin typeface="+mn-ea"/>
              <a:ea typeface="字魂80号-萌趣小鱼体" panose="00000500000000000000" pitchFamily="2" charset="-122"/>
            </a:endParaRPr>
          </a:p>
        </p:txBody>
      </p:sp>
      <p:sp>
        <p:nvSpPr>
          <p:cNvPr id="36" name="椭圆 35">
            <a:extLst>
              <a:ext uri="{FF2B5EF4-FFF2-40B4-BE49-F238E27FC236}">
                <a16:creationId xmlns:a16="http://schemas.microsoft.com/office/drawing/2014/main" xmlns="" id="{EE768E41-00A5-435E-B073-46B3C2C1F72F}"/>
              </a:ext>
            </a:extLst>
          </p:cNvPr>
          <p:cNvSpPr/>
          <p:nvPr/>
        </p:nvSpPr>
        <p:spPr>
          <a:xfrm>
            <a:off x="8539879" y="1945829"/>
            <a:ext cx="861612" cy="861612"/>
          </a:xfrm>
          <a:prstGeom prst="ellipse">
            <a:avLst/>
          </a:prstGeom>
          <a:solidFill>
            <a:srgbClr val="FF875D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zh-CN" altLang="en-US" sz="4000" dirty="0">
              <a:solidFill>
                <a:schemeClr val="accent2"/>
              </a:solidFill>
              <a:latin typeface="+mn-ea"/>
              <a:ea typeface="字魂80号-萌趣小鱼体" panose="00000500000000000000" pitchFamily="2" charset="-122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E08500F3-A582-1EB1-CA9F-0046851DDDB9}"/>
              </a:ext>
            </a:extLst>
          </p:cNvPr>
          <p:cNvGrpSpPr/>
          <p:nvPr/>
        </p:nvGrpSpPr>
        <p:grpSpPr>
          <a:xfrm>
            <a:off x="10251564" y="3792116"/>
            <a:ext cx="1696345" cy="2914650"/>
            <a:chOff x="10251564" y="3792116"/>
            <a:chExt cx="1696345" cy="2914650"/>
          </a:xfrm>
        </p:grpSpPr>
        <p:sp>
          <p:nvSpPr>
            <p:cNvPr id="6" name="TextBox 1">
              <a:extLst>
                <a:ext uri="{FF2B5EF4-FFF2-40B4-BE49-F238E27FC236}">
                  <a16:creationId xmlns:a16="http://schemas.microsoft.com/office/drawing/2014/main" xmlns="" id="{E4A96654-6D78-6054-D670-40E74D792724}"/>
                </a:ext>
              </a:extLst>
            </p:cNvPr>
            <p:cNvSpPr txBox="1"/>
            <p:nvPr/>
          </p:nvSpPr>
          <p:spPr>
            <a:xfrm rot="5400000">
              <a:off x="10415537" y="4631837"/>
              <a:ext cx="169634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SG" sz="1800" i="0" dirty="0" err="1">
                  <a:effectLst/>
                  <a:latin typeface="Arial" panose="020B0604020202020204" pitchFamily="34" charset="0"/>
                </a:rPr>
                <a:t>Nguyễn</a:t>
              </a:r>
              <a:r>
                <a:rPr lang="en-SG" sz="1800" i="0" dirty="0">
                  <a:effectLst/>
                  <a:latin typeface="Arial" panose="020B0604020202020204" pitchFamily="34" charset="0"/>
                </a:rPr>
                <a:t> </a:t>
              </a:r>
              <a:r>
                <a:rPr lang="en-SG" sz="1800" i="0" dirty="0" err="1">
                  <a:effectLst/>
                  <a:latin typeface="Arial" panose="020B0604020202020204" pitchFamily="34" charset="0"/>
                </a:rPr>
                <a:t>Thị</a:t>
              </a:r>
              <a:r>
                <a:rPr lang="en-SG" sz="1800" i="0" dirty="0">
                  <a:effectLst/>
                  <a:latin typeface="Arial" panose="020B0604020202020204" pitchFamily="34" charset="0"/>
                </a:rPr>
                <a:t> </a:t>
              </a:r>
              <a:r>
                <a:rPr lang="en-SG" sz="1800" i="0" dirty="0" err="1">
                  <a:effectLst/>
                  <a:latin typeface="Arial" panose="020B0604020202020204" pitchFamily="34" charset="0"/>
                </a:rPr>
                <a:t>Ái</a:t>
              </a:r>
              <a:r>
                <a:rPr lang="en-SG" sz="1800" i="0" dirty="0">
                  <a:effectLst/>
                  <a:latin typeface="Arial" panose="020B0604020202020204" pitchFamily="34" charset="0"/>
                </a:rPr>
                <a:t> </a:t>
              </a:r>
              <a:r>
                <a:rPr lang="en-SG" sz="1800" i="0" dirty="0" err="1">
                  <a:effectLst/>
                  <a:latin typeface="Arial" panose="020B0604020202020204" pitchFamily="34" charset="0"/>
                </a:rPr>
                <a:t>Quyên</a:t>
              </a:r>
              <a:endParaRPr lang="en-SG" dirty="0"/>
            </a:p>
          </p:txBody>
        </p:sp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xmlns="" id="{33D4627C-86E4-41A0-8989-38B0BF680E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251564" y="3792116"/>
              <a:ext cx="1696345" cy="2914650"/>
            </a:xfrm>
            <a:prstGeom prst="rect">
              <a:avLst/>
            </a:prstGeom>
          </p:spPr>
        </p:pic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ECCA220B-D0E0-4CF3-BD3D-0BEBE07C93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82554" y="6325702"/>
            <a:ext cx="485023" cy="38801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6821E47A-E05C-4FAE-8C3D-CF54A24D87F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1548" y="5285595"/>
            <a:ext cx="851006" cy="142812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0DA646A6-4589-C52F-582A-C2C9873079EA}"/>
              </a:ext>
            </a:extLst>
          </p:cNvPr>
          <p:cNvSpPr txBox="1"/>
          <p:nvPr/>
        </p:nvSpPr>
        <p:spPr>
          <a:xfrm>
            <a:off x="3628919" y="1160998"/>
            <a:ext cx="5984334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6600">
                <a:solidFill>
                  <a:schemeClr val="accent2"/>
                </a:solidFill>
                <a:latin typeface="Times New Roman" panose="02020603050405020304" pitchFamily="18" charset="0"/>
                <a:ea typeface="字魂80号-萌趣小鱼体" panose="00000500000000000000" pitchFamily="2" charset="-122"/>
                <a:cs typeface="Times New Roman" panose="02020603050405020304" pitchFamily="18" charset="0"/>
              </a:rPr>
              <a:t>Tự nhiên xã hội</a:t>
            </a:r>
            <a:endParaRPr lang="zh-CN" altLang="en-US" sz="6600" dirty="0">
              <a:solidFill>
                <a:schemeClr val="accent2"/>
              </a:solidFill>
              <a:latin typeface="Times New Roman" panose="02020603050405020304" pitchFamily="18" charset="0"/>
              <a:ea typeface="字魂80号-萌趣小鱼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C9CCD7F6-3EFA-E566-3F3E-75AC37E2CC30}"/>
              </a:ext>
            </a:extLst>
          </p:cNvPr>
          <p:cNvSpPr/>
          <p:nvPr/>
        </p:nvSpPr>
        <p:spPr>
          <a:xfrm>
            <a:off x="2271252" y="2346863"/>
            <a:ext cx="8308258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cap="none" spc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Cookies" panose="02040603050506020204" pitchFamily="18" charset="0"/>
              </a:rPr>
              <a:t>Phòng cháy hỏa hoạn khi ở nhà </a:t>
            </a:r>
          </a:p>
          <a:p>
            <a:pPr algn="ctr"/>
            <a:endParaRPr lang="en-US" sz="6000" b="1" cap="none" spc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UTM Cookies" panose="0204060305050602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55B1950-0786-54E5-1F88-D382D1D08F70}"/>
              </a:ext>
            </a:extLst>
          </p:cNvPr>
          <p:cNvSpPr txBox="1"/>
          <p:nvPr/>
        </p:nvSpPr>
        <p:spPr>
          <a:xfrm>
            <a:off x="5722374" y="4370228"/>
            <a:ext cx="14060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SVN-Hole Hearted" panose="020B0A06020104020203" pitchFamily="34" charset="0"/>
              </a:rPr>
              <a:t>Tiết 1</a:t>
            </a:r>
          </a:p>
        </p:txBody>
      </p:sp>
    </p:spTree>
    <p:extLst>
      <p:ext uri="{BB962C8B-B14F-4D97-AF65-F5344CB8AC3E}">
        <p14:creationId xmlns:p14="http://schemas.microsoft.com/office/powerpoint/2010/main" val="3676924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5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250"/>
                            </p:stCondLst>
                            <p:childTnLst>
                              <p:par>
                                <p:cTn id="4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750"/>
                            </p:stCondLst>
                            <p:childTnLst>
                              <p:par>
                                <p:cTn id="4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250"/>
                            </p:stCondLst>
                            <p:childTnLst>
                              <p:par>
                                <p:cTn id="4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0" grpId="0" animBg="1"/>
      <p:bldP spid="34" grpId="0" animBg="1"/>
      <p:bldP spid="36" grpId="0" animBg="1"/>
      <p:bldP spid="17" grpId="0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09548685-6AD2-2CAD-C0E8-A787CE5ABD5C}"/>
              </a:ext>
            </a:extLst>
          </p:cNvPr>
          <p:cNvSpPr txBox="1"/>
          <p:nvPr/>
        </p:nvSpPr>
        <p:spPr>
          <a:xfrm>
            <a:off x="803635" y="338521"/>
            <a:ext cx="609442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>
                <a:latin typeface="SVN-Kitten" pitchFamily="50" charset="0"/>
              </a:rPr>
              <a:t>Thảo luận nhóm 4: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461A96E2-3020-864F-2827-3A9E8E7C1B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8547" y="47134"/>
            <a:ext cx="1784628" cy="81085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3E84B97-5034-DC5F-CFDB-F4901EFA75B6}"/>
              </a:ext>
            </a:extLst>
          </p:cNvPr>
          <p:cNvSpPr txBox="1"/>
          <p:nvPr/>
        </p:nvSpPr>
        <p:spPr>
          <a:xfrm>
            <a:off x="441540" y="1538191"/>
            <a:ext cx="98321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432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Điều</a:t>
            </a:r>
            <a:r>
              <a:rPr lang="en-US" sz="3200" b="1" dirty="0">
                <a:solidFill>
                  <a:srgbClr val="FF432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432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</a:t>
            </a:r>
            <a:r>
              <a:rPr lang="en-US" sz="3200" b="1" dirty="0">
                <a:solidFill>
                  <a:srgbClr val="FF432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432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200" b="1" dirty="0">
                <a:solidFill>
                  <a:srgbClr val="FF432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432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chất</a:t>
            </a:r>
            <a:r>
              <a:rPr lang="en-US" sz="3200" b="1" dirty="0">
                <a:solidFill>
                  <a:srgbClr val="FF432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FF432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3200" b="1" dirty="0">
                <a:solidFill>
                  <a:srgbClr val="FF432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432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3200" b="1" dirty="0">
                <a:solidFill>
                  <a:srgbClr val="FF432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432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b="1" dirty="0">
                <a:solidFill>
                  <a:srgbClr val="FF432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432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200" b="1" dirty="0">
                <a:solidFill>
                  <a:srgbClr val="FF432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432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gây</a:t>
            </a:r>
            <a:r>
              <a:rPr lang="en-US" sz="3200" b="1" dirty="0">
                <a:solidFill>
                  <a:srgbClr val="FF432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432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cháy</a:t>
            </a:r>
            <a:r>
              <a:rPr lang="en-US" sz="3200" b="1" dirty="0">
                <a:solidFill>
                  <a:srgbClr val="FF432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432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b="1" dirty="0">
                <a:solidFill>
                  <a:srgbClr val="FF432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432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3200" b="1" dirty="0">
                <a:solidFill>
                  <a:srgbClr val="FF432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432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srgbClr val="FF432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432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200" b="1" dirty="0">
                <a:solidFill>
                  <a:srgbClr val="FF432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xmlns="" id="{A7102615-E785-4ACE-1DC4-550AF76632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9704730"/>
              </p:ext>
            </p:extLst>
          </p:nvPr>
        </p:nvGraphicFramePr>
        <p:xfrm>
          <a:off x="819739" y="2821844"/>
          <a:ext cx="10206873" cy="289560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402291">
                  <a:extLst>
                    <a:ext uri="{9D8B030D-6E8A-4147-A177-3AD203B41FA5}">
                      <a16:colId xmlns:a16="http://schemas.microsoft.com/office/drawing/2014/main" xmlns="" val="3821185476"/>
                    </a:ext>
                  </a:extLst>
                </a:gridCol>
                <a:gridCol w="3402291">
                  <a:extLst>
                    <a:ext uri="{9D8B030D-6E8A-4147-A177-3AD203B41FA5}">
                      <a16:colId xmlns:a16="http://schemas.microsoft.com/office/drawing/2014/main" xmlns="" val="1650352834"/>
                    </a:ext>
                  </a:extLst>
                </a:gridCol>
                <a:gridCol w="3402291">
                  <a:extLst>
                    <a:ext uri="{9D8B030D-6E8A-4147-A177-3AD203B41FA5}">
                      <a16:colId xmlns:a16="http://schemas.microsoft.com/office/drawing/2014/main" xmlns="" val="324088969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400">
                          <a:latin typeface="iCIEL CiaoBella" pitchFamily="50" charset="0"/>
                        </a:rPr>
                        <a:t>Chất, vật dụng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>
                          <a:latin typeface="iCIEL CiaoBella" pitchFamily="50" charset="0"/>
                        </a:rPr>
                        <a:t>Nguy cơ gây cháy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>
                          <a:latin typeface="iCIEL CiaoBella" pitchFamily="50" charset="0"/>
                        </a:rPr>
                        <a:t>Đề xuất của em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9176122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Dầu hỏa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Để gần bếp lửa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Để xa bếp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6723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846888049"/>
                  </a:ext>
                </a:extLst>
              </a:tr>
            </a:tbl>
          </a:graphicData>
        </a:graphic>
      </p:graphicFrame>
      <p:pic>
        <p:nvPicPr>
          <p:cNvPr id="31" name="Picture 8">
            <a:extLst>
              <a:ext uri="{FF2B5EF4-FFF2-40B4-BE49-F238E27FC236}">
                <a16:creationId xmlns:a16="http://schemas.microsoft.com/office/drawing/2014/main" xmlns="" id="{34883B12-A9D9-E47B-9290-91D28076B4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753046" y="47134"/>
            <a:ext cx="2438954" cy="27432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D9587DC4-F7E4-D63A-4099-3A7B16D50D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53522" y="5107844"/>
            <a:ext cx="3258482" cy="1719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055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7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8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32" presetClass="emph" presetSubtype="0" repeatCount="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4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6" fill="hold" nodeType="with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17" dur="12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18" dur="12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1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5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0.7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1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7" grpId="0"/>
          <p:bldP spid="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32" presetClass="emph" presetSubtype="0" repeatCount="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4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2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2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1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5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0.7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1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7" grpId="0"/>
          <p:bldP spid="6" grpId="0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9B8B0F6C-39CE-4275-BD65-C4F22DB1B8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6525" y="4425602"/>
            <a:ext cx="1590675" cy="21717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87B8F73-78CA-FE52-6FC5-40EF2883F64B}"/>
              </a:ext>
            </a:extLst>
          </p:cNvPr>
          <p:cNvGrpSpPr/>
          <p:nvPr/>
        </p:nvGrpSpPr>
        <p:grpSpPr>
          <a:xfrm>
            <a:off x="179109" y="540838"/>
            <a:ext cx="5166293" cy="5687489"/>
            <a:chOff x="179109" y="540838"/>
            <a:chExt cx="5166293" cy="5687489"/>
          </a:xfrm>
        </p:grpSpPr>
        <p:sp>
          <p:nvSpPr>
            <p:cNvPr id="3" name="Speech Bubble: Oval 2">
              <a:extLst>
                <a:ext uri="{FF2B5EF4-FFF2-40B4-BE49-F238E27FC236}">
                  <a16:creationId xmlns:a16="http://schemas.microsoft.com/office/drawing/2014/main" xmlns="" id="{D595453A-61B3-353D-9D17-47D3733D6CCD}"/>
                </a:ext>
              </a:extLst>
            </p:cNvPr>
            <p:cNvSpPr/>
            <p:nvPr/>
          </p:nvSpPr>
          <p:spPr>
            <a:xfrm>
              <a:off x="179109" y="540838"/>
              <a:ext cx="5166293" cy="2168164"/>
            </a:xfrm>
            <a:prstGeom prst="wedgeEllipseCallout">
              <a:avLst>
                <a:gd name="adj1" fmla="val -16456"/>
                <a:gd name="adj2" fmla="val 68395"/>
              </a:avLst>
            </a:prstGeom>
            <a:solidFill>
              <a:schemeClr val="accent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>
                  <a:solidFill>
                    <a:srgbClr val="4CB9D0"/>
                  </a:solidFill>
                  <a:latin typeface="UTM Cookies" panose="02040603050506020204" pitchFamily="18" charset="0"/>
                </a:rPr>
                <a:t>Cùng</a:t>
              </a:r>
              <a:r>
                <a:rPr lang="en-US" sz="3200" b="1" dirty="0">
                  <a:solidFill>
                    <a:srgbClr val="4CB9D0"/>
                  </a:solidFill>
                  <a:latin typeface="UTM Cookies" panose="02040603050506020204" pitchFamily="18" charset="0"/>
                </a:rPr>
                <a:t> chia </a:t>
              </a:r>
              <a:r>
                <a:rPr lang="en-US" sz="3200" b="1" dirty="0" err="1">
                  <a:solidFill>
                    <a:srgbClr val="4CB9D0"/>
                  </a:solidFill>
                  <a:latin typeface="UTM Cookies" panose="02040603050506020204" pitchFamily="18" charset="0"/>
                </a:rPr>
                <a:t>sẻ</a:t>
              </a:r>
              <a:r>
                <a:rPr lang="en-US" sz="3200" b="1" dirty="0">
                  <a:solidFill>
                    <a:srgbClr val="4CB9D0"/>
                  </a:solidFill>
                  <a:latin typeface="UTM Cookies" panose="02040603050506020204" pitchFamily="18" charset="0"/>
                </a:rPr>
                <a:t>: </a:t>
              </a:r>
            </a:p>
            <a:p>
              <a:pPr algn="ctr"/>
              <a:r>
                <a:rPr lang="en-US" sz="3200" dirty="0" err="1">
                  <a:solidFill>
                    <a:srgbClr val="4CB9D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3200" dirty="0">
                  <a:solidFill>
                    <a:srgbClr val="4CB9D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4CB9D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nhóm</a:t>
              </a:r>
              <a:r>
                <a:rPr lang="en-US" sz="3200" dirty="0">
                  <a:solidFill>
                    <a:srgbClr val="4CB9D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4CB9D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lắng</a:t>
              </a:r>
              <a:r>
                <a:rPr lang="en-US" sz="3200" dirty="0">
                  <a:solidFill>
                    <a:srgbClr val="4CB9D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4CB9D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nghe</a:t>
              </a:r>
              <a:r>
                <a:rPr lang="en-US" sz="3200" dirty="0">
                  <a:solidFill>
                    <a:srgbClr val="4CB9D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– </a:t>
              </a:r>
              <a:r>
                <a:rPr lang="en-US" sz="3200" dirty="0" err="1">
                  <a:solidFill>
                    <a:srgbClr val="4CB9D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góp</a:t>
              </a:r>
              <a:r>
                <a:rPr lang="en-US" sz="3200" dirty="0">
                  <a:solidFill>
                    <a:srgbClr val="4CB9D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ý – </a:t>
              </a:r>
              <a:r>
                <a:rPr lang="en-US" sz="3200" dirty="0" err="1">
                  <a:solidFill>
                    <a:srgbClr val="4CB9D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bổ</a:t>
              </a:r>
              <a:r>
                <a:rPr lang="en-US" sz="3200" dirty="0">
                  <a:solidFill>
                    <a:srgbClr val="4CB9D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sung</a:t>
              </a: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1CA24C1F-37D1-54BE-94E3-4D7979776C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55940" y="3307304"/>
              <a:ext cx="2234055" cy="2921023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911E4E49-4C50-3AC0-6962-B4BCF95B1B1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80047" y="3307303"/>
              <a:ext cx="1975893" cy="2921023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908A9DF-027A-94B8-AA97-603D2033C37B}"/>
              </a:ext>
            </a:extLst>
          </p:cNvPr>
          <p:cNvSpPr txBox="1"/>
          <p:nvPr/>
        </p:nvSpPr>
        <p:spPr>
          <a:xfrm>
            <a:off x="5584723" y="260698"/>
            <a:ext cx="64281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FF432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Điều</a:t>
            </a:r>
            <a:r>
              <a:rPr lang="en-US" sz="3200" b="1" dirty="0">
                <a:solidFill>
                  <a:srgbClr val="FF432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432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</a:t>
            </a:r>
            <a:r>
              <a:rPr lang="en-US" sz="3200" b="1" dirty="0">
                <a:solidFill>
                  <a:srgbClr val="FF432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432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200" b="1" dirty="0">
                <a:solidFill>
                  <a:srgbClr val="FF432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432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chất</a:t>
            </a:r>
            <a:r>
              <a:rPr lang="en-US" sz="3200" b="1" dirty="0">
                <a:solidFill>
                  <a:srgbClr val="FF432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FF432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3200" b="1" dirty="0">
                <a:solidFill>
                  <a:srgbClr val="FF432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432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3200" b="1" dirty="0">
                <a:solidFill>
                  <a:srgbClr val="FF432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432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b="1" dirty="0">
                <a:solidFill>
                  <a:srgbClr val="FF432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432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200" b="1" dirty="0">
                <a:solidFill>
                  <a:srgbClr val="FF432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432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gây</a:t>
            </a:r>
            <a:r>
              <a:rPr lang="en-US" sz="3200" b="1" dirty="0">
                <a:solidFill>
                  <a:srgbClr val="FF432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432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cháy</a:t>
            </a:r>
            <a:r>
              <a:rPr lang="en-US" sz="3200" b="1" dirty="0">
                <a:solidFill>
                  <a:srgbClr val="FF432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432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b="1" dirty="0">
                <a:solidFill>
                  <a:srgbClr val="FF432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432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3200" b="1" dirty="0">
                <a:solidFill>
                  <a:srgbClr val="FF432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432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srgbClr val="FF432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432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200" b="1" dirty="0">
                <a:solidFill>
                  <a:srgbClr val="FF432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graphicFrame>
        <p:nvGraphicFramePr>
          <p:cNvPr id="9" name="Table 7">
            <a:extLst>
              <a:ext uri="{FF2B5EF4-FFF2-40B4-BE49-F238E27FC236}">
                <a16:creationId xmlns:a16="http://schemas.microsoft.com/office/drawing/2014/main" xmlns="" id="{0C9C3A72-7F6D-7AE5-503F-59D8BF7754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0303356"/>
              </p:ext>
            </p:extLst>
          </p:nvPr>
        </p:nvGraphicFramePr>
        <p:xfrm>
          <a:off x="5697966" y="1447939"/>
          <a:ext cx="6213987" cy="381000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071329">
                  <a:extLst>
                    <a:ext uri="{9D8B030D-6E8A-4147-A177-3AD203B41FA5}">
                      <a16:colId xmlns:a16="http://schemas.microsoft.com/office/drawing/2014/main" xmlns="" val="3821185476"/>
                    </a:ext>
                  </a:extLst>
                </a:gridCol>
                <a:gridCol w="2071329">
                  <a:extLst>
                    <a:ext uri="{9D8B030D-6E8A-4147-A177-3AD203B41FA5}">
                      <a16:colId xmlns:a16="http://schemas.microsoft.com/office/drawing/2014/main" xmlns="" val="1650352834"/>
                    </a:ext>
                  </a:extLst>
                </a:gridCol>
                <a:gridCol w="2071329">
                  <a:extLst>
                    <a:ext uri="{9D8B030D-6E8A-4147-A177-3AD203B41FA5}">
                      <a16:colId xmlns:a16="http://schemas.microsoft.com/office/drawing/2014/main" xmlns="" val="324088969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latin typeface="iCIEL CiaoBella" pitchFamily="50" charset="0"/>
                        </a:rPr>
                        <a:t>Chất</a:t>
                      </a:r>
                      <a:r>
                        <a:rPr lang="en-US" sz="4000" dirty="0">
                          <a:latin typeface="iCIEL CiaoBella" pitchFamily="50" charset="0"/>
                        </a:rPr>
                        <a:t>, </a:t>
                      </a:r>
                    </a:p>
                    <a:p>
                      <a:pPr algn="ctr"/>
                      <a:r>
                        <a:rPr lang="en-US" sz="4000" dirty="0" err="1">
                          <a:latin typeface="iCIEL CiaoBella" pitchFamily="50" charset="0"/>
                        </a:rPr>
                        <a:t>vật</a:t>
                      </a:r>
                      <a:r>
                        <a:rPr lang="en-US" sz="4000" dirty="0">
                          <a:latin typeface="iCIEL CiaoBella" pitchFamily="50" charset="0"/>
                        </a:rPr>
                        <a:t> </a:t>
                      </a:r>
                      <a:r>
                        <a:rPr lang="en-US" sz="4000" dirty="0" err="1">
                          <a:latin typeface="iCIEL CiaoBella" pitchFamily="50" charset="0"/>
                        </a:rPr>
                        <a:t>dụng</a:t>
                      </a:r>
                      <a:endParaRPr lang="en-US" sz="4000" dirty="0">
                        <a:latin typeface="iCIEL CiaoBella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latin typeface="iCIEL CiaoBella" pitchFamily="50" charset="0"/>
                        </a:rPr>
                        <a:t>Nguy</a:t>
                      </a:r>
                      <a:r>
                        <a:rPr lang="en-US" sz="4000" dirty="0">
                          <a:latin typeface="iCIEL CiaoBella" pitchFamily="50" charset="0"/>
                        </a:rPr>
                        <a:t> </a:t>
                      </a:r>
                      <a:r>
                        <a:rPr lang="en-US" sz="4000" dirty="0" err="1">
                          <a:latin typeface="iCIEL CiaoBella" pitchFamily="50" charset="0"/>
                        </a:rPr>
                        <a:t>cơ</a:t>
                      </a:r>
                      <a:r>
                        <a:rPr lang="en-US" sz="4000" dirty="0">
                          <a:latin typeface="iCIEL CiaoBella" pitchFamily="50" charset="0"/>
                        </a:rPr>
                        <a:t> </a:t>
                      </a:r>
                      <a:r>
                        <a:rPr lang="en-US" sz="4000" dirty="0" err="1">
                          <a:latin typeface="iCIEL CiaoBella" pitchFamily="50" charset="0"/>
                        </a:rPr>
                        <a:t>gây</a:t>
                      </a:r>
                      <a:r>
                        <a:rPr lang="en-US" sz="4000" dirty="0">
                          <a:latin typeface="iCIEL CiaoBella" pitchFamily="50" charset="0"/>
                        </a:rPr>
                        <a:t> </a:t>
                      </a:r>
                      <a:r>
                        <a:rPr lang="en-US" sz="4000" dirty="0" err="1">
                          <a:latin typeface="iCIEL CiaoBella" pitchFamily="50" charset="0"/>
                        </a:rPr>
                        <a:t>cháy</a:t>
                      </a:r>
                      <a:endParaRPr lang="en-US" sz="4000" dirty="0">
                        <a:latin typeface="iCIEL CiaoBella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latin typeface="iCIEL CiaoBella" pitchFamily="50" charset="0"/>
                        </a:rPr>
                        <a:t>Đề</a:t>
                      </a:r>
                      <a:r>
                        <a:rPr lang="en-US" sz="4000" dirty="0">
                          <a:latin typeface="iCIEL CiaoBella" pitchFamily="50" charset="0"/>
                        </a:rPr>
                        <a:t> </a:t>
                      </a:r>
                      <a:r>
                        <a:rPr lang="en-US" sz="4000" dirty="0" err="1">
                          <a:latin typeface="iCIEL CiaoBella" pitchFamily="50" charset="0"/>
                        </a:rPr>
                        <a:t>xuất</a:t>
                      </a:r>
                      <a:r>
                        <a:rPr lang="en-US" sz="4000" dirty="0">
                          <a:latin typeface="iCIEL CiaoBella" pitchFamily="50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4000" dirty="0" err="1">
                          <a:latin typeface="iCIEL CiaoBella" pitchFamily="50" charset="0"/>
                        </a:rPr>
                        <a:t>của</a:t>
                      </a:r>
                      <a:r>
                        <a:rPr lang="en-US" sz="4000" dirty="0">
                          <a:latin typeface="iCIEL CiaoBella" pitchFamily="50" charset="0"/>
                        </a:rPr>
                        <a:t> </a:t>
                      </a:r>
                      <a:r>
                        <a:rPr lang="en-US" sz="4000" dirty="0" err="1">
                          <a:latin typeface="iCIEL CiaoBella" pitchFamily="50" charset="0"/>
                        </a:rPr>
                        <a:t>em</a:t>
                      </a:r>
                      <a:endParaRPr lang="en-US" sz="4000" dirty="0">
                        <a:latin typeface="iCIEL CiaoBella" pitchFamily="50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9176122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Dầu</a:t>
                      </a:r>
                      <a:r>
                        <a:rPr lang="en-US" sz="3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hỏa</a:t>
                      </a:r>
                      <a:endParaRPr lang="en-US" sz="3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Để</a:t>
                      </a:r>
                      <a:r>
                        <a:rPr lang="en-US" sz="3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gần</a:t>
                      </a:r>
                      <a:r>
                        <a:rPr lang="en-US" sz="3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bếp</a:t>
                      </a:r>
                      <a:r>
                        <a:rPr lang="en-US" sz="3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lửa</a:t>
                      </a:r>
                      <a:endParaRPr lang="en-US" sz="3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Để</a:t>
                      </a:r>
                      <a:r>
                        <a:rPr lang="en-US" sz="3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xa</a:t>
                      </a:r>
                      <a:r>
                        <a:rPr lang="en-US" sz="3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bếp</a:t>
                      </a:r>
                      <a:endParaRPr lang="en-US" sz="3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6723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8468880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23554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raphic 31">
            <a:extLst>
              <a:ext uri="{FF2B5EF4-FFF2-40B4-BE49-F238E27FC236}">
                <a16:creationId xmlns:a16="http://schemas.microsoft.com/office/drawing/2014/main" xmlns="" id="{2DB6AEBC-B74B-32A9-4A4A-1D0500D43F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9482" y="175143"/>
            <a:ext cx="4835171" cy="3160977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xmlns="" id="{E9BA3312-DF87-A1A1-CE73-F838F0C12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218" y="646520"/>
            <a:ext cx="3991700" cy="2086725"/>
          </a:xfrm>
        </p:spPr>
        <p:txBody>
          <a:bodyPr/>
          <a:lstStyle/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Những vật dụng có thể gây cháy</a:t>
            </a:r>
          </a:p>
        </p:txBody>
      </p:sp>
      <p:pic>
        <p:nvPicPr>
          <p:cNvPr id="2052" name="Picture 4" descr="34 mẹo vệ sinh nhà cửa cực hiệu quả cho ngày Tết">
            <a:extLst>
              <a:ext uri="{FF2B5EF4-FFF2-40B4-BE49-F238E27FC236}">
                <a16:creationId xmlns:a16="http://schemas.microsoft.com/office/drawing/2014/main" xmlns="" id="{77B3240B-2335-8BAF-2E84-8B458381CE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0661" y="-430678"/>
            <a:ext cx="3483990" cy="3483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Static TV Cartoon - Shared Files - Anime Studio Tutor - Moho Pro (Anime  Studio) Tutorials">
            <a:extLst>
              <a:ext uri="{FF2B5EF4-FFF2-40B4-BE49-F238E27FC236}">
                <a16:creationId xmlns:a16="http://schemas.microsoft.com/office/drawing/2014/main" xmlns="" id="{4891AC44-BC4F-FD47-DDA2-C4FA7A73F9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2891" y="196845"/>
            <a:ext cx="4169643" cy="3122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ình ảnh Yếu Tố Hoạt Hình Bằng Tay Lò Vi Sóng PNG , Lò Nướng Clipart, Lò Vi  Sóng, Một Thiết Bị điện PNG miễn phí tải tập tin PSDComment và Vector">
            <a:extLst>
              <a:ext uri="{FF2B5EF4-FFF2-40B4-BE49-F238E27FC236}">
                <a16:creationId xmlns:a16="http://schemas.microsoft.com/office/drawing/2014/main" xmlns="" id="{4ABB50B0-4243-2D24-1356-4A393E3DDB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EDEDED"/>
              </a:clrFrom>
              <a:clrTo>
                <a:srgbClr val="EDED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7731" y="3172061"/>
            <a:ext cx="4153293" cy="4153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4 Nguyên nhân cửa tủ lạnh đóng không khít">
            <a:extLst>
              <a:ext uri="{FF2B5EF4-FFF2-40B4-BE49-F238E27FC236}">
                <a16:creationId xmlns:a16="http://schemas.microsoft.com/office/drawing/2014/main" xmlns="" id="{2B7006A3-9182-9EA3-537B-801EF22338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2555" y="3500179"/>
            <a:ext cx="3483991" cy="3271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ình ảnh Máy Giặt Màu Xanh Máy Giặt Vẽ Tay Máy Giặt Hoạt Hình Trang Trí Máy  Giặt PNG , Máy Giặt, Máy Giặt Màu Xanh, Máy Giặt Vẽ Tay PNG miễn">
            <a:extLst>
              <a:ext uri="{FF2B5EF4-FFF2-40B4-BE49-F238E27FC236}">
                <a16:creationId xmlns:a16="http://schemas.microsoft.com/office/drawing/2014/main" xmlns="" id="{397CBBBB-8086-2E6A-5BAB-67AF438035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848" y="3053312"/>
            <a:ext cx="3696093" cy="3696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1980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1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10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A picture containing diagram&#10;&#10;Description automatically generated">
            <a:extLst>
              <a:ext uri="{FF2B5EF4-FFF2-40B4-BE49-F238E27FC236}">
                <a16:creationId xmlns:a16="http://schemas.microsoft.com/office/drawing/2014/main" xmlns="" id="{8A9F2D73-4673-5713-4196-B901BD8440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084" y="-2947100"/>
            <a:ext cx="9953716" cy="6262986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1EF0B3E4-F748-11DA-A8E5-070DB28035B5}"/>
              </a:ext>
            </a:extLst>
          </p:cNvPr>
          <p:cNvSpPr txBox="1"/>
          <p:nvPr/>
        </p:nvSpPr>
        <p:spPr>
          <a:xfrm>
            <a:off x="3048786" y="108134"/>
            <a:ext cx="609442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>
                <a:solidFill>
                  <a:srgbClr val="4CB9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4: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9E93FA6B-A8A0-261B-475D-6BD060A2FC1D}"/>
              </a:ext>
            </a:extLst>
          </p:cNvPr>
          <p:cNvSpPr txBox="1"/>
          <p:nvPr/>
        </p:nvSpPr>
        <p:spPr>
          <a:xfrm>
            <a:off x="2394408" y="809861"/>
            <a:ext cx="837100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06967768-70E5-1C47-9E4E-3BED699D71D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367" y="3894212"/>
            <a:ext cx="4471518" cy="317863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D65F7B9D-1504-836C-198A-DE8C7F361F2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5" t="-8130" r="2625" b="8130"/>
          <a:stretch/>
        </p:blipFill>
        <p:spPr>
          <a:xfrm>
            <a:off x="4132188" y="3429000"/>
            <a:ext cx="4195042" cy="324478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D3BF92FF-B07F-689F-5ADB-25E3480B710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34"/>
          <a:stretch/>
        </p:blipFill>
        <p:spPr>
          <a:xfrm>
            <a:off x="8327230" y="3704539"/>
            <a:ext cx="3911904" cy="2693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129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4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9B8B0F6C-39CE-4275-BD65-C4F22DB1B8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6525" y="4425602"/>
            <a:ext cx="1590675" cy="21717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00D0245E-52D3-31CD-BCD5-CD1700AF32D7}"/>
              </a:ext>
            </a:extLst>
          </p:cNvPr>
          <p:cNvGrpSpPr/>
          <p:nvPr/>
        </p:nvGrpSpPr>
        <p:grpSpPr>
          <a:xfrm>
            <a:off x="3777027" y="2496065"/>
            <a:ext cx="4637943" cy="4195456"/>
            <a:chOff x="3777027" y="2496065"/>
            <a:chExt cx="4637943" cy="4195456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xmlns="" id="{D659A03B-F399-9BDB-32C1-10CCCDE83C68}"/>
                </a:ext>
              </a:extLst>
            </p:cNvPr>
            <p:cNvSpPr/>
            <p:nvPr/>
          </p:nvSpPr>
          <p:spPr>
            <a:xfrm>
              <a:off x="4072240" y="2496065"/>
              <a:ext cx="3867665" cy="1865870"/>
            </a:xfrm>
            <a:prstGeom prst="roundRect">
              <a:avLst/>
            </a:prstGeom>
            <a:solidFill>
              <a:schemeClr val="accent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4400" dirty="0">
                  <a:solidFill>
                    <a:srgbClr val="4CB9D0"/>
                  </a:solidFill>
                  <a:latin typeface="UTM Cookies" panose="02040603050506020204" pitchFamily="18" charset="0"/>
                </a:rPr>
                <a:t>THẢO LUẬN NHÓM ĐÔI</a:t>
              </a: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xmlns="" id="{F87B8F73-78CA-FE52-6FC5-40EF2883F64B}"/>
                </a:ext>
              </a:extLst>
            </p:cNvPr>
            <p:cNvGrpSpPr/>
            <p:nvPr/>
          </p:nvGrpSpPr>
          <p:grpSpPr>
            <a:xfrm>
              <a:off x="3777027" y="3526649"/>
              <a:ext cx="4637943" cy="3164872"/>
              <a:chOff x="280047" y="3307303"/>
              <a:chExt cx="4209948" cy="2921024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xmlns="" id="{1CA24C1F-37D1-54BE-94E3-4D7979776C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255940" y="3307304"/>
                <a:ext cx="2234055" cy="2921023"/>
              </a:xfrm>
              <a:prstGeom prst="rect">
                <a:avLst/>
              </a:prstGeom>
            </p:spPr>
          </p:pic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xmlns="" id="{911E4E49-4C50-3AC0-6962-B4BCF95B1B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80047" y="3307303"/>
                <a:ext cx="1975893" cy="2921023"/>
              </a:xfrm>
              <a:prstGeom prst="rect">
                <a:avLst/>
              </a:prstGeom>
            </p:spPr>
          </p:pic>
        </p:grp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178F3C1-04A9-5128-626E-65281D0B4E29}"/>
              </a:ext>
            </a:extLst>
          </p:cNvPr>
          <p:cNvSpPr txBox="1"/>
          <p:nvPr/>
        </p:nvSpPr>
        <p:spPr>
          <a:xfrm>
            <a:off x="1670667" y="112417"/>
            <a:ext cx="9421195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29580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898DD9FF-D770-42C7-AADD-85AF765EA2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" y="4071819"/>
            <a:ext cx="1875530" cy="257175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3E54F423-CEDC-CC72-BA82-28C391875601}"/>
              </a:ext>
            </a:extLst>
          </p:cNvPr>
          <p:cNvSpPr/>
          <p:nvPr/>
        </p:nvSpPr>
        <p:spPr>
          <a:xfrm>
            <a:off x="2008881" y="279887"/>
            <a:ext cx="8206736" cy="2981787"/>
          </a:xfrm>
          <a:prstGeom prst="roundRect">
            <a:avLst>
              <a:gd name="adj" fmla="val 17676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FF4325"/>
                </a:solidFill>
                <a:latin typeface="SVN-Hole Hearted" panose="020B0A06020104020203" pitchFamily="34" charset="0"/>
              </a:rPr>
              <a:t>Kết</a:t>
            </a:r>
            <a:r>
              <a:rPr lang="en-US" sz="4000" dirty="0">
                <a:solidFill>
                  <a:srgbClr val="FF4325"/>
                </a:solidFill>
                <a:latin typeface="SVN-Hole Hearted" panose="020B0A06020104020203" pitchFamily="34" charset="0"/>
              </a:rPr>
              <a:t> </a:t>
            </a:r>
            <a:r>
              <a:rPr lang="en-US" sz="4000" dirty="0" err="1">
                <a:solidFill>
                  <a:srgbClr val="FF4325"/>
                </a:solidFill>
                <a:latin typeface="SVN-Hole Hearted" panose="020B0A06020104020203" pitchFamily="34" charset="0"/>
              </a:rPr>
              <a:t>luận</a:t>
            </a:r>
            <a:r>
              <a:rPr lang="en-US" sz="4000" dirty="0">
                <a:solidFill>
                  <a:srgbClr val="FF4325"/>
                </a:solidFill>
                <a:latin typeface="SVN-Hole Hearted" panose="020B0A06020104020203" pitchFamily="34" charset="0"/>
              </a:rPr>
              <a:t>:</a:t>
            </a:r>
          </a:p>
          <a:p>
            <a:pPr algn="just"/>
            <a:r>
              <a:rPr lang="en-US" sz="30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3000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Cháy</a:t>
            </a:r>
            <a:r>
              <a:rPr lang="en-US" sz="30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30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sẽ</a:t>
            </a:r>
            <a:r>
              <a:rPr lang="en-US" sz="30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gây</a:t>
            </a:r>
            <a:r>
              <a:rPr lang="en-US" sz="30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30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30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thiệt</a:t>
            </a:r>
            <a:r>
              <a:rPr lang="en-US" sz="30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hại</a:t>
            </a:r>
            <a:r>
              <a:rPr lang="en-US" sz="30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30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30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0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tài</a:t>
            </a:r>
            <a:r>
              <a:rPr lang="en-US" sz="30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lang="en-US" sz="30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000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0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phòng</a:t>
            </a:r>
            <a:r>
              <a:rPr lang="en-US" sz="30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tránh</a:t>
            </a:r>
            <a:r>
              <a:rPr lang="en-US" sz="30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hỏa</a:t>
            </a:r>
            <a:r>
              <a:rPr lang="en-US" sz="30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hoạn</a:t>
            </a:r>
            <a:r>
              <a:rPr lang="en-US" sz="30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xảy</a:t>
            </a:r>
            <a:r>
              <a:rPr lang="en-US" sz="30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30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000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sz="30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3000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0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30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0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0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en-US" sz="30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dễ</a:t>
            </a:r>
            <a:r>
              <a:rPr lang="en-US" sz="30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cháy</a:t>
            </a:r>
            <a:r>
              <a:rPr lang="en-US" sz="30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3000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gần</a:t>
            </a:r>
            <a:r>
              <a:rPr lang="en-US" sz="30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bếp</a:t>
            </a:r>
            <a:r>
              <a:rPr lang="en-US" sz="30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US" sz="3000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khóa</a:t>
            </a:r>
            <a:r>
              <a:rPr lang="en-US" sz="30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bình</a:t>
            </a:r>
            <a:r>
              <a:rPr lang="en-US" sz="30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ga, </a:t>
            </a:r>
            <a:r>
              <a:rPr lang="en-US" sz="3000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tắt</a:t>
            </a:r>
            <a:r>
              <a:rPr lang="en-US" sz="30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bếp</a:t>
            </a:r>
            <a:r>
              <a:rPr lang="en-US" sz="30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sz="30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nấu</a:t>
            </a:r>
            <a:r>
              <a:rPr lang="en-US" sz="30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xong</a:t>
            </a:r>
            <a:r>
              <a:rPr lang="en-US" sz="30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US" sz="3000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ngắt</a:t>
            </a:r>
            <a:r>
              <a:rPr lang="en-US" sz="30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nguồn</a:t>
            </a:r>
            <a:r>
              <a:rPr lang="en-US" sz="30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lang="en-US" sz="30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sz="30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0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sử</a:t>
            </a:r>
            <a:r>
              <a:rPr lang="en-US" sz="30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30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…</a:t>
            </a: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xmlns="" id="{0B34BFCB-2764-5FAD-226D-FE57113FA6C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346" y="52207"/>
            <a:ext cx="1903028" cy="1688119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xmlns="" id="{AC404FF5-35D9-7C9C-1840-1DC1D7191DB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1255" y="279887"/>
            <a:ext cx="1903028" cy="1688119"/>
          </a:xfrm>
          <a:prstGeom prst="rect">
            <a:avLst/>
          </a:prstGeom>
        </p:spPr>
      </p:pic>
      <p:pic>
        <p:nvPicPr>
          <p:cNvPr id="4098" name="Picture 2" descr="Happy children cartoon running Royalty Free Vector Image">
            <a:extLst>
              <a:ext uri="{FF2B5EF4-FFF2-40B4-BE49-F238E27FC236}">
                <a16:creationId xmlns:a16="http://schemas.microsoft.com/office/drawing/2014/main" xmlns="" id="{DA4BDCC1-D2E1-F8CE-C3E0-2C0ADED6B2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26"/>
          <a:stretch/>
        </p:blipFill>
        <p:spPr bwMode="auto">
          <a:xfrm>
            <a:off x="3075926" y="2882563"/>
            <a:ext cx="6040147" cy="3975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图片 3">
            <a:extLst>
              <a:ext uri="{FF2B5EF4-FFF2-40B4-BE49-F238E27FC236}">
                <a16:creationId xmlns:a16="http://schemas.microsoft.com/office/drawing/2014/main" xmlns="" id="{953A797B-7D39-41ED-3DE6-172D090961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5616" y="4006363"/>
            <a:ext cx="187553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764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955A1DE-17EE-C548-7AAE-5C7D55059C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026" y="132598"/>
            <a:ext cx="11197947" cy="923330"/>
          </a:xfrm>
        </p:spPr>
        <p:txBody>
          <a:bodyPr/>
          <a:lstStyle/>
          <a:p>
            <a:pPr algn="ctr"/>
            <a:r>
              <a:rPr lang="en-US" sz="6000">
                <a:latin typeface="UVN Da Lat" panose="03060902030202020203" pitchFamily="66" charset="0"/>
              </a:rPr>
              <a:t>Kỹ năng phòng cháy</a:t>
            </a:r>
          </a:p>
        </p:txBody>
      </p:sp>
      <p:pic>
        <p:nvPicPr>
          <p:cNvPr id="3" name="y2mate.com - Dạy Trẻ Thoát Khỏi Đám Cháy  PCCC  Hoạt Hình Kỹ Năng Sống Cho Bé_480p">
            <a:hlinkClick r:id="" action="ppaction://media"/>
            <a:extLst>
              <a:ext uri="{FF2B5EF4-FFF2-40B4-BE49-F238E27FC236}">
                <a16:creationId xmlns:a16="http://schemas.microsoft.com/office/drawing/2014/main" xmlns="" id="{5266094A-2FF9-7C5F-C18E-D3588946C4B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37036" y="1178556"/>
            <a:ext cx="9609055" cy="540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170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3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36B5A0B1-834C-2376-833F-D58AFDEFEF93}"/>
              </a:ext>
            </a:extLst>
          </p:cNvPr>
          <p:cNvSpPr/>
          <p:nvPr/>
        </p:nvSpPr>
        <p:spPr>
          <a:xfrm>
            <a:off x="4053525" y="329939"/>
            <a:ext cx="5118755" cy="1140643"/>
          </a:xfrm>
          <a:prstGeom prst="roundRect">
            <a:avLst/>
          </a:prstGeom>
          <a:solidFill>
            <a:schemeClr val="accent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4CB9D0"/>
                </a:solidFill>
                <a:latin typeface="SVN-Hole Hearted" panose="020B0A06020104020203" pitchFamily="34" charset="0"/>
              </a:rPr>
              <a:t>HOẠT ĐỘNG TIẾP NỐI</a:t>
            </a:r>
            <a:endParaRPr lang="en-US" sz="4000" dirty="0">
              <a:solidFill>
                <a:srgbClr val="4CB9D0"/>
              </a:solidFill>
              <a:latin typeface="SVN-Hole Hearted" panose="020B0A06020104020203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AA546A3E-597E-2BED-8BC4-97444B88645A}"/>
              </a:ext>
            </a:extLst>
          </p:cNvPr>
          <p:cNvGrpSpPr/>
          <p:nvPr/>
        </p:nvGrpSpPr>
        <p:grpSpPr>
          <a:xfrm>
            <a:off x="1510789" y="1705142"/>
            <a:ext cx="5085471" cy="3025533"/>
            <a:chOff x="542331" y="3209813"/>
            <a:chExt cx="5085471" cy="3025533"/>
          </a:xfrm>
        </p:grpSpPr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xmlns="" id="{C11A4637-5159-5680-024B-D8A66814D6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42331" y="3209813"/>
              <a:ext cx="5085471" cy="3025533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2DD3E7D9-E2DC-B66C-5D2A-91EC3469D114}"/>
                </a:ext>
              </a:extLst>
            </p:cNvPr>
            <p:cNvSpPr txBox="1"/>
            <p:nvPr/>
          </p:nvSpPr>
          <p:spPr>
            <a:xfrm>
              <a:off x="746290" y="3715012"/>
              <a:ext cx="4698410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Chia </a:t>
              </a:r>
              <a:r>
                <a:rPr lang="en-US" sz="3600" dirty="0" err="1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sẻ</a:t>
              </a:r>
              <a:r>
                <a:rPr lang="en-US" sz="360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nội</a:t>
              </a:r>
              <a:r>
                <a:rPr lang="en-US" sz="360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dung </a:t>
              </a:r>
              <a:r>
                <a:rPr lang="en-US" sz="3600" dirty="0" err="1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trong</a:t>
              </a:r>
              <a:r>
                <a:rPr lang="en-US" sz="360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phiếu</a:t>
              </a:r>
              <a:r>
                <a:rPr lang="en-US" sz="360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điều</a:t>
              </a:r>
              <a:r>
                <a:rPr lang="en-US" sz="360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tra</a:t>
              </a:r>
              <a:r>
                <a:rPr lang="en-US" sz="360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với</a:t>
              </a:r>
              <a:r>
                <a:rPr lang="en-US" sz="360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người</a:t>
              </a:r>
              <a:r>
                <a:rPr lang="en-US" sz="360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lớn</a:t>
              </a:r>
              <a:r>
                <a:rPr lang="en-US" sz="360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trong</a:t>
              </a:r>
              <a:r>
                <a:rPr lang="en-US" sz="360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gia</a:t>
              </a:r>
              <a:r>
                <a:rPr lang="en-US" sz="360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đình</a:t>
              </a:r>
              <a:r>
                <a:rPr lang="en-US" sz="360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 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8C6164D4-7FB3-6D53-183F-0C8B070B8269}"/>
              </a:ext>
            </a:extLst>
          </p:cNvPr>
          <p:cNvGrpSpPr/>
          <p:nvPr/>
        </p:nvGrpSpPr>
        <p:grpSpPr>
          <a:xfrm>
            <a:off x="6731523" y="1705141"/>
            <a:ext cx="5085471" cy="3025533"/>
            <a:chOff x="828773" y="1835545"/>
            <a:chExt cx="5085471" cy="3025533"/>
          </a:xfrm>
        </p:grpSpPr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xmlns="" id="{8FD97E26-5802-E09E-77A8-C4202256ECD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28773" y="1835545"/>
              <a:ext cx="5085471" cy="3025533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48821D5B-CCDC-FB14-14AB-DF4CE730853D}"/>
                </a:ext>
              </a:extLst>
            </p:cNvPr>
            <p:cNvSpPr txBox="1"/>
            <p:nvPr/>
          </p:nvSpPr>
          <p:spPr>
            <a:xfrm>
              <a:off x="1032732" y="2194149"/>
              <a:ext cx="4667514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dirty="0" err="1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Cùng</a:t>
              </a:r>
              <a:r>
                <a:rPr lang="en-US" sz="360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người</a:t>
              </a:r>
              <a:r>
                <a:rPr lang="en-US" sz="360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lớn</a:t>
              </a:r>
              <a:r>
                <a:rPr lang="en-US" sz="360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thực</a:t>
              </a:r>
              <a:r>
                <a:rPr lang="en-US" sz="360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hiện</a:t>
              </a:r>
              <a:r>
                <a:rPr lang="en-US" sz="360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360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việc</a:t>
              </a:r>
              <a:r>
                <a:rPr lang="en-US" sz="360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làm</a:t>
              </a:r>
              <a:r>
                <a:rPr lang="en-US" sz="360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để</a:t>
              </a:r>
              <a:r>
                <a:rPr lang="en-US" sz="360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phòng</a:t>
              </a:r>
              <a:r>
                <a:rPr lang="en-US" sz="360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tránh</a:t>
              </a:r>
              <a:r>
                <a:rPr lang="en-US" sz="360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hỏa</a:t>
              </a:r>
              <a:r>
                <a:rPr lang="en-US" sz="360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hoạn</a:t>
              </a:r>
              <a:r>
                <a:rPr lang="en-US" sz="360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xảy</a:t>
              </a:r>
              <a:r>
                <a:rPr lang="en-US" sz="360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ra</a:t>
              </a:r>
              <a:r>
                <a:rPr lang="en-US" sz="360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khi</a:t>
              </a:r>
              <a:r>
                <a:rPr lang="en-US" sz="360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ở </a:t>
              </a:r>
              <a:r>
                <a:rPr lang="en-US" sz="3600" dirty="0" err="1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nhà</a:t>
              </a:r>
              <a:r>
                <a:rPr lang="en-US" sz="360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77569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1BB351B6-2635-4068-AA57-71A4C442F5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10630" flipH="1">
            <a:off x="2372342" y="220420"/>
            <a:ext cx="778189" cy="1203867"/>
          </a:xfrm>
          <a:prstGeom prst="rect">
            <a:avLst/>
          </a:prstGeom>
        </p:spPr>
      </p:pic>
      <p:sp>
        <p:nvSpPr>
          <p:cNvPr id="28" name="椭圆 27">
            <a:extLst>
              <a:ext uri="{FF2B5EF4-FFF2-40B4-BE49-F238E27FC236}">
                <a16:creationId xmlns:a16="http://schemas.microsoft.com/office/drawing/2014/main" xmlns="" id="{82216591-F7C9-4617-8725-28870A64D045}"/>
              </a:ext>
            </a:extLst>
          </p:cNvPr>
          <p:cNvSpPr/>
          <p:nvPr/>
        </p:nvSpPr>
        <p:spPr>
          <a:xfrm>
            <a:off x="2481979" y="1945829"/>
            <a:ext cx="861612" cy="861612"/>
          </a:xfrm>
          <a:prstGeom prst="ellipse">
            <a:avLst/>
          </a:prstGeom>
          <a:solidFill>
            <a:srgbClr val="FF875D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zh-CN" altLang="en-US" sz="4000" dirty="0">
              <a:solidFill>
                <a:schemeClr val="accent2"/>
              </a:solidFill>
              <a:latin typeface="+mn-ea"/>
              <a:ea typeface="字魂80号-萌趣小鱼体" panose="00000500000000000000" pitchFamily="2" charset="-122"/>
            </a:endParaRPr>
          </a:p>
        </p:txBody>
      </p:sp>
      <p:sp>
        <p:nvSpPr>
          <p:cNvPr id="30" name="椭圆 29">
            <a:extLst>
              <a:ext uri="{FF2B5EF4-FFF2-40B4-BE49-F238E27FC236}">
                <a16:creationId xmlns:a16="http://schemas.microsoft.com/office/drawing/2014/main" xmlns="" id="{6F14CA10-DA05-433F-92CE-B115B7EE5890}"/>
              </a:ext>
            </a:extLst>
          </p:cNvPr>
          <p:cNvSpPr/>
          <p:nvPr/>
        </p:nvSpPr>
        <p:spPr>
          <a:xfrm>
            <a:off x="4501279" y="1945829"/>
            <a:ext cx="861612" cy="861612"/>
          </a:xfrm>
          <a:prstGeom prst="ellipse">
            <a:avLst/>
          </a:prstGeom>
          <a:solidFill>
            <a:srgbClr val="FF875D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zh-CN" altLang="en-US" sz="4000" dirty="0">
              <a:solidFill>
                <a:schemeClr val="accent2"/>
              </a:solidFill>
              <a:latin typeface="+mn-ea"/>
              <a:ea typeface="字魂80号-萌趣小鱼体" panose="00000500000000000000" pitchFamily="2" charset="-122"/>
            </a:endParaRPr>
          </a:p>
        </p:txBody>
      </p:sp>
      <p:sp>
        <p:nvSpPr>
          <p:cNvPr id="34" name="椭圆 33">
            <a:extLst>
              <a:ext uri="{FF2B5EF4-FFF2-40B4-BE49-F238E27FC236}">
                <a16:creationId xmlns:a16="http://schemas.microsoft.com/office/drawing/2014/main" xmlns="" id="{0F08FB56-C3F1-4AD0-86BA-A5C85FF97819}"/>
              </a:ext>
            </a:extLst>
          </p:cNvPr>
          <p:cNvSpPr/>
          <p:nvPr/>
        </p:nvSpPr>
        <p:spPr>
          <a:xfrm>
            <a:off x="6520579" y="1945829"/>
            <a:ext cx="861612" cy="861612"/>
          </a:xfrm>
          <a:prstGeom prst="ellipse">
            <a:avLst/>
          </a:prstGeom>
          <a:solidFill>
            <a:srgbClr val="FF875D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zh-CN" altLang="en-US" sz="4000" dirty="0">
              <a:solidFill>
                <a:schemeClr val="accent2"/>
              </a:solidFill>
              <a:latin typeface="+mn-ea"/>
              <a:ea typeface="字魂80号-萌趣小鱼体" panose="00000500000000000000" pitchFamily="2" charset="-122"/>
            </a:endParaRPr>
          </a:p>
        </p:txBody>
      </p:sp>
      <p:sp>
        <p:nvSpPr>
          <p:cNvPr id="36" name="椭圆 35">
            <a:extLst>
              <a:ext uri="{FF2B5EF4-FFF2-40B4-BE49-F238E27FC236}">
                <a16:creationId xmlns:a16="http://schemas.microsoft.com/office/drawing/2014/main" xmlns="" id="{EE768E41-00A5-435E-B073-46B3C2C1F72F}"/>
              </a:ext>
            </a:extLst>
          </p:cNvPr>
          <p:cNvSpPr/>
          <p:nvPr/>
        </p:nvSpPr>
        <p:spPr>
          <a:xfrm>
            <a:off x="8539879" y="1945829"/>
            <a:ext cx="861612" cy="861612"/>
          </a:xfrm>
          <a:prstGeom prst="ellipse">
            <a:avLst/>
          </a:prstGeom>
          <a:solidFill>
            <a:srgbClr val="FF875D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zh-CN" altLang="en-US" sz="4000" dirty="0">
              <a:solidFill>
                <a:schemeClr val="accent2"/>
              </a:solidFill>
              <a:latin typeface="+mn-ea"/>
              <a:ea typeface="字魂80号-萌趣小鱼体" panose="00000500000000000000" pitchFamily="2" charset="-122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33D4627C-86E4-41A0-8989-38B0BF680E3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71841" y="4128940"/>
            <a:ext cx="1555177" cy="267209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ECCA220B-D0E0-4CF3-BD3D-0BEBE07C93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82554" y="6325702"/>
            <a:ext cx="485023" cy="38801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6821E47A-E05C-4FAE-8C3D-CF54A24D87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1548" y="5285595"/>
            <a:ext cx="851006" cy="14281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CA4654E-F9F2-D66D-1C31-DF2CA11488D8}"/>
              </a:ext>
            </a:extLst>
          </p:cNvPr>
          <p:cNvSpPr txBox="1"/>
          <p:nvPr/>
        </p:nvSpPr>
        <p:spPr>
          <a:xfrm>
            <a:off x="1725105" y="3847548"/>
            <a:ext cx="8919859" cy="1031825"/>
          </a:xfrm>
          <a:prstGeom prst="rect">
            <a:avLst/>
          </a:prstGeom>
          <a:noFill/>
          <a:ln w="38100">
            <a:prstDash val="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6000">
                <a:solidFill>
                  <a:schemeClr val="accent2">
                    <a:lumMod val="75000"/>
                  </a:schemeClr>
                </a:solidFill>
                <a:latin typeface="SVN-Poky's" panose="020B0606040200020203" pitchFamily="34" charset="0"/>
                <a:cs typeface="Calibri" panose="020F0502020204030204" pitchFamily="34" charset="0"/>
              </a:rPr>
              <a:t>Tạm biệt và hẹn gặp lại !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0DA646A6-4589-C52F-582A-C2C9873079EA}"/>
              </a:ext>
            </a:extLst>
          </p:cNvPr>
          <p:cNvSpPr txBox="1"/>
          <p:nvPr/>
        </p:nvSpPr>
        <p:spPr>
          <a:xfrm>
            <a:off x="4073319" y="83318"/>
            <a:ext cx="5984334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6600">
                <a:solidFill>
                  <a:schemeClr val="accent2"/>
                </a:solidFill>
                <a:latin typeface="Times New Roman" panose="02020603050405020304" pitchFamily="18" charset="0"/>
                <a:ea typeface="字魂80号-萌趣小鱼体" panose="00000500000000000000" pitchFamily="2" charset="-122"/>
                <a:cs typeface="Times New Roman" panose="02020603050405020304" pitchFamily="18" charset="0"/>
              </a:rPr>
              <a:t>Tự nhiên xã hội</a:t>
            </a:r>
            <a:endParaRPr lang="zh-CN" altLang="en-US" sz="6600" dirty="0">
              <a:solidFill>
                <a:schemeClr val="accent2"/>
              </a:solidFill>
              <a:latin typeface="Times New Roman" panose="02020603050405020304" pitchFamily="18" charset="0"/>
              <a:ea typeface="字魂80号-萌趣小鱼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C9CCD7F6-3EFA-E566-3F3E-75AC37E2CC30}"/>
              </a:ext>
            </a:extLst>
          </p:cNvPr>
          <p:cNvSpPr/>
          <p:nvPr/>
        </p:nvSpPr>
        <p:spPr>
          <a:xfrm>
            <a:off x="2478465" y="987853"/>
            <a:ext cx="8308258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cap="none" spc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Cookies" panose="02040603050506020204" pitchFamily="18" charset="0"/>
              </a:rPr>
              <a:t>Phòng cháy hỏa hoạn khi ở nhà </a:t>
            </a:r>
          </a:p>
          <a:p>
            <a:pPr algn="ctr"/>
            <a:endParaRPr lang="en-US" sz="6000" b="1" cap="none" spc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UTM Cookies" panose="0204060305050602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55B1950-0786-54E5-1F88-D382D1D08F70}"/>
              </a:ext>
            </a:extLst>
          </p:cNvPr>
          <p:cNvSpPr txBox="1"/>
          <p:nvPr/>
        </p:nvSpPr>
        <p:spPr>
          <a:xfrm>
            <a:off x="5817572" y="3036420"/>
            <a:ext cx="14060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SVN-Hole Hearted" panose="020B0A06020104020203" pitchFamily="34" charset="0"/>
              </a:rPr>
              <a:t>Tiết 1</a:t>
            </a:r>
          </a:p>
        </p:txBody>
      </p:sp>
    </p:spTree>
    <p:extLst>
      <p:ext uri="{BB962C8B-B14F-4D97-AF65-F5344CB8AC3E}">
        <p14:creationId xmlns:p14="http://schemas.microsoft.com/office/powerpoint/2010/main" val="3643355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0" grpId="0" animBg="1"/>
      <p:bldP spid="34" grpId="0" animBg="1"/>
      <p:bldP spid="36" grpId="0" animBg="1"/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0D2CA391-5F84-4A04-A685-5F1200DB3E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37948" y="136133"/>
            <a:ext cx="5352427" cy="914096"/>
          </a:xfrm>
        </p:spPr>
        <p:txBody>
          <a:bodyPr/>
          <a:lstStyle/>
          <a:p>
            <a:r>
              <a:rPr lang="en-US" altLang="zh-CN" sz="6600"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đạt:</a:t>
            </a:r>
            <a:endParaRPr lang="zh-CN" altLang="en-US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xmlns="" id="{164490DC-9098-402D-A333-65CED54637B9}"/>
              </a:ext>
            </a:extLst>
          </p:cNvPr>
          <p:cNvGrpSpPr/>
          <p:nvPr/>
        </p:nvGrpSpPr>
        <p:grpSpPr>
          <a:xfrm>
            <a:off x="1872534" y="1741450"/>
            <a:ext cx="434146" cy="803172"/>
            <a:chOff x="2190839" y="2076381"/>
            <a:chExt cx="571500" cy="1057275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xmlns="" id="{DEB17272-7614-420F-9390-4B25FCA431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0839" y="2076381"/>
              <a:ext cx="571500" cy="1057275"/>
            </a:xfrm>
            <a:prstGeom prst="rect">
              <a:avLst/>
            </a:prstGeom>
          </p:spPr>
        </p:pic>
        <p:sp>
          <p:nvSpPr>
            <p:cNvPr id="19" name="椭圆 18">
              <a:extLst>
                <a:ext uri="{FF2B5EF4-FFF2-40B4-BE49-F238E27FC236}">
                  <a16:creationId xmlns:a16="http://schemas.microsoft.com/office/drawing/2014/main" xmlns="" id="{74E6B945-0B37-4283-A7B5-801FC601E647}"/>
                </a:ext>
              </a:extLst>
            </p:cNvPr>
            <p:cNvSpPr/>
            <p:nvPr/>
          </p:nvSpPr>
          <p:spPr>
            <a:xfrm>
              <a:off x="2190839" y="2562156"/>
              <a:ext cx="571500" cy="5715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altLang="zh-CN" sz="2200" dirty="0">
                  <a:solidFill>
                    <a:schemeClr val="bg1"/>
                  </a:solidFill>
                </a:rPr>
                <a:t>1</a:t>
              </a:r>
              <a:endParaRPr lang="zh-CN" altLang="en-US" sz="2200" dirty="0">
                <a:solidFill>
                  <a:schemeClr val="bg1"/>
                </a:solidFill>
              </a:endParaRPr>
            </a:p>
          </p:txBody>
        </p:sp>
      </p:grpSp>
      <p:sp>
        <p:nvSpPr>
          <p:cNvPr id="20" name="文本框 19">
            <a:extLst>
              <a:ext uri="{FF2B5EF4-FFF2-40B4-BE49-F238E27FC236}">
                <a16:creationId xmlns:a16="http://schemas.microsoft.com/office/drawing/2014/main" xmlns="" id="{6BAB6E43-4BF5-4A90-A051-2DE616529B90}"/>
              </a:ext>
            </a:extLst>
          </p:cNvPr>
          <p:cNvSpPr txBox="1"/>
          <p:nvPr/>
        </p:nvSpPr>
        <p:spPr>
          <a:xfrm>
            <a:off x="2319226" y="1856643"/>
            <a:ext cx="8159026" cy="1569660"/>
          </a:xfrm>
          <a:prstGeom prst="rect">
            <a:avLst/>
          </a:prstGeom>
          <a:ln w="285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altLang="zh-CN" sz="3200">
                <a:latin typeface="Calibri" panose="020F0502020204030204" pitchFamily="34" charset="0"/>
                <a:cs typeface="Calibri" panose="020F0502020204030204" pitchFamily="34" charset="0"/>
              </a:rPr>
              <a:t>Nêu được một số nguyên nhân dẫn đến cháy nhà và thiệt hại có thể xảy ra (về người, tài sản…) do hỏa hoạn.</a:t>
            </a:r>
            <a:endParaRPr lang="zh-CN" alt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8" name="组合 17">
            <a:extLst>
              <a:ext uri="{FF2B5EF4-FFF2-40B4-BE49-F238E27FC236}">
                <a16:creationId xmlns:a16="http://schemas.microsoft.com/office/drawing/2014/main" xmlns="" id="{1F0613F4-4789-44CC-9CFD-A5917C1F5B82}"/>
              </a:ext>
            </a:extLst>
          </p:cNvPr>
          <p:cNvGrpSpPr/>
          <p:nvPr/>
        </p:nvGrpSpPr>
        <p:grpSpPr>
          <a:xfrm>
            <a:off x="1885080" y="3774142"/>
            <a:ext cx="434146" cy="803172"/>
            <a:chOff x="2190839" y="2076381"/>
            <a:chExt cx="571500" cy="1057275"/>
          </a:xfrm>
        </p:grpSpPr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xmlns="" id="{E6D4C358-5DE6-46F5-B70C-1DC5EC92D9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0839" y="2076381"/>
              <a:ext cx="571500" cy="1057275"/>
            </a:xfrm>
            <a:prstGeom prst="rect">
              <a:avLst/>
            </a:prstGeom>
          </p:spPr>
        </p:pic>
        <p:sp>
          <p:nvSpPr>
            <p:cNvPr id="23" name="椭圆 22">
              <a:extLst>
                <a:ext uri="{FF2B5EF4-FFF2-40B4-BE49-F238E27FC236}">
                  <a16:creationId xmlns:a16="http://schemas.microsoft.com/office/drawing/2014/main" xmlns="" id="{4A72E58C-7A9C-4960-A31D-1C8C6303C384}"/>
                </a:ext>
              </a:extLst>
            </p:cNvPr>
            <p:cNvSpPr/>
            <p:nvPr/>
          </p:nvSpPr>
          <p:spPr>
            <a:xfrm>
              <a:off x="2190839" y="2562156"/>
              <a:ext cx="571500" cy="5715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altLang="zh-CN" sz="2200" dirty="0">
                  <a:solidFill>
                    <a:schemeClr val="bg1"/>
                  </a:solidFill>
                </a:rPr>
                <a:t>2</a:t>
              </a:r>
              <a:endParaRPr lang="zh-CN" altLang="en-US" sz="2200" dirty="0">
                <a:solidFill>
                  <a:schemeClr val="bg1"/>
                </a:solidFill>
              </a:endParaRPr>
            </a:p>
          </p:txBody>
        </p:sp>
      </p:grpSp>
      <p:sp>
        <p:nvSpPr>
          <p:cNvPr id="21" name="文本框 20">
            <a:extLst>
              <a:ext uri="{FF2B5EF4-FFF2-40B4-BE49-F238E27FC236}">
                <a16:creationId xmlns:a16="http://schemas.microsoft.com/office/drawing/2014/main" xmlns="" id="{DD9D88E2-526F-4394-934A-EC58067611E5}"/>
              </a:ext>
            </a:extLst>
          </p:cNvPr>
          <p:cNvSpPr txBox="1"/>
          <p:nvPr/>
        </p:nvSpPr>
        <p:spPr>
          <a:xfrm>
            <a:off x="2306680" y="3870993"/>
            <a:ext cx="8159026" cy="1569660"/>
          </a:xfrm>
          <a:prstGeom prst="rect">
            <a:avLst/>
          </a:prstGeom>
          <a:ln w="285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altLang="zh-CN" sz="3200">
                <a:latin typeface="Calibri" panose="020F0502020204030204" pitchFamily="34" charset="0"/>
                <a:cs typeface="Calibri" panose="020F0502020204030204" pitchFamily="34" charset="0"/>
              </a:rPr>
              <a:t>Điều tra, phát hiện được những thứ có thể gây cháy trong nhà và nói với người lớn để có biện pháp phòng cháy.</a:t>
            </a:r>
            <a:endParaRPr lang="zh-CN" alt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CD38C3C9-7832-46EE-8FB8-2BC36AD35A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1150" y="5419213"/>
            <a:ext cx="22098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713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6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7" dur="7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8" dur="7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56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11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12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4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6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4" presetClass="entr" presetSubtype="1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1" presetID="2" presetClass="entr" presetSubtype="2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 animBg="1"/>
          <p:bldP spid="2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4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6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4" presetClass="entr" presetSubtype="1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1" presetID="2" presetClass="entr" presetSubtype="2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 animBg="1"/>
          <p:bldP spid="21" grpId="0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Wave 5">
            <a:extLst>
              <a:ext uri="{FF2B5EF4-FFF2-40B4-BE49-F238E27FC236}">
                <a16:creationId xmlns:a16="http://schemas.microsoft.com/office/drawing/2014/main" xmlns="" id="{EBE2AE60-8AB5-8298-6CDF-D137330C1519}"/>
              </a:ext>
            </a:extLst>
          </p:cNvPr>
          <p:cNvSpPr/>
          <p:nvPr/>
        </p:nvSpPr>
        <p:spPr>
          <a:xfrm>
            <a:off x="4928638" y="639096"/>
            <a:ext cx="5542717" cy="1730478"/>
          </a:xfrm>
          <a:prstGeom prst="wave">
            <a:avLst/>
          </a:prstGeom>
          <a:solidFill>
            <a:schemeClr val="accent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4CB9D0"/>
                </a:solidFill>
                <a:latin typeface="SVN-Hole Hearted" panose="020B0A06020104020203" pitchFamily="34" charset="0"/>
              </a:rPr>
              <a:t>KHỞI ĐỘNG</a:t>
            </a:r>
          </a:p>
        </p:txBody>
      </p:sp>
      <p:pic>
        <p:nvPicPr>
          <p:cNvPr id="1026" name="Picture 2" descr="Xe Cứu Hỏa Lính - Miễn Phí vector hình ảnh trên Pixabay">
            <a:extLst>
              <a:ext uri="{FF2B5EF4-FFF2-40B4-BE49-F238E27FC236}">
                <a16:creationId xmlns:a16="http://schemas.microsoft.com/office/drawing/2014/main" xmlns="" id="{998252D2-7C0A-D5A8-0628-108FC9895C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90005" flipH="1">
            <a:off x="777193" y="3622289"/>
            <a:ext cx="4439188" cy="3243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399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CEC0BE1-AE8B-429F-9FE0-B6A495FDEC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3447" y="302077"/>
            <a:ext cx="9314191" cy="1588127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altLang="zh-CN" sz="5400" dirty="0" err="1">
                <a:latin typeface="SVN-Poky's" panose="020B0606040200020203" pitchFamily="34" charset="0"/>
              </a:rPr>
              <a:t>Học</a:t>
            </a:r>
            <a:r>
              <a:rPr lang="en-US" altLang="zh-CN" sz="5400" dirty="0">
                <a:latin typeface="SVN-Poky's" panose="020B0606040200020203" pitchFamily="34" charset="0"/>
              </a:rPr>
              <a:t> </a:t>
            </a:r>
            <a:r>
              <a:rPr lang="en-US" altLang="zh-CN" sz="5400" dirty="0" err="1">
                <a:latin typeface="SVN-Poky's" panose="020B0606040200020203" pitchFamily="34" charset="0"/>
              </a:rPr>
              <a:t>sinh</a:t>
            </a:r>
            <a:r>
              <a:rPr lang="en-US" altLang="zh-CN" sz="5400" dirty="0">
                <a:latin typeface="SVN-Poky's" panose="020B0606040200020203" pitchFamily="34" charset="0"/>
              </a:rPr>
              <a:t> </a:t>
            </a:r>
            <a:r>
              <a:rPr lang="en-US" altLang="zh-CN" sz="5400" dirty="0" err="1">
                <a:latin typeface="SVN-Poky's" panose="020B0606040200020203" pitchFamily="34" charset="0"/>
              </a:rPr>
              <a:t>hát</a:t>
            </a:r>
            <a:r>
              <a:rPr lang="en-US" altLang="zh-CN" sz="5400" dirty="0">
                <a:latin typeface="SVN-Poky's" panose="020B0606040200020203" pitchFamily="34" charset="0"/>
              </a:rPr>
              <a:t> </a:t>
            </a:r>
            <a:r>
              <a:rPr lang="en-US" altLang="zh-CN" sz="5400" dirty="0" err="1">
                <a:latin typeface="SVN-Poky's" panose="020B0606040200020203" pitchFamily="34" charset="0"/>
              </a:rPr>
              <a:t>và</a:t>
            </a:r>
            <a:r>
              <a:rPr lang="en-US" altLang="zh-CN" sz="5400" dirty="0">
                <a:latin typeface="SVN-Poky's" panose="020B0606040200020203" pitchFamily="34" charset="0"/>
              </a:rPr>
              <a:t> </a:t>
            </a:r>
            <a:r>
              <a:rPr lang="en-US" altLang="zh-CN" sz="5400" dirty="0" err="1">
                <a:latin typeface="SVN-Poky's" panose="020B0606040200020203" pitchFamily="34" charset="0"/>
              </a:rPr>
              <a:t>múa</a:t>
            </a:r>
            <a:r>
              <a:rPr lang="en-US" altLang="zh-CN" sz="5400" dirty="0">
                <a:latin typeface="SVN-Poky's" panose="020B0606040200020203" pitchFamily="34" charset="0"/>
              </a:rPr>
              <a:t> </a:t>
            </a:r>
            <a:r>
              <a:rPr lang="en-US" altLang="zh-CN" sz="5400" dirty="0" err="1">
                <a:latin typeface="SVN-Poky's" panose="020B0606040200020203" pitchFamily="34" charset="0"/>
              </a:rPr>
              <a:t>bài</a:t>
            </a:r>
            <a:r>
              <a:rPr lang="en-US" altLang="zh-CN" sz="5400" dirty="0">
                <a:latin typeface="SVN-Poky's" panose="020B0606040200020203" pitchFamily="34" charset="0"/>
              </a:rPr>
              <a:t> </a:t>
            </a:r>
            <a:r>
              <a:rPr lang="en-US" altLang="zh-CN" sz="5400" dirty="0" err="1">
                <a:latin typeface="SVN-Poky's" panose="020B0606040200020203" pitchFamily="34" charset="0"/>
              </a:rPr>
              <a:t>hát</a:t>
            </a:r>
            <a:r>
              <a:rPr lang="en-US" altLang="zh-CN" sz="5400" dirty="0">
                <a:latin typeface="SVN-Poky's" panose="020B0606040200020203" pitchFamily="34" charset="0"/>
              </a:rPr>
              <a:t> “Xe </a:t>
            </a:r>
            <a:r>
              <a:rPr lang="en-US" altLang="zh-CN" sz="5400" dirty="0" err="1">
                <a:latin typeface="SVN-Poky's" panose="020B0606040200020203" pitchFamily="34" charset="0"/>
              </a:rPr>
              <a:t>cứu</a:t>
            </a:r>
            <a:r>
              <a:rPr lang="en-US" altLang="zh-CN" sz="5400" dirty="0">
                <a:latin typeface="SVN-Poky's" panose="020B0606040200020203" pitchFamily="34" charset="0"/>
              </a:rPr>
              <a:t> </a:t>
            </a:r>
            <a:r>
              <a:rPr lang="en-US" altLang="zh-CN" sz="5400" dirty="0" err="1">
                <a:latin typeface="SVN-Poky's" panose="020B0606040200020203" pitchFamily="34" charset="0"/>
              </a:rPr>
              <a:t>hỏa</a:t>
            </a:r>
            <a:r>
              <a:rPr lang="en-US" altLang="zh-CN" sz="5400" dirty="0">
                <a:latin typeface="SVN-Poky's" panose="020B0606040200020203" pitchFamily="34" charset="0"/>
              </a:rPr>
              <a:t>”</a:t>
            </a:r>
            <a:endParaRPr lang="zh-CN" altLang="en-US" sz="5400" dirty="0">
              <a:latin typeface="SVN-Poky's" panose="020B0606040200020203" pitchFamily="34" charset="0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5E8F59AB-9CB5-443A-9AD9-2A8AD21F8F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3629" y="4467225"/>
            <a:ext cx="1590675" cy="2171700"/>
          </a:xfrm>
          <a:prstGeom prst="rect">
            <a:avLst/>
          </a:prstGeom>
        </p:spPr>
      </p:pic>
      <p:pic>
        <p:nvPicPr>
          <p:cNvPr id="2050" name="Picture 2" descr="8,337 Children Singing Illustrations &amp; Clip Art - iStock">
            <a:extLst>
              <a:ext uri="{FF2B5EF4-FFF2-40B4-BE49-F238E27FC236}">
                <a16:creationId xmlns:a16="http://schemas.microsoft.com/office/drawing/2014/main" xmlns="" id="{443C0BBD-189F-697D-2F14-86E006B4A9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EAFAF0"/>
              </a:clrFrom>
              <a:clrTo>
                <a:srgbClr val="EAFAF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4310" y="1425677"/>
            <a:ext cx="5840361" cy="5432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2744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3CFC7863-6BF8-474F-A72D-9CE7423966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137" y="4338637"/>
            <a:ext cx="1323975" cy="2276475"/>
          </a:xfrm>
          <a:prstGeom prst="rect">
            <a:avLst/>
          </a:prstGeom>
        </p:spPr>
      </p:pic>
      <p:pic>
        <p:nvPicPr>
          <p:cNvPr id="20" name="Xe Cứu Hỏa _ Những bài hát về Xe hơi _ Pinkfong! Những bài hát cho trẻ em (online-video-cutter.com)">
            <a:hlinkClick r:id="" action="ppaction://media"/>
            <a:extLst>
              <a:ext uri="{FF2B5EF4-FFF2-40B4-BE49-F238E27FC236}">
                <a16:creationId xmlns:a16="http://schemas.microsoft.com/office/drawing/2014/main" xmlns="" id="{A944E4C1-24CD-8EC5-2722-7EEC3204A48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35100" y="242888"/>
            <a:ext cx="9321799" cy="5243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905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177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help-web-button_18436">
            <a:extLst>
              <a:ext uri="{FF2B5EF4-FFF2-40B4-BE49-F238E27FC236}">
                <a16:creationId xmlns:a16="http://schemas.microsoft.com/office/drawing/2014/main" xmlns="" id="{D1E935F0-8281-41C5-A8D5-6A0B248D7A92}"/>
              </a:ext>
            </a:extLst>
          </p:cNvPr>
          <p:cNvSpPr>
            <a:spLocks noChangeAspect="1"/>
          </p:cNvSpPr>
          <p:nvPr/>
        </p:nvSpPr>
        <p:spPr bwMode="auto">
          <a:xfrm>
            <a:off x="553594" y="746743"/>
            <a:ext cx="1269289" cy="1267378"/>
          </a:xfrm>
          <a:custGeom>
            <a:avLst/>
            <a:gdLst>
              <a:gd name="T0" fmla="*/ 2879 w 5758"/>
              <a:gd name="T1" fmla="*/ 0 h 5758"/>
              <a:gd name="T2" fmla="*/ 0 w 5758"/>
              <a:gd name="T3" fmla="*/ 2878 h 5758"/>
              <a:gd name="T4" fmla="*/ 2879 w 5758"/>
              <a:gd name="T5" fmla="*/ 5758 h 5758"/>
              <a:gd name="T6" fmla="*/ 5758 w 5758"/>
              <a:gd name="T7" fmla="*/ 2878 h 5758"/>
              <a:gd name="T8" fmla="*/ 2879 w 5758"/>
              <a:gd name="T9" fmla="*/ 0 h 5758"/>
              <a:gd name="T10" fmla="*/ 3084 w 5758"/>
              <a:gd name="T11" fmla="*/ 4479 h 5758"/>
              <a:gd name="T12" fmla="*/ 2852 w 5758"/>
              <a:gd name="T13" fmla="*/ 4569 h 5758"/>
              <a:gd name="T14" fmla="*/ 2614 w 5758"/>
              <a:gd name="T15" fmla="*/ 4481 h 5758"/>
              <a:gd name="T16" fmla="*/ 2513 w 5758"/>
              <a:gd name="T17" fmla="*/ 4234 h 5758"/>
              <a:gd name="T18" fmla="*/ 2611 w 5758"/>
              <a:gd name="T19" fmla="*/ 3997 h 5758"/>
              <a:gd name="T20" fmla="*/ 2852 w 5758"/>
              <a:gd name="T21" fmla="*/ 3901 h 5758"/>
              <a:gd name="T22" fmla="*/ 3089 w 5758"/>
              <a:gd name="T23" fmla="*/ 3997 h 5758"/>
              <a:gd name="T24" fmla="*/ 3185 w 5758"/>
              <a:gd name="T25" fmla="*/ 4234 h 5758"/>
              <a:gd name="T26" fmla="*/ 3084 w 5758"/>
              <a:gd name="T27" fmla="*/ 4479 h 5758"/>
              <a:gd name="T28" fmla="*/ 3918 w 5758"/>
              <a:gd name="T29" fmla="*/ 2412 h 5758"/>
              <a:gd name="T30" fmla="*/ 3735 w 5758"/>
              <a:gd name="T31" fmla="*/ 2659 h 5758"/>
              <a:gd name="T32" fmla="*/ 3354 w 5758"/>
              <a:gd name="T33" fmla="*/ 3008 h 5758"/>
              <a:gd name="T34" fmla="*/ 3233 w 5758"/>
              <a:gd name="T35" fmla="*/ 3130 h 5758"/>
              <a:gd name="T36" fmla="*/ 3165 w 5758"/>
              <a:gd name="T37" fmla="*/ 3226 h 5758"/>
              <a:gd name="T38" fmla="*/ 3130 w 5758"/>
              <a:gd name="T39" fmla="*/ 3313 h 5758"/>
              <a:gd name="T40" fmla="*/ 3093 w 5758"/>
              <a:gd name="T41" fmla="*/ 3466 h 5758"/>
              <a:gd name="T42" fmla="*/ 2828 w 5758"/>
              <a:gd name="T43" fmla="*/ 3698 h 5758"/>
              <a:gd name="T44" fmla="*/ 2632 w 5758"/>
              <a:gd name="T45" fmla="*/ 3622 h 5758"/>
              <a:gd name="T46" fmla="*/ 2553 w 5758"/>
              <a:gd name="T47" fmla="*/ 3397 h 5758"/>
              <a:gd name="T48" fmla="*/ 2611 w 5758"/>
              <a:gd name="T49" fmla="*/ 3072 h 5758"/>
              <a:gd name="T50" fmla="*/ 2765 w 5758"/>
              <a:gd name="T51" fmla="*/ 2831 h 5758"/>
              <a:gd name="T52" fmla="*/ 3024 w 5758"/>
              <a:gd name="T53" fmla="*/ 2584 h 5758"/>
              <a:gd name="T54" fmla="*/ 3231 w 5758"/>
              <a:gd name="T55" fmla="*/ 2396 h 5758"/>
              <a:gd name="T56" fmla="*/ 3338 w 5758"/>
              <a:gd name="T57" fmla="*/ 2254 h 5758"/>
              <a:gd name="T58" fmla="*/ 3381 w 5758"/>
              <a:gd name="T59" fmla="*/ 2084 h 5758"/>
              <a:gd name="T60" fmla="*/ 3248 w 5758"/>
              <a:gd name="T61" fmla="*/ 1783 h 5758"/>
              <a:gd name="T62" fmla="*/ 2906 w 5758"/>
              <a:gd name="T63" fmla="*/ 1660 h 5758"/>
              <a:gd name="T64" fmla="*/ 2544 w 5758"/>
              <a:gd name="T65" fmla="*/ 1784 h 5758"/>
              <a:gd name="T66" fmla="*/ 2348 w 5758"/>
              <a:gd name="T67" fmla="*/ 2149 h 5758"/>
              <a:gd name="T68" fmla="*/ 2060 w 5758"/>
              <a:gd name="T69" fmla="*/ 2401 h 5758"/>
              <a:gd name="T70" fmla="*/ 1849 w 5758"/>
              <a:gd name="T71" fmla="*/ 2313 h 5758"/>
              <a:gd name="T72" fmla="*/ 1763 w 5758"/>
              <a:gd name="T73" fmla="*/ 2122 h 5758"/>
              <a:gd name="T74" fmla="*/ 1899 w 5758"/>
              <a:gd name="T75" fmla="*/ 1693 h 5758"/>
              <a:gd name="T76" fmla="*/ 2296 w 5758"/>
              <a:gd name="T77" fmla="*/ 1332 h 5758"/>
              <a:gd name="T78" fmla="*/ 2906 w 5758"/>
              <a:gd name="T79" fmla="*/ 1189 h 5758"/>
              <a:gd name="T80" fmla="*/ 3477 w 5758"/>
              <a:gd name="T81" fmla="*/ 1309 h 5758"/>
              <a:gd name="T82" fmla="*/ 3860 w 5758"/>
              <a:gd name="T83" fmla="*/ 1634 h 5758"/>
              <a:gd name="T84" fmla="*/ 3995 w 5758"/>
              <a:gd name="T85" fmla="*/ 2080 h 5758"/>
              <a:gd name="T86" fmla="*/ 3918 w 5758"/>
              <a:gd name="T87" fmla="*/ 2412 h 57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5758" h="5758">
                <a:moveTo>
                  <a:pt x="2879" y="0"/>
                </a:moveTo>
                <a:cubicBezTo>
                  <a:pt x="1290" y="0"/>
                  <a:pt x="0" y="1288"/>
                  <a:pt x="0" y="2878"/>
                </a:cubicBezTo>
                <a:cubicBezTo>
                  <a:pt x="0" y="4469"/>
                  <a:pt x="1290" y="5758"/>
                  <a:pt x="2879" y="5758"/>
                </a:cubicBezTo>
                <a:cubicBezTo>
                  <a:pt x="4470" y="5758"/>
                  <a:pt x="5758" y="4469"/>
                  <a:pt x="5758" y="2878"/>
                </a:cubicBezTo>
                <a:cubicBezTo>
                  <a:pt x="5758" y="1288"/>
                  <a:pt x="4470" y="0"/>
                  <a:pt x="2879" y="0"/>
                </a:cubicBezTo>
                <a:close/>
                <a:moveTo>
                  <a:pt x="3084" y="4479"/>
                </a:moveTo>
                <a:cubicBezTo>
                  <a:pt x="3017" y="4539"/>
                  <a:pt x="2940" y="4569"/>
                  <a:pt x="2852" y="4569"/>
                </a:cubicBezTo>
                <a:cubicBezTo>
                  <a:pt x="2761" y="4569"/>
                  <a:pt x="2682" y="4540"/>
                  <a:pt x="2614" y="4481"/>
                </a:cubicBezTo>
                <a:cubicBezTo>
                  <a:pt x="2547" y="4422"/>
                  <a:pt x="2513" y="4340"/>
                  <a:pt x="2513" y="4234"/>
                </a:cubicBezTo>
                <a:cubicBezTo>
                  <a:pt x="2513" y="4140"/>
                  <a:pt x="2546" y="4061"/>
                  <a:pt x="2611" y="3997"/>
                </a:cubicBezTo>
                <a:cubicBezTo>
                  <a:pt x="2677" y="3933"/>
                  <a:pt x="2757" y="3901"/>
                  <a:pt x="2852" y="3901"/>
                </a:cubicBezTo>
                <a:cubicBezTo>
                  <a:pt x="2946" y="3901"/>
                  <a:pt x="3025" y="3933"/>
                  <a:pt x="3089" y="3997"/>
                </a:cubicBezTo>
                <a:cubicBezTo>
                  <a:pt x="3153" y="4061"/>
                  <a:pt x="3185" y="4140"/>
                  <a:pt x="3185" y="4234"/>
                </a:cubicBezTo>
                <a:cubicBezTo>
                  <a:pt x="3185" y="4338"/>
                  <a:pt x="3151" y="4420"/>
                  <a:pt x="3084" y="4479"/>
                </a:cubicBezTo>
                <a:close/>
                <a:moveTo>
                  <a:pt x="3918" y="2412"/>
                </a:moveTo>
                <a:cubicBezTo>
                  <a:pt x="3867" y="2508"/>
                  <a:pt x="3806" y="2590"/>
                  <a:pt x="3735" y="2659"/>
                </a:cubicBezTo>
                <a:cubicBezTo>
                  <a:pt x="3664" y="2728"/>
                  <a:pt x="3537" y="2845"/>
                  <a:pt x="3354" y="3008"/>
                </a:cubicBezTo>
                <a:cubicBezTo>
                  <a:pt x="3304" y="3055"/>
                  <a:pt x="3263" y="3095"/>
                  <a:pt x="3233" y="3130"/>
                </a:cubicBezTo>
                <a:cubicBezTo>
                  <a:pt x="3202" y="3165"/>
                  <a:pt x="3179" y="3197"/>
                  <a:pt x="3165" y="3226"/>
                </a:cubicBezTo>
                <a:cubicBezTo>
                  <a:pt x="3150" y="3255"/>
                  <a:pt x="3138" y="3284"/>
                  <a:pt x="3130" y="3313"/>
                </a:cubicBezTo>
                <a:cubicBezTo>
                  <a:pt x="3122" y="3342"/>
                  <a:pt x="3110" y="3393"/>
                  <a:pt x="3093" y="3466"/>
                </a:cubicBezTo>
                <a:cubicBezTo>
                  <a:pt x="3065" y="3621"/>
                  <a:pt x="2976" y="3698"/>
                  <a:pt x="2828" y="3698"/>
                </a:cubicBezTo>
                <a:cubicBezTo>
                  <a:pt x="2750" y="3698"/>
                  <a:pt x="2685" y="3673"/>
                  <a:pt x="2632" y="3622"/>
                </a:cubicBezTo>
                <a:cubicBezTo>
                  <a:pt x="2579" y="3572"/>
                  <a:pt x="2553" y="3497"/>
                  <a:pt x="2553" y="3397"/>
                </a:cubicBezTo>
                <a:cubicBezTo>
                  <a:pt x="2553" y="3272"/>
                  <a:pt x="2572" y="3164"/>
                  <a:pt x="2611" y="3072"/>
                </a:cubicBezTo>
                <a:cubicBezTo>
                  <a:pt x="2650" y="2981"/>
                  <a:pt x="2701" y="2900"/>
                  <a:pt x="2765" y="2831"/>
                </a:cubicBezTo>
                <a:cubicBezTo>
                  <a:pt x="2829" y="2762"/>
                  <a:pt x="2915" y="2680"/>
                  <a:pt x="3024" y="2584"/>
                </a:cubicBezTo>
                <a:cubicBezTo>
                  <a:pt x="3119" y="2501"/>
                  <a:pt x="3188" y="2438"/>
                  <a:pt x="3231" y="2396"/>
                </a:cubicBezTo>
                <a:cubicBezTo>
                  <a:pt x="3273" y="2353"/>
                  <a:pt x="3309" y="2306"/>
                  <a:pt x="3338" y="2254"/>
                </a:cubicBezTo>
                <a:cubicBezTo>
                  <a:pt x="3367" y="2202"/>
                  <a:pt x="3381" y="2145"/>
                  <a:pt x="3381" y="2084"/>
                </a:cubicBezTo>
                <a:cubicBezTo>
                  <a:pt x="3381" y="1965"/>
                  <a:pt x="3337" y="1865"/>
                  <a:pt x="3248" y="1783"/>
                </a:cubicBezTo>
                <a:cubicBezTo>
                  <a:pt x="3160" y="1701"/>
                  <a:pt x="3046" y="1660"/>
                  <a:pt x="2906" y="1660"/>
                </a:cubicBezTo>
                <a:cubicBezTo>
                  <a:pt x="2742" y="1660"/>
                  <a:pt x="2621" y="1702"/>
                  <a:pt x="2544" y="1784"/>
                </a:cubicBezTo>
                <a:cubicBezTo>
                  <a:pt x="2467" y="1867"/>
                  <a:pt x="2401" y="1988"/>
                  <a:pt x="2348" y="2149"/>
                </a:cubicBezTo>
                <a:cubicBezTo>
                  <a:pt x="2297" y="2317"/>
                  <a:pt x="2201" y="2401"/>
                  <a:pt x="2060" y="2401"/>
                </a:cubicBezTo>
                <a:cubicBezTo>
                  <a:pt x="1976" y="2401"/>
                  <a:pt x="1906" y="2372"/>
                  <a:pt x="1849" y="2313"/>
                </a:cubicBezTo>
                <a:cubicBezTo>
                  <a:pt x="1791" y="2255"/>
                  <a:pt x="1763" y="2191"/>
                  <a:pt x="1763" y="2122"/>
                </a:cubicBezTo>
                <a:cubicBezTo>
                  <a:pt x="1763" y="1981"/>
                  <a:pt x="1808" y="1838"/>
                  <a:pt x="1899" y="1693"/>
                </a:cubicBezTo>
                <a:cubicBezTo>
                  <a:pt x="1990" y="1548"/>
                  <a:pt x="2122" y="1427"/>
                  <a:pt x="2296" y="1332"/>
                </a:cubicBezTo>
                <a:cubicBezTo>
                  <a:pt x="2470" y="1237"/>
                  <a:pt x="2674" y="1189"/>
                  <a:pt x="2906" y="1189"/>
                </a:cubicBezTo>
                <a:cubicBezTo>
                  <a:pt x="3121" y="1189"/>
                  <a:pt x="3312" y="1229"/>
                  <a:pt x="3477" y="1309"/>
                </a:cubicBezTo>
                <a:cubicBezTo>
                  <a:pt x="3642" y="1388"/>
                  <a:pt x="3770" y="1497"/>
                  <a:pt x="3860" y="1634"/>
                </a:cubicBezTo>
                <a:cubicBezTo>
                  <a:pt x="3950" y="1770"/>
                  <a:pt x="3995" y="1919"/>
                  <a:pt x="3995" y="2080"/>
                </a:cubicBezTo>
                <a:cubicBezTo>
                  <a:pt x="3995" y="2206"/>
                  <a:pt x="3969" y="2317"/>
                  <a:pt x="3918" y="2412"/>
                </a:cubicBezTo>
                <a:close/>
              </a:path>
            </a:pathLst>
          </a:custGeom>
          <a:solidFill>
            <a:schemeClr val="accent2">
              <a:alpha val="58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xmlns="" id="{AE62A790-43B0-4476-9C0B-DBD2FF758DDE}"/>
              </a:ext>
            </a:extLst>
          </p:cNvPr>
          <p:cNvSpPr txBox="1"/>
          <p:nvPr/>
        </p:nvSpPr>
        <p:spPr>
          <a:xfrm>
            <a:off x="1989086" y="595602"/>
            <a:ext cx="95142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4800" b="1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 </a:t>
            </a:r>
            <a:r>
              <a:rPr lang="en-US" altLang="zh-CN" sz="4800" b="1" i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altLang="zh-CN" sz="4800" b="1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4800" b="1" i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hỏa</a:t>
            </a:r>
            <a:r>
              <a:rPr lang="en-US" altLang="zh-CN" sz="4800" b="1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4800" b="1" i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hoạn</a:t>
            </a:r>
            <a:r>
              <a:rPr lang="en-US" altLang="zh-CN" sz="4800" b="1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4800" b="1" i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xảy</a:t>
            </a:r>
            <a:r>
              <a:rPr lang="en-US" altLang="zh-CN" sz="4800" b="1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4800" b="1" i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altLang="zh-CN" sz="4800" b="1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4800" b="1" i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altLang="zh-CN" sz="4800" b="1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4800" b="1" i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sẽ</a:t>
            </a:r>
            <a:r>
              <a:rPr lang="en-US" altLang="zh-CN" sz="4800" b="1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4800" b="1" i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gọi</a:t>
            </a:r>
            <a:r>
              <a:rPr lang="en-US" altLang="zh-CN" sz="4800" b="1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4800" b="1" i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altLang="zh-CN" sz="4800" b="1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4800" b="1" i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lang="en-US" altLang="zh-CN" sz="4800" b="1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4800" b="1" i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thoại</a:t>
            </a:r>
            <a:r>
              <a:rPr lang="en-US" altLang="zh-CN" sz="4800" b="1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4800" b="1" i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altLang="zh-CN" sz="4800" b="1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?</a:t>
            </a:r>
            <a:endParaRPr lang="zh-CN" altLang="en-US" sz="4800" b="1" i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D76C6AE0-EABA-4E90-8E4D-64DDB5D22E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3702" y="4701629"/>
            <a:ext cx="1444417" cy="1980602"/>
          </a:xfrm>
          <a:prstGeom prst="rect">
            <a:avLst/>
          </a:prstGeom>
        </p:spPr>
      </p:pic>
      <p:pic>
        <p:nvPicPr>
          <p:cNvPr id="3074" name="Picture 2" descr="Kid Thinking Images | Free Vectors, Stock Photos &amp; PSD">
            <a:extLst>
              <a:ext uri="{FF2B5EF4-FFF2-40B4-BE49-F238E27FC236}">
                <a16:creationId xmlns:a16="http://schemas.microsoft.com/office/drawing/2014/main" xmlns="" id="{7444FDF8-2DAA-A9A0-738E-21131A1BD1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542"/>
          <a:stretch/>
        </p:blipFill>
        <p:spPr bwMode="auto">
          <a:xfrm>
            <a:off x="2902390" y="2563591"/>
            <a:ext cx="2534849" cy="4640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Kid Thinking Images | Free Vectors, Stock Photos &amp; PSD">
            <a:extLst>
              <a:ext uri="{FF2B5EF4-FFF2-40B4-BE49-F238E27FC236}">
                <a16:creationId xmlns:a16="http://schemas.microsoft.com/office/drawing/2014/main" xmlns="" id="{0EE820B5-2729-5774-7A51-4FB8B33E0C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39" r="5587"/>
          <a:stretch/>
        </p:blipFill>
        <p:spPr bwMode="auto">
          <a:xfrm>
            <a:off x="7292493" y="2562686"/>
            <a:ext cx="3098330" cy="4640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AB69C78F-6337-DC77-EFDF-B93F677EC4F0}"/>
              </a:ext>
            </a:extLst>
          </p:cNvPr>
          <p:cNvSpPr/>
          <p:nvPr/>
        </p:nvSpPr>
        <p:spPr>
          <a:xfrm>
            <a:off x="7292493" y="2014121"/>
            <a:ext cx="2789391" cy="1002890"/>
          </a:xfrm>
          <a:prstGeom prst="roundRect">
            <a:avLst/>
          </a:prstGeom>
          <a:solidFill>
            <a:srgbClr val="00B0F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114</a:t>
            </a:r>
          </a:p>
        </p:txBody>
      </p:sp>
    </p:spTree>
    <p:extLst>
      <p:ext uri="{BB962C8B-B14F-4D97-AF65-F5344CB8AC3E}">
        <p14:creationId xmlns:p14="http://schemas.microsoft.com/office/powerpoint/2010/main" val="3710483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1BB351B6-2635-4068-AA57-71A4C442F5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10630" flipH="1">
            <a:off x="2372342" y="220420"/>
            <a:ext cx="778189" cy="1203867"/>
          </a:xfrm>
          <a:prstGeom prst="rect">
            <a:avLst/>
          </a:prstGeom>
        </p:spPr>
      </p:pic>
      <p:sp>
        <p:nvSpPr>
          <p:cNvPr id="28" name="椭圆 27">
            <a:extLst>
              <a:ext uri="{FF2B5EF4-FFF2-40B4-BE49-F238E27FC236}">
                <a16:creationId xmlns:a16="http://schemas.microsoft.com/office/drawing/2014/main" xmlns="" id="{82216591-F7C9-4617-8725-28870A64D045}"/>
              </a:ext>
            </a:extLst>
          </p:cNvPr>
          <p:cNvSpPr/>
          <p:nvPr/>
        </p:nvSpPr>
        <p:spPr>
          <a:xfrm>
            <a:off x="2481979" y="1945829"/>
            <a:ext cx="861612" cy="861612"/>
          </a:xfrm>
          <a:prstGeom prst="ellipse">
            <a:avLst/>
          </a:prstGeom>
          <a:solidFill>
            <a:srgbClr val="FF875D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zh-CN" altLang="en-US" sz="4000" dirty="0">
              <a:solidFill>
                <a:schemeClr val="accent2"/>
              </a:solidFill>
              <a:latin typeface="+mn-ea"/>
              <a:ea typeface="字魂80号-萌趣小鱼体" panose="00000500000000000000" pitchFamily="2" charset="-122"/>
            </a:endParaRPr>
          </a:p>
        </p:txBody>
      </p:sp>
      <p:sp>
        <p:nvSpPr>
          <p:cNvPr id="30" name="椭圆 29">
            <a:extLst>
              <a:ext uri="{FF2B5EF4-FFF2-40B4-BE49-F238E27FC236}">
                <a16:creationId xmlns:a16="http://schemas.microsoft.com/office/drawing/2014/main" xmlns="" id="{6F14CA10-DA05-433F-92CE-B115B7EE5890}"/>
              </a:ext>
            </a:extLst>
          </p:cNvPr>
          <p:cNvSpPr/>
          <p:nvPr/>
        </p:nvSpPr>
        <p:spPr>
          <a:xfrm>
            <a:off x="4501279" y="1945829"/>
            <a:ext cx="861612" cy="861612"/>
          </a:xfrm>
          <a:prstGeom prst="ellipse">
            <a:avLst/>
          </a:prstGeom>
          <a:solidFill>
            <a:srgbClr val="FF875D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zh-CN" altLang="en-US" sz="4000" dirty="0">
              <a:solidFill>
                <a:schemeClr val="accent2"/>
              </a:solidFill>
              <a:latin typeface="+mn-ea"/>
              <a:ea typeface="字魂80号-萌趣小鱼体" panose="00000500000000000000" pitchFamily="2" charset="-122"/>
            </a:endParaRPr>
          </a:p>
        </p:txBody>
      </p:sp>
      <p:sp>
        <p:nvSpPr>
          <p:cNvPr id="34" name="椭圆 33">
            <a:extLst>
              <a:ext uri="{FF2B5EF4-FFF2-40B4-BE49-F238E27FC236}">
                <a16:creationId xmlns:a16="http://schemas.microsoft.com/office/drawing/2014/main" xmlns="" id="{0F08FB56-C3F1-4AD0-86BA-A5C85FF97819}"/>
              </a:ext>
            </a:extLst>
          </p:cNvPr>
          <p:cNvSpPr/>
          <p:nvPr/>
        </p:nvSpPr>
        <p:spPr>
          <a:xfrm>
            <a:off x="6520579" y="1945829"/>
            <a:ext cx="861612" cy="861612"/>
          </a:xfrm>
          <a:prstGeom prst="ellipse">
            <a:avLst/>
          </a:prstGeom>
          <a:solidFill>
            <a:srgbClr val="FF875D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zh-CN" altLang="en-US" sz="4000" dirty="0">
              <a:solidFill>
                <a:schemeClr val="accent2"/>
              </a:solidFill>
              <a:latin typeface="+mn-ea"/>
              <a:ea typeface="字魂80号-萌趣小鱼体" panose="00000500000000000000" pitchFamily="2" charset="-122"/>
            </a:endParaRPr>
          </a:p>
        </p:txBody>
      </p:sp>
      <p:sp>
        <p:nvSpPr>
          <p:cNvPr id="36" name="椭圆 35">
            <a:extLst>
              <a:ext uri="{FF2B5EF4-FFF2-40B4-BE49-F238E27FC236}">
                <a16:creationId xmlns:a16="http://schemas.microsoft.com/office/drawing/2014/main" xmlns="" id="{EE768E41-00A5-435E-B073-46B3C2C1F72F}"/>
              </a:ext>
            </a:extLst>
          </p:cNvPr>
          <p:cNvSpPr/>
          <p:nvPr/>
        </p:nvSpPr>
        <p:spPr>
          <a:xfrm>
            <a:off x="8539879" y="1945829"/>
            <a:ext cx="861612" cy="861612"/>
          </a:xfrm>
          <a:prstGeom prst="ellipse">
            <a:avLst/>
          </a:prstGeom>
          <a:solidFill>
            <a:srgbClr val="FF875D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zh-CN" altLang="en-US" sz="4000" dirty="0">
              <a:solidFill>
                <a:schemeClr val="accent2"/>
              </a:solidFill>
              <a:latin typeface="+mn-ea"/>
              <a:ea typeface="字魂80号-萌趣小鱼体" panose="00000500000000000000" pitchFamily="2" charset="-122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33D4627C-86E4-41A0-8989-38B0BF680E3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51564" y="3792116"/>
            <a:ext cx="1696345" cy="291465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ECCA220B-D0E0-4CF3-BD3D-0BEBE07C93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82554" y="6325702"/>
            <a:ext cx="485023" cy="38801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6821E47A-E05C-4FAE-8C3D-CF54A24D87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1548" y="5285595"/>
            <a:ext cx="851006" cy="142812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0DA646A6-4589-C52F-582A-C2C9873079EA}"/>
              </a:ext>
            </a:extLst>
          </p:cNvPr>
          <p:cNvSpPr txBox="1"/>
          <p:nvPr/>
        </p:nvSpPr>
        <p:spPr>
          <a:xfrm>
            <a:off x="3892869" y="227185"/>
            <a:ext cx="5984334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6600">
                <a:solidFill>
                  <a:schemeClr val="accent2"/>
                </a:solidFill>
                <a:latin typeface="Times New Roman" panose="02020603050405020304" pitchFamily="18" charset="0"/>
                <a:ea typeface="字魂80号-萌趣小鱼体" panose="00000500000000000000" pitchFamily="2" charset="-122"/>
                <a:cs typeface="Times New Roman" panose="02020603050405020304" pitchFamily="18" charset="0"/>
              </a:rPr>
              <a:t>Tự nhiên xã hội</a:t>
            </a:r>
            <a:endParaRPr lang="zh-CN" altLang="en-US" sz="6600" dirty="0">
              <a:solidFill>
                <a:schemeClr val="accent2"/>
              </a:solidFill>
              <a:latin typeface="Times New Roman" panose="02020603050405020304" pitchFamily="18" charset="0"/>
              <a:ea typeface="字魂80号-萌趣小鱼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C9CCD7F6-3EFA-E566-3F3E-75AC37E2CC30}"/>
              </a:ext>
            </a:extLst>
          </p:cNvPr>
          <p:cNvSpPr/>
          <p:nvPr/>
        </p:nvSpPr>
        <p:spPr>
          <a:xfrm>
            <a:off x="2271251" y="1856587"/>
            <a:ext cx="8308258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cap="none" spc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Cookies" panose="02040603050506020204" pitchFamily="18" charset="0"/>
              </a:rPr>
              <a:t>Phòng cháy hỏa hoạn khi ở nhà </a:t>
            </a:r>
          </a:p>
          <a:p>
            <a:pPr algn="ctr"/>
            <a:endParaRPr lang="en-US" sz="6000" b="1" cap="none" spc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UTM Cookies" panose="0204060305050602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55B1950-0786-54E5-1F88-D382D1D08F70}"/>
              </a:ext>
            </a:extLst>
          </p:cNvPr>
          <p:cNvSpPr txBox="1"/>
          <p:nvPr/>
        </p:nvSpPr>
        <p:spPr>
          <a:xfrm>
            <a:off x="5201874" y="4323094"/>
            <a:ext cx="26374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SVN-Hole Hearted" panose="020B0A06020104020203" pitchFamily="34" charset="0"/>
              </a:rPr>
              <a:t>SGK trang 16</a:t>
            </a:r>
          </a:p>
        </p:txBody>
      </p:sp>
    </p:spTree>
    <p:extLst>
      <p:ext uri="{BB962C8B-B14F-4D97-AF65-F5344CB8AC3E}">
        <p14:creationId xmlns:p14="http://schemas.microsoft.com/office/powerpoint/2010/main" val="2187539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0" grpId="0" animBg="1"/>
      <p:bldP spid="34" grpId="0" animBg="1"/>
      <p:bldP spid="3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FC6D12AF-ACCE-4614-B0A2-D3051191AB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1627" y="4834229"/>
            <a:ext cx="1466850" cy="1809750"/>
          </a:xfrm>
          <a:prstGeom prst="rect">
            <a:avLst/>
          </a:prstGeom>
        </p:spPr>
      </p:pic>
      <p:sp>
        <p:nvSpPr>
          <p:cNvPr id="10" name="Arrow: Pentagon 9">
            <a:extLst>
              <a:ext uri="{FF2B5EF4-FFF2-40B4-BE49-F238E27FC236}">
                <a16:creationId xmlns:a16="http://schemas.microsoft.com/office/drawing/2014/main" xmlns="" id="{92F2CC04-3794-3EDA-F8A4-20846E6CD198}"/>
              </a:ext>
            </a:extLst>
          </p:cNvPr>
          <p:cNvSpPr/>
          <p:nvPr/>
        </p:nvSpPr>
        <p:spPr>
          <a:xfrm>
            <a:off x="2045616" y="381000"/>
            <a:ext cx="8644379" cy="2677212"/>
          </a:xfrm>
          <a:prstGeom prst="homePlate">
            <a:avLst/>
          </a:prstGeom>
          <a:solidFill>
            <a:schemeClr val="accent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rgbClr val="4CB9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1:</a:t>
            </a:r>
          </a:p>
          <a:p>
            <a:pPr algn="ctr"/>
            <a:r>
              <a:rPr lang="en-US" sz="54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 NHÂN DẪN ĐẾN CHÁY NHÀ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Hình ảnh Một Cái Bật Lửa Dễ Thương Với Ngọn Lửa Vector Hoặc Màu Minh Họa  PNG , Dễ Thương, Cái Bật Lửa, Màu Xám PNG và Vector với nền trong suốt">
            <a:extLst>
              <a:ext uri="{FF2B5EF4-FFF2-40B4-BE49-F238E27FC236}">
                <a16:creationId xmlns:a16="http://schemas.microsoft.com/office/drawing/2014/main" xmlns="" id="{C0E31EC7-686A-AE6D-1904-B5DBA0A23D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65615">
            <a:off x="7824249" y="3544762"/>
            <a:ext cx="2569222" cy="2569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瓶抗菌酒精75個人衛生用品向量圖形及更多冠狀病毒圖片- iStock">
            <a:extLst>
              <a:ext uri="{FF2B5EF4-FFF2-40B4-BE49-F238E27FC236}">
                <a16:creationId xmlns:a16="http://schemas.microsoft.com/office/drawing/2014/main" xmlns="" id="{0ED42CED-E6FE-53B3-1852-54C50ABB3B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77130">
            <a:off x="882262" y="3094477"/>
            <a:ext cx="3261524" cy="3261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Bình Gas Màu Đỏ Nguy Hiểm Gần Lửa Chất Dễ Cháy Hình minh họa Sẵn có - Tải  xuống Hình ảnh Ngay bây giờ - iStock">
            <a:extLst>
              <a:ext uri="{FF2B5EF4-FFF2-40B4-BE49-F238E27FC236}">
                <a16:creationId xmlns:a16="http://schemas.microsoft.com/office/drawing/2014/main" xmlns="" id="{AAAB1126-B7B8-D531-D622-A15601D985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711" b="19804"/>
          <a:stretch/>
        </p:blipFill>
        <p:spPr bwMode="auto">
          <a:xfrm>
            <a:off x="4978080" y="3506563"/>
            <a:ext cx="1781537" cy="2655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5282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SPRING_FIRST_PUBLISH" val="1"/>
</p:tagLst>
</file>

<file path=ppt/theme/theme1.xml><?xml version="1.0" encoding="utf-8"?>
<a:theme xmlns:a="http://schemas.openxmlformats.org/drawingml/2006/main" name="Office 主题​​">
  <a:themeElements>
    <a:clrScheme name="自定义 252">
      <a:dk1>
        <a:srgbClr val="757070"/>
      </a:dk1>
      <a:lt1>
        <a:sysClr val="window" lastClr="FFFFFF"/>
      </a:lt1>
      <a:dk2>
        <a:srgbClr val="44546A"/>
      </a:dk2>
      <a:lt2>
        <a:srgbClr val="E7E6E6"/>
      </a:lt2>
      <a:accent1>
        <a:srgbClr val="FFFFFF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0">
      <a:majorFont>
        <a:latin typeface="Times New Roman"/>
        <a:ea typeface="字魂47号-三分行楷"/>
        <a:cs typeface=""/>
      </a:majorFont>
      <a:minorFont>
        <a:latin typeface="Times New Roman"/>
        <a:ea typeface="字魂47号-三分行楷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>
            <a:alpha val="75000"/>
          </a:schemeClr>
        </a:solidFill>
        <a:ln>
          <a:noFill/>
        </a:ln>
      </a:spPr>
      <a:bodyPr rtlCol="0" anchor="ctr"/>
      <a:lstStyle>
        <a:defPPr algn="ctr">
          <a:defRPr sz="3200" dirty="0" smtClean="0">
            <a:solidFill>
              <a:srgbClr val="4CB9D0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787</TotalTime>
  <Words>647</Words>
  <Application>Microsoft Office PowerPoint</Application>
  <PresentationFormat>Widescreen</PresentationFormat>
  <Paragraphs>107</Paragraphs>
  <Slides>28</Slides>
  <Notes>23</Notes>
  <HiddenSlides>0</HiddenSlides>
  <MMClips>3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43" baseType="lpstr">
      <vt:lpstr>字魂47号-三分行楷</vt:lpstr>
      <vt:lpstr>SVN-Hole Hearted</vt:lpstr>
      <vt:lpstr>Calibri</vt:lpstr>
      <vt:lpstr>字魂73号-江南手书</vt:lpstr>
      <vt:lpstr>Times New Roman</vt:lpstr>
      <vt:lpstr>UVN Da Lat</vt:lpstr>
      <vt:lpstr>Arial</vt:lpstr>
      <vt:lpstr>等线</vt:lpstr>
      <vt:lpstr>SVN-Kitten</vt:lpstr>
      <vt:lpstr>字魂80号-萌趣小鱼体</vt:lpstr>
      <vt:lpstr>UTM Cookies</vt:lpstr>
      <vt:lpstr>SVN-Poky's</vt:lpstr>
      <vt:lpstr>iCiel Ciaobella</vt:lpstr>
      <vt:lpstr>UVN Banh Mi</vt:lpstr>
      <vt:lpstr>Office 主题​​</vt:lpstr>
      <vt:lpstr>PowerPoint Presentation</vt:lpstr>
      <vt:lpstr>PowerPoint Presentation</vt:lpstr>
      <vt:lpstr>PowerPoint Presentation</vt:lpstr>
      <vt:lpstr>PowerPoint Presentation</vt:lpstr>
      <vt:lpstr>Học sinh hát và múa bài hát “Xe cứu hỏa”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CÙNG PHÂN TÍCH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Những vật dụng có thể gây cháy</vt:lpstr>
      <vt:lpstr>PowerPoint Presentation</vt:lpstr>
      <vt:lpstr>PowerPoint Presentation</vt:lpstr>
      <vt:lpstr>PowerPoint Presentation</vt:lpstr>
      <vt:lpstr>Kỹ năng phòng cháy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智超 高</dc:creator>
  <cp:lastModifiedBy>Admin</cp:lastModifiedBy>
  <cp:revision>71</cp:revision>
  <dcterms:created xsi:type="dcterms:W3CDTF">2019-03-13T05:38:41Z</dcterms:created>
  <dcterms:modified xsi:type="dcterms:W3CDTF">2025-10-15T09:59:11Z</dcterms:modified>
</cp:coreProperties>
</file>