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69" r:id="rId4"/>
    <p:sldId id="270" r:id="rId5"/>
    <p:sldId id="271" r:id="rId6"/>
    <p:sldId id="272" r:id="rId7"/>
    <p:sldId id="273" r:id="rId8"/>
    <p:sldId id="274" r:id="rId9"/>
    <p:sldId id="275" r:id="rId10"/>
    <p:sldId id="268" r:id="rId11"/>
  </p:sldIdLst>
  <p:sldSz cx="16276638" cy="9144000"/>
  <p:notesSz cx="6858000" cy="9144000"/>
  <p:defaultTextStyle>
    <a:defPPr>
      <a:defRPr lang="en-US"/>
    </a:defPPr>
    <a:lvl1pPr marL="0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88DFE8"/>
    <a:srgbClr val="FFCC29"/>
    <a:srgbClr val="FFDB69"/>
    <a:srgbClr val="FEF4EC"/>
    <a:srgbClr val="F68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08" y="120"/>
      </p:cViewPr>
      <p:guideLst>
        <p:guide orient="horz" pos="2880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t>15/10/2025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755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15/10/2025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7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15/10/2025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70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15/10/2025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46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15/10/2025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4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262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52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78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04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31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57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09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15/10/2025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32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15/10/2025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89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15/10/2025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48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15/10/2025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07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15/10/2025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73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15/10/2025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79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6262" indent="0">
              <a:buNone/>
              <a:defRPr sz="4400"/>
            </a:lvl2pPr>
            <a:lvl3pPr marL="1452524" indent="0">
              <a:buNone/>
              <a:defRPr sz="3800"/>
            </a:lvl3pPr>
            <a:lvl4pPr marL="2178787" indent="0">
              <a:buNone/>
              <a:defRPr sz="3200"/>
            </a:lvl4pPr>
            <a:lvl5pPr marL="2905049" indent="0">
              <a:buNone/>
              <a:defRPr sz="3200"/>
            </a:lvl5pPr>
            <a:lvl6pPr marL="3631311" indent="0">
              <a:buNone/>
              <a:defRPr sz="3200"/>
            </a:lvl6pPr>
            <a:lvl7pPr marL="4357573" indent="0">
              <a:buNone/>
              <a:defRPr sz="3200"/>
            </a:lvl7pPr>
            <a:lvl8pPr marL="5083835" indent="0">
              <a:buNone/>
              <a:defRPr sz="3200"/>
            </a:lvl8pPr>
            <a:lvl9pPr marL="5810098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15/10/2025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80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7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t>15/10/2025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4"/>
            <a:ext cx="5154269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9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452524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697" indent="-544697" algn="l" defTabSz="1452524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0176" indent="-453914" algn="l" defTabSz="1452524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5656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918" indent="-363131" algn="l" defTabSz="145252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8180" indent="-363131" algn="l" defTabSz="1452524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442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704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6967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229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262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524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787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049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311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573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35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098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7" Type="http://schemas.openxmlformats.org/officeDocument/2006/relationships/image" Target="../media/image7.w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719" y="5208617"/>
            <a:ext cx="4445000" cy="3897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2848746" y="7239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>
                <a:solidFill>
                  <a:schemeClr val="bg1"/>
                </a:solidFill>
                <a:latin typeface="Times New Roman" pitchFamily="18" charset="0"/>
              </a:rPr>
              <a:t>TRƯỜNG TIỂU HỌC </a:t>
            </a:r>
            <a:r>
              <a:rPr lang="en-US" altLang="en-US" sz="3500" b="1" smtClean="0">
                <a:solidFill>
                  <a:schemeClr val="bg1"/>
                </a:solidFill>
                <a:latin typeface="Times New Roman" pitchFamily="18" charset="0"/>
              </a:rPr>
              <a:t>SỐ 2 HOÀI THANH</a:t>
            </a:r>
            <a:endParaRPr lang="en-US" altLang="en-US" sz="3500" b="1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1496219" y="4343401"/>
            <a:ext cx="13500099" cy="1591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 Đạo đức lớp 3</a:t>
            </a:r>
          </a:p>
          <a:p>
            <a:pPr algn="ctr" eaLnBrk="1" hangingPunct="1">
              <a:defRPr/>
            </a:pPr>
            <a:r>
              <a:rPr lang="en-US" sz="54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1: CHÀO CỜ VÀ HÁT QUỐC CA (T2)</a:t>
            </a:r>
            <a:endParaRPr lang="en-US" sz="54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2480250" y="2460115"/>
            <a:ext cx="11471154" cy="1807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54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</a:t>
            </a:r>
            <a:r>
              <a:rPr lang="en-US" sz="54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54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</a:t>
            </a:r>
            <a:r>
              <a:rPr lang="en-US" sz="54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DỰ GIỜ THĂM LỚP</a:t>
            </a:r>
          </a:p>
        </p:txBody>
      </p:sp>
      <p:pic>
        <p:nvPicPr>
          <p:cNvPr id="12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2672" y="6019799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4" name="Picture 7" descr="BƯỚM 5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14263487" y="307883"/>
            <a:ext cx="1162751" cy="1516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891907" y="6715346"/>
            <a:ext cx="1069334" cy="777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692416" y="-109904"/>
            <a:ext cx="1382714" cy="1653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257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Anh dep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719" y="218988"/>
            <a:ext cx="14417345" cy="8459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WordArt 3"/>
          <p:cNvSpPr>
            <a:spLocks noChangeArrowheads="1" noChangeShapeType="1" noTextEdit="1"/>
          </p:cNvSpPr>
          <p:nvPr/>
        </p:nvSpPr>
        <p:spPr bwMode="auto">
          <a:xfrm>
            <a:off x="1966119" y="3657600"/>
            <a:ext cx="12649200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1788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[OFFICIAL] LE CHAO C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0719" y="685799"/>
            <a:ext cx="14935200" cy="7929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4366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453547" y="469070"/>
            <a:ext cx="1284326" cy="461665"/>
            <a:chOff x="6718466" y="641502"/>
            <a:chExt cx="1262656" cy="461665"/>
          </a:xfrm>
        </p:grpSpPr>
        <p:sp>
          <p:nvSpPr>
            <p:cNvPr id="6" name="TextBox 5"/>
            <p:cNvSpPr txBox="1"/>
            <p:nvPr/>
          </p:nvSpPr>
          <p:spPr>
            <a:xfrm>
              <a:off x="6718466" y="641502"/>
              <a:ext cx="126265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Đạo đức</a:t>
              </a:r>
              <a:endParaRPr lang="en-US" sz="2400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6830837" y="1051559"/>
              <a:ext cx="101033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5" name="Text Box 14"/>
          <p:cNvSpPr txBox="1">
            <a:spLocks noChangeArrowheads="1"/>
          </p:cNvSpPr>
          <p:nvPr/>
        </p:nvSpPr>
        <p:spPr bwMode="auto">
          <a:xfrm>
            <a:off x="4480719" y="898134"/>
            <a:ext cx="7026385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smtClean="0">
                <a:solidFill>
                  <a:srgbClr val="0000CC"/>
                </a:solidFill>
                <a:latin typeface="Times New Roman" pitchFamily="18" charset="0"/>
              </a:rPr>
              <a:t>Bài 1: CHÀO CỜ VÀ HÁT QUỐC CA (T2)</a:t>
            </a:r>
          </a:p>
        </p:txBody>
      </p:sp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1262983" y="1524000"/>
            <a:ext cx="11828336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3600" b="1" u="sng" smtClean="0">
                <a:solidFill>
                  <a:srgbClr val="FF0000"/>
                </a:solidFill>
                <a:latin typeface="Times New Roman" pitchFamily="18" charset="0"/>
              </a:rPr>
              <a:t>I. Xử lí tình huống: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46919" y="2209800"/>
            <a:ext cx="1472961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1) Em đồng tình hoặc không đồng tình với tư thế, hành vi của bạn nào trong bức tranh sau? Vì sao?</a:t>
            </a:r>
            <a:endParaRPr lang="en-US" sz="36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94518" y="3505200"/>
            <a:ext cx="723675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 </a:t>
            </a:r>
            <a:r>
              <a:rPr lang="vi-VN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 đúng: </a:t>
            </a:r>
            <a:r>
              <a:rPr lang="vi-VN" sz="3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bạn đứng đầu hàng có tư thế nghiêm trang khi chào cờ.</a:t>
            </a:r>
            <a:endParaRPr lang="en-US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92" t="35407" r="5429" b="21579"/>
          <a:stretch/>
        </p:blipFill>
        <p:spPr bwMode="auto">
          <a:xfrm>
            <a:off x="7842500" y="3733800"/>
            <a:ext cx="8097253" cy="4206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575427" y="5304422"/>
            <a:ext cx="725809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Hành 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 sai:</a:t>
            </a:r>
            <a:r>
              <a:rPr lang="en-US" sz="3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bạn nữ đứng đằng sau nói chuyện với nhau, 1 bạn nam đội mũ áo quần xộc xệch, bạn nam bên cạnh khoác vai bạn không nhìn cờ mà nhìn bạn.</a:t>
            </a:r>
            <a:endParaRPr lang="en-US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2987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11" grpId="0"/>
      <p:bldP spid="8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453547" y="469070"/>
            <a:ext cx="1284326" cy="461665"/>
            <a:chOff x="6718466" y="641502"/>
            <a:chExt cx="1262656" cy="461665"/>
          </a:xfrm>
        </p:grpSpPr>
        <p:sp>
          <p:nvSpPr>
            <p:cNvPr id="6" name="TextBox 5"/>
            <p:cNvSpPr txBox="1"/>
            <p:nvPr/>
          </p:nvSpPr>
          <p:spPr>
            <a:xfrm>
              <a:off x="6718466" y="641502"/>
              <a:ext cx="126265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Đạo đức</a:t>
              </a:r>
              <a:endParaRPr lang="en-US" sz="2400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6830837" y="1051559"/>
              <a:ext cx="101033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5" name="Text Box 14"/>
          <p:cNvSpPr txBox="1">
            <a:spLocks noChangeArrowheads="1"/>
          </p:cNvSpPr>
          <p:nvPr/>
        </p:nvSpPr>
        <p:spPr bwMode="auto">
          <a:xfrm>
            <a:off x="4480719" y="898134"/>
            <a:ext cx="7026385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smtClean="0">
                <a:solidFill>
                  <a:srgbClr val="0000CC"/>
                </a:solidFill>
                <a:latin typeface="Times New Roman" pitchFamily="18" charset="0"/>
              </a:rPr>
              <a:t>Bài 1: CHÀO CỜ VÀ HÁT QUỐC CA (T2)</a:t>
            </a:r>
          </a:p>
        </p:txBody>
      </p:sp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1262983" y="1524000"/>
            <a:ext cx="11828336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3600" b="1" u="sng" smtClean="0">
                <a:solidFill>
                  <a:srgbClr val="FF0000"/>
                </a:solidFill>
                <a:latin typeface="Times New Roman" pitchFamily="18" charset="0"/>
              </a:rPr>
              <a:t>I. Xử lí tình huống: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46920" y="2209800"/>
            <a:ext cx="72469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2) Em sẽ khuyên bạn điều gì?</a:t>
            </a:r>
            <a:endParaRPr lang="en-US" sz="36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8" t="7761" r="8755" b="43896"/>
          <a:stretch/>
        </p:blipFill>
        <p:spPr>
          <a:xfrm>
            <a:off x="518319" y="3200400"/>
            <a:ext cx="7760561" cy="46482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8" t="55402" r="10485" b="1"/>
          <a:stretch/>
        </p:blipFill>
        <p:spPr>
          <a:xfrm>
            <a:off x="8387931" y="3404936"/>
            <a:ext cx="7602037" cy="4291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681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453547" y="469070"/>
            <a:ext cx="1284326" cy="461665"/>
            <a:chOff x="6718466" y="641502"/>
            <a:chExt cx="1262656" cy="461665"/>
          </a:xfrm>
        </p:grpSpPr>
        <p:sp>
          <p:nvSpPr>
            <p:cNvPr id="6" name="TextBox 5"/>
            <p:cNvSpPr txBox="1"/>
            <p:nvPr/>
          </p:nvSpPr>
          <p:spPr>
            <a:xfrm>
              <a:off x="6718466" y="641502"/>
              <a:ext cx="126265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Đạo đức</a:t>
              </a:r>
              <a:endParaRPr lang="en-US" sz="2400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6830837" y="1051559"/>
              <a:ext cx="101033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5" name="Text Box 14"/>
          <p:cNvSpPr txBox="1">
            <a:spLocks noChangeArrowheads="1"/>
          </p:cNvSpPr>
          <p:nvPr/>
        </p:nvSpPr>
        <p:spPr bwMode="auto">
          <a:xfrm>
            <a:off x="4480719" y="898134"/>
            <a:ext cx="7026385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smtClean="0">
                <a:solidFill>
                  <a:srgbClr val="0000CC"/>
                </a:solidFill>
                <a:latin typeface="Times New Roman" pitchFamily="18" charset="0"/>
              </a:rPr>
              <a:t>Bài 1: CHÀO CỜ VÀ HÁT QUỐC CA (T2)</a:t>
            </a:r>
          </a:p>
        </p:txBody>
      </p:sp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1262983" y="1524000"/>
            <a:ext cx="11828336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3600" b="1" u="sng" smtClean="0">
                <a:solidFill>
                  <a:srgbClr val="FF0000"/>
                </a:solidFill>
                <a:latin typeface="Times New Roman" pitchFamily="18" charset="0"/>
              </a:rPr>
              <a:t>I. Xử lí tình huống: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8" t="7761" r="8755" b="43896"/>
          <a:stretch/>
        </p:blipFill>
        <p:spPr>
          <a:xfrm>
            <a:off x="3947319" y="3352800"/>
            <a:ext cx="9296400" cy="556809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518319" y="2286000"/>
            <a:ext cx="6781800" cy="2590800"/>
            <a:chOff x="518319" y="2286000"/>
            <a:chExt cx="6781800" cy="2590800"/>
          </a:xfrm>
        </p:grpSpPr>
        <p:sp>
          <p:nvSpPr>
            <p:cNvPr id="15" name="Oval Callout 14"/>
            <p:cNvSpPr/>
            <p:nvPr/>
          </p:nvSpPr>
          <p:spPr>
            <a:xfrm>
              <a:off x="518319" y="2286000"/>
              <a:ext cx="6781800" cy="2590800"/>
            </a:xfrm>
            <a:prstGeom prst="wedgeEllipseCallout">
              <a:avLst>
                <a:gd name="adj1" fmla="val 13352"/>
                <a:gd name="adj2" fmla="val 61332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1168148" y="2819400"/>
              <a:ext cx="5522372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 ơi, không có gì phải ngại. Cậu hãy tự tin lên, ra hát chào cờ cùng chúng tớ nhé.</a:t>
              </a:r>
              <a:endPara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8824119" y="1474112"/>
            <a:ext cx="6705600" cy="2798790"/>
            <a:chOff x="8824119" y="1474112"/>
            <a:chExt cx="6705600" cy="2798790"/>
          </a:xfrm>
        </p:grpSpPr>
        <p:sp>
          <p:nvSpPr>
            <p:cNvPr id="17" name="Cloud Callout 16"/>
            <p:cNvSpPr/>
            <p:nvPr/>
          </p:nvSpPr>
          <p:spPr>
            <a:xfrm>
              <a:off x="8824119" y="1474112"/>
              <a:ext cx="6705600" cy="2798790"/>
            </a:xfrm>
            <a:prstGeom prst="cloudCallout">
              <a:avLst>
                <a:gd name="adj1" fmla="val -34414"/>
                <a:gd name="adj2" fmla="val 86411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9429711" y="2057400"/>
              <a:ext cx="5410200" cy="143116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b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 sao đâu, tớ sẽ dạy bạn</a:t>
              </a:r>
              <a:r>
                <a:rPr lang="en-US" b="1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Cuối </a:t>
              </a:r>
              <a:r>
                <a:rPr lang="en-US" b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 học chúng ta cùng học bài hát Quốc ca nhé!</a:t>
              </a:r>
              <a:endPara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34097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453547" y="469070"/>
            <a:ext cx="1284326" cy="461665"/>
            <a:chOff x="6718466" y="641502"/>
            <a:chExt cx="1262656" cy="461665"/>
          </a:xfrm>
        </p:grpSpPr>
        <p:sp>
          <p:nvSpPr>
            <p:cNvPr id="6" name="TextBox 5"/>
            <p:cNvSpPr txBox="1"/>
            <p:nvPr/>
          </p:nvSpPr>
          <p:spPr>
            <a:xfrm>
              <a:off x="6718466" y="641502"/>
              <a:ext cx="126265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Đạo đức</a:t>
              </a:r>
              <a:endParaRPr lang="en-US" sz="2400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6830837" y="1051559"/>
              <a:ext cx="101033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5" name="Text Box 14"/>
          <p:cNvSpPr txBox="1">
            <a:spLocks noChangeArrowheads="1"/>
          </p:cNvSpPr>
          <p:nvPr/>
        </p:nvSpPr>
        <p:spPr bwMode="auto">
          <a:xfrm>
            <a:off x="4480719" y="898134"/>
            <a:ext cx="7026385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smtClean="0">
                <a:solidFill>
                  <a:srgbClr val="0000CC"/>
                </a:solidFill>
                <a:latin typeface="Times New Roman" pitchFamily="18" charset="0"/>
              </a:rPr>
              <a:t>Bài 1: CHÀO CỜ VÀ HÁT QUỐC CA (T2)</a:t>
            </a:r>
          </a:p>
        </p:txBody>
      </p:sp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1262983" y="1524000"/>
            <a:ext cx="11828336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3600" b="1" u="sng" smtClean="0">
                <a:solidFill>
                  <a:srgbClr val="FF0000"/>
                </a:solidFill>
                <a:latin typeface="Times New Roman" pitchFamily="18" charset="0"/>
              </a:rPr>
              <a:t>I. Xử lí tình huống: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8" t="55402" r="10485" b="1"/>
          <a:stretch/>
        </p:blipFill>
        <p:spPr>
          <a:xfrm>
            <a:off x="3055900" y="3124200"/>
            <a:ext cx="9854227" cy="556260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7681119" y="1722024"/>
            <a:ext cx="7876728" cy="2697576"/>
            <a:chOff x="7681119" y="1722024"/>
            <a:chExt cx="7876728" cy="2697576"/>
          </a:xfrm>
        </p:grpSpPr>
        <p:sp>
          <p:nvSpPr>
            <p:cNvPr id="15" name="Cloud Callout 14"/>
            <p:cNvSpPr/>
            <p:nvPr/>
          </p:nvSpPr>
          <p:spPr>
            <a:xfrm>
              <a:off x="7681119" y="1722024"/>
              <a:ext cx="7876728" cy="2697576"/>
            </a:xfrm>
            <a:prstGeom prst="cloudCallout">
              <a:avLst>
                <a:gd name="adj1" fmla="val -57122"/>
                <a:gd name="adj2" fmla="val 74344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8366919" y="2425005"/>
              <a:ext cx="6248400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Khi chào cờ bạn nên bỏ mũ ra nhé. Cậu hãy đứng trang nghiêm, không nên tranh giành chỗ đứng như vậy!</a:t>
              </a:r>
              <a:endPara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08420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453547" y="469070"/>
            <a:ext cx="1284326" cy="461665"/>
            <a:chOff x="6718466" y="641502"/>
            <a:chExt cx="1262656" cy="461665"/>
          </a:xfrm>
        </p:grpSpPr>
        <p:sp>
          <p:nvSpPr>
            <p:cNvPr id="6" name="TextBox 5"/>
            <p:cNvSpPr txBox="1"/>
            <p:nvPr/>
          </p:nvSpPr>
          <p:spPr>
            <a:xfrm>
              <a:off x="6718466" y="641502"/>
              <a:ext cx="126265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Đạo đức</a:t>
              </a:r>
              <a:endParaRPr lang="en-US" sz="2400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6830837" y="1051559"/>
              <a:ext cx="101033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5" name="Text Box 14"/>
          <p:cNvSpPr txBox="1">
            <a:spLocks noChangeArrowheads="1"/>
          </p:cNvSpPr>
          <p:nvPr/>
        </p:nvSpPr>
        <p:spPr bwMode="auto">
          <a:xfrm>
            <a:off x="4480719" y="898134"/>
            <a:ext cx="7026385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smtClean="0">
                <a:solidFill>
                  <a:srgbClr val="0000CC"/>
                </a:solidFill>
                <a:latin typeface="Times New Roman" pitchFamily="18" charset="0"/>
              </a:rPr>
              <a:t>Bài 1: CHÀO CỜ VÀ HÁT QUỐC CA (T2)</a:t>
            </a:r>
          </a:p>
        </p:txBody>
      </p:sp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1262983" y="1524000"/>
            <a:ext cx="11828336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3600" b="1" u="sng" smtClean="0">
                <a:solidFill>
                  <a:srgbClr val="FF0000"/>
                </a:solidFill>
                <a:latin typeface="Times New Roman" pitchFamily="18" charset="0"/>
              </a:rPr>
              <a:t>II. Vận dụng: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24" t="21481" r="11244" b="25556"/>
          <a:stretch/>
        </p:blipFill>
        <p:spPr bwMode="auto">
          <a:xfrm>
            <a:off x="9844826" y="3200400"/>
            <a:ext cx="5923537" cy="5216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741109" y="4146440"/>
            <a:ext cx="8991601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>
              <a:spcBef>
                <a:spcPts val="600"/>
              </a:spcBef>
              <a:spcAft>
                <a:spcPts val="600"/>
              </a:spcAft>
            </a:pPr>
            <a:r>
              <a:rPr lang="en-US" sz="40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vi-VN" sz="40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Khi chào cờ, em cần giữ tư thế nghiêm trang,</a:t>
            </a:r>
            <a:r>
              <a:rPr lang="en-US" sz="40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dáng đứng thẳng, mắt nhìn cờ Tổ </a:t>
            </a:r>
            <a:r>
              <a:rPr lang="vi-VN" sz="40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40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indent="457200" algn="just">
              <a:spcBef>
                <a:spcPts val="600"/>
              </a:spcBef>
              <a:spcAft>
                <a:spcPts val="600"/>
              </a:spcAft>
            </a:pPr>
            <a:r>
              <a:rPr lang="en-US" sz="40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vi-VN" sz="40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Khi </a:t>
            </a:r>
            <a:r>
              <a:rPr lang="vi-VN" sz="40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chào cờ, em cần hát Quốc ca to, rõ ràng, trôi</a:t>
            </a:r>
            <a:r>
              <a:rPr lang="en-US" sz="40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chảy, diễn cảm.</a:t>
            </a:r>
            <a:endParaRPr lang="en-US" sz="4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85584" y="2223089"/>
            <a:ext cx="13792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Chia sẻ với bạn những việc em cần thực hiện khi chào cờ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70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453547" y="469070"/>
            <a:ext cx="1284326" cy="461665"/>
            <a:chOff x="6718466" y="641502"/>
            <a:chExt cx="1262656" cy="461665"/>
          </a:xfrm>
        </p:grpSpPr>
        <p:sp>
          <p:nvSpPr>
            <p:cNvPr id="6" name="TextBox 5"/>
            <p:cNvSpPr txBox="1"/>
            <p:nvPr/>
          </p:nvSpPr>
          <p:spPr>
            <a:xfrm>
              <a:off x="6718466" y="641502"/>
              <a:ext cx="126265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Đạo đức</a:t>
              </a:r>
              <a:endParaRPr lang="en-US" sz="2400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6830837" y="1051559"/>
              <a:ext cx="101033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5" name="Text Box 14"/>
          <p:cNvSpPr txBox="1">
            <a:spLocks noChangeArrowheads="1"/>
          </p:cNvSpPr>
          <p:nvPr/>
        </p:nvSpPr>
        <p:spPr bwMode="auto">
          <a:xfrm>
            <a:off x="4480719" y="898134"/>
            <a:ext cx="7026385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smtClean="0">
                <a:solidFill>
                  <a:srgbClr val="0000CC"/>
                </a:solidFill>
                <a:latin typeface="Times New Roman" pitchFamily="18" charset="0"/>
              </a:rPr>
              <a:t>Bài 1: CHÀO CỜ VÀ HÁT QUỐC CA (T2)</a:t>
            </a:r>
          </a:p>
        </p:txBody>
      </p:sp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1262983" y="1524000"/>
            <a:ext cx="11828336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3600" b="1" u="sng" smtClean="0">
                <a:solidFill>
                  <a:srgbClr val="FF0000"/>
                </a:solidFill>
                <a:latin typeface="Times New Roman" pitchFamily="18" charset="0"/>
              </a:rPr>
              <a:t>II. Vận dụng:</a:t>
            </a:r>
          </a:p>
        </p:txBody>
      </p:sp>
      <p:sp>
        <p:nvSpPr>
          <p:cNvPr id="8" name="Rectangle 7"/>
          <p:cNvSpPr/>
          <p:nvPr/>
        </p:nvSpPr>
        <p:spPr>
          <a:xfrm>
            <a:off x="1185584" y="2223089"/>
            <a:ext cx="13792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Vẽ và tô màu lá cờ tổ quốc</a:t>
            </a:r>
            <a:endParaRPr lang="en-US"/>
          </a:p>
        </p:txBody>
      </p:sp>
      <p:pic>
        <p:nvPicPr>
          <p:cNvPr id="2050" name="Picture 2" descr="Tô màu Lá Cờ Việt Nam - Tranh Tô Màu Cho Bé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6" t="14956" r="4636" b="15576"/>
          <a:stretch/>
        </p:blipFill>
        <p:spPr bwMode="auto">
          <a:xfrm>
            <a:off x="4785519" y="3581400"/>
            <a:ext cx="6117561" cy="408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7815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453547" y="469070"/>
            <a:ext cx="1284326" cy="461665"/>
            <a:chOff x="6718466" y="641502"/>
            <a:chExt cx="1262656" cy="461665"/>
          </a:xfrm>
        </p:grpSpPr>
        <p:sp>
          <p:nvSpPr>
            <p:cNvPr id="6" name="TextBox 5"/>
            <p:cNvSpPr txBox="1"/>
            <p:nvPr/>
          </p:nvSpPr>
          <p:spPr>
            <a:xfrm>
              <a:off x="6718466" y="641502"/>
              <a:ext cx="126265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Đạo đức</a:t>
              </a:r>
              <a:endParaRPr lang="en-US" sz="2400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6830837" y="1051559"/>
              <a:ext cx="101033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5" name="Text Box 14"/>
          <p:cNvSpPr txBox="1">
            <a:spLocks noChangeArrowheads="1"/>
          </p:cNvSpPr>
          <p:nvPr/>
        </p:nvSpPr>
        <p:spPr bwMode="auto">
          <a:xfrm>
            <a:off x="4480719" y="898134"/>
            <a:ext cx="7026385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smtClean="0">
                <a:solidFill>
                  <a:srgbClr val="0000CC"/>
                </a:solidFill>
                <a:latin typeface="Times New Roman" pitchFamily="18" charset="0"/>
              </a:rPr>
              <a:t>Bài 1: CHÀO CỜ VÀ HÁT QUỐC CA (T2)</a:t>
            </a:r>
          </a:p>
        </p:txBody>
      </p:sp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1262983" y="1524000"/>
            <a:ext cx="11828336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ts val="0"/>
              </a:spcBef>
              <a:defRPr/>
            </a:pPr>
            <a:r>
              <a:rPr lang="en-US" sz="3600" b="1" u="sng" smtClean="0">
                <a:solidFill>
                  <a:srgbClr val="FF0000"/>
                </a:solidFill>
                <a:latin typeface="Times New Roman" pitchFamily="18" charset="0"/>
              </a:rPr>
              <a:t>II. Vận dụng: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59" t="64737" r="51267" b="12280"/>
          <a:stretch/>
        </p:blipFill>
        <p:spPr bwMode="auto">
          <a:xfrm>
            <a:off x="1263944" y="2362200"/>
            <a:ext cx="14153657" cy="56346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4903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996</TotalTime>
  <Words>420</Words>
  <Application>Microsoft Office PowerPoint</Application>
  <PresentationFormat>Custom</PresentationFormat>
  <Paragraphs>40</Paragraphs>
  <Slides>10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206</cp:revision>
  <dcterms:created xsi:type="dcterms:W3CDTF">2022-07-10T01:37:20Z</dcterms:created>
  <dcterms:modified xsi:type="dcterms:W3CDTF">2025-10-15T09:27:52Z</dcterms:modified>
</cp:coreProperties>
</file>