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6.svg" ContentType="image/svg+xml"/>
  <Override PartName="/ppt/media/image34.svg" ContentType="image/svg+xml"/>
  <Override PartName="/ppt/media/image41.svg" ContentType="image/svg+xml"/>
  <Override PartName="/ppt/media/image43.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9"/>
  </p:notesMasterIdLst>
  <p:sldIdLst>
    <p:sldId id="354" r:id="rId4"/>
    <p:sldId id="358" r:id="rId5"/>
    <p:sldId id="392" r:id="rId6"/>
    <p:sldId id="454" r:id="rId7"/>
    <p:sldId id="452" r:id="rId8"/>
    <p:sldId id="463" r:id="rId10"/>
    <p:sldId id="456" r:id="rId11"/>
    <p:sldId id="464" r:id="rId12"/>
    <p:sldId id="466" r:id="rId13"/>
    <p:sldId id="468" r:id="rId14"/>
    <p:sldId id="465" r:id="rId15"/>
    <p:sldId id="469" r:id="rId16"/>
    <p:sldId id="384" r:id="rId17"/>
    <p:sldId id="470" r:id="rId18"/>
    <p:sldId id="385" r:id="rId19"/>
    <p:sldId id="386" r:id="rId20"/>
    <p:sldId id="387" r:id="rId21"/>
    <p:sldId id="388" r:id="rId22"/>
    <p:sldId id="394" r:id="rId23"/>
    <p:sldId id="302" r:id="rId24"/>
    <p:sldId id="4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42" autoAdjust="0"/>
  </p:normalViewPr>
  <p:slideViewPr>
    <p:cSldViewPr snapToGrid="0">
      <p:cViewPr>
        <p:scale>
          <a:sx n="60" d="100"/>
          <a:sy n="60" d="100"/>
        </p:scale>
        <p:origin x="90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36FAC-504D-45B4-9C35-0D2DE92E2938}"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E9FE6-9947-42B7-9D8D-42278F27B6F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vừa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nước</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thêm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vẫn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quốc</a:t>
            </a:r>
            <a:r>
              <a:rPr lang="en-US" sz="1800" dirty="0">
                <a:effectLst/>
                <a:latin typeface="Times New Roman" panose="02020603050405020304" pitchFamily="18" charset="0"/>
                <a:ea typeface="Calibri" panose="020F0502020204030204" pitchFamily="34" charset="0"/>
              </a:rPr>
              <a:t> ở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xúc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a:t>
            </a:r>
            <a:endParaRPr lang="en-US" dirty="0"/>
          </a:p>
        </p:txBody>
      </p:sp>
      <p:sp>
        <p:nvSpPr>
          <p:cNvPr id="4" name="Slide Number Placeholder 3"/>
          <p:cNvSpPr>
            <a:spLocks noGrp="1"/>
          </p:cNvSpPr>
          <p:nvPr>
            <p:ph type="sldNum" sz="quarter" idx="5"/>
          </p:nvPr>
        </p:nvSpPr>
        <p:spPr/>
        <p:txBody>
          <a:bodyPr/>
          <a:lstStyle/>
          <a:p>
            <a:fld id="{C3EE9FE6-9947-42B7-9D8D-42278F27B6F0}"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3.png"/><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image" Target="../media/image3.png"/><Relationship Id="rId6" Type="http://schemas.openxmlformats.org/officeDocument/2006/relationships/tags" Target="../tags/tag6.xml"/><Relationship Id="rId5" Type="http://schemas.openxmlformats.org/officeDocument/2006/relationships/image" Target="../media/image2.png"/><Relationship Id="rId4" Type="http://schemas.openxmlformats.org/officeDocument/2006/relationships/tags" Target="../tags/tag5.xml"/><Relationship Id="rId3" Type="http://schemas.openxmlformats.org/officeDocument/2006/relationships/image" Target="../media/image1.png"/><Relationship Id="rId2" Type="http://schemas.openxmlformats.org/officeDocument/2006/relationships/tags" Target="../tags/tag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6"/>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8" name="副标题 7"/>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grpSp>
        <p:nvGrpSpPr>
          <p:cNvPr id="296" name="组合 295"/>
          <p:cNvGrpSpPr/>
          <p:nvPr userDrawn="1"/>
        </p:nvGrpSpPr>
        <p:grpSpPr>
          <a:xfrm>
            <a:off x="829208" y="610871"/>
            <a:ext cx="10864952" cy="5647689"/>
            <a:chOff x="4071637" y="1979617"/>
            <a:chExt cx="4000935" cy="1323489"/>
          </a:xfrm>
        </p:grpSpPr>
        <p:sp>
          <p:nvSpPr>
            <p:cNvPr id="297" name="矩形: 圆角 296"/>
            <p:cNvSpPr/>
            <p:nvPr/>
          </p:nvSpPr>
          <p:spPr>
            <a:xfrm>
              <a:off x="4071674" y="1979617"/>
              <a:ext cx="4000898" cy="132348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p:cNvSpPr/>
            <p:nvPr/>
          </p:nvSpPr>
          <p:spPr>
            <a:xfrm>
              <a:off x="4071637" y="2009767"/>
              <a:ext cx="3958181" cy="1260510"/>
            </a:xfrm>
            <a:prstGeom prst="roundRect">
              <a:avLst/>
            </a:prstGeom>
            <a:solidFill>
              <a:schemeClr val="bg1"/>
            </a:solidFill>
            <a:ln w="371475">
              <a:solidFill>
                <a:srgbClr val="B5D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0" name="PA_图片 3"/>
          <p:cNvPicPr>
            <a:picLocks noChangeAspect="1"/>
          </p:cNvPicPr>
          <p:nvPr userDrawn="1">
            <p:custDataLst>
              <p:tags r:id="rId2"/>
            </p:custDataLst>
          </p:nvPr>
        </p:nvPicPr>
        <p:blipFill rotWithShape="1">
          <a:blip r:embed="rId3" cstate="print">
            <a:extLst>
              <a:ext uri="{28A0092B-C50C-407E-A947-70E740481C1C}">
                <a14:useLocalDpi xmlns:a14="http://schemas.microsoft.com/office/drawing/2010/main" val="0"/>
              </a:ext>
            </a:extLst>
          </a:blip>
          <a:srcRect t="38478" r="13030"/>
          <a:stretch>
            <a:fillRect/>
          </a:stretch>
        </p:blipFill>
        <p:spPr>
          <a:xfrm flipH="1" flipV="1">
            <a:off x="-21590" y="5063490"/>
            <a:ext cx="4765040" cy="1824990"/>
          </a:xfrm>
          <a:prstGeom prst="rect">
            <a:avLst/>
          </a:prstGeom>
        </p:spPr>
      </p:pic>
      <p:pic>
        <p:nvPicPr>
          <p:cNvPr id="301" name="PA_图片 9"/>
          <p:cNvPicPr>
            <a:picLocks noChangeAspect="1"/>
          </p:cNvPicPr>
          <p:nvPr userDrawn="1">
            <p:custDataLst>
              <p:tags r:id="rId4"/>
            </p:custDataLst>
          </p:nvPr>
        </p:nvPicPr>
        <p:blipFill rotWithShape="1">
          <a:blip r:embed="rId5" cstate="print">
            <a:extLst>
              <a:ext uri="{28A0092B-C50C-407E-A947-70E740481C1C}">
                <a14:useLocalDpi xmlns:a14="http://schemas.microsoft.com/office/drawing/2010/main" val="0"/>
              </a:ext>
            </a:extLst>
          </a:blip>
          <a:srcRect b="54831"/>
          <a:stretch>
            <a:fillRect/>
          </a:stretch>
        </p:blipFill>
        <p:spPr>
          <a:xfrm>
            <a:off x="7684770" y="5534660"/>
            <a:ext cx="3979545" cy="1353820"/>
          </a:xfrm>
          <a:prstGeom prst="rect">
            <a:avLst/>
          </a:prstGeom>
        </p:spPr>
      </p:pic>
      <p:pic>
        <p:nvPicPr>
          <p:cNvPr id="302" name="PA_图片 10"/>
          <p:cNvPicPr>
            <a:picLocks noChangeAspect="1"/>
          </p:cNvPicPr>
          <p:nvPr userDrawn="1">
            <p:custDataLst>
              <p:tags r:id="rId6"/>
            </p:custDataLst>
          </p:nvPr>
        </p:nvPicPr>
        <p:blipFill rotWithShape="1">
          <a:blip r:embed="rId7" cstate="print">
            <a:extLst>
              <a:ext uri="{28A0092B-C50C-407E-A947-70E740481C1C}">
                <a14:useLocalDpi xmlns:a14="http://schemas.microsoft.com/office/drawing/2010/main" val="0"/>
              </a:ext>
            </a:extLst>
          </a:blip>
          <a:srcRect l="29043"/>
          <a:stretch>
            <a:fillRect/>
          </a:stretch>
        </p:blipFill>
        <p:spPr>
          <a:xfrm flipH="1">
            <a:off x="10704764" y="3364140"/>
            <a:ext cx="959641" cy="15673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C11C5B0-AF7D-4B7C-8056-9C9A8894800C}"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EEE68DF-98E6-4D9A-AA9A-9FB94A0D747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B4A6A72-1E61-4229-B982-FF8DCC04C14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14F41-5932-4B73-B8DA-EFC4390B0B33}" type="slidenum">
              <a:rPr lang="en-US" smtClean="0"/>
            </a:fld>
            <a:endParaRPr lang="en-US"/>
          </a:p>
        </p:txBody>
      </p:sp>
      <p:pic>
        <p:nvPicPr>
          <p:cNvPr id="8" name="Picture 7" descr="A picture containing text&#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6"/>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8" name="副标题 7"/>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grpSp>
        <p:nvGrpSpPr>
          <p:cNvPr id="296" name="组合 295"/>
          <p:cNvGrpSpPr/>
          <p:nvPr userDrawn="1"/>
        </p:nvGrpSpPr>
        <p:grpSpPr>
          <a:xfrm>
            <a:off x="829208" y="610871"/>
            <a:ext cx="10864952" cy="5647689"/>
            <a:chOff x="4071637" y="1979617"/>
            <a:chExt cx="4000935" cy="1323489"/>
          </a:xfrm>
        </p:grpSpPr>
        <p:sp>
          <p:nvSpPr>
            <p:cNvPr id="297" name="矩形: 圆角 296"/>
            <p:cNvSpPr/>
            <p:nvPr/>
          </p:nvSpPr>
          <p:spPr>
            <a:xfrm>
              <a:off x="4071674" y="1979617"/>
              <a:ext cx="4000898" cy="132348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p:cNvSpPr/>
            <p:nvPr/>
          </p:nvSpPr>
          <p:spPr>
            <a:xfrm>
              <a:off x="4071637" y="2009767"/>
              <a:ext cx="3958181" cy="1260510"/>
            </a:xfrm>
            <a:prstGeom prst="roundRect">
              <a:avLst/>
            </a:prstGeom>
            <a:solidFill>
              <a:schemeClr val="bg1"/>
            </a:solidFill>
            <a:ln w="371475">
              <a:solidFill>
                <a:srgbClr val="B5D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0" name="PA_图片 3"/>
          <p:cNvPicPr>
            <a:picLocks noChangeAspect="1"/>
          </p:cNvPicPr>
          <p:nvPr userDrawn="1">
            <p:custDataLst>
              <p:tags r:id="rId2"/>
            </p:custDataLst>
          </p:nvPr>
        </p:nvPicPr>
        <p:blipFill rotWithShape="1">
          <a:blip r:embed="rId3" cstate="print">
            <a:extLst>
              <a:ext uri="{28A0092B-C50C-407E-A947-70E740481C1C}">
                <a14:useLocalDpi xmlns:a14="http://schemas.microsoft.com/office/drawing/2010/main" val="0"/>
              </a:ext>
            </a:extLst>
          </a:blip>
          <a:srcRect t="38478" r="13030"/>
          <a:stretch>
            <a:fillRect/>
          </a:stretch>
        </p:blipFill>
        <p:spPr>
          <a:xfrm flipH="1" flipV="1">
            <a:off x="-21590" y="5063490"/>
            <a:ext cx="4765040" cy="1824990"/>
          </a:xfrm>
          <a:prstGeom prst="rect">
            <a:avLst/>
          </a:prstGeom>
        </p:spPr>
      </p:pic>
      <p:pic>
        <p:nvPicPr>
          <p:cNvPr id="301" name="PA_图片 9"/>
          <p:cNvPicPr>
            <a:picLocks noChangeAspect="1"/>
          </p:cNvPicPr>
          <p:nvPr userDrawn="1">
            <p:custDataLst>
              <p:tags r:id="rId4"/>
            </p:custDataLst>
          </p:nvPr>
        </p:nvPicPr>
        <p:blipFill rotWithShape="1">
          <a:blip r:embed="rId5" cstate="print">
            <a:extLst>
              <a:ext uri="{28A0092B-C50C-407E-A947-70E740481C1C}">
                <a14:useLocalDpi xmlns:a14="http://schemas.microsoft.com/office/drawing/2010/main" val="0"/>
              </a:ext>
            </a:extLst>
          </a:blip>
          <a:srcRect b="54831"/>
          <a:stretch>
            <a:fillRect/>
          </a:stretch>
        </p:blipFill>
        <p:spPr>
          <a:xfrm>
            <a:off x="7684770" y="5534660"/>
            <a:ext cx="3979545" cy="1353820"/>
          </a:xfrm>
          <a:prstGeom prst="rect">
            <a:avLst/>
          </a:prstGeom>
        </p:spPr>
      </p:pic>
      <p:pic>
        <p:nvPicPr>
          <p:cNvPr id="302" name="PA_图片 10"/>
          <p:cNvPicPr>
            <a:picLocks noChangeAspect="1"/>
          </p:cNvPicPr>
          <p:nvPr userDrawn="1">
            <p:custDataLst>
              <p:tags r:id="rId6"/>
            </p:custDataLst>
          </p:nvPr>
        </p:nvPicPr>
        <p:blipFill rotWithShape="1">
          <a:blip r:embed="rId7" cstate="print">
            <a:extLst>
              <a:ext uri="{28A0092B-C50C-407E-A947-70E740481C1C}">
                <a14:useLocalDpi xmlns:a14="http://schemas.microsoft.com/office/drawing/2010/main" val="0"/>
              </a:ext>
            </a:extLst>
          </a:blip>
          <a:srcRect l="29043"/>
          <a:stretch>
            <a:fillRect/>
          </a:stretch>
        </p:blipFill>
        <p:spPr>
          <a:xfrm flipH="1">
            <a:off x="10704764" y="3364140"/>
            <a:ext cx="959641" cy="15673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endParaRPr lang="zh-CN" altLang="en-US"/>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pic>
        <p:nvPicPr>
          <p:cNvPr id="7" name="Picture 6" descr="A picture containing text&#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72115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endParaRPr lang="zh-CN" altLang="en-US"/>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C11C5B0-AF7D-4B7C-8056-9C9A8894800C}"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EEE68DF-98E6-4D9A-AA9A-9FB94A0D747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B4A6A72-1E61-4229-B982-FF8DCC04C14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14F41-5932-4B73-B8DA-EFC4390B0B33}" type="slidenum">
              <a:rPr lang="en-US" smtClean="0"/>
            </a:fld>
            <a:endParaRPr lang="en-US"/>
          </a:p>
        </p:txBody>
      </p:sp>
      <p:pic>
        <p:nvPicPr>
          <p:cNvPr id="8" name="Picture 7" descr="A picture containing text&#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pic>
        <p:nvPicPr>
          <p:cNvPr id="7" name="Picture 6" descr="A picture containing text&#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72115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6.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5" Type="http://schemas.openxmlformats.org/officeDocument/2006/relationships/theme" Target="../theme/theme2.xml"/><Relationship Id="rId14" Type="http://schemas.openxmlformats.org/officeDocument/2006/relationships/image" Target="../media/image6.png"/><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0160" y="-40640"/>
            <a:ext cx="12213590" cy="6917055"/>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A white circle with leaves and blue text&#10;&#10;Description automatically generated"/>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88558" y="197146"/>
            <a:ext cx="1310905" cy="13109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Microsoft YaHei" panose="020B0503020204020204" charset="-122"/>
          <a:ea typeface="Microsoft YaHei"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Microsoft YaHei" panose="020B0503020204020204" charset="-122"/>
          <a:ea typeface="Microsoft YaHei"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Microsoft YaHei" panose="020B0503020204020204" charset="-122"/>
          <a:ea typeface="Microsoft YaHei"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Microsoft YaHei" panose="020B0503020204020204" charset="-122"/>
          <a:ea typeface="Microsoft YaHei"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0160" y="-40640"/>
            <a:ext cx="12213590" cy="6917055"/>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descr="A white circle with leaves and blue text&#10;&#10;Description automatically generated"/>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88558" y="197146"/>
            <a:ext cx="1310905" cy="1310905"/>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Microsoft YaHei" panose="020B0503020204020204" charset="-122"/>
          <a:ea typeface="Microsoft YaHei"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Microsoft YaHei" panose="020B0503020204020204" charset="-122"/>
          <a:ea typeface="Microsoft YaHei"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Microsoft YaHei" panose="020B0503020204020204" charset="-122"/>
          <a:ea typeface="Microsoft YaHei"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Microsoft YaHei" panose="020B0503020204020204" charset="-122"/>
          <a:ea typeface="Microsoft YaHei"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2.jpeg"/><Relationship Id="rId1" Type="http://schemas.openxmlformats.org/officeDocument/2006/relationships/image" Target="../media/image31.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svg"/><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4.svg"/><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4.svg"/><Relationship Id="rId4" Type="http://schemas.openxmlformats.org/officeDocument/2006/relationships/image" Target="../media/image33.png"/><Relationship Id="rId3" Type="http://schemas.openxmlformats.org/officeDocument/2006/relationships/image" Target="../media/image35.png"/><Relationship Id="rId2" Type="http://schemas.openxmlformats.org/officeDocument/2006/relationships/image" Target="../media/image13.png"/><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4.svg"/><Relationship Id="rId4" Type="http://schemas.openxmlformats.org/officeDocument/2006/relationships/image" Target="../media/image33.png"/><Relationship Id="rId3" Type="http://schemas.openxmlformats.org/officeDocument/2006/relationships/image" Target="../media/image35.png"/><Relationship Id="rId2" Type="http://schemas.openxmlformats.org/officeDocument/2006/relationships/image" Target="../media/image13.png"/><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4.svg"/><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image" Target="../media/image43.svg"/><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4.png"/><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1.svg"/><Relationship Id="rId4" Type="http://schemas.openxmlformats.org/officeDocument/2006/relationships/image" Target="../media/image40.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2.jpe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4"/>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959018" y="2667025"/>
            <a:ext cx="4175206" cy="761975"/>
          </a:xfrm>
          <a:prstGeom prst="rect">
            <a:avLst/>
          </a:prstGeom>
        </p:spPr>
      </p:pic>
      <p:pic>
        <p:nvPicPr>
          <p:cNvPr id="7" name="Picture 24"/>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375728" y="2667025"/>
            <a:ext cx="3141898" cy="761975"/>
          </a:xfrm>
          <a:prstGeom prst="rect">
            <a:avLst/>
          </a:prstGeom>
        </p:spPr>
      </p:pic>
      <p:pic>
        <p:nvPicPr>
          <p:cNvPr id="9" name="Picture 20"/>
          <p:cNvPicPr>
            <a:picLocks noChangeAspect="1"/>
          </p:cNvPicPr>
          <p:nvPr/>
        </p:nvPicPr>
        <p:blipFill>
          <a:blip r:embed="rId3"/>
          <a:srcRect/>
          <a:stretch>
            <a:fillRect/>
          </a:stretch>
        </p:blipFill>
        <p:spPr>
          <a:xfrm flipH="1">
            <a:off x="8594726" y="2158940"/>
            <a:ext cx="1956208" cy="2372360"/>
          </a:xfrm>
          <a:prstGeom prst="rect">
            <a:avLst/>
          </a:prstGeom>
        </p:spPr>
      </p:pic>
      <p:pic>
        <p:nvPicPr>
          <p:cNvPr id="2" name="Picture 1"/>
          <p:cNvPicPr>
            <a:picLocks noChangeAspect="1"/>
          </p:cNvPicPr>
          <p:nvPr/>
        </p:nvPicPr>
        <p:blipFill>
          <a:blip r:embed="rId4"/>
          <a:stretch>
            <a:fillRect/>
          </a:stretch>
        </p:blipFill>
        <p:spPr>
          <a:xfrm>
            <a:off x="3129272" y="1054927"/>
            <a:ext cx="6047756" cy="14143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6"/>
          <p:cNvPicPr>
            <a:picLocks noChangeAspect="1"/>
          </p:cNvPicPr>
          <p:nvPr/>
        </p:nvPicPr>
        <p:blipFill>
          <a:blip r:embed="rId1"/>
          <a:srcRect t="8227"/>
          <a:stretch>
            <a:fillRect/>
          </a:stretch>
        </p:blipFill>
        <p:spPr>
          <a:xfrm>
            <a:off x="107315" y="0"/>
            <a:ext cx="5717540" cy="6774180"/>
          </a:xfrm>
          <a:prstGeom prst="rect">
            <a:avLst/>
          </a:prstGeom>
        </p:spPr>
      </p:pic>
      <p:pic>
        <p:nvPicPr>
          <p:cNvPr id="3" name="Picture 2" descr="7"/>
          <p:cNvPicPr>
            <a:picLocks noChangeAspect="1"/>
          </p:cNvPicPr>
          <p:nvPr/>
        </p:nvPicPr>
        <p:blipFill>
          <a:blip r:embed="rId2"/>
          <a:stretch>
            <a:fillRect/>
          </a:stretch>
        </p:blipFill>
        <p:spPr>
          <a:xfrm>
            <a:off x="5824220" y="0"/>
            <a:ext cx="6367780" cy="3813810"/>
          </a:xfrm>
          <a:prstGeom prst="rect">
            <a:avLst/>
          </a:prstGeom>
        </p:spPr>
      </p:pic>
      <p:pic>
        <p:nvPicPr>
          <p:cNvPr id="4" name="Picture 3" descr="8"/>
          <p:cNvPicPr>
            <a:picLocks noChangeAspect="1"/>
          </p:cNvPicPr>
          <p:nvPr/>
        </p:nvPicPr>
        <p:blipFill>
          <a:blip r:embed="rId3"/>
          <a:stretch>
            <a:fillRect/>
          </a:stretch>
        </p:blipFill>
        <p:spPr>
          <a:xfrm>
            <a:off x="5824855" y="3311525"/>
            <a:ext cx="6366510" cy="34626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651250" y="324485"/>
            <a:ext cx="8244840" cy="1076325"/>
          </a:xfrm>
          <a:prstGeom prst="rect">
            <a:avLst/>
          </a:prstGeom>
          <a:noFill/>
        </p:spPr>
        <p:txBody>
          <a:bodyPr wrap="square" rtlCol="0">
            <a:spAutoFit/>
          </a:bodyPr>
          <a:p>
            <a:pPr algn="r"/>
            <a:r>
              <a:rPr lang="vi-VN" altLang="en-US" sz="3200">
                <a:latin typeface="Times New Roman" panose="02020603050405020304" pitchFamily="18" charset="0"/>
                <a:cs typeface="Times New Roman" panose="02020603050405020304" pitchFamily="18" charset="0"/>
              </a:rPr>
              <a:t>Thứ Sáu ngày 2</a:t>
            </a:r>
            <a:r>
              <a:rPr lang="en-US" altLang="vi-VN" sz="3200">
                <a:latin typeface="Times New Roman" panose="02020603050405020304" pitchFamily="18" charset="0"/>
                <a:cs typeface="Times New Roman" panose="02020603050405020304" pitchFamily="18" charset="0"/>
              </a:rPr>
              <a:t>1</a:t>
            </a:r>
            <a:r>
              <a:rPr lang="vi-VN" altLang="en-US" sz="3200">
                <a:latin typeface="Times New Roman" panose="02020603050405020304" pitchFamily="18" charset="0"/>
                <a:cs typeface="Times New Roman" panose="02020603050405020304" pitchFamily="18" charset="0"/>
              </a:rPr>
              <a:t> tháng </a:t>
            </a:r>
            <a:r>
              <a:rPr lang="en-US" altLang="vi-VN" sz="3200">
                <a:latin typeface="Times New Roman" panose="02020603050405020304" pitchFamily="18" charset="0"/>
                <a:cs typeface="Times New Roman" panose="02020603050405020304" pitchFamily="18" charset="0"/>
              </a:rPr>
              <a:t>2</a:t>
            </a:r>
            <a:r>
              <a:rPr lang="vi-VN" altLang="en-US" sz="3200">
                <a:latin typeface="Times New Roman" panose="02020603050405020304" pitchFamily="18" charset="0"/>
                <a:cs typeface="Times New Roman" panose="02020603050405020304" pitchFamily="18" charset="0"/>
              </a:rPr>
              <a:t> năm 202</a:t>
            </a:r>
            <a:r>
              <a:rPr lang="en-US" altLang="vi-VN" sz="3200">
                <a:latin typeface="Times New Roman" panose="02020603050405020304" pitchFamily="18" charset="0"/>
                <a:cs typeface="Times New Roman" panose="02020603050405020304" pitchFamily="18" charset="0"/>
              </a:rPr>
              <a:t>5</a:t>
            </a:r>
            <a:endParaRPr lang="vi-VN" altLang="en-US" sz="3200">
              <a:latin typeface="Times New Roman" panose="02020603050405020304" pitchFamily="18" charset="0"/>
              <a:cs typeface="Times New Roman" panose="02020603050405020304" pitchFamily="18" charset="0"/>
            </a:endParaRPr>
          </a:p>
          <a:p>
            <a:pPr algn="r"/>
            <a:endParaRPr lang="vi-VN" altLang="en-US" sz="3200">
              <a:latin typeface="Times New Roman" panose="02020603050405020304" pitchFamily="18" charset="0"/>
              <a:cs typeface="Times New Roman" panose="02020603050405020304" pitchFamily="18" charset="0"/>
            </a:endParaRPr>
          </a:p>
        </p:txBody>
      </p:sp>
      <p:sp>
        <p:nvSpPr>
          <p:cNvPr id="3" name="Text Box 2"/>
          <p:cNvSpPr txBox="1"/>
          <p:nvPr/>
        </p:nvSpPr>
        <p:spPr>
          <a:xfrm>
            <a:off x="742315" y="939165"/>
            <a:ext cx="3243580" cy="583565"/>
          </a:xfrm>
          <a:prstGeom prst="rect">
            <a:avLst/>
          </a:prstGeom>
          <a:noFill/>
        </p:spPr>
        <p:txBody>
          <a:bodyPr wrap="square" rtlCol="0">
            <a:spAutoFit/>
          </a:bodyPr>
          <a:p>
            <a:pPr algn="r"/>
            <a:r>
              <a:rPr lang="vi-VN" altLang="en-US" sz="3200" u="sng">
                <a:solidFill>
                  <a:srgbClr val="0070C0"/>
                </a:solidFill>
                <a:latin typeface="Times New Roman" panose="02020603050405020304" pitchFamily="18" charset="0"/>
                <a:cs typeface="Times New Roman" panose="02020603050405020304" pitchFamily="18" charset="0"/>
              </a:rPr>
              <a:t>Tiếng Viêt (Đọc):  </a:t>
            </a:r>
            <a:endParaRPr lang="vi-VN" altLang="en-US" sz="3200" u="sng">
              <a:solidFill>
                <a:srgbClr val="0070C0"/>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3459480" y="2094230"/>
            <a:ext cx="6236970" cy="1076325"/>
          </a:xfrm>
          <a:prstGeom prst="rect">
            <a:avLst/>
          </a:prstGeom>
          <a:noFill/>
        </p:spPr>
        <p:txBody>
          <a:bodyPr wrap="square" rtlCol="0">
            <a:spAutoFit/>
          </a:bodyPr>
          <a:p>
            <a:pPr algn="ctr"/>
            <a:r>
              <a:rPr lang="en-US" altLang="vi-VN" sz="3200" b="1">
                <a:solidFill>
                  <a:srgbClr val="FF0000"/>
                </a:solidFill>
                <a:latin typeface="Times New Roman" panose="02020603050405020304" pitchFamily="18" charset="0"/>
                <a:cs typeface="Times New Roman" panose="02020603050405020304" pitchFamily="18" charset="0"/>
              </a:rPr>
              <a:t>C</a:t>
            </a:r>
            <a:r>
              <a:rPr lang="vi-VN" altLang="en-US" sz="3200" b="1">
                <a:solidFill>
                  <a:srgbClr val="FF0000"/>
                </a:solidFill>
                <a:latin typeface="Times New Roman" panose="02020603050405020304" pitchFamily="18" charset="0"/>
                <a:cs typeface="Times New Roman" panose="02020603050405020304" pitchFamily="18" charset="0"/>
              </a:rPr>
              <a:t>ảm xúc Trường Sa</a:t>
            </a:r>
            <a:endParaRPr lang="vi-VN" altLang="en-US" sz="3200" b="1">
              <a:solidFill>
                <a:srgbClr val="FF0000"/>
              </a:solidFill>
              <a:latin typeface="Times New Roman" panose="02020603050405020304" pitchFamily="18" charset="0"/>
              <a:cs typeface="Times New Roman" panose="02020603050405020304" pitchFamily="18" charset="0"/>
            </a:endParaRPr>
          </a:p>
          <a:p>
            <a:pPr algn="ctr"/>
            <a:endParaRPr lang="vi-VN" altLang="en-US" sz="3200" b="1">
              <a:solidFill>
                <a:srgbClr val="FF000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6486525" y="2576830"/>
            <a:ext cx="2807970" cy="829945"/>
          </a:xfrm>
          <a:prstGeom prst="rect">
            <a:avLst/>
          </a:prstGeom>
          <a:noFill/>
        </p:spPr>
        <p:txBody>
          <a:bodyPr wrap="square" rtlCol="0">
            <a:spAutoFit/>
          </a:bodyPr>
          <a:p>
            <a:pPr algn="r"/>
            <a:r>
              <a:rPr lang="vi-VN" altLang="en-US" sz="2400">
                <a:solidFill>
                  <a:schemeClr val="accent2">
                    <a:lumMod val="50000"/>
                  </a:schemeClr>
                </a:solidFill>
                <a:latin typeface="Times New Roman" panose="02020603050405020304" pitchFamily="18" charset="0"/>
                <a:cs typeface="Times New Roman" panose="02020603050405020304" pitchFamily="18" charset="0"/>
              </a:rPr>
              <a:t>Huệ Triệu</a:t>
            </a:r>
            <a:endParaRPr lang="vi-VN" altLang="en-US" sz="2400">
              <a:solidFill>
                <a:schemeClr val="accent2">
                  <a:lumMod val="50000"/>
                </a:schemeClr>
              </a:solidFill>
              <a:latin typeface="Times New Roman" panose="02020603050405020304" pitchFamily="18" charset="0"/>
              <a:cs typeface="Times New Roman" panose="02020603050405020304" pitchFamily="18" charset="0"/>
            </a:endParaRPr>
          </a:p>
          <a:p>
            <a:pPr algn="r"/>
            <a:endParaRPr lang="vi-VN" altLang="en-US" sz="240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 name="Text Box 5"/>
          <p:cNvSpPr txBox="1"/>
          <p:nvPr/>
        </p:nvSpPr>
        <p:spPr>
          <a:xfrm>
            <a:off x="2354580" y="3406775"/>
            <a:ext cx="5231130" cy="3046095"/>
          </a:xfrm>
          <a:prstGeom prst="rect">
            <a:avLst/>
          </a:prstGeom>
          <a:noFill/>
        </p:spPr>
        <p:txBody>
          <a:bodyPr wrap="square" rtlCol="0">
            <a:spAutoFit/>
          </a:bodyPr>
          <a:p>
            <a:r>
              <a:rPr lang="vi-VN" altLang="en-US" sz="3200">
                <a:latin typeface="Times New Roman" panose="02020603050405020304" pitchFamily="18" charset="0"/>
                <a:cs typeface="Times New Roman" panose="02020603050405020304" pitchFamily="18" charset="0"/>
              </a:rPr>
              <a:t>Những nhà giàn giữ đảo</a:t>
            </a:r>
            <a:endParaRPr lang="vi-VN" altLang="en-US" sz="3200">
              <a:latin typeface="Times New Roman" panose="02020603050405020304" pitchFamily="18" charset="0"/>
              <a:cs typeface="Times New Roman" panose="02020603050405020304" pitchFamily="18" charset="0"/>
            </a:endParaRPr>
          </a:p>
          <a:p>
            <a:r>
              <a:rPr lang="vi-VN" altLang="en-US" sz="3200">
                <a:latin typeface="Times New Roman" panose="02020603050405020304" pitchFamily="18" charset="0"/>
                <a:cs typeface="Times New Roman" panose="02020603050405020304" pitchFamily="18" charset="0"/>
              </a:rPr>
              <a:t>Neo cả nhịp tim người</a:t>
            </a:r>
            <a:endParaRPr lang="vi-VN" altLang="en-US" sz="3200">
              <a:latin typeface="Times New Roman" panose="02020603050405020304" pitchFamily="18" charset="0"/>
              <a:cs typeface="Times New Roman" panose="02020603050405020304" pitchFamily="18" charset="0"/>
            </a:endParaRPr>
          </a:p>
          <a:p>
            <a:r>
              <a:rPr lang="vi-VN" altLang="en-US" sz="3200">
                <a:latin typeface="Times New Roman" panose="02020603050405020304" pitchFamily="18" charset="0"/>
                <a:cs typeface="Times New Roman" panose="02020603050405020304" pitchFamily="18" charset="0"/>
              </a:rPr>
              <a:t>Muốn gửi vào muôn gió</a:t>
            </a:r>
            <a:endParaRPr lang="vi-VN" altLang="en-US" sz="3200">
              <a:latin typeface="Times New Roman" panose="02020603050405020304" pitchFamily="18" charset="0"/>
              <a:cs typeface="Times New Roman" panose="02020603050405020304" pitchFamily="18" charset="0"/>
            </a:endParaRPr>
          </a:p>
          <a:p>
            <a:r>
              <a:rPr lang="vi-VN" altLang="en-US" sz="3200">
                <a:latin typeface="Times New Roman" panose="02020603050405020304" pitchFamily="18" charset="0"/>
                <a:cs typeface="Times New Roman" panose="02020603050405020304" pitchFamily="18" charset="0"/>
              </a:rPr>
              <a:t>Xin từng ngày sóng nguôi.</a:t>
            </a:r>
            <a:endParaRPr lang="vi-VN" altLang="en-US" sz="3200">
              <a:latin typeface="Times New Roman" panose="02020603050405020304" pitchFamily="18" charset="0"/>
              <a:cs typeface="Times New Roman" panose="02020603050405020304" pitchFamily="18" charset="0"/>
            </a:endParaRPr>
          </a:p>
          <a:p>
            <a:endParaRPr lang="vi-VN" altLang="en-US" sz="3200">
              <a:latin typeface="Times New Roman" panose="02020603050405020304" pitchFamily="18" charset="0"/>
              <a:cs typeface="Times New Roman" panose="02020603050405020304" pitchFamily="18" charset="0"/>
            </a:endParaRPr>
          </a:p>
          <a:p>
            <a:endParaRPr lang="vi-VN" altLang="en-US" sz="320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H="1">
            <a:off x="5111115" y="3481070"/>
            <a:ext cx="106045" cy="509270"/>
          </a:xfrm>
          <a:prstGeom prst="line">
            <a:avLst/>
          </a:prstGeom>
          <a:ln w="31750">
            <a:gradFill>
              <a:gsLst>
                <a:gs pos="0">
                  <a:schemeClr val="accent2">
                    <a:hueOff val="-4200000"/>
                  </a:schemeClr>
                </a:gs>
                <a:gs pos="100000">
                  <a:schemeClr val="accent2"/>
                </a:gs>
              </a:gsLst>
            </a:gradFill>
          </a:ln>
        </p:spPr>
        <p:style>
          <a:lnRef idx="0">
            <a:srgbClr val="FFFFFF"/>
          </a:lnRef>
          <a:fillRef idx="0">
            <a:srgbClr val="FFFFFF"/>
          </a:fillRef>
          <a:effectRef idx="0">
            <a:srgbClr val="FFFFFF"/>
          </a:effectRef>
          <a:fontRef idx="minor">
            <a:schemeClr val="tx1"/>
          </a:fontRef>
        </p:style>
      </p:cxnSp>
      <p:cxnSp>
        <p:nvCxnSpPr>
          <p:cNvPr id="8" name="Straight Connector 7"/>
          <p:cNvCxnSpPr/>
          <p:nvPr/>
        </p:nvCxnSpPr>
        <p:spPr>
          <a:xfrm flipH="1">
            <a:off x="3610610" y="3931285"/>
            <a:ext cx="121920" cy="493395"/>
          </a:xfrm>
          <a:prstGeom prst="line">
            <a:avLst/>
          </a:prstGeom>
          <a:ln w="31750">
            <a:gradFill>
              <a:gsLst>
                <a:gs pos="0">
                  <a:schemeClr val="accent2">
                    <a:hueOff val="-4200000"/>
                  </a:schemeClr>
                </a:gs>
                <a:gs pos="100000">
                  <a:schemeClr val="accent2"/>
                </a:gs>
              </a:gsLst>
            </a:gradFill>
          </a:ln>
        </p:spPr>
        <p:style>
          <a:lnRef idx="0">
            <a:srgbClr val="FFFFFF"/>
          </a:lnRef>
          <a:fillRef idx="0">
            <a:srgbClr val="FFFFFF"/>
          </a:fillRef>
          <a:effectRef idx="0">
            <a:srgbClr val="FFFFFF"/>
          </a:effectRef>
          <a:fontRef idx="minor">
            <a:schemeClr val="tx1"/>
          </a:fontRef>
        </p:style>
      </p:cxnSp>
      <p:cxnSp>
        <p:nvCxnSpPr>
          <p:cNvPr id="9" name="Straight Connector 8"/>
          <p:cNvCxnSpPr/>
          <p:nvPr/>
        </p:nvCxnSpPr>
        <p:spPr>
          <a:xfrm flipH="1">
            <a:off x="4761865" y="4404360"/>
            <a:ext cx="106045" cy="509270"/>
          </a:xfrm>
          <a:prstGeom prst="line">
            <a:avLst/>
          </a:prstGeom>
          <a:ln w="31750">
            <a:gradFill>
              <a:gsLst>
                <a:gs pos="0">
                  <a:schemeClr val="accent2">
                    <a:hueOff val="-4200000"/>
                  </a:schemeClr>
                </a:gs>
                <a:gs pos="100000">
                  <a:schemeClr val="accent2"/>
                </a:gs>
              </a:gsLst>
            </a:gradFill>
          </a:ln>
        </p:spPr>
        <p:style>
          <a:lnRef idx="0">
            <a:srgbClr val="FFFFFF"/>
          </a:lnRef>
          <a:fillRef idx="0">
            <a:srgbClr val="FFFFFF"/>
          </a:fillRef>
          <a:effectRef idx="0">
            <a:srgbClr val="FFFFFF"/>
          </a:effectRef>
          <a:fontRef idx="minor">
            <a:schemeClr val="tx1"/>
          </a:fontRef>
        </p:style>
      </p:cxnSp>
      <p:cxnSp>
        <p:nvCxnSpPr>
          <p:cNvPr id="10" name="Straight Connector 9"/>
          <p:cNvCxnSpPr/>
          <p:nvPr/>
        </p:nvCxnSpPr>
        <p:spPr>
          <a:xfrm flipH="1">
            <a:off x="4761865" y="4977130"/>
            <a:ext cx="106045" cy="509270"/>
          </a:xfrm>
          <a:prstGeom prst="line">
            <a:avLst/>
          </a:prstGeom>
          <a:ln w="31750">
            <a:gradFill>
              <a:gsLst>
                <a:gs pos="0">
                  <a:schemeClr val="accent2">
                    <a:hueOff val="-4200000"/>
                  </a:schemeClr>
                </a:gs>
                <a:gs pos="100000">
                  <a:schemeClr val="accent2"/>
                </a:gs>
              </a:gsLst>
            </a:gradFill>
          </a:ln>
        </p:spPr>
        <p:style>
          <a:lnRef idx="0">
            <a:srgbClr val="FFFFFF"/>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9"/>
          <p:cNvPicPr>
            <a:picLocks noChangeAspect="1"/>
          </p:cNvPicPr>
          <p:nvPr/>
        </p:nvPicPr>
        <p:blipFill>
          <a:blip r:embed="rId1"/>
          <a:stretch>
            <a:fillRect/>
          </a:stretch>
        </p:blipFill>
        <p:spPr>
          <a:xfrm>
            <a:off x="69215" y="0"/>
            <a:ext cx="5781675" cy="4615180"/>
          </a:xfrm>
          <a:prstGeom prst="rect">
            <a:avLst/>
          </a:prstGeom>
        </p:spPr>
      </p:pic>
      <p:pic>
        <p:nvPicPr>
          <p:cNvPr id="5" name="Picture 4" descr="10"/>
          <p:cNvPicPr>
            <a:picLocks noChangeAspect="1"/>
          </p:cNvPicPr>
          <p:nvPr/>
        </p:nvPicPr>
        <p:blipFill>
          <a:blip r:embed="rId2"/>
          <a:srcRect l="675" t="18742" r="-675"/>
          <a:stretch>
            <a:fillRect/>
          </a:stretch>
        </p:blipFill>
        <p:spPr>
          <a:xfrm>
            <a:off x="5979795" y="0"/>
            <a:ext cx="6212205" cy="4615180"/>
          </a:xfrm>
          <a:prstGeom prst="rect">
            <a:avLst/>
          </a:prstGeom>
        </p:spPr>
      </p:pic>
      <p:sp>
        <p:nvSpPr>
          <p:cNvPr id="10" name="Rectangle: Rounded Corners 6"/>
          <p:cNvSpPr/>
          <p:nvPr/>
        </p:nvSpPr>
        <p:spPr>
          <a:xfrm>
            <a:off x="4067810" y="5062220"/>
            <a:ext cx="3580130" cy="61976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vi-VN" altLang="en-US" sz="3600" b="1" dirty="0" err="1"/>
          </a:p>
          <a:p>
            <a:pPr algn="ctr"/>
            <a:r>
              <a:rPr lang="vi-VN" altLang="en-US" sz="3600" b="1" dirty="0" err="1"/>
              <a:t>Nhà giàn</a:t>
            </a:r>
            <a:endParaRPr lang="vi-VN" altLang="en-US" sz="3600" b="1" dirty="0" err="1"/>
          </a:p>
          <a:p>
            <a:pPr algn="ctr"/>
            <a:endParaRPr lang="vi-VN" altLang="en-US" sz="36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t="10007"/>
          <a:stretch>
            <a:fillRect/>
          </a:stretch>
        </p:blipFill>
        <p:spPr>
          <a:xfrm>
            <a:off x="0" y="0"/>
            <a:ext cx="12192000" cy="6858000"/>
          </a:xfrm>
          <a:prstGeom prst="rect">
            <a:avLst/>
          </a:prstGeom>
        </p:spPr>
      </p:pic>
      <p:pic>
        <p:nvPicPr>
          <p:cNvPr id="10" name="Picture 16"/>
          <p:cNvPicPr>
            <a:picLocks noChangeAspect="1"/>
          </p:cNvPicPr>
          <p:nvPr/>
        </p:nvPicPr>
        <p:blipFill>
          <a:blip r:embed="rId2"/>
          <a:srcRect/>
          <a:stretch>
            <a:fillRect/>
          </a:stretch>
        </p:blipFill>
        <p:spPr>
          <a:xfrm>
            <a:off x="10085915" y="4327407"/>
            <a:ext cx="1075679" cy="1096233"/>
          </a:xfrm>
          <a:prstGeom prst="rect">
            <a:avLst/>
          </a:prstGeom>
        </p:spPr>
      </p:pic>
      <p:sp>
        <p:nvSpPr>
          <p:cNvPr id="28" name="Rectangle: Diagonal Corners Rounded 27"/>
          <p:cNvSpPr/>
          <p:nvPr/>
        </p:nvSpPr>
        <p:spPr>
          <a:xfrm>
            <a:off x="355925" y="275964"/>
            <a:ext cx="11297265" cy="6135153"/>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23" name="Group 22"/>
          <p:cNvGrpSpPr/>
          <p:nvPr/>
        </p:nvGrpSpPr>
        <p:grpSpPr>
          <a:xfrm>
            <a:off x="1258219" y="446884"/>
            <a:ext cx="9365535" cy="1398889"/>
            <a:chOff x="4572476" y="795210"/>
            <a:chExt cx="9738925" cy="1656288"/>
          </a:xfrm>
        </p:grpSpPr>
        <p:grpSp>
          <p:nvGrpSpPr>
            <p:cNvPr id="24" name="Group 23"/>
            <p:cNvGrpSpPr/>
            <p:nvPr/>
          </p:nvGrpSpPr>
          <p:grpSpPr>
            <a:xfrm>
              <a:off x="5369096" y="795210"/>
              <a:ext cx="8942305" cy="1656288"/>
              <a:chOff x="1509605" y="2064399"/>
              <a:chExt cx="8312289" cy="1095788"/>
            </a:xfrm>
          </p:grpSpPr>
          <p:sp>
            <p:nvSpPr>
              <p:cNvPr id="29" name="Rectangle: Rounded Corners 28"/>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0" name="Rectangle: Rounded Corners 29"/>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31" name="TextBox 30"/>
              <p:cNvSpPr txBox="1"/>
              <p:nvPr/>
            </p:nvSpPr>
            <p:spPr>
              <a:xfrm>
                <a:off x="1729855" y="2219937"/>
                <a:ext cx="8080213" cy="9402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Ở khổ thơ đầu, điều gì gây bất ngờ với mọi người khi đến Trường Sa?</a:t>
                </a:r>
                <a:endParaRPr kumimoji="0" lang="vi-V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grpSp>
        <p:grpSp>
          <p:nvGrpSpPr>
            <p:cNvPr id="25" name="Group 24"/>
            <p:cNvGrpSpPr/>
            <p:nvPr/>
          </p:nvGrpSpPr>
          <p:grpSpPr>
            <a:xfrm>
              <a:off x="4572476" y="887822"/>
              <a:ext cx="881508" cy="983903"/>
              <a:chOff x="8017613" y="-187445"/>
              <a:chExt cx="3919872" cy="3216439"/>
            </a:xfrm>
          </p:grpSpPr>
          <p:pic>
            <p:nvPicPr>
              <p:cNvPr id="26"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17613" y="212715"/>
                <a:ext cx="3919872" cy="2520969"/>
              </a:xfrm>
              <a:prstGeom prst="rect">
                <a:avLst/>
              </a:prstGeom>
            </p:spPr>
          </p:pic>
          <p:sp>
            <p:nvSpPr>
              <p:cNvPr id="27" name="TextBox 26"/>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1</a:t>
                </a:r>
                <a:endPar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endParaRPr>
              </a:p>
            </p:txBody>
          </p:sp>
        </p:grpSp>
      </p:grpSp>
      <p:pic>
        <p:nvPicPr>
          <p:cNvPr id="2" name="Picture 8"/>
          <p:cNvPicPr>
            <a:picLocks noChangeAspect="1"/>
          </p:cNvPicPr>
          <p:nvPr/>
        </p:nvPicPr>
        <p:blipFill>
          <a:blip r:embed="rId5"/>
          <a:srcRect/>
          <a:stretch>
            <a:fillRect/>
          </a:stretch>
        </p:blipFill>
        <p:spPr>
          <a:xfrm>
            <a:off x="10207256" y="3627958"/>
            <a:ext cx="2382156" cy="32300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11"/>
          <p:cNvPicPr>
            <a:picLocks noChangeAspect="1"/>
          </p:cNvPicPr>
          <p:nvPr/>
        </p:nvPicPr>
        <p:blipFill>
          <a:blip r:embed="rId1"/>
          <a:srcRect b="9612"/>
          <a:stretch>
            <a:fillRect/>
          </a:stretch>
        </p:blipFill>
        <p:spPr>
          <a:xfrm>
            <a:off x="6021705" y="0"/>
            <a:ext cx="6043295" cy="3532505"/>
          </a:xfrm>
          <a:prstGeom prst="rect">
            <a:avLst/>
          </a:prstGeom>
        </p:spPr>
      </p:pic>
      <p:pic>
        <p:nvPicPr>
          <p:cNvPr id="3" name="Picture 2" descr="12"/>
          <p:cNvPicPr>
            <a:picLocks noChangeAspect="1"/>
          </p:cNvPicPr>
          <p:nvPr/>
        </p:nvPicPr>
        <p:blipFill>
          <a:blip r:embed="rId2"/>
          <a:stretch>
            <a:fillRect/>
          </a:stretch>
        </p:blipFill>
        <p:spPr>
          <a:xfrm>
            <a:off x="0" y="0"/>
            <a:ext cx="6021070" cy="3532505"/>
          </a:xfrm>
          <a:prstGeom prst="rect">
            <a:avLst/>
          </a:prstGeom>
        </p:spPr>
      </p:pic>
      <p:pic>
        <p:nvPicPr>
          <p:cNvPr id="4" name="Picture 3" descr="13"/>
          <p:cNvPicPr>
            <a:picLocks noChangeAspect="1"/>
          </p:cNvPicPr>
          <p:nvPr/>
        </p:nvPicPr>
        <p:blipFill>
          <a:blip r:embed="rId3"/>
          <a:stretch>
            <a:fillRect/>
          </a:stretch>
        </p:blipFill>
        <p:spPr>
          <a:xfrm>
            <a:off x="0" y="3648710"/>
            <a:ext cx="6020435" cy="3209290"/>
          </a:xfrm>
          <a:prstGeom prst="rect">
            <a:avLst/>
          </a:prstGeom>
        </p:spPr>
      </p:pic>
      <p:pic>
        <p:nvPicPr>
          <p:cNvPr id="5" name="Picture 4" descr="14"/>
          <p:cNvPicPr>
            <a:picLocks noChangeAspect="1"/>
          </p:cNvPicPr>
          <p:nvPr/>
        </p:nvPicPr>
        <p:blipFill>
          <a:blip r:embed="rId4"/>
          <a:stretch>
            <a:fillRect/>
          </a:stretch>
        </p:blipFill>
        <p:spPr>
          <a:xfrm>
            <a:off x="6020435" y="3648710"/>
            <a:ext cx="6034405" cy="32092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t="10007"/>
          <a:stretch>
            <a:fillRect/>
          </a:stretch>
        </p:blipFill>
        <p:spPr>
          <a:xfrm>
            <a:off x="0" y="0"/>
            <a:ext cx="12192000" cy="6858000"/>
          </a:xfrm>
          <a:prstGeom prst="rect">
            <a:avLst/>
          </a:prstGeom>
        </p:spPr>
      </p:pic>
      <p:pic>
        <p:nvPicPr>
          <p:cNvPr id="10" name="Picture 16"/>
          <p:cNvPicPr>
            <a:picLocks noChangeAspect="1"/>
          </p:cNvPicPr>
          <p:nvPr/>
        </p:nvPicPr>
        <p:blipFill>
          <a:blip r:embed="rId2"/>
          <a:srcRect/>
          <a:stretch>
            <a:fillRect/>
          </a:stretch>
        </p:blipFill>
        <p:spPr>
          <a:xfrm>
            <a:off x="10085915" y="4327407"/>
            <a:ext cx="1075679" cy="1096233"/>
          </a:xfrm>
          <a:prstGeom prst="rect">
            <a:avLst/>
          </a:prstGeom>
        </p:spPr>
      </p:pic>
      <p:sp>
        <p:nvSpPr>
          <p:cNvPr id="28" name="Rectangle: Diagonal Corners Rounded 27"/>
          <p:cNvSpPr/>
          <p:nvPr/>
        </p:nvSpPr>
        <p:spPr>
          <a:xfrm>
            <a:off x="355925" y="275964"/>
            <a:ext cx="11297265" cy="6135153"/>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3" name="Group 32"/>
          <p:cNvGrpSpPr/>
          <p:nvPr/>
        </p:nvGrpSpPr>
        <p:grpSpPr>
          <a:xfrm>
            <a:off x="533565" y="642041"/>
            <a:ext cx="10513663" cy="5365353"/>
            <a:chOff x="129248" y="2416791"/>
            <a:chExt cx="5104304" cy="5416791"/>
          </a:xfrm>
        </p:grpSpPr>
        <p:grpSp>
          <p:nvGrpSpPr>
            <p:cNvPr id="34" name="Group 33"/>
            <p:cNvGrpSpPr/>
            <p:nvPr/>
          </p:nvGrpSpPr>
          <p:grpSpPr>
            <a:xfrm>
              <a:off x="475735" y="2692853"/>
              <a:ext cx="4757817" cy="5140729"/>
              <a:chOff x="2116043" y="4731219"/>
              <a:chExt cx="4757817" cy="3274323"/>
            </a:xfrm>
          </p:grpSpPr>
          <p:sp>
            <p:nvSpPr>
              <p:cNvPr id="38" name="Rectangle: Rounded Corners 37"/>
              <p:cNvSpPr/>
              <p:nvPr/>
            </p:nvSpPr>
            <p:spPr>
              <a:xfrm>
                <a:off x="2241783" y="4731219"/>
                <a:ext cx="4632077" cy="3274323"/>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p:cNvSpPr/>
              <p:nvPr/>
            </p:nvSpPr>
            <p:spPr>
              <a:xfrm>
                <a:off x="2116043" y="4842383"/>
                <a:ext cx="4649414" cy="2999066"/>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40" name="TextBox 39"/>
              <p:cNvSpPr txBox="1"/>
              <p:nvPr/>
            </p:nvSpPr>
            <p:spPr>
              <a:xfrm>
                <a:off x="2332949" y="4861546"/>
                <a:ext cx="4335793" cy="2909333"/>
              </a:xfrm>
              <a:prstGeom prst="rect">
                <a:avLst/>
              </a:prstGeom>
              <a:noFill/>
            </p:spPr>
            <p:txBody>
              <a:bodyPr wrap="square" rtlCol="0">
                <a:spAutoFit/>
              </a:bodyPr>
              <a:lstStyle/>
              <a:p>
                <a:pPr algn="just" rtl="0" latinLnBrk="0"/>
                <a:r>
                  <a:rPr lang="vi-VN" sz="3200" b="0" i="0" dirty="0">
                    <a:solidFill>
                      <a:srgbClr val="000000"/>
                    </a:solidFill>
                    <a:effectLst/>
                    <a:latin typeface="Cambria" panose="02040503050406030204" pitchFamily="18" charset="0"/>
                    <a:ea typeface="Cambria" panose="02040503050406030204" pitchFamily="18" charset="0"/>
                  </a:rPr>
                  <a:t>2</a:t>
                </a:r>
                <a:r>
                  <a:rPr lang="vi-VN" sz="3200" b="1" i="0" dirty="0">
                    <a:solidFill>
                      <a:srgbClr val="000000"/>
                    </a:solidFill>
                    <a:effectLst/>
                    <a:latin typeface="Cambria" panose="02040503050406030204" pitchFamily="18" charset="0"/>
                    <a:ea typeface="Cambria" panose="02040503050406030204" pitchFamily="18" charset="0"/>
                  </a:rPr>
                  <a:t>. Em hiểu thế nào về hai dòng thơ “Những nhà gi</a:t>
                </a:r>
                <a:r>
                  <a:rPr lang="en-US" sz="3200" b="1" dirty="0">
                    <a:solidFill>
                      <a:srgbClr val="000000"/>
                    </a:solidFill>
                    <a:latin typeface="Cambria" panose="02040503050406030204" pitchFamily="18" charset="0"/>
                    <a:ea typeface="Cambria" panose="02040503050406030204" pitchFamily="18" charset="0"/>
                  </a:rPr>
                  <a:t>à</a:t>
                </a:r>
                <a:r>
                  <a:rPr lang="vi-VN" sz="3200" b="1" i="0" dirty="0">
                    <a:solidFill>
                      <a:srgbClr val="000000"/>
                    </a:solidFill>
                    <a:effectLst/>
                    <a:latin typeface="Cambria" panose="02040503050406030204" pitchFamily="18" charset="0"/>
                    <a:ea typeface="Cambria" panose="02040503050406030204" pitchFamily="18" charset="0"/>
                  </a:rPr>
                  <a:t>n giữ đảo/ Neo cả nhịp tim người"? Chọn câu trả lời dưới đây hoặc nêu ý kiến của em.</a:t>
                </a:r>
                <a:endParaRPr lang="vi-VN" sz="3200" b="1" i="0" dirty="0">
                  <a:solidFill>
                    <a:srgbClr val="000000"/>
                  </a:solidFill>
                  <a:effectLst/>
                  <a:latin typeface="Cambria" panose="02040503050406030204" pitchFamily="18" charset="0"/>
                  <a:ea typeface="Cambria" panose="02040503050406030204" pitchFamily="18" charset="0"/>
                </a:endParaRPr>
              </a:p>
              <a:p>
                <a:pPr algn="just" rtl="0" latinLnBrk="0"/>
                <a:r>
                  <a:rPr lang="vi-VN" sz="3200" b="0" i="0" dirty="0">
                    <a:solidFill>
                      <a:srgbClr val="000000"/>
                    </a:solidFill>
                    <a:effectLst/>
                    <a:latin typeface="Cambria" panose="02040503050406030204" pitchFamily="18" charset="0"/>
                    <a:ea typeface="Cambria" panose="02040503050406030204" pitchFamily="18" charset="0"/>
                  </a:rPr>
                  <a:t>A. Sự thấu hiểu của người dân trước những gian nguy mà người lính nhà giàn phải đương đầu.</a:t>
                </a:r>
                <a:endParaRPr lang="vi-VN" sz="3200" b="0" i="0" dirty="0">
                  <a:solidFill>
                    <a:srgbClr val="000000"/>
                  </a:solidFill>
                  <a:effectLst/>
                  <a:latin typeface="Cambria" panose="02040503050406030204" pitchFamily="18" charset="0"/>
                  <a:ea typeface="Cambria" panose="02040503050406030204" pitchFamily="18" charset="0"/>
                </a:endParaRPr>
              </a:p>
              <a:p>
                <a:pPr algn="just" rtl="0" latinLnBrk="0"/>
                <a:r>
                  <a:rPr lang="vi-VN" sz="3200" b="0" i="0" dirty="0">
                    <a:solidFill>
                      <a:srgbClr val="000000"/>
                    </a:solidFill>
                    <a:effectLst/>
                    <a:latin typeface="Cambria" panose="02040503050406030204" pitchFamily="18" charset="0"/>
                    <a:ea typeface="Cambria" panose="02040503050406030204" pitchFamily="18" charset="0"/>
                  </a:rPr>
                  <a:t>B. Cảm xúc thương yêu, lo lắng của người ra thăm đảo dành cho người lính Trường Sa.</a:t>
                </a:r>
                <a:endParaRPr lang="vi-VN" sz="3200" b="0" i="0" dirty="0">
                  <a:solidFill>
                    <a:srgbClr val="000000"/>
                  </a:solidFill>
                  <a:effectLst/>
                  <a:latin typeface="Cambria" panose="02040503050406030204" pitchFamily="18" charset="0"/>
                  <a:ea typeface="Cambria" panose="02040503050406030204" pitchFamily="18" charset="0"/>
                </a:endParaRPr>
              </a:p>
              <a:p>
                <a:pPr algn="just" rtl="0" latinLnBrk="0"/>
                <a:r>
                  <a:rPr lang="vi-VN" sz="3200" b="0" i="0" dirty="0">
                    <a:solidFill>
                      <a:srgbClr val="000000"/>
                    </a:solidFill>
                    <a:effectLst/>
                    <a:latin typeface="Cambria" panose="02040503050406030204" pitchFamily="18" charset="0"/>
                    <a:ea typeface="Cambria" panose="02040503050406030204" pitchFamily="18" charset="0"/>
                  </a:rPr>
                  <a:t>C. Tình yêu tha thiết của người dân đất Việt đối với biển đảo quê hương.</a:t>
                </a:r>
                <a:endParaRPr lang="vi-VN" sz="3200" b="0" i="0" dirty="0">
                  <a:solidFill>
                    <a:srgbClr val="000000"/>
                  </a:solidFill>
                  <a:effectLst/>
                  <a:latin typeface="Cambria" panose="02040503050406030204" pitchFamily="18" charset="0"/>
                  <a:ea typeface="Cambria" panose="02040503050406030204" pitchFamily="18" charset="0"/>
                </a:endParaRPr>
              </a:p>
            </p:txBody>
          </p:sp>
        </p:grpSp>
        <p:grpSp>
          <p:nvGrpSpPr>
            <p:cNvPr id="35" name="Group 34"/>
            <p:cNvGrpSpPr/>
            <p:nvPr/>
          </p:nvGrpSpPr>
          <p:grpSpPr>
            <a:xfrm>
              <a:off x="129248" y="2416791"/>
              <a:ext cx="671599" cy="838965"/>
              <a:chOff x="9176472" y="-1070108"/>
              <a:chExt cx="2986448" cy="2742626"/>
            </a:xfrm>
          </p:grpSpPr>
          <p:pic>
            <p:nvPicPr>
              <p:cNvPr id="36"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464407" y="-666063"/>
                <a:ext cx="2698513" cy="2324340"/>
              </a:xfrm>
              <a:prstGeom prst="rect">
                <a:avLst/>
              </a:prstGeom>
            </p:spPr>
          </p:pic>
          <p:sp>
            <p:nvSpPr>
              <p:cNvPr id="37" name="TextBox 36"/>
              <p:cNvSpPr txBox="1"/>
              <p:nvPr/>
            </p:nvSpPr>
            <p:spPr>
              <a:xfrm>
                <a:off x="9176472" y="-1070108"/>
                <a:ext cx="2816093" cy="27426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rPr>
                  <a:t>2</a:t>
                </a:r>
                <a:endPar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endParaRPr>
              </a:p>
            </p:txBody>
          </p:sp>
        </p:grpSp>
      </p:grpSp>
      <p:sp>
        <p:nvSpPr>
          <p:cNvPr id="2" name="Oval 1"/>
          <p:cNvSpPr/>
          <p:nvPr/>
        </p:nvSpPr>
        <p:spPr>
          <a:xfrm>
            <a:off x="1679944" y="2636874"/>
            <a:ext cx="563526" cy="531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t="10007"/>
          <a:stretch>
            <a:fillRect/>
          </a:stretch>
        </p:blipFill>
        <p:spPr>
          <a:xfrm>
            <a:off x="0" y="0"/>
            <a:ext cx="12192000" cy="6858000"/>
          </a:xfrm>
          <a:prstGeom prst="rect">
            <a:avLst/>
          </a:prstGeom>
        </p:spPr>
      </p:pic>
      <p:pic>
        <p:nvPicPr>
          <p:cNvPr id="10" name="Picture 16"/>
          <p:cNvPicPr>
            <a:picLocks noChangeAspect="1"/>
          </p:cNvPicPr>
          <p:nvPr/>
        </p:nvPicPr>
        <p:blipFill>
          <a:blip r:embed="rId2"/>
          <a:srcRect/>
          <a:stretch>
            <a:fillRect/>
          </a:stretch>
        </p:blipFill>
        <p:spPr>
          <a:xfrm>
            <a:off x="10085915" y="4327407"/>
            <a:ext cx="1075679" cy="1096233"/>
          </a:xfrm>
          <a:prstGeom prst="rect">
            <a:avLst/>
          </a:prstGeom>
        </p:spPr>
      </p:pic>
      <p:sp>
        <p:nvSpPr>
          <p:cNvPr id="28" name="Rectangle: Diagonal Corners Rounded 27"/>
          <p:cNvSpPr/>
          <p:nvPr/>
        </p:nvSpPr>
        <p:spPr>
          <a:xfrm>
            <a:off x="355925" y="275964"/>
            <a:ext cx="11297265" cy="6135153"/>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41" name="Picture 8"/>
          <p:cNvPicPr>
            <a:picLocks noChangeAspect="1"/>
          </p:cNvPicPr>
          <p:nvPr/>
        </p:nvPicPr>
        <p:blipFill>
          <a:blip r:embed="rId3"/>
          <a:srcRect/>
          <a:stretch>
            <a:fillRect/>
          </a:stretch>
        </p:blipFill>
        <p:spPr>
          <a:xfrm>
            <a:off x="-265369" y="2907381"/>
            <a:ext cx="2855877" cy="3872376"/>
          </a:xfrm>
          <a:prstGeom prst="rect">
            <a:avLst/>
          </a:prstGeom>
        </p:spPr>
      </p:pic>
      <p:grpSp>
        <p:nvGrpSpPr>
          <p:cNvPr id="21" name="Group 20"/>
          <p:cNvGrpSpPr/>
          <p:nvPr/>
        </p:nvGrpSpPr>
        <p:grpSpPr>
          <a:xfrm>
            <a:off x="903767" y="294864"/>
            <a:ext cx="9952075" cy="2116203"/>
            <a:chOff x="5407246" y="4046829"/>
            <a:chExt cx="5611822" cy="2519536"/>
          </a:xfrm>
        </p:grpSpPr>
        <p:grpSp>
          <p:nvGrpSpPr>
            <p:cNvPr id="22" name="Group 21"/>
            <p:cNvGrpSpPr/>
            <p:nvPr/>
          </p:nvGrpSpPr>
          <p:grpSpPr>
            <a:xfrm>
              <a:off x="5885073" y="4485832"/>
              <a:ext cx="5133995" cy="2080533"/>
              <a:chOff x="433701" y="3373625"/>
              <a:chExt cx="5133995" cy="2582605"/>
            </a:xfrm>
          </p:grpSpPr>
          <p:sp>
            <p:nvSpPr>
              <p:cNvPr id="26" name="Rectangle: Rounded Corners 25"/>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7" name="Rectangle: Rounded Corners 26"/>
              <p:cNvSpPr/>
              <p:nvPr/>
            </p:nvSpPr>
            <p:spPr>
              <a:xfrm>
                <a:off x="433701" y="3552680"/>
                <a:ext cx="5018039" cy="1743361"/>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29" name="TextBox 28"/>
              <p:cNvSpPr txBox="1"/>
              <p:nvPr/>
            </p:nvSpPr>
            <p:spPr>
              <a:xfrm>
                <a:off x="666572" y="3636422"/>
                <a:ext cx="4681090" cy="23198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6600FF"/>
                    </a:solidFill>
                    <a:effectLst/>
                    <a:uLnTx/>
                    <a:uFillTx/>
                    <a:latin typeface="Cambria" panose="02040503050406030204" pitchFamily="18" charset="0"/>
                    <a:ea typeface="Cambria" panose="02040503050406030204" pitchFamily="18" charset="0"/>
                  </a:rPr>
                  <a:t>3. Theo em, nhà thơ muốn nói gì qua hình ảnh “Đoá san hô kiêu hãnh/ Vẫn nở hoa bốn mùa”? </a:t>
                </a:r>
                <a:endParaRPr kumimoji="0" lang="vi-VN" sz="3200" b="0" i="0" u="none" strike="noStrike" kern="1200" cap="none" spc="0" normalizeH="0" baseline="0" noProof="0" dirty="0">
                  <a:ln>
                    <a:noFill/>
                  </a:ln>
                  <a:solidFill>
                    <a:srgbClr val="6600FF"/>
                  </a:solidFill>
                  <a:effectLst/>
                  <a:uLnTx/>
                  <a:uFillTx/>
                  <a:latin typeface="Cambria" panose="02040503050406030204" pitchFamily="18" charset="0"/>
                  <a:ea typeface="Cambria" panose="02040503050406030204" pitchFamily="18" charset="0"/>
                </a:endParaRPr>
              </a:p>
            </p:txBody>
          </p:sp>
        </p:grpSp>
        <p:grpSp>
          <p:nvGrpSpPr>
            <p:cNvPr id="23" name="Group 22"/>
            <p:cNvGrpSpPr/>
            <p:nvPr/>
          </p:nvGrpSpPr>
          <p:grpSpPr>
            <a:xfrm>
              <a:off x="5407246" y="4046829"/>
              <a:ext cx="807968" cy="989379"/>
              <a:chOff x="8157314" y="-1133339"/>
              <a:chExt cx="3592856" cy="3234338"/>
            </a:xfrm>
          </p:grpSpPr>
          <p:pic>
            <p:nvPicPr>
              <p:cNvPr id="24"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93596" y="-779639"/>
                <a:ext cx="2915823" cy="2716585"/>
              </a:xfrm>
              <a:prstGeom prst="rect">
                <a:avLst/>
              </a:prstGeom>
            </p:spPr>
          </p:pic>
          <p:sp>
            <p:nvSpPr>
              <p:cNvPr id="25" name="TextBox 24"/>
              <p:cNvSpPr txBox="1"/>
              <p:nvPr/>
            </p:nvSpPr>
            <p:spPr>
              <a:xfrm>
                <a:off x="8157314" y="-1133339"/>
                <a:ext cx="3592856" cy="3234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3</a:t>
                </a:r>
                <a:endPar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t="10007"/>
          <a:stretch>
            <a:fillRect/>
          </a:stretch>
        </p:blipFill>
        <p:spPr>
          <a:xfrm>
            <a:off x="0" y="0"/>
            <a:ext cx="12192000" cy="6858000"/>
          </a:xfrm>
          <a:prstGeom prst="rect">
            <a:avLst/>
          </a:prstGeom>
        </p:spPr>
      </p:pic>
      <p:pic>
        <p:nvPicPr>
          <p:cNvPr id="10" name="Picture 16"/>
          <p:cNvPicPr>
            <a:picLocks noChangeAspect="1"/>
          </p:cNvPicPr>
          <p:nvPr/>
        </p:nvPicPr>
        <p:blipFill>
          <a:blip r:embed="rId2"/>
          <a:srcRect/>
          <a:stretch>
            <a:fillRect/>
          </a:stretch>
        </p:blipFill>
        <p:spPr>
          <a:xfrm>
            <a:off x="10085915" y="4327407"/>
            <a:ext cx="1075679" cy="1096233"/>
          </a:xfrm>
          <a:prstGeom prst="rect">
            <a:avLst/>
          </a:prstGeom>
        </p:spPr>
      </p:pic>
      <p:sp>
        <p:nvSpPr>
          <p:cNvPr id="28" name="Rectangle: Diagonal Corners Rounded 27"/>
          <p:cNvSpPr/>
          <p:nvPr/>
        </p:nvSpPr>
        <p:spPr>
          <a:xfrm>
            <a:off x="355925" y="84578"/>
            <a:ext cx="11297265" cy="6135153"/>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41" name="Picture 8"/>
          <p:cNvPicPr>
            <a:picLocks noChangeAspect="1"/>
          </p:cNvPicPr>
          <p:nvPr/>
        </p:nvPicPr>
        <p:blipFill>
          <a:blip r:embed="rId3"/>
          <a:srcRect/>
          <a:stretch>
            <a:fillRect/>
          </a:stretch>
        </p:blipFill>
        <p:spPr>
          <a:xfrm>
            <a:off x="9373431" y="2653997"/>
            <a:ext cx="2855877" cy="3872376"/>
          </a:xfrm>
          <a:prstGeom prst="rect">
            <a:avLst/>
          </a:prstGeom>
        </p:spPr>
      </p:pic>
      <p:grpSp>
        <p:nvGrpSpPr>
          <p:cNvPr id="22" name="Group 21"/>
          <p:cNvGrpSpPr/>
          <p:nvPr/>
        </p:nvGrpSpPr>
        <p:grpSpPr>
          <a:xfrm>
            <a:off x="1334320" y="302410"/>
            <a:ext cx="9030580" cy="1996974"/>
            <a:chOff x="4646461" y="627886"/>
            <a:chExt cx="6552587" cy="2418052"/>
          </a:xfrm>
        </p:grpSpPr>
        <p:grpSp>
          <p:nvGrpSpPr>
            <p:cNvPr id="23" name="Group 22"/>
            <p:cNvGrpSpPr/>
            <p:nvPr/>
          </p:nvGrpSpPr>
          <p:grpSpPr>
            <a:xfrm>
              <a:off x="5268827" y="806558"/>
              <a:ext cx="5930221" cy="2239380"/>
              <a:chOff x="1416400" y="2071912"/>
              <a:chExt cx="5512416" cy="1481560"/>
            </a:xfrm>
          </p:grpSpPr>
          <p:sp>
            <p:nvSpPr>
              <p:cNvPr id="27" name="Rectangle: Rounded Corners 26"/>
              <p:cNvSpPr/>
              <p:nvPr/>
            </p:nvSpPr>
            <p:spPr>
              <a:xfrm>
                <a:off x="1542141" y="2071912"/>
                <a:ext cx="5386675" cy="148156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9" name="Rectangle: Rounded Corners 28"/>
              <p:cNvSpPr/>
              <p:nvPr/>
            </p:nvSpPr>
            <p:spPr>
              <a:xfrm>
                <a:off x="1416400" y="2246163"/>
                <a:ext cx="5381081" cy="1307309"/>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30" name="TextBox 29"/>
              <p:cNvSpPr txBox="1"/>
              <p:nvPr/>
            </p:nvSpPr>
            <p:spPr>
              <a:xfrm>
                <a:off x="1551894" y="2266077"/>
                <a:ext cx="5245587" cy="106020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srgbClr val="990099"/>
                    </a:solidFill>
                    <a:effectLst/>
                    <a:uLnTx/>
                    <a:uFillTx/>
                    <a:latin typeface="Cambria" panose="02040503050406030204" pitchFamily="18" charset="0"/>
                    <a:ea typeface="Cambria" panose="02040503050406030204" pitchFamily="18" charset="0"/>
                  </a:rPr>
                  <a:t>4. Nêu cảm nghĩ của em về người lính đảo Trường Sa. </a:t>
                </a:r>
                <a:endParaRPr kumimoji="0" lang="vi-VN" sz="4000" b="0" i="0" u="none" strike="noStrike" kern="1200" cap="none" spc="0" normalizeH="0" baseline="0" noProof="0" dirty="0">
                  <a:ln>
                    <a:noFill/>
                  </a:ln>
                  <a:solidFill>
                    <a:srgbClr val="990099"/>
                  </a:solidFill>
                  <a:effectLst/>
                  <a:uLnTx/>
                  <a:uFillTx/>
                  <a:latin typeface="Cambria" panose="02040503050406030204" pitchFamily="18" charset="0"/>
                  <a:ea typeface="Cambria" panose="02040503050406030204" pitchFamily="18" charset="0"/>
                </a:endParaRPr>
              </a:p>
            </p:txBody>
          </p:sp>
        </p:grpSp>
        <p:grpSp>
          <p:nvGrpSpPr>
            <p:cNvPr id="24" name="Group 23"/>
            <p:cNvGrpSpPr/>
            <p:nvPr/>
          </p:nvGrpSpPr>
          <p:grpSpPr>
            <a:xfrm>
              <a:off x="4646461" y="627886"/>
              <a:ext cx="863373" cy="1015661"/>
              <a:chOff x="8346615" y="-1037187"/>
              <a:chExt cx="3839235" cy="3320255"/>
            </a:xfrm>
          </p:grpSpPr>
          <p:pic>
            <p:nvPicPr>
              <p:cNvPr id="25"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767526" y="-882007"/>
                <a:ext cx="3418324" cy="3165075"/>
              </a:xfrm>
              <a:prstGeom prst="rect">
                <a:avLst/>
              </a:prstGeom>
            </p:spPr>
          </p:pic>
          <p:sp>
            <p:nvSpPr>
              <p:cNvPr id="26" name="TextBox 25"/>
              <p:cNvSpPr txBox="1"/>
              <p:nvPr/>
            </p:nvSpPr>
            <p:spPr>
              <a:xfrm>
                <a:off x="8346615" y="-1037187"/>
                <a:ext cx="3592857" cy="3302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4</a:t>
                </a:r>
                <a:endPar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t="10007"/>
          <a:stretch>
            <a:fillRect/>
          </a:stretch>
        </p:blipFill>
        <p:spPr>
          <a:xfrm>
            <a:off x="0" y="0"/>
            <a:ext cx="12192000" cy="6858000"/>
          </a:xfrm>
          <a:prstGeom prst="rect">
            <a:avLst/>
          </a:prstGeom>
        </p:spPr>
      </p:pic>
      <p:pic>
        <p:nvPicPr>
          <p:cNvPr id="10" name="Picture 16"/>
          <p:cNvPicPr>
            <a:picLocks noChangeAspect="1"/>
          </p:cNvPicPr>
          <p:nvPr/>
        </p:nvPicPr>
        <p:blipFill>
          <a:blip r:embed="rId2"/>
          <a:srcRect/>
          <a:stretch>
            <a:fillRect/>
          </a:stretch>
        </p:blipFill>
        <p:spPr>
          <a:xfrm>
            <a:off x="10085915" y="4327407"/>
            <a:ext cx="1075679" cy="1096233"/>
          </a:xfrm>
          <a:prstGeom prst="rect">
            <a:avLst/>
          </a:prstGeom>
        </p:spPr>
      </p:pic>
      <p:sp>
        <p:nvSpPr>
          <p:cNvPr id="28" name="Rectangle: Diagonal Corners Rounded 27"/>
          <p:cNvSpPr/>
          <p:nvPr/>
        </p:nvSpPr>
        <p:spPr>
          <a:xfrm>
            <a:off x="392280" y="253570"/>
            <a:ext cx="11297265" cy="6135153"/>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29"/>
          <p:cNvGrpSpPr/>
          <p:nvPr/>
        </p:nvGrpSpPr>
        <p:grpSpPr>
          <a:xfrm>
            <a:off x="1042948" y="336777"/>
            <a:ext cx="9115555" cy="1436092"/>
            <a:chOff x="66815" y="2076161"/>
            <a:chExt cx="5330415" cy="1546152"/>
          </a:xfrm>
        </p:grpSpPr>
        <p:grpSp>
          <p:nvGrpSpPr>
            <p:cNvPr id="31" name="Group 30"/>
            <p:cNvGrpSpPr/>
            <p:nvPr/>
          </p:nvGrpSpPr>
          <p:grpSpPr>
            <a:xfrm>
              <a:off x="475735" y="2212901"/>
              <a:ext cx="4921495" cy="1409412"/>
              <a:chOff x="2116043" y="4425523"/>
              <a:chExt cx="4921495" cy="897708"/>
            </a:xfrm>
          </p:grpSpPr>
          <p:sp>
            <p:nvSpPr>
              <p:cNvPr id="35" name="Rectangle: Rounded Corners 34"/>
              <p:cNvSpPr/>
              <p:nvPr/>
            </p:nvSpPr>
            <p:spPr>
              <a:xfrm>
                <a:off x="2241785" y="4425523"/>
                <a:ext cx="4795753" cy="897708"/>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p:cNvSpPr/>
              <p:nvPr/>
            </p:nvSpPr>
            <p:spPr>
              <a:xfrm>
                <a:off x="2116043" y="4573538"/>
                <a:ext cx="4795752" cy="738705"/>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37" name="TextBox 36"/>
              <p:cNvSpPr txBox="1"/>
              <p:nvPr/>
            </p:nvSpPr>
            <p:spPr>
              <a:xfrm>
                <a:off x="2400105" y="4578914"/>
                <a:ext cx="4511690" cy="7387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rPr>
                  <a:t>Ý nghĩa của khổ thơ cuối là gì? Em chọn ý nào dưới đây? Vì sao?</a:t>
                </a:r>
                <a:endParaRPr kumimoji="0" lang="en-US"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endParaRPr>
              </a:p>
            </p:txBody>
          </p:sp>
        </p:grpSp>
        <p:grpSp>
          <p:nvGrpSpPr>
            <p:cNvPr id="32" name="Group 31"/>
            <p:cNvGrpSpPr/>
            <p:nvPr/>
          </p:nvGrpSpPr>
          <p:grpSpPr>
            <a:xfrm>
              <a:off x="66815" y="2076161"/>
              <a:ext cx="770768" cy="1093502"/>
              <a:chOff x="8898865" y="-2183651"/>
              <a:chExt cx="3427437" cy="3574725"/>
            </a:xfrm>
          </p:grpSpPr>
          <p:pic>
            <p:nvPicPr>
              <p:cNvPr id="3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16445" y="-1829568"/>
                <a:ext cx="3009857" cy="2512939"/>
              </a:xfrm>
              <a:prstGeom prst="rect">
                <a:avLst/>
              </a:prstGeom>
            </p:spPr>
          </p:pic>
          <p:sp>
            <p:nvSpPr>
              <p:cNvPr id="34" name="TextBox 33"/>
              <p:cNvSpPr txBox="1"/>
              <p:nvPr/>
            </p:nvSpPr>
            <p:spPr>
              <a:xfrm>
                <a:off x="8898865" y="-2183651"/>
                <a:ext cx="3278798" cy="35747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5</a:t>
                </a:r>
                <a:endParaRPr kumimoji="0" lang="en-US" sz="6000" b="1"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endParaRPr>
              </a:p>
            </p:txBody>
          </p:sp>
        </p:grpSp>
      </p:grpSp>
      <p:sp>
        <p:nvSpPr>
          <p:cNvPr id="2" name="Rectangle 1"/>
          <p:cNvSpPr/>
          <p:nvPr/>
        </p:nvSpPr>
        <p:spPr>
          <a:xfrm>
            <a:off x="871869" y="2381693"/>
            <a:ext cx="3253564"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latin typeface="Cambria" panose="02040503050406030204" pitchFamily="18" charset="0"/>
                <a:ea typeface="Cambria" panose="02040503050406030204" pitchFamily="18" charset="0"/>
              </a:rPr>
              <a:t>A. Quần đảo Trường Sa thuộc chủ quyền thiêng liêng của Tổ quốc ta.</a:t>
            </a:r>
            <a:endParaRPr lang="en-US" sz="2800" dirty="0">
              <a:solidFill>
                <a:srgbClr val="002060"/>
              </a:solidFill>
              <a:latin typeface="Cambria" panose="02040503050406030204" pitchFamily="18" charset="0"/>
              <a:ea typeface="Cambria" panose="02040503050406030204" pitchFamily="18" charset="0"/>
            </a:endParaRPr>
          </a:p>
        </p:txBody>
      </p:sp>
      <p:sp>
        <p:nvSpPr>
          <p:cNvPr id="3" name="Rectangle 2"/>
          <p:cNvSpPr/>
          <p:nvPr/>
        </p:nvSpPr>
        <p:spPr>
          <a:xfrm>
            <a:off x="4529469" y="2360428"/>
            <a:ext cx="3221665"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2060"/>
                </a:solidFill>
                <a:effectLst/>
                <a:latin typeface="Cambria" panose="02040503050406030204" pitchFamily="18" charset="0"/>
                <a:ea typeface="Cambria" panose="02040503050406030204" pitchFamily="18" charset="0"/>
              </a:rPr>
              <a:t>B. Những tên đảo, tên người ở Trường Sa góp phần làm nền Tổ quốc vẹn toàn.</a:t>
            </a:r>
            <a:endParaRPr lang="en-US" sz="2800" dirty="0">
              <a:solidFill>
                <a:srgbClr val="002060"/>
              </a:solidFill>
              <a:latin typeface="Cambria" panose="02040503050406030204" pitchFamily="18" charset="0"/>
              <a:ea typeface="Cambria" panose="02040503050406030204" pitchFamily="18" charset="0"/>
            </a:endParaRPr>
          </a:p>
        </p:txBody>
      </p:sp>
      <p:sp>
        <p:nvSpPr>
          <p:cNvPr id="4" name="Rectangle 3"/>
          <p:cNvSpPr/>
          <p:nvPr/>
        </p:nvSpPr>
        <p:spPr>
          <a:xfrm>
            <a:off x="8144538" y="2349796"/>
            <a:ext cx="3221665"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2060"/>
                </a:solidFill>
                <a:effectLst/>
                <a:latin typeface="Cambria" panose="02040503050406030204" pitchFamily="18" charset="0"/>
                <a:ea typeface="Cambria" panose="02040503050406030204" pitchFamily="18" charset="0"/>
              </a:rPr>
              <a:t>C. Những người thầm lặng bảo vệ biển trời Tổ quốc đáng được tôn vinh. </a:t>
            </a:r>
            <a:endParaRPr lang="en-US" sz="2800"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t="10007"/>
          <a:stretch>
            <a:fillRect/>
          </a:stretch>
        </p:blipFill>
        <p:spPr>
          <a:xfrm>
            <a:off x="0" y="0"/>
            <a:ext cx="12192000" cy="6858000"/>
          </a:xfrm>
          <a:prstGeom prst="rect">
            <a:avLst/>
          </a:prstGeom>
        </p:spPr>
      </p:pic>
      <p:pic>
        <p:nvPicPr>
          <p:cNvPr id="18" name="Picture 18"/>
          <p:cNvPicPr>
            <a:picLocks noChangeAspect="1"/>
          </p:cNvPicPr>
          <p:nvPr/>
        </p:nvPicPr>
        <p:blipFill>
          <a:blip r:embed="rId2"/>
          <a:srcRect/>
          <a:stretch>
            <a:fillRect/>
          </a:stretch>
        </p:blipFill>
        <p:spPr>
          <a:xfrm>
            <a:off x="5257646" y="5156701"/>
            <a:ext cx="3472768" cy="1727702"/>
          </a:xfrm>
          <a:prstGeom prst="rect">
            <a:avLst/>
          </a:prstGeom>
        </p:spPr>
      </p:pic>
      <p:pic>
        <p:nvPicPr>
          <p:cNvPr id="10" name="Picture 16"/>
          <p:cNvPicPr>
            <a:picLocks noChangeAspect="1"/>
          </p:cNvPicPr>
          <p:nvPr/>
        </p:nvPicPr>
        <p:blipFill>
          <a:blip r:embed="rId3"/>
          <a:srcRect/>
          <a:stretch>
            <a:fillRect/>
          </a:stretch>
        </p:blipFill>
        <p:spPr>
          <a:xfrm>
            <a:off x="10085915" y="4327407"/>
            <a:ext cx="1075679" cy="1096233"/>
          </a:xfrm>
          <a:prstGeom prst="rect">
            <a:avLst/>
          </a:prstGeom>
        </p:spPr>
      </p:pic>
      <p:pic>
        <p:nvPicPr>
          <p:cNvPr id="19" name="Picture 18"/>
          <p:cNvPicPr>
            <a:picLocks noChangeAspect="1"/>
          </p:cNvPicPr>
          <p:nvPr/>
        </p:nvPicPr>
        <p:blipFill>
          <a:blip r:embed="rId2"/>
          <a:srcRect/>
          <a:stretch>
            <a:fillRect/>
          </a:stretch>
        </p:blipFill>
        <p:spPr>
          <a:xfrm>
            <a:off x="1796059" y="5130298"/>
            <a:ext cx="3472768" cy="1727702"/>
          </a:xfrm>
          <a:prstGeom prst="rect">
            <a:avLst/>
          </a:prstGeom>
        </p:spPr>
      </p:pic>
      <p:pic>
        <p:nvPicPr>
          <p:cNvPr id="17" name="Picture 18"/>
          <p:cNvPicPr>
            <a:picLocks noChangeAspect="1"/>
          </p:cNvPicPr>
          <p:nvPr/>
        </p:nvPicPr>
        <p:blipFill>
          <a:blip r:embed="rId2"/>
          <a:srcRect/>
          <a:stretch>
            <a:fillRect/>
          </a:stretch>
        </p:blipFill>
        <p:spPr>
          <a:xfrm>
            <a:off x="8719232" y="5130298"/>
            <a:ext cx="3472768" cy="1727702"/>
          </a:xfrm>
          <a:prstGeom prst="rect">
            <a:avLst/>
          </a:prstGeom>
        </p:spPr>
      </p:pic>
      <p:pic>
        <p:nvPicPr>
          <p:cNvPr id="20" name="Picture 18"/>
          <p:cNvPicPr>
            <a:picLocks noChangeAspect="1"/>
          </p:cNvPicPr>
          <p:nvPr/>
        </p:nvPicPr>
        <p:blipFill>
          <a:blip r:embed="rId2"/>
          <a:srcRect/>
          <a:stretch>
            <a:fillRect/>
          </a:stretch>
        </p:blipFill>
        <p:spPr>
          <a:xfrm>
            <a:off x="-194721" y="5130298"/>
            <a:ext cx="3472768" cy="1727702"/>
          </a:xfrm>
          <a:prstGeom prst="rect">
            <a:avLst/>
          </a:prstGeom>
        </p:spPr>
      </p:pic>
      <p:pic>
        <p:nvPicPr>
          <p:cNvPr id="8"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26" y="3727559"/>
            <a:ext cx="3132760" cy="2944795"/>
          </a:xfrm>
          <a:prstGeom prst="rect">
            <a:avLst/>
          </a:prstGeom>
        </p:spPr>
      </p:pic>
      <p:pic>
        <p:nvPicPr>
          <p:cNvPr id="9"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00110" y="416897"/>
            <a:ext cx="3903518" cy="3533978"/>
          </a:xfrm>
          <a:prstGeom prst="rect">
            <a:avLst/>
          </a:prstGeom>
        </p:spPr>
      </p:pic>
      <p:sp>
        <p:nvSpPr>
          <p:cNvPr id="11" name="TextBox 10"/>
          <p:cNvSpPr txBox="1"/>
          <p:nvPr/>
        </p:nvSpPr>
        <p:spPr>
          <a:xfrm>
            <a:off x="1632557" y="783502"/>
            <a:ext cx="321589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1" u="none" strike="noStrike" kern="1200" cap="none" spc="0" normalizeH="0" baseline="0" noProof="0" dirty="0">
                <a:ln>
                  <a:noFill/>
                </a:ln>
                <a:solidFill>
                  <a:prstClr val="black"/>
                </a:solidFill>
                <a:effectLst/>
                <a:uLnTx/>
                <a:uFillTx/>
                <a:latin typeface="Calibri" panose="020F0502020204030204"/>
                <a:ea typeface="+mn-ea"/>
                <a:cs typeface="+mn-cs"/>
              </a:rPr>
              <a:t>Theo em nội dung chính của bài học là gì?</a:t>
            </a:r>
            <a:endParaRPr kumimoji="0" lang="en-US" sz="4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5" name="Group 24"/>
          <p:cNvGrpSpPr/>
          <p:nvPr/>
        </p:nvGrpSpPr>
        <p:grpSpPr>
          <a:xfrm>
            <a:off x="5135526" y="783502"/>
            <a:ext cx="6815469" cy="4800011"/>
            <a:chOff x="5960916" y="605983"/>
            <a:chExt cx="5200678" cy="4524315"/>
          </a:xfrm>
        </p:grpSpPr>
        <p:sp>
          <p:nvSpPr>
            <p:cNvPr id="24" name="Rectangle: Diagonal Corners Rounded 23"/>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6165503" y="794073"/>
              <a:ext cx="4757438" cy="42644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1" i="1"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rPr>
                <a:t>Đất nước Việt Nam bao gồm cả những hòn đảo, quần đảo lớn, nhỏ, cả vùng biển vùng trời ngoài khơi xa, nơi hàng ngày, hàng giờ có biết bao con người thầm lặng hi sinh, chịu muôn vàn gian nguy để bảo vệ vẹn toàn lãnh thổ của chúng ta.</a:t>
              </a:r>
              <a:endParaRPr kumimoji="0" lang="en-US" sz="32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261">
                                          <p:stCondLst>
                                            <p:cond delay="0"/>
                                          </p:stCondLst>
                                        </p:cTn>
                                        <p:tgtEl>
                                          <p:spTgt spid="11"/>
                                        </p:tgtEl>
                                      </p:cBhvr>
                                    </p:animEffect>
                                    <p:anim calcmode="lin" valueType="num">
                                      <p:cBhvr>
                                        <p:cTn id="24" dur="820"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29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299" tmFilter="0, 0; 0.125,0.2665; 0.25,0.4; 0.375,0.465; 0.5,0.5;  0.625,0.535; 0.75,0.6; 0.875,0.7335; 1,1">
                                          <p:stCondLst>
                                            <p:cond delay="299"/>
                                          </p:stCondLst>
                                        </p:cTn>
                                        <p:tgtEl>
                                          <p:spTgt spid="11"/>
                                        </p:tgtEl>
                                        <p:attrNameLst>
                                          <p:attrName>ppt_y</p:attrName>
                                        </p:attrNameLst>
                                      </p:cBhvr>
                                      <p:tavLst>
                                        <p:tav tm="0" fmla="#ppt_y-sin(pi*$)/9">
                                          <p:val>
                                            <p:fltVal val="0"/>
                                          </p:val>
                                        </p:tav>
                                        <p:tav tm="100000">
                                          <p:val>
                                            <p:fltVal val="1"/>
                                          </p:val>
                                        </p:tav>
                                      </p:tavLst>
                                    </p:anim>
                                    <p:anim calcmode="lin" valueType="num">
                                      <p:cBhvr>
                                        <p:cTn id="27" dur="149" tmFilter="0, 0; 0.125,0.2665; 0.25,0.4; 0.375,0.465; 0.5,0.5;  0.625,0.535; 0.75,0.6; 0.875,0.7335; 1,1">
                                          <p:stCondLst>
                                            <p:cond delay="596"/>
                                          </p:stCondLst>
                                        </p:cTn>
                                        <p:tgtEl>
                                          <p:spTgt spid="11"/>
                                        </p:tgtEl>
                                        <p:attrNameLst>
                                          <p:attrName>ppt_y</p:attrName>
                                        </p:attrNameLst>
                                      </p:cBhvr>
                                      <p:tavLst>
                                        <p:tav tm="0" fmla="#ppt_y-sin(pi*$)/27">
                                          <p:val>
                                            <p:fltVal val="0"/>
                                          </p:val>
                                        </p:tav>
                                        <p:tav tm="100000">
                                          <p:val>
                                            <p:fltVal val="1"/>
                                          </p:val>
                                        </p:tav>
                                      </p:tavLst>
                                    </p:anim>
                                    <p:anim calcmode="lin" valueType="num">
                                      <p:cBhvr>
                                        <p:cTn id="28" dur="74" tmFilter="0, 0; 0.125,0.2665; 0.25,0.4; 0.375,0.465; 0.5,0.5;  0.625,0.535; 0.75,0.6; 0.875,0.7335; 1,1">
                                          <p:stCondLst>
                                            <p:cond delay="745"/>
                                          </p:stCondLst>
                                        </p:cTn>
                                        <p:tgtEl>
                                          <p:spTgt spid="11"/>
                                        </p:tgtEl>
                                        <p:attrNameLst>
                                          <p:attrName>ppt_y</p:attrName>
                                        </p:attrNameLst>
                                      </p:cBhvr>
                                      <p:tavLst>
                                        <p:tav tm="0" fmla="#ppt_y-sin(pi*$)/81">
                                          <p:val>
                                            <p:fltVal val="0"/>
                                          </p:val>
                                        </p:tav>
                                        <p:tav tm="100000">
                                          <p:val>
                                            <p:fltVal val="1"/>
                                          </p:val>
                                        </p:tav>
                                      </p:tavLst>
                                    </p:anim>
                                    <p:animScale>
                                      <p:cBhvr>
                                        <p:cTn id="29" dur="12">
                                          <p:stCondLst>
                                            <p:cond delay="293"/>
                                          </p:stCondLst>
                                        </p:cTn>
                                        <p:tgtEl>
                                          <p:spTgt spid="11"/>
                                        </p:tgtEl>
                                      </p:cBhvr>
                                      <p:to x="100000" y="60000"/>
                                    </p:animScale>
                                    <p:animScale>
                                      <p:cBhvr>
                                        <p:cTn id="30" dur="75" decel="50000">
                                          <p:stCondLst>
                                            <p:cond delay="304"/>
                                          </p:stCondLst>
                                        </p:cTn>
                                        <p:tgtEl>
                                          <p:spTgt spid="11"/>
                                        </p:tgtEl>
                                      </p:cBhvr>
                                      <p:to x="100000" y="100000"/>
                                    </p:animScale>
                                    <p:animScale>
                                      <p:cBhvr>
                                        <p:cTn id="31" dur="12">
                                          <p:stCondLst>
                                            <p:cond delay="590"/>
                                          </p:stCondLst>
                                        </p:cTn>
                                        <p:tgtEl>
                                          <p:spTgt spid="11"/>
                                        </p:tgtEl>
                                      </p:cBhvr>
                                      <p:to x="100000" y="80000"/>
                                    </p:animScale>
                                    <p:animScale>
                                      <p:cBhvr>
                                        <p:cTn id="32" dur="75" decel="50000">
                                          <p:stCondLst>
                                            <p:cond delay="602"/>
                                          </p:stCondLst>
                                        </p:cTn>
                                        <p:tgtEl>
                                          <p:spTgt spid="11"/>
                                        </p:tgtEl>
                                      </p:cBhvr>
                                      <p:to x="100000" y="100000"/>
                                    </p:animScale>
                                    <p:animScale>
                                      <p:cBhvr>
                                        <p:cTn id="33" dur="12">
                                          <p:stCondLst>
                                            <p:cond delay="739"/>
                                          </p:stCondLst>
                                        </p:cTn>
                                        <p:tgtEl>
                                          <p:spTgt spid="11"/>
                                        </p:tgtEl>
                                      </p:cBhvr>
                                      <p:to x="100000" y="90000"/>
                                    </p:animScale>
                                    <p:animScale>
                                      <p:cBhvr>
                                        <p:cTn id="34" dur="75" decel="50000">
                                          <p:stCondLst>
                                            <p:cond delay="751"/>
                                          </p:stCondLst>
                                        </p:cTn>
                                        <p:tgtEl>
                                          <p:spTgt spid="11"/>
                                        </p:tgtEl>
                                      </p:cBhvr>
                                      <p:to x="100000" y="100000"/>
                                    </p:animScale>
                                    <p:animScale>
                                      <p:cBhvr>
                                        <p:cTn id="35" dur="12">
                                          <p:stCondLst>
                                            <p:cond delay="814"/>
                                          </p:stCondLst>
                                        </p:cTn>
                                        <p:tgtEl>
                                          <p:spTgt spid="11"/>
                                        </p:tgtEl>
                                      </p:cBhvr>
                                      <p:to x="100000" y="95000"/>
                                    </p:animScale>
                                    <p:animScale>
                                      <p:cBhvr>
                                        <p:cTn id="36" dur="75" decel="50000">
                                          <p:stCondLst>
                                            <p:cond delay="825"/>
                                          </p:stCondLst>
                                        </p:cTn>
                                        <p:tgtEl>
                                          <p:spTgt spid="1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261">
                                          <p:stCondLst>
                                            <p:cond delay="0"/>
                                          </p:stCondLst>
                                        </p:cTn>
                                        <p:tgtEl>
                                          <p:spTgt spid="9"/>
                                        </p:tgtEl>
                                      </p:cBhvr>
                                    </p:animEffect>
                                    <p:anim calcmode="lin" valueType="num">
                                      <p:cBhvr>
                                        <p:cTn id="40" dur="820"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29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299" tmFilter="0, 0; 0.125,0.2665; 0.25,0.4; 0.375,0.465; 0.5,0.5;  0.625,0.535; 0.75,0.6; 0.875,0.7335; 1,1">
                                          <p:stCondLst>
                                            <p:cond delay="299"/>
                                          </p:stCondLst>
                                        </p:cTn>
                                        <p:tgtEl>
                                          <p:spTgt spid="9"/>
                                        </p:tgtEl>
                                        <p:attrNameLst>
                                          <p:attrName>ppt_y</p:attrName>
                                        </p:attrNameLst>
                                      </p:cBhvr>
                                      <p:tavLst>
                                        <p:tav tm="0" fmla="#ppt_y-sin(pi*$)/9">
                                          <p:val>
                                            <p:fltVal val="0"/>
                                          </p:val>
                                        </p:tav>
                                        <p:tav tm="100000">
                                          <p:val>
                                            <p:fltVal val="1"/>
                                          </p:val>
                                        </p:tav>
                                      </p:tavLst>
                                    </p:anim>
                                    <p:anim calcmode="lin" valueType="num">
                                      <p:cBhvr>
                                        <p:cTn id="43" dur="149" tmFilter="0, 0; 0.125,0.2665; 0.25,0.4; 0.375,0.465; 0.5,0.5;  0.625,0.535; 0.75,0.6; 0.875,0.7335; 1,1">
                                          <p:stCondLst>
                                            <p:cond delay="596"/>
                                          </p:stCondLst>
                                        </p:cTn>
                                        <p:tgtEl>
                                          <p:spTgt spid="9"/>
                                        </p:tgtEl>
                                        <p:attrNameLst>
                                          <p:attrName>ppt_y</p:attrName>
                                        </p:attrNameLst>
                                      </p:cBhvr>
                                      <p:tavLst>
                                        <p:tav tm="0" fmla="#ppt_y-sin(pi*$)/27">
                                          <p:val>
                                            <p:fltVal val="0"/>
                                          </p:val>
                                        </p:tav>
                                        <p:tav tm="100000">
                                          <p:val>
                                            <p:fltVal val="1"/>
                                          </p:val>
                                        </p:tav>
                                      </p:tavLst>
                                    </p:anim>
                                    <p:anim calcmode="lin" valueType="num">
                                      <p:cBhvr>
                                        <p:cTn id="44" dur="74" tmFilter="0, 0; 0.125,0.2665; 0.25,0.4; 0.375,0.465; 0.5,0.5;  0.625,0.535; 0.75,0.6; 0.875,0.7335; 1,1">
                                          <p:stCondLst>
                                            <p:cond delay="745"/>
                                          </p:stCondLst>
                                        </p:cTn>
                                        <p:tgtEl>
                                          <p:spTgt spid="9"/>
                                        </p:tgtEl>
                                        <p:attrNameLst>
                                          <p:attrName>ppt_y</p:attrName>
                                        </p:attrNameLst>
                                      </p:cBhvr>
                                      <p:tavLst>
                                        <p:tav tm="0" fmla="#ppt_y-sin(pi*$)/81">
                                          <p:val>
                                            <p:fltVal val="0"/>
                                          </p:val>
                                        </p:tav>
                                        <p:tav tm="100000">
                                          <p:val>
                                            <p:fltVal val="1"/>
                                          </p:val>
                                        </p:tav>
                                      </p:tavLst>
                                    </p:anim>
                                    <p:animScale>
                                      <p:cBhvr>
                                        <p:cTn id="45" dur="12">
                                          <p:stCondLst>
                                            <p:cond delay="293"/>
                                          </p:stCondLst>
                                        </p:cTn>
                                        <p:tgtEl>
                                          <p:spTgt spid="9"/>
                                        </p:tgtEl>
                                      </p:cBhvr>
                                      <p:to x="100000" y="60000"/>
                                    </p:animScale>
                                    <p:animScale>
                                      <p:cBhvr>
                                        <p:cTn id="46" dur="75" decel="50000">
                                          <p:stCondLst>
                                            <p:cond delay="304"/>
                                          </p:stCondLst>
                                        </p:cTn>
                                        <p:tgtEl>
                                          <p:spTgt spid="9"/>
                                        </p:tgtEl>
                                      </p:cBhvr>
                                      <p:to x="100000" y="100000"/>
                                    </p:animScale>
                                    <p:animScale>
                                      <p:cBhvr>
                                        <p:cTn id="47" dur="12">
                                          <p:stCondLst>
                                            <p:cond delay="590"/>
                                          </p:stCondLst>
                                        </p:cTn>
                                        <p:tgtEl>
                                          <p:spTgt spid="9"/>
                                        </p:tgtEl>
                                      </p:cBhvr>
                                      <p:to x="100000" y="80000"/>
                                    </p:animScale>
                                    <p:animScale>
                                      <p:cBhvr>
                                        <p:cTn id="48" dur="75" decel="50000">
                                          <p:stCondLst>
                                            <p:cond delay="602"/>
                                          </p:stCondLst>
                                        </p:cTn>
                                        <p:tgtEl>
                                          <p:spTgt spid="9"/>
                                        </p:tgtEl>
                                      </p:cBhvr>
                                      <p:to x="100000" y="100000"/>
                                    </p:animScale>
                                    <p:animScale>
                                      <p:cBhvr>
                                        <p:cTn id="49" dur="12">
                                          <p:stCondLst>
                                            <p:cond delay="739"/>
                                          </p:stCondLst>
                                        </p:cTn>
                                        <p:tgtEl>
                                          <p:spTgt spid="9"/>
                                        </p:tgtEl>
                                      </p:cBhvr>
                                      <p:to x="100000" y="90000"/>
                                    </p:animScale>
                                    <p:animScale>
                                      <p:cBhvr>
                                        <p:cTn id="50" dur="75" decel="50000">
                                          <p:stCondLst>
                                            <p:cond delay="751"/>
                                          </p:stCondLst>
                                        </p:cTn>
                                        <p:tgtEl>
                                          <p:spTgt spid="9"/>
                                        </p:tgtEl>
                                      </p:cBhvr>
                                      <p:to x="100000" y="100000"/>
                                    </p:animScale>
                                    <p:animScale>
                                      <p:cBhvr>
                                        <p:cTn id="51" dur="12">
                                          <p:stCondLst>
                                            <p:cond delay="814"/>
                                          </p:stCondLst>
                                        </p:cTn>
                                        <p:tgtEl>
                                          <p:spTgt spid="9"/>
                                        </p:tgtEl>
                                      </p:cBhvr>
                                      <p:to x="100000" y="95000"/>
                                    </p:animScale>
                                    <p:animScale>
                                      <p:cBhvr>
                                        <p:cTn id="52" dur="75" decel="50000">
                                          <p:stCondLst>
                                            <p:cond delay="825"/>
                                          </p:stCondLst>
                                        </p:cTn>
                                        <p:tgtEl>
                                          <p:spTgt spid="9"/>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t="10007"/>
          <a:stretch>
            <a:fillRect/>
          </a:stretch>
        </p:blipFill>
        <p:spPr>
          <a:xfrm>
            <a:off x="0" y="0"/>
            <a:ext cx="12192000" cy="6858000"/>
          </a:xfrm>
          <a:prstGeom prst="rect">
            <a:avLst/>
          </a:prstGeom>
        </p:spPr>
      </p:pic>
      <p:pic>
        <p:nvPicPr>
          <p:cNvPr id="18" name="Picture 18"/>
          <p:cNvPicPr>
            <a:picLocks noChangeAspect="1"/>
          </p:cNvPicPr>
          <p:nvPr/>
        </p:nvPicPr>
        <p:blipFill>
          <a:blip r:embed="rId2"/>
          <a:srcRect/>
          <a:stretch>
            <a:fillRect/>
          </a:stretch>
        </p:blipFill>
        <p:spPr>
          <a:xfrm>
            <a:off x="5257646" y="5156701"/>
            <a:ext cx="3472768" cy="1727702"/>
          </a:xfrm>
          <a:prstGeom prst="rect">
            <a:avLst/>
          </a:prstGeom>
        </p:spPr>
      </p:pic>
      <p:pic>
        <p:nvPicPr>
          <p:cNvPr id="19" name="Picture 18"/>
          <p:cNvPicPr>
            <a:picLocks noChangeAspect="1"/>
          </p:cNvPicPr>
          <p:nvPr/>
        </p:nvPicPr>
        <p:blipFill>
          <a:blip r:embed="rId2"/>
          <a:srcRect/>
          <a:stretch>
            <a:fillRect/>
          </a:stretch>
        </p:blipFill>
        <p:spPr>
          <a:xfrm>
            <a:off x="1796059" y="5130298"/>
            <a:ext cx="3472768" cy="1727702"/>
          </a:xfrm>
          <a:prstGeom prst="rect">
            <a:avLst/>
          </a:prstGeom>
        </p:spPr>
      </p:pic>
      <p:pic>
        <p:nvPicPr>
          <p:cNvPr id="17" name="Picture 18"/>
          <p:cNvPicPr>
            <a:picLocks noChangeAspect="1"/>
          </p:cNvPicPr>
          <p:nvPr/>
        </p:nvPicPr>
        <p:blipFill>
          <a:blip r:embed="rId2"/>
          <a:srcRect/>
          <a:stretch>
            <a:fillRect/>
          </a:stretch>
        </p:blipFill>
        <p:spPr>
          <a:xfrm>
            <a:off x="8719232" y="5130298"/>
            <a:ext cx="3472768" cy="1727702"/>
          </a:xfrm>
          <a:prstGeom prst="rect">
            <a:avLst/>
          </a:prstGeom>
        </p:spPr>
      </p:pic>
      <p:pic>
        <p:nvPicPr>
          <p:cNvPr id="20" name="Picture 18"/>
          <p:cNvPicPr>
            <a:picLocks noChangeAspect="1"/>
          </p:cNvPicPr>
          <p:nvPr/>
        </p:nvPicPr>
        <p:blipFill>
          <a:blip r:embed="rId2"/>
          <a:srcRect/>
          <a:stretch>
            <a:fillRect/>
          </a:stretch>
        </p:blipFill>
        <p:spPr>
          <a:xfrm>
            <a:off x="-194721" y="5130298"/>
            <a:ext cx="3472768" cy="1727702"/>
          </a:xfrm>
          <a:prstGeom prst="rect">
            <a:avLst/>
          </a:prstGeom>
        </p:spPr>
      </p:pic>
      <p:grpSp>
        <p:nvGrpSpPr>
          <p:cNvPr id="3" name="Group 2"/>
          <p:cNvGrpSpPr/>
          <p:nvPr/>
        </p:nvGrpSpPr>
        <p:grpSpPr>
          <a:xfrm>
            <a:off x="520805" y="410786"/>
            <a:ext cx="11283785" cy="6036427"/>
            <a:chOff x="391929" y="342441"/>
            <a:chExt cx="11502386" cy="6057335"/>
          </a:xfrm>
        </p:grpSpPr>
        <p:pic>
          <p:nvPicPr>
            <p:cNvPr id="10" name="Picture 16"/>
            <p:cNvPicPr>
              <a:picLocks noChangeAspect="1"/>
            </p:cNvPicPr>
            <p:nvPr/>
          </p:nvPicPr>
          <p:blipFill>
            <a:blip r:embed="rId3"/>
            <a:srcRect/>
            <a:stretch>
              <a:fillRect/>
            </a:stretch>
          </p:blipFill>
          <p:spPr>
            <a:xfrm>
              <a:off x="10085915" y="4327407"/>
              <a:ext cx="1075679" cy="1096233"/>
            </a:xfrm>
            <a:prstGeom prst="rect">
              <a:avLst/>
            </a:prstGeom>
            <a:ln>
              <a:solidFill>
                <a:srgbClr val="FF6600"/>
              </a:solidFill>
            </a:ln>
          </p:spPr>
        </p:pic>
        <p:sp>
          <p:nvSpPr>
            <p:cNvPr id="14" name="Rectangle: Rounded Corners 13"/>
            <p:cNvSpPr/>
            <p:nvPr/>
          </p:nvSpPr>
          <p:spPr>
            <a:xfrm>
              <a:off x="734024" y="342441"/>
              <a:ext cx="11160291" cy="6047059"/>
            </a:xfrm>
            <a:prstGeom prst="roundRect">
              <a:avLst/>
            </a:prstGeom>
            <a:noFill/>
            <a:ln w="28575">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p:cNvSpPr/>
            <p:nvPr/>
          </p:nvSpPr>
          <p:spPr>
            <a:xfrm>
              <a:off x="391929" y="629245"/>
              <a:ext cx="11160291" cy="5770531"/>
            </a:xfrm>
            <a:prstGeom prst="roundRect">
              <a:avLst/>
            </a:prstGeom>
            <a:solidFill>
              <a:schemeClr val="bg1"/>
            </a:solidFill>
            <a:ln w="28575">
              <a:solidFill>
                <a:srgbClr val="FF66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grpSp>
      <p:pic>
        <p:nvPicPr>
          <p:cNvPr id="1026" name="Picture 2" descr="Chữ gi - Ol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95" y="1083206"/>
            <a:ext cx="2666108" cy="57574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133600" y="862732"/>
            <a:ext cx="9460742" cy="2680567"/>
          </a:xfrm>
          <a:prstGeom prst="rect">
            <a:avLst/>
          </a:prstGeom>
        </p:spPr>
      </p:pic>
      <p:sp>
        <p:nvSpPr>
          <p:cNvPr id="7" name="TextBox 6"/>
          <p:cNvSpPr txBox="1"/>
          <p:nvPr/>
        </p:nvSpPr>
        <p:spPr>
          <a:xfrm>
            <a:off x="2867026" y="1400175"/>
            <a:ext cx="8105774" cy="1200329"/>
          </a:xfrm>
          <a:prstGeom prst="rect">
            <a:avLst/>
          </a:prstGeom>
          <a:noFill/>
        </p:spPr>
        <p:txBody>
          <a:bodyPr wrap="square" rtlCol="0">
            <a:spAutoFit/>
          </a:bodyPr>
          <a:lstStyle/>
          <a:p>
            <a:pPr algn="ctr"/>
            <a:r>
              <a:rPr lang="en-US" sz="3600" b="1" dirty="0" err="1">
                <a:effectLst/>
                <a:ea typeface="Calibri" panose="020F0502020204030204" pitchFamily="34" charset="0"/>
                <a:cs typeface="Times New Roman" panose="02020603050405020304" pitchFamily="18" charset="0"/>
              </a:rPr>
              <a:t>Em</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hãy</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kể</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tên</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một</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số</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đảo</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quần</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đảo</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của</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nước</a:t>
            </a:r>
            <a:r>
              <a:rPr lang="en-US" sz="3600" b="1" dirty="0">
                <a:effectLst/>
                <a:ea typeface="Calibri" panose="020F0502020204030204" pitchFamily="34" charset="0"/>
                <a:cs typeface="Times New Roman" panose="02020603050405020304" pitchFamily="18" charset="0"/>
              </a:rPr>
              <a:t> ta </a:t>
            </a:r>
            <a:r>
              <a:rPr lang="en-US" sz="3600" b="1" dirty="0" err="1">
                <a:effectLst/>
                <a:ea typeface="Calibri" panose="020F0502020204030204" pitchFamily="34" charset="0"/>
                <a:cs typeface="Times New Roman" panose="02020603050405020304" pitchFamily="18" charset="0"/>
              </a:rPr>
              <a:t>hoặc</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giới</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thiệu</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em</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biết</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về</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đảo</a:t>
            </a:r>
            <a:endParaRPr lang="en-US" sz="3600" b="1" dirty="0">
              <a:effectLs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1">
            <a:extLst>
              <a:ext uri="{28A0092B-C50C-407E-A947-70E740481C1C}">
                <a14:useLocalDpi xmlns:a14="http://schemas.microsoft.com/office/drawing/2010/main" val="0"/>
              </a:ext>
            </a:extLst>
          </a:blip>
          <a:srcRect t="10007"/>
          <a:stretch>
            <a:fillRect/>
          </a:stretch>
        </p:blipFill>
        <p:spPr>
          <a:xfrm>
            <a:off x="0" y="0"/>
            <a:ext cx="12192000" cy="6858000"/>
          </a:xfrm>
          <a:prstGeom prst="rect">
            <a:avLst/>
          </a:prstGeom>
        </p:spPr>
      </p:pic>
      <p:pic>
        <p:nvPicPr>
          <p:cNvPr id="5" name="Picture 4"/>
          <p:cNvPicPr>
            <a:picLocks noChangeAspect="1"/>
          </p:cNvPicPr>
          <p:nvPr/>
        </p:nvPicPr>
        <p:blipFill>
          <a:blip r:embed="rId2"/>
          <a:stretch>
            <a:fillRect/>
          </a:stretch>
        </p:blipFill>
        <p:spPr>
          <a:xfrm>
            <a:off x="1785658" y="1520456"/>
            <a:ext cx="8861104" cy="37500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t="10007"/>
          <a:stretch>
            <a:fillRect/>
          </a:stretch>
        </p:blipFill>
        <p:spPr>
          <a:xfrm>
            <a:off x="0" y="0"/>
            <a:ext cx="12192000" cy="6858000"/>
          </a:xfrm>
          <a:prstGeom prst="rect">
            <a:avLst/>
          </a:prstGeom>
        </p:spPr>
      </p:pic>
      <p:pic>
        <p:nvPicPr>
          <p:cNvPr id="18" name="Picture 18"/>
          <p:cNvPicPr>
            <a:picLocks noChangeAspect="1"/>
          </p:cNvPicPr>
          <p:nvPr/>
        </p:nvPicPr>
        <p:blipFill>
          <a:blip r:embed="rId2"/>
          <a:srcRect/>
          <a:stretch>
            <a:fillRect/>
          </a:stretch>
        </p:blipFill>
        <p:spPr>
          <a:xfrm>
            <a:off x="5257646" y="5156701"/>
            <a:ext cx="3472768" cy="1727702"/>
          </a:xfrm>
          <a:prstGeom prst="rect">
            <a:avLst/>
          </a:prstGeom>
        </p:spPr>
      </p:pic>
      <p:pic>
        <p:nvPicPr>
          <p:cNvPr id="10" name="Picture 16"/>
          <p:cNvPicPr>
            <a:picLocks noChangeAspect="1"/>
          </p:cNvPicPr>
          <p:nvPr/>
        </p:nvPicPr>
        <p:blipFill>
          <a:blip r:embed="rId3"/>
          <a:srcRect/>
          <a:stretch>
            <a:fillRect/>
          </a:stretch>
        </p:blipFill>
        <p:spPr>
          <a:xfrm>
            <a:off x="10085915" y="4327407"/>
            <a:ext cx="1075679" cy="1096233"/>
          </a:xfrm>
          <a:prstGeom prst="rect">
            <a:avLst/>
          </a:prstGeom>
        </p:spPr>
      </p:pic>
      <p:pic>
        <p:nvPicPr>
          <p:cNvPr id="19" name="Picture 18"/>
          <p:cNvPicPr>
            <a:picLocks noChangeAspect="1"/>
          </p:cNvPicPr>
          <p:nvPr/>
        </p:nvPicPr>
        <p:blipFill>
          <a:blip r:embed="rId2"/>
          <a:srcRect/>
          <a:stretch>
            <a:fillRect/>
          </a:stretch>
        </p:blipFill>
        <p:spPr>
          <a:xfrm>
            <a:off x="1796059" y="5130298"/>
            <a:ext cx="3472768" cy="1727702"/>
          </a:xfrm>
          <a:prstGeom prst="rect">
            <a:avLst/>
          </a:prstGeom>
        </p:spPr>
      </p:pic>
      <p:pic>
        <p:nvPicPr>
          <p:cNvPr id="17" name="Picture 18"/>
          <p:cNvPicPr>
            <a:picLocks noChangeAspect="1"/>
          </p:cNvPicPr>
          <p:nvPr/>
        </p:nvPicPr>
        <p:blipFill>
          <a:blip r:embed="rId2"/>
          <a:srcRect/>
          <a:stretch>
            <a:fillRect/>
          </a:stretch>
        </p:blipFill>
        <p:spPr>
          <a:xfrm>
            <a:off x="8719232" y="5130298"/>
            <a:ext cx="3472768" cy="1727702"/>
          </a:xfrm>
          <a:prstGeom prst="rect">
            <a:avLst/>
          </a:prstGeom>
        </p:spPr>
      </p:pic>
      <p:pic>
        <p:nvPicPr>
          <p:cNvPr id="20" name="Picture 18"/>
          <p:cNvPicPr>
            <a:picLocks noChangeAspect="1"/>
          </p:cNvPicPr>
          <p:nvPr/>
        </p:nvPicPr>
        <p:blipFill>
          <a:blip r:embed="rId2"/>
          <a:srcRect/>
          <a:stretch>
            <a:fillRect/>
          </a:stretch>
        </p:blipFill>
        <p:spPr>
          <a:xfrm>
            <a:off x="-194721" y="5130298"/>
            <a:ext cx="3472768" cy="1727702"/>
          </a:xfrm>
          <a:prstGeom prst="rect">
            <a:avLst/>
          </a:prstGeom>
        </p:spPr>
      </p:pic>
      <p:pic>
        <p:nvPicPr>
          <p:cNvPr id="8"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26" y="3727559"/>
            <a:ext cx="3132760" cy="2944795"/>
          </a:xfrm>
          <a:prstGeom prst="rect">
            <a:avLst/>
          </a:prstGeom>
        </p:spPr>
      </p:pic>
      <p:grpSp>
        <p:nvGrpSpPr>
          <p:cNvPr id="25" name="Group 24"/>
          <p:cNvGrpSpPr/>
          <p:nvPr/>
        </p:nvGrpSpPr>
        <p:grpSpPr>
          <a:xfrm>
            <a:off x="3062177" y="783502"/>
            <a:ext cx="8503446" cy="4800011"/>
            <a:chOff x="5960916" y="605983"/>
            <a:chExt cx="5200678" cy="4524315"/>
          </a:xfrm>
        </p:grpSpPr>
        <p:sp>
          <p:nvSpPr>
            <p:cNvPr id="24" name="Rectangle: Diagonal Corners Rounded 23"/>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6165503" y="794073"/>
              <a:ext cx="4841613" cy="42644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1" i="1"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rPr>
                <a:t>Hai câu thơ cho thấy sự thấu hiểu của người dân trước những gian nguy mà người lính nhà giàn phải đương đầu. Những chiến sĩ bán trụ trên những nhà giàn giữa biển khơi bao la, phải trải qua những thiếu thốn trong sinh hoạt hàng ngày, không những thế còn phải chống chọi với sự khắc nghiệt của thiên nhiên.</a:t>
              </a:r>
              <a:endParaRPr kumimoji="0" lang="en-US" sz="32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Xây dựng Đảng - Câu 6. Những nét chính về vị trí địa lý và..."/>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8450" y="81280"/>
            <a:ext cx="4821555" cy="23171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p:cNvSpPr/>
          <p:nvPr/>
        </p:nvSpPr>
        <p:spPr>
          <a:xfrm>
            <a:off x="468630" y="2520950"/>
            <a:ext cx="4651375" cy="790575"/>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Quần</a:t>
            </a:r>
            <a:r>
              <a:rPr lang="en-US" sz="3600" b="1" dirty="0"/>
              <a:t> </a:t>
            </a:r>
            <a:r>
              <a:rPr lang="en-US" sz="3600" b="1" dirty="0" err="1"/>
              <a:t>đảo</a:t>
            </a:r>
            <a:r>
              <a:rPr lang="en-US" sz="3600" b="1" dirty="0"/>
              <a:t> Hoàng Sa</a:t>
            </a:r>
            <a:endParaRPr lang="en-US" sz="3600" b="1" dirty="0"/>
          </a:p>
        </p:txBody>
      </p:sp>
      <p:pic>
        <p:nvPicPr>
          <p:cNvPr id="2054" name="Picture 6" descr="Kinh nghiệm Du lịch Đảo Trường Sa cập nhật mớ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6955" y="81280"/>
            <a:ext cx="5087620" cy="23850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p:cNvSpPr/>
          <p:nvPr/>
        </p:nvSpPr>
        <p:spPr>
          <a:xfrm>
            <a:off x="6765925" y="2520950"/>
            <a:ext cx="4438650" cy="790575"/>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Quần</a:t>
            </a:r>
            <a:r>
              <a:rPr lang="en-US" sz="3600" b="1" dirty="0"/>
              <a:t> </a:t>
            </a:r>
            <a:r>
              <a:rPr lang="en-US" sz="3600" b="1" dirty="0" err="1"/>
              <a:t>đảo</a:t>
            </a:r>
            <a:r>
              <a:rPr lang="en-US" sz="3600" b="1" dirty="0"/>
              <a:t> </a:t>
            </a:r>
            <a:r>
              <a:rPr lang="en-US" sz="3600" b="1" dirty="0" err="1"/>
              <a:t>Trường</a:t>
            </a:r>
            <a:r>
              <a:rPr lang="en-US" sz="3600" b="1" dirty="0"/>
              <a:t> Sa</a:t>
            </a:r>
            <a:endParaRPr lang="en-US" sz="3600" b="1" dirty="0"/>
          </a:p>
        </p:txBody>
      </p:sp>
      <p:pic>
        <p:nvPicPr>
          <p:cNvPr id="3" name="Picture 2" descr="cát bà"/>
          <p:cNvPicPr>
            <a:picLocks noChangeAspect="1"/>
          </p:cNvPicPr>
          <p:nvPr/>
        </p:nvPicPr>
        <p:blipFill>
          <a:blip r:embed="rId3"/>
          <a:stretch>
            <a:fillRect/>
          </a:stretch>
        </p:blipFill>
        <p:spPr>
          <a:xfrm>
            <a:off x="467995" y="3524885"/>
            <a:ext cx="4716145" cy="2289810"/>
          </a:xfrm>
          <a:prstGeom prst="rect">
            <a:avLst/>
          </a:prstGeom>
        </p:spPr>
      </p:pic>
      <p:pic>
        <p:nvPicPr>
          <p:cNvPr id="4" name="Picture 3" descr="Đảo Phú Quốc"/>
          <p:cNvPicPr>
            <a:picLocks noChangeAspect="1"/>
          </p:cNvPicPr>
          <p:nvPr/>
        </p:nvPicPr>
        <p:blipFill>
          <a:blip r:embed="rId4"/>
          <a:stretch>
            <a:fillRect/>
          </a:stretch>
        </p:blipFill>
        <p:spPr>
          <a:xfrm>
            <a:off x="6172835" y="3524885"/>
            <a:ext cx="5203190" cy="2289175"/>
          </a:xfrm>
          <a:prstGeom prst="rect">
            <a:avLst/>
          </a:prstGeom>
        </p:spPr>
      </p:pic>
      <p:sp>
        <p:nvSpPr>
          <p:cNvPr id="5" name="Rectangle: Rounded Corners 6"/>
          <p:cNvSpPr/>
          <p:nvPr/>
        </p:nvSpPr>
        <p:spPr>
          <a:xfrm>
            <a:off x="467995" y="5960745"/>
            <a:ext cx="4651375" cy="790575"/>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p>
            <a:pPr algn="ctr"/>
            <a:r>
              <a:rPr lang="en-US" sz="3600" b="1" dirty="0" err="1"/>
              <a:t>Quần</a:t>
            </a:r>
            <a:r>
              <a:rPr lang="en-US" sz="3600" b="1" dirty="0"/>
              <a:t> </a:t>
            </a:r>
            <a:r>
              <a:rPr lang="en-US" sz="3600" b="1" dirty="0" err="1"/>
              <a:t>đảo</a:t>
            </a:r>
            <a:r>
              <a:rPr lang="en-US" sz="3600" b="1" dirty="0"/>
              <a:t> </a:t>
            </a:r>
            <a:r>
              <a:rPr lang="vi-VN" altLang="en-US" sz="3600" b="1" dirty="0"/>
              <a:t>Cát </a:t>
            </a:r>
            <a:r>
              <a:rPr lang="vi-VN" altLang="en-US" sz="3600" b="1" dirty="0"/>
              <a:t>Bà</a:t>
            </a:r>
            <a:endParaRPr lang="vi-VN" altLang="en-US" sz="3600" b="1" dirty="0"/>
          </a:p>
        </p:txBody>
      </p:sp>
      <p:sp>
        <p:nvSpPr>
          <p:cNvPr id="6" name="Rectangle: Rounded Corners 6"/>
          <p:cNvSpPr/>
          <p:nvPr/>
        </p:nvSpPr>
        <p:spPr>
          <a:xfrm>
            <a:off x="6891020" y="5920105"/>
            <a:ext cx="4485005" cy="81534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3600" b="1" dirty="0"/>
              <a:t>Đảo Phú </a:t>
            </a:r>
            <a:r>
              <a:rPr lang="vi-VN" altLang="en-US" sz="3600" b="1" dirty="0"/>
              <a:t>Quốc</a:t>
            </a:r>
            <a:endParaRPr lang="vi-VN" altLang="en-US" sz="36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1" descr="bản đồ"/>
          <p:cNvPicPr>
            <a:picLocks noChangeAspect="1"/>
          </p:cNvPicPr>
          <p:nvPr/>
        </p:nvPicPr>
        <p:blipFill>
          <a:blip r:embed="rId1"/>
          <a:stretch>
            <a:fillRect/>
          </a:stretch>
        </p:blipFill>
        <p:spPr>
          <a:xfrm>
            <a:off x="3434715" y="307340"/>
            <a:ext cx="4627245" cy="5942330"/>
          </a:xfrm>
          <a:prstGeom prst="rect">
            <a:avLst/>
          </a:prstGeom>
        </p:spPr>
      </p:pic>
      <p:sp>
        <p:nvSpPr>
          <p:cNvPr id="11" name="Rounded Rectangular Callout 10"/>
          <p:cNvSpPr/>
          <p:nvPr/>
        </p:nvSpPr>
        <p:spPr>
          <a:xfrm>
            <a:off x="690880" y="1181735"/>
            <a:ext cx="2086610" cy="695960"/>
          </a:xfrm>
          <a:prstGeom prst="wedgeRoundRectCallout">
            <a:avLst>
              <a:gd name="adj1" fmla="val 65550"/>
              <a:gd name="adj2" fmla="val 156386"/>
              <a:gd name="adj3" fmla="val 16667"/>
            </a:avLst>
          </a:prstGeom>
        </p:spPr>
        <p:style>
          <a:lnRef idx="2">
            <a:schemeClr val="accent4"/>
          </a:lnRef>
          <a:fillRef idx="2">
            <a:schemeClr val="accent4"/>
          </a:fillRef>
          <a:effectRef idx="0">
            <a:srgbClr val="FFFFFF"/>
          </a:effectRef>
          <a:fontRef idx="minor">
            <a:schemeClr val="lt1"/>
          </a:fontRef>
        </p:style>
        <p:txBody>
          <a:bodyPr rtlCol="0" anchor="ctr"/>
          <a:p>
            <a:pPr algn="ctr"/>
            <a:r>
              <a:rPr lang="en-US" altLang="en-US" b="1">
                <a:solidFill>
                  <a:schemeClr val="tx1"/>
                </a:solidFill>
              </a:rPr>
              <a:t>Bờ biển dài 3260km</a:t>
            </a:r>
            <a:endParaRPr lang="en-US" altLang="en-US" b="1">
              <a:solidFill>
                <a:schemeClr val="tx1"/>
              </a:solidFill>
            </a:endParaRPr>
          </a:p>
        </p:txBody>
      </p:sp>
      <p:sp>
        <p:nvSpPr>
          <p:cNvPr id="6" name="Rounded Rectangular Callout 5"/>
          <p:cNvSpPr/>
          <p:nvPr/>
        </p:nvSpPr>
        <p:spPr>
          <a:xfrm>
            <a:off x="690880" y="2898140"/>
            <a:ext cx="2086610" cy="896620"/>
          </a:xfrm>
          <a:prstGeom prst="wedgeRoundRectCallout">
            <a:avLst>
              <a:gd name="adj1" fmla="val 70632"/>
              <a:gd name="adj2" fmla="val 150637"/>
              <a:gd name="adj3" fmla="val 16667"/>
            </a:avLst>
          </a:prstGeom>
        </p:spPr>
        <p:style>
          <a:lnRef idx="2">
            <a:schemeClr val="accent4"/>
          </a:lnRef>
          <a:fillRef idx="2">
            <a:schemeClr val="accent4"/>
          </a:fillRef>
          <a:effectRef idx="0">
            <a:srgbClr val="FFFFFF"/>
          </a:effectRef>
          <a:fontRef idx="minor">
            <a:schemeClr val="lt1"/>
          </a:fontRef>
        </p:style>
        <p:txBody>
          <a:bodyPr rtlCol="0" anchor="ctr"/>
          <a:p>
            <a:pPr algn="ctr"/>
            <a:r>
              <a:rPr lang="en-US" altLang="en-US" b="1">
                <a:solidFill>
                  <a:schemeClr val="tx1"/>
                </a:solidFill>
                <a:latin typeface="Times New Roman" panose="02020603050405020304" pitchFamily="18" charset="0"/>
                <a:cs typeface="Times New Roman" panose="02020603050405020304" pitchFamily="18" charset="0"/>
              </a:rPr>
              <a:t>28 tỉnh thành phố có biển </a:t>
            </a:r>
            <a:endParaRPr lang="en-US" altLang="en-US" b="1">
              <a:solidFill>
                <a:schemeClr val="tx1"/>
              </a:solidFill>
              <a:latin typeface="Times New Roman" panose="02020603050405020304" pitchFamily="18" charset="0"/>
              <a:cs typeface="Times New Roman" panose="02020603050405020304" pitchFamily="18" charset="0"/>
            </a:endParaRPr>
          </a:p>
        </p:txBody>
      </p:sp>
      <p:sp>
        <p:nvSpPr>
          <p:cNvPr id="7" name="Rounded Rectangular Callout 6"/>
          <p:cNvSpPr/>
          <p:nvPr/>
        </p:nvSpPr>
        <p:spPr>
          <a:xfrm>
            <a:off x="8564880" y="854710"/>
            <a:ext cx="2289175" cy="868680"/>
          </a:xfrm>
          <a:prstGeom prst="wedgeRoundRectCallout">
            <a:avLst>
              <a:gd name="adj1" fmla="val -62507"/>
              <a:gd name="adj2" fmla="val 113868"/>
              <a:gd name="adj3" fmla="val 16667"/>
            </a:avLst>
          </a:prstGeom>
        </p:spPr>
        <p:style>
          <a:lnRef idx="0">
            <a:srgbClr val="FFFFFF"/>
          </a:lnRef>
          <a:fillRef idx="2">
            <a:schemeClr val="accent4"/>
          </a:fillRef>
          <a:effectRef idx="1">
            <a:schemeClr val="accent4"/>
          </a:effectRef>
          <a:fontRef idx="minor">
            <a:schemeClr val="lt1"/>
          </a:fontRef>
        </p:style>
        <p:txBody>
          <a:bodyPr rtlCol="0" anchor="ctr"/>
          <a:p>
            <a:pPr algn="ctr"/>
            <a:r>
              <a:rPr lang="en-US" altLang="en-US" b="1">
                <a:solidFill>
                  <a:schemeClr val="tx1"/>
                </a:solidFill>
              </a:rPr>
              <a:t>Gần 4000 hòn </a:t>
            </a:r>
            <a:r>
              <a:rPr lang="en-US" altLang="en-US" b="1">
                <a:solidFill>
                  <a:schemeClr val="tx1"/>
                </a:solidFill>
              </a:rPr>
              <a:t>đ</a:t>
            </a:r>
            <a:r>
              <a:rPr lang="en-US" altLang="en-US" b="1">
                <a:solidFill>
                  <a:schemeClr val="tx1"/>
                </a:solidFill>
              </a:rPr>
              <a:t>ảo lớn nhỏ</a:t>
            </a:r>
            <a:endParaRPr lang="en-US" altLang="en-US" b="1">
              <a:solidFill>
                <a:schemeClr val="tx1"/>
              </a:solidFill>
            </a:endParaRPr>
          </a:p>
        </p:txBody>
      </p:sp>
      <p:sp>
        <p:nvSpPr>
          <p:cNvPr id="8" name="Rounded Rectangular Callout 7"/>
          <p:cNvSpPr/>
          <p:nvPr/>
        </p:nvSpPr>
        <p:spPr>
          <a:xfrm>
            <a:off x="8564880" y="2761615"/>
            <a:ext cx="2433955" cy="1033145"/>
          </a:xfrm>
          <a:prstGeom prst="wedgeRoundRectCallout">
            <a:avLst>
              <a:gd name="adj1" fmla="val -62507"/>
              <a:gd name="adj2" fmla="val 113868"/>
              <a:gd name="adj3" fmla="val 16667"/>
            </a:avLst>
          </a:prstGeom>
        </p:spPr>
        <p:style>
          <a:lnRef idx="0">
            <a:srgbClr val="FFFFFF"/>
          </a:lnRef>
          <a:fillRef idx="2">
            <a:schemeClr val="accent4"/>
          </a:fillRef>
          <a:effectRef idx="1">
            <a:schemeClr val="accent4"/>
          </a:effectRef>
          <a:fontRef idx="minor">
            <a:schemeClr val="lt1"/>
          </a:fontRef>
        </p:style>
        <p:txBody>
          <a:bodyPr rtlCol="0" anchor="ctr"/>
          <a:p>
            <a:pPr algn="ctr"/>
            <a:r>
              <a:rPr lang="en-US" altLang="en-US" b="1">
                <a:solidFill>
                  <a:schemeClr val="tx1"/>
                </a:solidFill>
              </a:rPr>
              <a:t>Hoàng Sa và Tr</a:t>
            </a:r>
            <a:r>
              <a:rPr lang="en-US" altLang="en-US" b="1">
                <a:solidFill>
                  <a:schemeClr val="tx1"/>
                </a:solidFill>
              </a:rPr>
              <a:t>ư</a:t>
            </a:r>
            <a:r>
              <a:rPr lang="en-US" altLang="en-US" b="1">
                <a:solidFill>
                  <a:schemeClr val="tx1"/>
                </a:solidFill>
              </a:rPr>
              <a:t>ờng Sa là hai quần </a:t>
            </a:r>
            <a:r>
              <a:rPr lang="en-US" altLang="en-US" b="1">
                <a:solidFill>
                  <a:schemeClr val="tx1"/>
                </a:solidFill>
              </a:rPr>
              <a:t>đ</a:t>
            </a:r>
            <a:r>
              <a:rPr lang="en-US" altLang="en-US" b="1">
                <a:solidFill>
                  <a:schemeClr val="tx1"/>
                </a:solidFill>
              </a:rPr>
              <a:t>ảo lớn nhất</a:t>
            </a:r>
            <a:endParaRPr lang="en-US" altLang="en-US"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6" grpId="0" bldLvl="0" animBg="1"/>
      <p:bldP spid="6" grpId="1" animBg="1"/>
      <p:bldP spid="7" grpId="0" bldLvl="0" animBg="1"/>
      <p:bldP spid="7" grpId="1" animBg="1"/>
      <p:bldP spid="8" grpId="0" bldLvl="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6"/>
          <p:cNvPicPr>
            <a:picLocks noChangeAspect="1"/>
          </p:cNvPicPr>
          <p:nvPr/>
        </p:nvPicPr>
        <p:blipFill>
          <a:blip r:embed="rId1"/>
          <a:srcRect/>
          <a:stretch>
            <a:fillRect/>
          </a:stretch>
        </p:blipFill>
        <p:spPr>
          <a:xfrm>
            <a:off x="10085915" y="4327407"/>
            <a:ext cx="1075679" cy="1096233"/>
          </a:xfrm>
          <a:prstGeom prst="rect">
            <a:avLst/>
          </a:prstGeom>
        </p:spPr>
      </p:pic>
      <p:pic>
        <p:nvPicPr>
          <p:cNvPr id="3" name="Picture 2" descr="bd"/>
          <p:cNvPicPr>
            <a:picLocks noChangeAspect="1"/>
          </p:cNvPicPr>
          <p:nvPr/>
        </p:nvPicPr>
        <p:blipFill>
          <a:blip r:embed="rId2"/>
          <a:stretch>
            <a:fillRect/>
          </a:stretch>
        </p:blipFill>
        <p:spPr>
          <a:xfrm>
            <a:off x="1487805" y="996950"/>
            <a:ext cx="9576435" cy="4714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651250" y="324485"/>
            <a:ext cx="8244840" cy="1076325"/>
          </a:xfrm>
          <a:prstGeom prst="rect">
            <a:avLst/>
          </a:prstGeom>
          <a:noFill/>
        </p:spPr>
        <p:txBody>
          <a:bodyPr wrap="square" rtlCol="0">
            <a:spAutoFit/>
          </a:bodyPr>
          <a:p>
            <a:pPr algn="r"/>
            <a:r>
              <a:rPr lang="vi-VN" altLang="en-US" sz="3200">
                <a:latin typeface="Times New Roman" panose="02020603050405020304" pitchFamily="18" charset="0"/>
                <a:cs typeface="Times New Roman" panose="02020603050405020304" pitchFamily="18" charset="0"/>
              </a:rPr>
              <a:t>Thứ Sáu ngày 2</a:t>
            </a:r>
            <a:r>
              <a:rPr lang="en-US" altLang="vi-VN" sz="3200">
                <a:latin typeface="Times New Roman" panose="02020603050405020304" pitchFamily="18" charset="0"/>
                <a:cs typeface="Times New Roman" panose="02020603050405020304" pitchFamily="18" charset="0"/>
              </a:rPr>
              <a:t>1</a:t>
            </a:r>
            <a:r>
              <a:rPr lang="vi-VN" altLang="en-US" sz="3200">
                <a:latin typeface="Times New Roman" panose="02020603050405020304" pitchFamily="18" charset="0"/>
                <a:cs typeface="Times New Roman" panose="02020603050405020304" pitchFamily="18" charset="0"/>
              </a:rPr>
              <a:t> tháng </a:t>
            </a:r>
            <a:r>
              <a:rPr lang="en-US" altLang="vi-VN" sz="3200">
                <a:latin typeface="Times New Roman" panose="02020603050405020304" pitchFamily="18" charset="0"/>
                <a:cs typeface="Times New Roman" panose="02020603050405020304" pitchFamily="18" charset="0"/>
              </a:rPr>
              <a:t>2</a:t>
            </a:r>
            <a:r>
              <a:rPr lang="vi-VN" altLang="en-US" sz="3200">
                <a:latin typeface="Times New Roman" panose="02020603050405020304" pitchFamily="18" charset="0"/>
                <a:cs typeface="Times New Roman" panose="02020603050405020304" pitchFamily="18" charset="0"/>
              </a:rPr>
              <a:t> năm 202</a:t>
            </a:r>
            <a:r>
              <a:rPr lang="en-US" altLang="vi-VN" sz="3200">
                <a:latin typeface="Times New Roman" panose="02020603050405020304" pitchFamily="18" charset="0"/>
                <a:cs typeface="Times New Roman" panose="02020603050405020304" pitchFamily="18" charset="0"/>
              </a:rPr>
              <a:t>5</a:t>
            </a:r>
            <a:endParaRPr lang="vi-VN" altLang="en-US" sz="3200">
              <a:latin typeface="Times New Roman" panose="02020603050405020304" pitchFamily="18" charset="0"/>
              <a:cs typeface="Times New Roman" panose="02020603050405020304" pitchFamily="18" charset="0"/>
            </a:endParaRPr>
          </a:p>
          <a:p>
            <a:pPr algn="r"/>
            <a:endParaRPr lang="vi-VN" altLang="en-US" sz="3200">
              <a:latin typeface="Times New Roman" panose="02020603050405020304" pitchFamily="18" charset="0"/>
              <a:cs typeface="Times New Roman" panose="02020603050405020304" pitchFamily="18" charset="0"/>
            </a:endParaRPr>
          </a:p>
        </p:txBody>
      </p:sp>
      <p:sp>
        <p:nvSpPr>
          <p:cNvPr id="3" name="Text Box 2"/>
          <p:cNvSpPr txBox="1"/>
          <p:nvPr/>
        </p:nvSpPr>
        <p:spPr>
          <a:xfrm>
            <a:off x="742315" y="939165"/>
            <a:ext cx="3243580" cy="583565"/>
          </a:xfrm>
          <a:prstGeom prst="rect">
            <a:avLst/>
          </a:prstGeom>
          <a:noFill/>
        </p:spPr>
        <p:txBody>
          <a:bodyPr wrap="square" rtlCol="0">
            <a:spAutoFit/>
          </a:bodyPr>
          <a:p>
            <a:pPr algn="r"/>
            <a:r>
              <a:rPr lang="vi-VN" altLang="en-US" sz="3200" u="sng">
                <a:solidFill>
                  <a:srgbClr val="0070C0"/>
                </a:solidFill>
                <a:latin typeface="Times New Roman" panose="02020603050405020304" pitchFamily="18" charset="0"/>
                <a:cs typeface="Times New Roman" panose="02020603050405020304" pitchFamily="18" charset="0"/>
              </a:rPr>
              <a:t>Tiếng Viêt (Đọc):  </a:t>
            </a:r>
            <a:endParaRPr lang="vi-VN" altLang="en-US" sz="3200" u="sng">
              <a:solidFill>
                <a:srgbClr val="0070C0"/>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3459480" y="1730375"/>
            <a:ext cx="6236970" cy="1076325"/>
          </a:xfrm>
          <a:prstGeom prst="rect">
            <a:avLst/>
          </a:prstGeom>
          <a:noFill/>
        </p:spPr>
        <p:txBody>
          <a:bodyPr wrap="square" rtlCol="0">
            <a:spAutoFit/>
          </a:bodyPr>
          <a:p>
            <a:pPr algn="ctr"/>
            <a:r>
              <a:rPr lang="en-US" altLang="vi-VN" sz="3200" b="1">
                <a:solidFill>
                  <a:srgbClr val="FF0000"/>
                </a:solidFill>
                <a:latin typeface="Times New Roman" panose="02020603050405020304" pitchFamily="18" charset="0"/>
                <a:cs typeface="Times New Roman" panose="02020603050405020304" pitchFamily="18" charset="0"/>
              </a:rPr>
              <a:t>C</a:t>
            </a:r>
            <a:r>
              <a:rPr lang="vi-VN" altLang="en-US" sz="3200" b="1">
                <a:solidFill>
                  <a:srgbClr val="FF0000"/>
                </a:solidFill>
                <a:latin typeface="Times New Roman" panose="02020603050405020304" pitchFamily="18" charset="0"/>
                <a:cs typeface="Times New Roman" panose="02020603050405020304" pitchFamily="18" charset="0"/>
              </a:rPr>
              <a:t>ảm xúc Trường Sa</a:t>
            </a:r>
            <a:endParaRPr lang="vi-VN" altLang="en-US" sz="3200" b="1">
              <a:solidFill>
                <a:srgbClr val="FF0000"/>
              </a:solidFill>
              <a:latin typeface="Times New Roman" panose="02020603050405020304" pitchFamily="18" charset="0"/>
              <a:cs typeface="Times New Roman" panose="02020603050405020304" pitchFamily="18" charset="0"/>
            </a:endParaRPr>
          </a:p>
          <a:p>
            <a:pPr algn="ctr"/>
            <a:endParaRPr lang="vi-VN" altLang="en-US" sz="3200" b="1">
              <a:solidFill>
                <a:srgbClr val="FF000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6369685" y="2340610"/>
            <a:ext cx="2807970" cy="829945"/>
          </a:xfrm>
          <a:prstGeom prst="rect">
            <a:avLst/>
          </a:prstGeom>
          <a:noFill/>
        </p:spPr>
        <p:txBody>
          <a:bodyPr wrap="square" rtlCol="0">
            <a:spAutoFit/>
          </a:bodyPr>
          <a:p>
            <a:pPr algn="r"/>
            <a:r>
              <a:rPr lang="vi-VN" altLang="en-US" sz="2400">
                <a:solidFill>
                  <a:schemeClr val="accent2">
                    <a:lumMod val="50000"/>
                  </a:schemeClr>
                </a:solidFill>
                <a:latin typeface="Times New Roman" panose="02020603050405020304" pitchFamily="18" charset="0"/>
                <a:cs typeface="Times New Roman" panose="02020603050405020304" pitchFamily="18" charset="0"/>
              </a:rPr>
              <a:t>Huệ Triệu</a:t>
            </a:r>
            <a:endParaRPr lang="vi-VN" altLang="en-US" sz="2400">
              <a:solidFill>
                <a:schemeClr val="accent2">
                  <a:lumMod val="50000"/>
                </a:schemeClr>
              </a:solidFill>
              <a:latin typeface="Times New Roman" panose="02020603050405020304" pitchFamily="18" charset="0"/>
              <a:cs typeface="Times New Roman" panose="02020603050405020304" pitchFamily="18" charset="0"/>
            </a:endParaRPr>
          </a:p>
          <a:p>
            <a:pPr algn="r"/>
            <a:endParaRPr lang="vi-VN" altLang="en-US" sz="240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651250" y="324485"/>
            <a:ext cx="8244840" cy="1076325"/>
          </a:xfrm>
          <a:prstGeom prst="rect">
            <a:avLst/>
          </a:prstGeom>
          <a:noFill/>
        </p:spPr>
        <p:txBody>
          <a:bodyPr wrap="square" rtlCol="0">
            <a:spAutoFit/>
          </a:bodyPr>
          <a:p>
            <a:pPr algn="r"/>
            <a:r>
              <a:rPr lang="vi-VN" altLang="en-US" sz="3200">
                <a:latin typeface="Times New Roman" panose="02020603050405020304" pitchFamily="18" charset="0"/>
                <a:cs typeface="Times New Roman" panose="02020603050405020304" pitchFamily="18" charset="0"/>
              </a:rPr>
              <a:t>Thứ Sáu ngày 2</a:t>
            </a:r>
            <a:r>
              <a:rPr lang="en-US" altLang="vi-VN" sz="3200">
                <a:latin typeface="Times New Roman" panose="02020603050405020304" pitchFamily="18" charset="0"/>
                <a:cs typeface="Times New Roman" panose="02020603050405020304" pitchFamily="18" charset="0"/>
              </a:rPr>
              <a:t>1</a:t>
            </a:r>
            <a:r>
              <a:rPr lang="vi-VN" altLang="en-US" sz="3200">
                <a:latin typeface="Times New Roman" panose="02020603050405020304" pitchFamily="18" charset="0"/>
                <a:cs typeface="Times New Roman" panose="02020603050405020304" pitchFamily="18" charset="0"/>
              </a:rPr>
              <a:t> tháng </a:t>
            </a:r>
            <a:r>
              <a:rPr lang="en-US" altLang="vi-VN" sz="3200">
                <a:latin typeface="Times New Roman" panose="02020603050405020304" pitchFamily="18" charset="0"/>
                <a:cs typeface="Times New Roman" panose="02020603050405020304" pitchFamily="18" charset="0"/>
              </a:rPr>
              <a:t>2</a:t>
            </a:r>
            <a:r>
              <a:rPr lang="vi-VN" altLang="en-US" sz="3200">
                <a:latin typeface="Times New Roman" panose="02020603050405020304" pitchFamily="18" charset="0"/>
                <a:cs typeface="Times New Roman" panose="02020603050405020304" pitchFamily="18" charset="0"/>
              </a:rPr>
              <a:t> năm 202</a:t>
            </a:r>
            <a:r>
              <a:rPr lang="en-US" altLang="vi-VN" sz="3200">
                <a:latin typeface="Times New Roman" panose="02020603050405020304" pitchFamily="18" charset="0"/>
                <a:cs typeface="Times New Roman" panose="02020603050405020304" pitchFamily="18" charset="0"/>
              </a:rPr>
              <a:t>5</a:t>
            </a:r>
            <a:endParaRPr lang="vi-VN" altLang="en-US" sz="3200">
              <a:latin typeface="Times New Roman" panose="02020603050405020304" pitchFamily="18" charset="0"/>
              <a:cs typeface="Times New Roman" panose="02020603050405020304" pitchFamily="18" charset="0"/>
            </a:endParaRPr>
          </a:p>
          <a:p>
            <a:pPr algn="r"/>
            <a:endParaRPr lang="vi-VN" altLang="en-US" sz="3200">
              <a:latin typeface="Times New Roman" panose="02020603050405020304" pitchFamily="18" charset="0"/>
              <a:cs typeface="Times New Roman" panose="02020603050405020304" pitchFamily="18" charset="0"/>
            </a:endParaRPr>
          </a:p>
        </p:txBody>
      </p:sp>
      <p:sp>
        <p:nvSpPr>
          <p:cNvPr id="3" name="Text Box 2"/>
          <p:cNvSpPr txBox="1"/>
          <p:nvPr/>
        </p:nvSpPr>
        <p:spPr>
          <a:xfrm>
            <a:off x="742315" y="939165"/>
            <a:ext cx="3243580" cy="583565"/>
          </a:xfrm>
          <a:prstGeom prst="rect">
            <a:avLst/>
          </a:prstGeom>
          <a:noFill/>
        </p:spPr>
        <p:txBody>
          <a:bodyPr wrap="square" rtlCol="0">
            <a:spAutoFit/>
          </a:bodyPr>
          <a:p>
            <a:pPr algn="r"/>
            <a:r>
              <a:rPr lang="vi-VN" altLang="en-US" sz="3200" u="sng">
                <a:solidFill>
                  <a:srgbClr val="0070C0"/>
                </a:solidFill>
                <a:latin typeface="Times New Roman" panose="02020603050405020304" pitchFamily="18" charset="0"/>
                <a:cs typeface="Times New Roman" panose="02020603050405020304" pitchFamily="18" charset="0"/>
              </a:rPr>
              <a:t>Tiếng Viêt (Đọc):  </a:t>
            </a:r>
            <a:endParaRPr lang="vi-VN" altLang="en-US" sz="3200" u="sng">
              <a:solidFill>
                <a:srgbClr val="0070C0"/>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3459480" y="1730375"/>
            <a:ext cx="6236970" cy="1076325"/>
          </a:xfrm>
          <a:prstGeom prst="rect">
            <a:avLst/>
          </a:prstGeom>
          <a:noFill/>
        </p:spPr>
        <p:txBody>
          <a:bodyPr wrap="square" rtlCol="0">
            <a:spAutoFit/>
          </a:bodyPr>
          <a:p>
            <a:pPr algn="ctr"/>
            <a:r>
              <a:rPr lang="en-US" altLang="vi-VN" sz="3200" b="1">
                <a:solidFill>
                  <a:srgbClr val="FF0000"/>
                </a:solidFill>
                <a:latin typeface="Times New Roman" panose="02020603050405020304" pitchFamily="18" charset="0"/>
                <a:cs typeface="Times New Roman" panose="02020603050405020304" pitchFamily="18" charset="0"/>
              </a:rPr>
              <a:t>C</a:t>
            </a:r>
            <a:r>
              <a:rPr lang="vi-VN" altLang="en-US" sz="3200" b="1">
                <a:solidFill>
                  <a:srgbClr val="FF0000"/>
                </a:solidFill>
                <a:latin typeface="Times New Roman" panose="02020603050405020304" pitchFamily="18" charset="0"/>
                <a:cs typeface="Times New Roman" panose="02020603050405020304" pitchFamily="18" charset="0"/>
              </a:rPr>
              <a:t>ảm xúc Trường Sa</a:t>
            </a:r>
            <a:endParaRPr lang="vi-VN" altLang="en-US" sz="3200" b="1">
              <a:solidFill>
                <a:srgbClr val="FF0000"/>
              </a:solidFill>
              <a:latin typeface="Times New Roman" panose="02020603050405020304" pitchFamily="18" charset="0"/>
              <a:cs typeface="Times New Roman" panose="02020603050405020304" pitchFamily="18" charset="0"/>
            </a:endParaRPr>
          </a:p>
          <a:p>
            <a:pPr algn="ctr"/>
            <a:endParaRPr lang="vi-VN" altLang="en-US" sz="3200" b="1">
              <a:solidFill>
                <a:srgbClr val="FF000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6369685" y="2340610"/>
            <a:ext cx="2807970" cy="829945"/>
          </a:xfrm>
          <a:prstGeom prst="rect">
            <a:avLst/>
          </a:prstGeom>
          <a:noFill/>
        </p:spPr>
        <p:txBody>
          <a:bodyPr wrap="square" rtlCol="0">
            <a:spAutoFit/>
          </a:bodyPr>
          <a:p>
            <a:pPr algn="r"/>
            <a:r>
              <a:rPr lang="vi-VN" altLang="en-US" sz="2400">
                <a:solidFill>
                  <a:schemeClr val="accent2">
                    <a:lumMod val="50000"/>
                  </a:schemeClr>
                </a:solidFill>
                <a:latin typeface="Times New Roman" panose="02020603050405020304" pitchFamily="18" charset="0"/>
                <a:cs typeface="Times New Roman" panose="02020603050405020304" pitchFamily="18" charset="0"/>
              </a:rPr>
              <a:t>Huệ Triệu</a:t>
            </a:r>
            <a:endParaRPr lang="vi-VN" altLang="en-US" sz="2400">
              <a:solidFill>
                <a:schemeClr val="accent2">
                  <a:lumMod val="50000"/>
                </a:schemeClr>
              </a:solidFill>
              <a:latin typeface="Times New Roman" panose="02020603050405020304" pitchFamily="18" charset="0"/>
              <a:cs typeface="Times New Roman" panose="02020603050405020304" pitchFamily="18" charset="0"/>
            </a:endParaRPr>
          </a:p>
          <a:p>
            <a:pPr algn="r"/>
            <a:endParaRPr lang="vi-VN" altLang="en-US" sz="240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 name="Text Box 5"/>
          <p:cNvSpPr txBox="1"/>
          <p:nvPr/>
        </p:nvSpPr>
        <p:spPr>
          <a:xfrm>
            <a:off x="2354580" y="3406775"/>
            <a:ext cx="5231130" cy="3046095"/>
          </a:xfrm>
          <a:prstGeom prst="rect">
            <a:avLst/>
          </a:prstGeom>
          <a:noFill/>
        </p:spPr>
        <p:txBody>
          <a:bodyPr wrap="square" rtlCol="0">
            <a:spAutoFit/>
          </a:bodyPr>
          <a:p>
            <a:r>
              <a:rPr lang="vi-VN" altLang="en-US" sz="3200">
                <a:latin typeface="Times New Roman" panose="02020603050405020304" pitchFamily="18" charset="0"/>
                <a:cs typeface="Times New Roman" panose="02020603050405020304" pitchFamily="18" charset="0"/>
              </a:rPr>
              <a:t>Những Đá Thị, Len Đao</a:t>
            </a:r>
            <a:endParaRPr lang="vi-VN" altLang="en-US" sz="3200">
              <a:latin typeface="Times New Roman" panose="02020603050405020304" pitchFamily="18" charset="0"/>
              <a:cs typeface="Times New Roman" panose="02020603050405020304" pitchFamily="18" charset="0"/>
            </a:endParaRPr>
          </a:p>
          <a:p>
            <a:r>
              <a:rPr lang="vi-VN" altLang="en-US" sz="3200">
                <a:latin typeface="Times New Roman" panose="02020603050405020304" pitchFamily="18" charset="0"/>
                <a:cs typeface="Times New Roman" panose="02020603050405020304" pitchFamily="18" charset="0"/>
              </a:rPr>
              <a:t>Song Tử Tây sóng vỗ</a:t>
            </a:r>
            <a:endParaRPr lang="vi-VN" altLang="en-US" sz="3200">
              <a:latin typeface="Times New Roman" panose="02020603050405020304" pitchFamily="18" charset="0"/>
              <a:cs typeface="Times New Roman" panose="02020603050405020304" pitchFamily="18" charset="0"/>
            </a:endParaRPr>
          </a:p>
          <a:p>
            <a:r>
              <a:rPr lang="vi-VN" altLang="en-US" sz="3200">
                <a:latin typeface="Times New Roman" panose="02020603050405020304" pitchFamily="18" charset="0"/>
                <a:cs typeface="Times New Roman" panose="02020603050405020304" pitchFamily="18" charset="0"/>
              </a:rPr>
              <a:t>Những Sơn Ca, Sinh Tồn</a:t>
            </a:r>
            <a:endParaRPr lang="vi-VN" altLang="en-US" sz="3200">
              <a:latin typeface="Times New Roman" panose="02020603050405020304" pitchFamily="18" charset="0"/>
              <a:cs typeface="Times New Roman" panose="02020603050405020304" pitchFamily="18" charset="0"/>
            </a:endParaRPr>
          </a:p>
          <a:p>
            <a:r>
              <a:rPr lang="vi-VN" altLang="en-US" sz="3200">
                <a:latin typeface="Times New Roman" panose="02020603050405020304" pitchFamily="18" charset="0"/>
                <a:cs typeface="Times New Roman" panose="02020603050405020304" pitchFamily="18" charset="0"/>
              </a:rPr>
              <a:t>Hoa bàng vuông đợi nở.</a:t>
            </a:r>
            <a:endParaRPr lang="vi-VN" altLang="en-US" sz="3200">
              <a:latin typeface="Times New Roman" panose="02020603050405020304" pitchFamily="18" charset="0"/>
              <a:cs typeface="Times New Roman" panose="02020603050405020304" pitchFamily="18" charset="0"/>
            </a:endParaRPr>
          </a:p>
          <a:p>
            <a:endParaRPr lang="vi-VN" altLang="en-US" sz="3200">
              <a:latin typeface="Times New Roman" panose="02020603050405020304" pitchFamily="18" charset="0"/>
              <a:cs typeface="Times New Roman" panose="02020603050405020304" pitchFamily="18" charset="0"/>
            </a:endParaRPr>
          </a:p>
          <a:p>
            <a:endParaRPr lang="vi-VN" altLang="en-US" sz="320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H="1">
            <a:off x="4928235" y="3481070"/>
            <a:ext cx="106045" cy="509270"/>
          </a:xfrm>
          <a:prstGeom prst="line">
            <a:avLst/>
          </a:prstGeom>
          <a:ln w="31750">
            <a:gradFill>
              <a:gsLst>
                <a:gs pos="0">
                  <a:schemeClr val="accent2">
                    <a:hueOff val="-4200000"/>
                  </a:schemeClr>
                </a:gs>
                <a:gs pos="100000">
                  <a:schemeClr val="accent2"/>
                </a:gs>
              </a:gsLst>
            </a:gradFill>
          </a:ln>
        </p:spPr>
        <p:style>
          <a:lnRef idx="0">
            <a:srgbClr val="FFFFFF"/>
          </a:lnRef>
          <a:fillRef idx="0">
            <a:srgbClr val="FFFFFF"/>
          </a:fillRef>
          <a:effectRef idx="0">
            <a:srgbClr val="FFFFFF"/>
          </a:effectRef>
          <a:fontRef idx="minor">
            <a:schemeClr val="tx1"/>
          </a:fontRef>
        </p:style>
      </p:cxnSp>
      <p:cxnSp>
        <p:nvCxnSpPr>
          <p:cNvPr id="8" name="Straight Connector 7"/>
          <p:cNvCxnSpPr/>
          <p:nvPr/>
        </p:nvCxnSpPr>
        <p:spPr>
          <a:xfrm flipH="1">
            <a:off x="4545330" y="3931285"/>
            <a:ext cx="121920" cy="493395"/>
          </a:xfrm>
          <a:prstGeom prst="line">
            <a:avLst/>
          </a:prstGeom>
          <a:ln w="31750">
            <a:gradFill>
              <a:gsLst>
                <a:gs pos="0">
                  <a:schemeClr val="accent2">
                    <a:hueOff val="-4200000"/>
                  </a:schemeClr>
                </a:gs>
                <a:gs pos="100000">
                  <a:schemeClr val="accent2"/>
                </a:gs>
              </a:gsLst>
            </a:gradFill>
          </a:ln>
        </p:spPr>
        <p:style>
          <a:lnRef idx="0">
            <a:srgbClr val="FFFFFF"/>
          </a:lnRef>
          <a:fillRef idx="0">
            <a:srgbClr val="FFFFFF"/>
          </a:fillRef>
          <a:effectRef idx="0">
            <a:srgbClr val="FFFFFF"/>
          </a:effectRef>
          <a:fontRef idx="minor">
            <a:schemeClr val="tx1"/>
          </a:fontRef>
        </p:style>
      </p:cxnSp>
      <p:cxnSp>
        <p:nvCxnSpPr>
          <p:cNvPr id="9" name="Straight Connector 8"/>
          <p:cNvCxnSpPr/>
          <p:nvPr/>
        </p:nvCxnSpPr>
        <p:spPr>
          <a:xfrm flipH="1">
            <a:off x="4974590" y="4404360"/>
            <a:ext cx="106045" cy="509270"/>
          </a:xfrm>
          <a:prstGeom prst="line">
            <a:avLst/>
          </a:prstGeom>
          <a:ln w="31750">
            <a:gradFill>
              <a:gsLst>
                <a:gs pos="0">
                  <a:schemeClr val="accent2">
                    <a:hueOff val="-4200000"/>
                  </a:schemeClr>
                </a:gs>
                <a:gs pos="100000">
                  <a:schemeClr val="accent2"/>
                </a:gs>
              </a:gsLst>
            </a:gradFill>
          </a:ln>
        </p:spPr>
        <p:style>
          <a:lnRef idx="0">
            <a:srgbClr val="FFFFFF"/>
          </a:lnRef>
          <a:fillRef idx="0">
            <a:srgbClr val="FFFFFF"/>
          </a:fillRef>
          <a:effectRef idx="0">
            <a:srgbClr val="FFFFFF"/>
          </a:effectRef>
          <a:fontRef idx="minor">
            <a:schemeClr val="tx1"/>
          </a:fontRef>
        </p:style>
      </p:cxnSp>
      <p:cxnSp>
        <p:nvCxnSpPr>
          <p:cNvPr id="10" name="Straight Connector 9"/>
          <p:cNvCxnSpPr/>
          <p:nvPr/>
        </p:nvCxnSpPr>
        <p:spPr>
          <a:xfrm flipH="1">
            <a:off x="5122545" y="4977130"/>
            <a:ext cx="106045" cy="509270"/>
          </a:xfrm>
          <a:prstGeom prst="line">
            <a:avLst/>
          </a:prstGeom>
          <a:ln w="31750">
            <a:gradFill>
              <a:gsLst>
                <a:gs pos="0">
                  <a:schemeClr val="accent2">
                    <a:hueOff val="-4200000"/>
                  </a:schemeClr>
                </a:gs>
                <a:gs pos="100000">
                  <a:schemeClr val="accent2"/>
                </a:gs>
              </a:gsLst>
            </a:gradFill>
          </a:ln>
        </p:spPr>
        <p:style>
          <a:lnRef idx="0">
            <a:srgbClr val="FFFFFF"/>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p:pic>
        <p:nvPicPr>
          <p:cNvPr id="7" name="Picture 6" descr="1"/>
          <p:cNvPicPr>
            <a:picLocks noChangeAspect="1"/>
          </p:cNvPicPr>
          <p:nvPr/>
        </p:nvPicPr>
        <p:blipFill>
          <a:blip r:embed="rId1"/>
          <a:stretch>
            <a:fillRect/>
          </a:stretch>
        </p:blipFill>
        <p:spPr>
          <a:xfrm>
            <a:off x="111125" y="57150"/>
            <a:ext cx="3663315" cy="2564130"/>
          </a:xfrm>
          <a:prstGeom prst="rect">
            <a:avLst/>
          </a:prstGeom>
        </p:spPr>
      </p:pic>
      <p:pic>
        <p:nvPicPr>
          <p:cNvPr id="8" name="Picture 7" descr="2"/>
          <p:cNvPicPr>
            <a:picLocks noChangeAspect="1"/>
          </p:cNvPicPr>
          <p:nvPr/>
        </p:nvPicPr>
        <p:blipFill>
          <a:blip r:embed="rId2"/>
          <a:stretch>
            <a:fillRect/>
          </a:stretch>
        </p:blipFill>
        <p:spPr>
          <a:xfrm>
            <a:off x="4055110" y="57150"/>
            <a:ext cx="3893820" cy="2564765"/>
          </a:xfrm>
          <a:prstGeom prst="rect">
            <a:avLst/>
          </a:prstGeom>
        </p:spPr>
      </p:pic>
      <p:pic>
        <p:nvPicPr>
          <p:cNvPr id="9" name="Picture 8" descr="3"/>
          <p:cNvPicPr>
            <a:picLocks noChangeAspect="1"/>
          </p:cNvPicPr>
          <p:nvPr/>
        </p:nvPicPr>
        <p:blipFill>
          <a:blip r:embed="rId3"/>
          <a:stretch>
            <a:fillRect/>
          </a:stretch>
        </p:blipFill>
        <p:spPr>
          <a:xfrm>
            <a:off x="8207375" y="155575"/>
            <a:ext cx="3752850" cy="2491105"/>
          </a:xfrm>
          <a:prstGeom prst="rect">
            <a:avLst/>
          </a:prstGeom>
        </p:spPr>
      </p:pic>
      <p:sp>
        <p:nvSpPr>
          <p:cNvPr id="10" name="Rectangle: Rounded Corners 6"/>
          <p:cNvSpPr/>
          <p:nvPr/>
        </p:nvSpPr>
        <p:spPr>
          <a:xfrm>
            <a:off x="162560" y="2399030"/>
            <a:ext cx="3580130" cy="61976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vi-VN" altLang="en-US" sz="3600" b="1" dirty="0" err="1"/>
          </a:p>
          <a:p>
            <a:pPr algn="ctr"/>
            <a:r>
              <a:rPr lang="vi-VN" altLang="en-US" sz="3600" b="1" dirty="0" err="1"/>
              <a:t>Đảo Đá Thị</a:t>
            </a:r>
            <a:endParaRPr lang="vi-VN" altLang="en-US" sz="3600" b="1" dirty="0" err="1"/>
          </a:p>
          <a:p>
            <a:pPr algn="ctr"/>
            <a:endParaRPr lang="vi-VN" altLang="en-US" sz="3600" b="1" dirty="0"/>
          </a:p>
        </p:txBody>
      </p:sp>
      <p:pic>
        <p:nvPicPr>
          <p:cNvPr id="14" name="Picture 13" descr="4"/>
          <p:cNvPicPr>
            <a:picLocks noChangeAspect="1"/>
          </p:cNvPicPr>
          <p:nvPr/>
        </p:nvPicPr>
        <p:blipFill>
          <a:blip r:embed="rId4"/>
          <a:stretch>
            <a:fillRect/>
          </a:stretch>
        </p:blipFill>
        <p:spPr>
          <a:xfrm>
            <a:off x="1108710" y="3429000"/>
            <a:ext cx="4592320" cy="2392680"/>
          </a:xfrm>
          <a:prstGeom prst="rect">
            <a:avLst/>
          </a:prstGeom>
        </p:spPr>
      </p:pic>
      <p:pic>
        <p:nvPicPr>
          <p:cNvPr id="15" name="Picture 14" descr="5"/>
          <p:cNvPicPr>
            <a:picLocks noChangeAspect="1"/>
          </p:cNvPicPr>
          <p:nvPr/>
        </p:nvPicPr>
        <p:blipFill>
          <a:blip r:embed="rId5"/>
          <a:stretch>
            <a:fillRect/>
          </a:stretch>
        </p:blipFill>
        <p:spPr>
          <a:xfrm>
            <a:off x="5921375" y="3429635"/>
            <a:ext cx="4849495" cy="2392045"/>
          </a:xfrm>
          <a:prstGeom prst="rect">
            <a:avLst/>
          </a:prstGeom>
        </p:spPr>
      </p:pic>
      <p:sp>
        <p:nvSpPr>
          <p:cNvPr id="16" name="Rectangle: Rounded Corners 6"/>
          <p:cNvSpPr/>
          <p:nvPr/>
        </p:nvSpPr>
        <p:spPr>
          <a:xfrm>
            <a:off x="4211955" y="2471420"/>
            <a:ext cx="3580130" cy="54737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vi-VN" altLang="en-US" sz="3600" b="1" dirty="0" err="1"/>
          </a:p>
          <a:p>
            <a:pPr algn="ctr"/>
            <a:r>
              <a:rPr lang="vi-VN" altLang="en-US" sz="3600" b="1" dirty="0" err="1"/>
              <a:t>Đảo Len Đao</a:t>
            </a:r>
            <a:endParaRPr lang="vi-VN" altLang="en-US" sz="3600" b="1" dirty="0" err="1"/>
          </a:p>
          <a:p>
            <a:pPr algn="ctr"/>
            <a:endParaRPr lang="vi-VN" altLang="en-US" sz="3600" b="1" dirty="0"/>
          </a:p>
        </p:txBody>
      </p:sp>
      <p:sp>
        <p:nvSpPr>
          <p:cNvPr id="17" name="Rectangle: Rounded Corners 6"/>
          <p:cNvSpPr/>
          <p:nvPr/>
        </p:nvSpPr>
        <p:spPr>
          <a:xfrm>
            <a:off x="8229600" y="2471420"/>
            <a:ext cx="4041140" cy="54737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vi-VN" altLang="en-US" sz="3600" b="1" dirty="0" err="1"/>
          </a:p>
          <a:p>
            <a:pPr algn="ctr"/>
            <a:endParaRPr lang="vi-VN" altLang="en-US" sz="3600" b="1" dirty="0" err="1"/>
          </a:p>
          <a:p>
            <a:pPr algn="ctr"/>
            <a:endParaRPr lang="vi-VN" altLang="en-US" sz="3600" b="1" dirty="0" err="1"/>
          </a:p>
          <a:p>
            <a:pPr algn="ctr"/>
            <a:r>
              <a:rPr lang="vi-VN" altLang="en-US" sz="3600" b="1" dirty="0" err="1"/>
              <a:t>Đảo Song Tử Tây</a:t>
            </a:r>
            <a:endParaRPr lang="vi-VN" altLang="en-US" sz="3600" b="1" dirty="0" err="1"/>
          </a:p>
          <a:p>
            <a:pPr algn="ctr"/>
            <a:endParaRPr lang="vi-VN" altLang="en-US" sz="3600" b="1" dirty="0" err="1"/>
          </a:p>
          <a:p>
            <a:pPr algn="ctr"/>
            <a:endParaRPr lang="vi-VN" altLang="en-US" sz="3600" b="1" dirty="0" err="1"/>
          </a:p>
          <a:p>
            <a:pPr algn="ctr"/>
            <a:endParaRPr lang="vi-VN" altLang="en-US" sz="3600" b="1" dirty="0"/>
          </a:p>
        </p:txBody>
      </p:sp>
      <p:sp>
        <p:nvSpPr>
          <p:cNvPr id="18" name="Rectangle: Rounded Corners 6"/>
          <p:cNvSpPr/>
          <p:nvPr/>
        </p:nvSpPr>
        <p:spPr>
          <a:xfrm>
            <a:off x="1614805" y="5667375"/>
            <a:ext cx="3580130" cy="61976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vi-VN" altLang="en-US" sz="3600" b="1" dirty="0" err="1"/>
          </a:p>
          <a:p>
            <a:pPr algn="ctr"/>
            <a:endParaRPr lang="vi-VN" altLang="en-US" sz="3600" b="1" dirty="0" err="1"/>
          </a:p>
          <a:p>
            <a:pPr algn="ctr"/>
            <a:r>
              <a:rPr lang="vi-VN" altLang="en-US" sz="3600" b="1" dirty="0" err="1"/>
              <a:t>Đảo Sơn Ca</a:t>
            </a:r>
            <a:endParaRPr lang="vi-VN" altLang="en-US" sz="3600" b="1" dirty="0" err="1"/>
          </a:p>
          <a:p>
            <a:pPr algn="ctr"/>
            <a:endParaRPr lang="vi-VN" altLang="en-US" sz="3600" b="1" dirty="0" err="1"/>
          </a:p>
          <a:p>
            <a:pPr algn="ctr"/>
            <a:endParaRPr lang="vi-VN" altLang="en-US" sz="3600" b="1" dirty="0"/>
          </a:p>
        </p:txBody>
      </p:sp>
      <p:sp>
        <p:nvSpPr>
          <p:cNvPr id="19" name="Rectangle: Rounded Corners 6"/>
          <p:cNvSpPr/>
          <p:nvPr/>
        </p:nvSpPr>
        <p:spPr>
          <a:xfrm>
            <a:off x="6555740" y="5733415"/>
            <a:ext cx="3580130" cy="61976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vi-VN" altLang="en-US" sz="3600" b="1" dirty="0" err="1"/>
          </a:p>
          <a:p>
            <a:pPr algn="ctr"/>
            <a:endParaRPr lang="vi-VN" altLang="en-US" sz="3600" b="1" dirty="0" err="1"/>
          </a:p>
          <a:p>
            <a:pPr algn="ctr"/>
            <a:endParaRPr lang="vi-VN" altLang="en-US" sz="3600" b="1" dirty="0" err="1"/>
          </a:p>
          <a:p>
            <a:pPr algn="ctr"/>
            <a:r>
              <a:rPr lang="vi-VN" altLang="en-US" sz="3600" b="1" dirty="0" err="1"/>
              <a:t>Đảo Sinh Tồn</a:t>
            </a:r>
            <a:endParaRPr lang="vi-VN" altLang="en-US" sz="3600" b="1" dirty="0" err="1"/>
          </a:p>
          <a:p>
            <a:pPr algn="ctr"/>
            <a:endParaRPr lang="vi-VN" altLang="en-US" sz="3600" b="1" dirty="0" err="1"/>
          </a:p>
          <a:p>
            <a:pPr algn="ctr"/>
            <a:endParaRPr lang="vi-VN" altLang="en-US" sz="3600" b="1" dirty="0" err="1"/>
          </a:p>
          <a:p>
            <a:pPr algn="ctr"/>
            <a:endParaRPr lang="vi-VN" altLang="en-US" sz="36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2169</Words>
  <Application>WPS Presentation</Application>
  <PresentationFormat>Widescreen</PresentationFormat>
  <Paragraphs>128</Paragraphs>
  <Slides>21</Slides>
  <Notes>3</Notes>
  <HiddenSlides>0</HiddenSlides>
  <MMClips>1</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21</vt:i4>
      </vt:variant>
    </vt:vector>
  </HeadingPairs>
  <TitlesOfParts>
    <vt:vector size="34" baseType="lpstr">
      <vt:lpstr>Arial</vt:lpstr>
      <vt:lpstr>SimSun</vt:lpstr>
      <vt:lpstr>Wingdings</vt:lpstr>
      <vt:lpstr>Microsoft YaHei</vt:lpstr>
      <vt:lpstr>Calibri</vt:lpstr>
      <vt:lpstr>Calibri</vt:lpstr>
      <vt:lpstr>Times New Roman</vt:lpstr>
      <vt:lpstr>UTM Cookies</vt:lpstr>
      <vt:lpstr>Segoe Print</vt:lpstr>
      <vt:lpstr>Cambria</vt:lpstr>
      <vt:lpstr>Arial Unicode MS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Phong lantim</cp:lastModifiedBy>
  <cp:revision>56</cp:revision>
  <dcterms:created xsi:type="dcterms:W3CDTF">2023-12-08T07:10:00Z</dcterms:created>
  <dcterms:modified xsi:type="dcterms:W3CDTF">2025-02-21T05:19:18Z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B8BB704859F845A585273EC9642CA1CB_12</vt:lpwstr>
  </property>
  <property fmtid="{D5CDD505-2E9C-101B-9397-08002B2CF9AE}" pid="3" name="KSOProductBuildVer">
    <vt:lpwstr>1033-12.2.0.19805</vt:lpwstr>
  </property>
</Properties>
</file>