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media/audio4.wav" ContentType="audio/wav"/>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8" r:id="rId3"/>
  </p:sldMasterIdLst>
  <p:notesMasterIdLst>
    <p:notesMasterId r:id="rId39"/>
  </p:notesMasterIdLst>
  <p:sldIdLst>
    <p:sldId id="465" r:id="rId4"/>
    <p:sldId id="338" r:id="rId5"/>
    <p:sldId id="467" r:id="rId6"/>
    <p:sldId id="258" r:id="rId7"/>
    <p:sldId id="259" r:id="rId8"/>
    <p:sldId id="260" r:id="rId9"/>
    <p:sldId id="448" r:id="rId10"/>
    <p:sldId id="262" r:id="rId11"/>
    <p:sldId id="339" r:id="rId12"/>
    <p:sldId id="319" r:id="rId13"/>
    <p:sldId id="270" r:id="rId14"/>
    <p:sldId id="261" r:id="rId15"/>
    <p:sldId id="449" r:id="rId16"/>
    <p:sldId id="435" r:id="rId17"/>
    <p:sldId id="451" r:id="rId18"/>
    <p:sldId id="452" r:id="rId19"/>
    <p:sldId id="453" r:id="rId20"/>
    <p:sldId id="454" r:id="rId21"/>
    <p:sldId id="455" r:id="rId22"/>
    <p:sldId id="318" r:id="rId23"/>
    <p:sldId id="272" r:id="rId24"/>
    <p:sldId id="267" r:id="rId25"/>
    <p:sldId id="268" r:id="rId26"/>
    <p:sldId id="291" r:id="rId27"/>
    <p:sldId id="447" r:id="rId28"/>
    <p:sldId id="457" r:id="rId29"/>
    <p:sldId id="458" r:id="rId30"/>
    <p:sldId id="459" r:id="rId31"/>
    <p:sldId id="460" r:id="rId32"/>
    <p:sldId id="461" r:id="rId33"/>
    <p:sldId id="462" r:id="rId34"/>
    <p:sldId id="464" r:id="rId35"/>
    <p:sldId id="463" r:id="rId36"/>
    <p:sldId id="466" r:id="rId37"/>
    <p:sldId id="26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738" autoAdjust="0"/>
  </p:normalViewPr>
  <p:slideViewPr>
    <p:cSldViewPr snapToGrid="0">
      <p:cViewPr varScale="1">
        <p:scale>
          <a:sx n="43" d="100"/>
          <a:sy n="43" d="100"/>
        </p:scale>
        <p:origin x="123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D0149-E782-497A-98E7-0311270BE318}" type="datetimeFigureOut">
              <a:rPr lang="en-US" smtClean="0"/>
              <a:t>28/04/2025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68896-D435-4C2B-B81F-C2D8E23EAC0F}" type="slidenum">
              <a:rPr lang="en-US" smtClean="0"/>
              <a:t>‹#›</a:t>
            </a:fld>
            <a:endParaRPr lang="en-US"/>
          </a:p>
        </p:txBody>
      </p:sp>
    </p:spTree>
    <p:extLst>
      <p:ext uri="{BB962C8B-B14F-4D97-AF65-F5344CB8AC3E}">
        <p14:creationId xmlns:p14="http://schemas.microsoft.com/office/powerpoint/2010/main" val="185028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43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4</a:t>
            </a:fld>
            <a:endParaRPr lang="en-US"/>
          </a:p>
        </p:txBody>
      </p:sp>
    </p:spTree>
    <p:extLst>
      <p:ext uri="{BB962C8B-B14F-4D97-AF65-F5344CB8AC3E}">
        <p14:creationId xmlns:p14="http://schemas.microsoft.com/office/powerpoint/2010/main" val="67296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6</a:t>
            </a:fld>
            <a:endParaRPr lang="en-US"/>
          </a:p>
        </p:txBody>
      </p:sp>
    </p:spTree>
    <p:extLst>
      <p:ext uri="{BB962C8B-B14F-4D97-AF65-F5344CB8AC3E}">
        <p14:creationId xmlns:p14="http://schemas.microsoft.com/office/powerpoint/2010/main" val="284649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274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26</a:t>
            </a:fld>
            <a:endParaRPr lang="en-US"/>
          </a:p>
        </p:txBody>
      </p:sp>
    </p:spTree>
    <p:extLst>
      <p:ext uri="{BB962C8B-B14F-4D97-AF65-F5344CB8AC3E}">
        <p14:creationId xmlns:p14="http://schemas.microsoft.com/office/powerpoint/2010/main" val="66499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a:extLst>
              <a:ext uri="{FF2B5EF4-FFF2-40B4-BE49-F238E27FC236}">
                <a16:creationId xmlns:a16="http://schemas.microsoft.com/office/drawing/2014/main" id="{D27391CC-8B03-12BE-A282-BBCAB5A740D4}"/>
              </a:ext>
            </a:extLst>
          </p:cNvPr>
          <p:cNvSpPr>
            <a:spLocks noGrp="1" noRot="1" noChangeAspect="1" noTextEdit="1"/>
          </p:cNvSpPr>
          <p:nvPr>
            <p:ph type="sldImg"/>
          </p:nvPr>
        </p:nvSpPr>
        <p:spPr bwMode="auto">
          <a:xfrm>
            <a:off x="176213" y="1382713"/>
            <a:ext cx="6630987"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a:extLst>
              <a:ext uri="{FF2B5EF4-FFF2-40B4-BE49-F238E27FC236}">
                <a16:creationId xmlns:a16="http://schemas.microsoft.com/office/drawing/2014/main" id="{07CD2BB6-114C-7A9F-3272-47B38A19FC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22532" name="灯片编号占位符 3">
            <a:extLst>
              <a:ext uri="{FF2B5EF4-FFF2-40B4-BE49-F238E27FC236}">
                <a16:creationId xmlns:a16="http://schemas.microsoft.com/office/drawing/2014/main" id="{30095A53-FC91-98BB-6489-5C172BEDA0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10052F1-13CB-4B75-ADD1-1B53ECC6B5B6}" type="slidenum">
              <a:rPr lang="zh-CN" altLang="en-US">
                <a:solidFill>
                  <a:srgbClr val="595959"/>
                </a:solidFill>
                <a:latin typeface="Euphemia" panose="020B0503040102020104" pitchFamily="34" charset="0"/>
                <a:cs typeface="等线" panose="02010600030101010101" pitchFamily="2" charset="-122"/>
              </a:rPr>
              <a:pPr/>
              <a:t>35</a:t>
            </a:fld>
            <a:endParaRPr lang="zh-CN" altLang="en-US">
              <a:solidFill>
                <a:srgbClr val="595959"/>
              </a:solidFill>
              <a:latin typeface="Euphemia" panose="020B0503040102020104" pitchFamily="34" charset="0"/>
              <a:cs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3245420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8109686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CD54-600D-4B48-A88A-7077EBC5E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270CB-0A12-4C01-9A06-82521FDF8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0A983-443C-4F0C-A1D2-0EB0D0F77A01}"/>
              </a:ext>
            </a:extLst>
          </p:cNvPr>
          <p:cNvSpPr>
            <a:spLocks noGrp="1"/>
          </p:cNvSpPr>
          <p:nvPr>
            <p:ph type="dt" sz="half" idx="10"/>
          </p:nvPr>
        </p:nvSpPr>
        <p:spPr/>
        <p:txBody>
          <a:bodyPr/>
          <a:lstStyle/>
          <a:p>
            <a:fld id="{0EC311A1-E22C-4F7C-BB26-F3E3AC1F158A}" type="datetimeFigureOut">
              <a:rPr lang="en-US" smtClean="0"/>
              <a:t>28/04/2025</a:t>
            </a:fld>
            <a:endParaRPr lang="en-US"/>
          </a:p>
        </p:txBody>
      </p:sp>
      <p:sp>
        <p:nvSpPr>
          <p:cNvPr id="5" name="Footer Placeholder 4">
            <a:extLst>
              <a:ext uri="{FF2B5EF4-FFF2-40B4-BE49-F238E27FC236}">
                <a16:creationId xmlns:a16="http://schemas.microsoft.com/office/drawing/2014/main" id="{59D83E8C-F92D-43E2-8922-47B0E0FA2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01007-D02A-4AFB-9645-9047367884B0}"/>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4002850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75554E-04A5-0BB9-0C6B-B50F2891E725}"/>
              </a:ext>
            </a:extLst>
          </p:cNvPr>
          <p:cNvSpPr>
            <a:spLocks noGrp="1"/>
          </p:cNvSpPr>
          <p:nvPr>
            <p:ph type="dt" sz="half" idx="10"/>
          </p:nvPr>
        </p:nvSpPr>
        <p:spPr/>
        <p:txBody>
          <a:bodyPr/>
          <a:lstStyle>
            <a:lvl1pPr>
              <a:defRPr/>
            </a:lvl1pPr>
          </a:lstStyle>
          <a:p>
            <a:pPr>
              <a:defRPr/>
            </a:pPr>
            <a:fld id="{C2F449A9-1DFB-4663-918B-BE3E41868753}" type="datetimeFigureOut">
              <a:rPr lang="en-US"/>
              <a:pPr>
                <a:defRPr/>
              </a:pPr>
              <a:t>28/04/2025</a:t>
            </a:fld>
            <a:endParaRPr lang="en-US"/>
          </a:p>
        </p:txBody>
      </p:sp>
      <p:sp>
        <p:nvSpPr>
          <p:cNvPr id="5" name="Footer Placeholder 4">
            <a:extLst>
              <a:ext uri="{FF2B5EF4-FFF2-40B4-BE49-F238E27FC236}">
                <a16:creationId xmlns:a16="http://schemas.microsoft.com/office/drawing/2014/main" id="{3066A786-2F63-AB9E-1703-339CD0CBB23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AB7538-2F0D-5F24-A2F2-949017BBBC69}"/>
              </a:ext>
            </a:extLst>
          </p:cNvPr>
          <p:cNvSpPr>
            <a:spLocks noGrp="1"/>
          </p:cNvSpPr>
          <p:nvPr>
            <p:ph type="sldNum" sz="quarter" idx="12"/>
          </p:nvPr>
        </p:nvSpPr>
        <p:spPr/>
        <p:txBody>
          <a:bodyPr/>
          <a:lstStyle>
            <a:lvl1pPr>
              <a:defRPr/>
            </a:lvl1pPr>
          </a:lstStyle>
          <a:p>
            <a:fld id="{455E7ADD-8FB2-4ED3-9080-32F2E42C849F}" type="slidenum">
              <a:rPr lang="en-US" altLang="en-US"/>
              <a:pPr/>
              <a:t>‹#›</a:t>
            </a:fld>
            <a:endParaRPr lang="en-US" altLang="en-US"/>
          </a:p>
        </p:txBody>
      </p:sp>
    </p:spTree>
    <p:extLst>
      <p:ext uri="{BB962C8B-B14F-4D97-AF65-F5344CB8AC3E}">
        <p14:creationId xmlns:p14="http://schemas.microsoft.com/office/powerpoint/2010/main" val="2697884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6" descr="图片包含 物体&#10;&#10;描述已自动生成">
            <a:extLst>
              <a:ext uri="{FF2B5EF4-FFF2-40B4-BE49-F238E27FC236}">
                <a16:creationId xmlns:a16="http://schemas.microsoft.com/office/drawing/2014/main" id="{7E695F0F-0743-9B1B-60E0-9873CB7F7A89}"/>
              </a:ext>
            </a:extLst>
          </p:cNvPr>
          <p:cNvPicPr>
            <a:picLocks noChangeAspect="1"/>
          </p:cNvPicPr>
          <p:nvPr/>
        </p:nvPicPr>
        <p:blipFill>
          <a:blip r:embed="rId2">
            <a:extLst>
              <a:ext uri="{28A0092B-C50C-407E-A947-70E740481C1C}">
                <a14:useLocalDpi xmlns:a14="http://schemas.microsoft.com/office/drawing/2010/main" val="0"/>
              </a:ext>
            </a:extLst>
          </a:blip>
          <a:srcRect b="24480"/>
          <a:stretch>
            <a:fillRect/>
          </a:stretch>
        </p:blipFill>
        <p:spPr bwMode="auto">
          <a:xfrm>
            <a:off x="0" y="1679575"/>
            <a:ext cx="12192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descr="图片包含 恐龙, 爬行动物, 树叶&#10;&#10;描述已自动生成">
            <a:extLst>
              <a:ext uri="{FF2B5EF4-FFF2-40B4-BE49-F238E27FC236}">
                <a16:creationId xmlns:a16="http://schemas.microsoft.com/office/drawing/2014/main" id="{8532562C-062D-93F6-B046-16447B7B7924}"/>
              </a:ext>
            </a:extLst>
          </p:cNvPr>
          <p:cNvPicPr>
            <a:picLocks noChangeAspect="1"/>
          </p:cNvPicPr>
          <p:nvPr/>
        </p:nvPicPr>
        <p:blipFill rotWithShape="1">
          <a:blip r:embed="rId3"/>
          <a:srcRect l="58594" t="55271"/>
          <a:stretch>
            <a:fillRect/>
          </a:stretch>
        </p:blipFill>
        <p:spPr>
          <a:xfrm>
            <a:off x="8589963" y="4662488"/>
            <a:ext cx="3602037" cy="2189162"/>
          </a:xfrm>
          <a:prstGeom prst="rect">
            <a:avLst/>
          </a:prstGeom>
          <a:effectLst>
            <a:outerShdw blurRad="50800" dist="38100" dir="8100000" algn="tr" rotWithShape="0">
              <a:prstClr val="black">
                <a:alpha val="40000"/>
              </a:prstClr>
            </a:outerShdw>
          </a:effectLst>
        </p:spPr>
      </p:pic>
      <p:pic>
        <p:nvPicPr>
          <p:cNvPr id="4" name="图片 8" descr="图片包含 恐龙, 爬行动物, 树叶&#10;&#10;描述已自动生成">
            <a:extLst>
              <a:ext uri="{FF2B5EF4-FFF2-40B4-BE49-F238E27FC236}">
                <a16:creationId xmlns:a16="http://schemas.microsoft.com/office/drawing/2014/main" id="{F0D784F3-50B4-5ABA-36C0-CBC1798459CF}"/>
              </a:ext>
            </a:extLst>
          </p:cNvPr>
          <p:cNvPicPr>
            <a:picLocks noChangeAspect="1"/>
          </p:cNvPicPr>
          <p:nvPr/>
        </p:nvPicPr>
        <p:blipFill rotWithShape="1">
          <a:blip r:embed="rId4"/>
          <a:srcRect t="7" r="82628" b="76009"/>
          <a:stretch>
            <a:fillRect/>
          </a:stretch>
        </p:blipFill>
        <p:spPr>
          <a:xfrm>
            <a:off x="0" y="0"/>
            <a:ext cx="1757363" cy="1363663"/>
          </a:xfrm>
          <a:prstGeom prst="rect">
            <a:avLst/>
          </a:prstGeom>
          <a:effectLst>
            <a:outerShdw blurRad="50800" dist="38100" dir="2700000" algn="tl" rotWithShape="0">
              <a:prstClr val="black">
                <a:alpha val="40000"/>
              </a:prstClr>
            </a:outerShdw>
          </a:effectLst>
        </p:spPr>
      </p:pic>
      <p:pic>
        <p:nvPicPr>
          <p:cNvPr id="5" name="图片 9" descr="图片包含 恐龙, 爬行动物, 树叶&#10;&#10;描述已自动生成">
            <a:extLst>
              <a:ext uri="{FF2B5EF4-FFF2-40B4-BE49-F238E27FC236}">
                <a16:creationId xmlns:a16="http://schemas.microsoft.com/office/drawing/2014/main" id="{B12EFE3C-F49B-45DC-F994-C3985F8324B5}"/>
              </a:ext>
            </a:extLst>
          </p:cNvPr>
          <p:cNvPicPr>
            <a:picLocks noChangeAspect="1"/>
          </p:cNvPicPr>
          <p:nvPr/>
        </p:nvPicPr>
        <p:blipFill rotWithShape="1">
          <a:blip r:embed="rId4"/>
          <a:srcRect l="74157" t="7" b="76009"/>
          <a:stretch>
            <a:fillRect/>
          </a:stretch>
        </p:blipFill>
        <p:spPr>
          <a:xfrm>
            <a:off x="9578975" y="0"/>
            <a:ext cx="2613025" cy="1363663"/>
          </a:xfrm>
          <a:prstGeom prst="rect">
            <a:avLst/>
          </a:prstGeom>
          <a:effectLst>
            <a:outerShdw blurRad="50800" dist="38100" dir="2700000" algn="tl" rotWithShape="0">
              <a:prstClr val="black">
                <a:alpha val="40000"/>
              </a:prstClr>
            </a:outerShdw>
          </a:effectLst>
        </p:spPr>
      </p:pic>
      <p:pic>
        <p:nvPicPr>
          <p:cNvPr id="6" name="图片 10" descr="图片包含 恐龙, 爬行动物, 树叶&#10;&#10;描述已自动生成">
            <a:extLst>
              <a:ext uri="{FF2B5EF4-FFF2-40B4-BE49-F238E27FC236}">
                <a16:creationId xmlns:a16="http://schemas.microsoft.com/office/drawing/2014/main" id="{E37EC96F-AE28-37B3-4362-CC3D2EB00FBF}"/>
              </a:ext>
            </a:extLst>
          </p:cNvPr>
          <p:cNvPicPr>
            <a:picLocks noChangeAspect="1"/>
          </p:cNvPicPr>
          <p:nvPr/>
        </p:nvPicPr>
        <p:blipFill rotWithShape="1">
          <a:blip r:embed="rId5"/>
          <a:srcRect t="62296" r="72090"/>
          <a:stretch>
            <a:fillRect/>
          </a:stretch>
        </p:blipFill>
        <p:spPr>
          <a:xfrm>
            <a:off x="0" y="5011738"/>
            <a:ext cx="2428875" cy="18462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6974"/>
      </p:ext>
    </p:extLst>
  </p:cSld>
  <p:clrMapOvr>
    <a:masterClrMapping/>
  </p:clrMapOvr>
  <p:transition spd="med" advClick="0"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23036130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0457499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5" name="图片 1">
            <a:extLst>
              <a:ext uri="{FF2B5EF4-FFF2-40B4-BE49-F238E27FC236}">
                <a16:creationId xmlns:a16="http://schemas.microsoft.com/office/drawing/2014/main" id="{798C8C87-65AC-42CA-BB7C-A12726A9E7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19318562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80A802-5444-40C5-A3FE-45B9D780907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02116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B7B10C6-EF82-427A-E97E-BA8C0585469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62834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7" r:id="rId3"/>
    <p:sldLayoutId id="2147483698" r:id="rId4"/>
    <p:sldLayoutId id="2147483699" r:id="rId5"/>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CB8B23C-71E0-FC66-F806-352C9132FF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61757919"/>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632EB58-D5BF-A857-31B9-9F47E88C29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44380756"/>
      </p:ext>
    </p:extLst>
  </p:cSld>
  <p:clrMap bg1="lt1" tx1="dk1" bg2="lt2" tx2="dk2" accent1="accent1" accent2="accent2" accent3="accent3" accent4="accent4" accent5="accent5" accent6="accent6" hlink="hlink" folHlink="folHlink"/>
  <p:sldLayoutIdLst>
    <p:sldLayoutId id="2147483679" r:id="rId1"/>
    <p:sldLayoutId id="2147483680"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40.png"/><Relationship Id="rId5" Type="http://schemas.openxmlformats.org/officeDocument/2006/relationships/image" Target="../media/image41.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4.wav"/><Relationship Id="rId7"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image" Target="../media/image46.sv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4.wav"/><Relationship Id="rId7"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43.png"/><Relationship Id="rId5" Type="http://schemas.openxmlformats.org/officeDocument/2006/relationships/image" Target="../media/image46.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49.jpeg"/><Relationship Id="rId5" Type="http://schemas.openxmlformats.org/officeDocument/2006/relationships/image" Target="../media/image47.png"/><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1.jpe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50.jpeg"/><Relationship Id="rId5" Type="http://schemas.openxmlformats.org/officeDocument/2006/relationships/image" Target="../media/image47.png"/><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3.jpe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52.jpeg"/><Relationship Id="rId5" Type="http://schemas.openxmlformats.org/officeDocument/2006/relationships/image" Target="../media/image47.png"/><Relationship Id="rId4" Type="http://schemas.openxmlformats.org/officeDocument/2006/relationships/image" Target="../media/image46.sv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54.png"/><Relationship Id="rId5" Type="http://schemas.openxmlformats.org/officeDocument/2006/relationships/image" Target="../media/image47.png"/><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55.gif"/><Relationship Id="rId5" Type="http://schemas.openxmlformats.org/officeDocument/2006/relationships/image" Target="../media/image47.png"/><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8.xml"/><Relationship Id="rId1" Type="http://schemas.openxmlformats.org/officeDocument/2006/relationships/tags" Target="../tags/tag12.xml"/><Relationship Id="rId6" Type="http://schemas.openxmlformats.org/officeDocument/2006/relationships/image" Target="../media/image61.png"/><Relationship Id="rId5" Type="http://schemas.openxmlformats.org/officeDocument/2006/relationships/image" Target="../media/image40.png"/><Relationship Id="rId4" Type="http://schemas.openxmlformats.org/officeDocument/2006/relationships/image" Target="../media/image66.svg"/></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8.png"/><Relationship Id="rId7" Type="http://schemas.openxmlformats.org/officeDocument/2006/relationships/image" Target="../media/image7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75.svg"/><Relationship Id="rId4" Type="http://schemas.openxmlformats.org/officeDocument/2006/relationships/image" Target="../media/image68.png"/><Relationship Id="rId9" Type="http://schemas.openxmlformats.org/officeDocument/2006/relationships/image" Target="../media/image79.sv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audio" Target="../media/audio1.wav"/><Relationship Id="rId21" Type="http://schemas.openxmlformats.org/officeDocument/2006/relationships/image" Target="../media/image23.png"/><Relationship Id="rId7" Type="http://schemas.openxmlformats.org/officeDocument/2006/relationships/image" Target="../media/image13.png"/><Relationship Id="rId12" Type="http://schemas.openxmlformats.org/officeDocument/2006/relationships/slide" Target="slide8.xml"/><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slide" Target="slide9.xml"/><Relationship Id="rId20"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slide" Target="slide7.xml"/><Relationship Id="rId11" Type="http://schemas.openxmlformats.org/officeDocument/2006/relationships/image" Target="../media/image16.png"/><Relationship Id="rId24" Type="http://schemas.openxmlformats.org/officeDocument/2006/relationships/image" Target="../media/image26.gif"/><Relationship Id="rId5" Type="http://schemas.openxmlformats.org/officeDocument/2006/relationships/image" Target="../media/image12.jpeg"/><Relationship Id="rId15" Type="http://schemas.openxmlformats.org/officeDocument/2006/relationships/image" Target="../media/image18.png"/><Relationship Id="rId23" Type="http://schemas.openxmlformats.org/officeDocument/2006/relationships/image" Target="../media/image25.png"/><Relationship Id="rId10" Type="http://schemas.openxmlformats.org/officeDocument/2006/relationships/slide" Target="slide6.xml"/><Relationship Id="rId19"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slide" Target="slide5.xml"/><Relationship Id="rId22"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image" Target="../media/image29.svg"/><Relationship Id="rId10"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3.wav"/><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9.svg"/><Relationship Id="rId11" Type="http://schemas.openxmlformats.org/officeDocument/2006/relationships/image" Target="../media/image21.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image" Target="../media/image29.svg"/><Relationship Id="rId10"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image" Target="../media/image29.svg"/><Relationship Id="rId10"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77C2E6FC-64EA-6EB4-0100-DFE5E905E62E}"/>
              </a:ext>
            </a:extLst>
          </p:cNvPr>
          <p:cNvSpPr>
            <a:spLocks noGrp="1"/>
          </p:cNvSpPr>
          <p:nvPr>
            <p:ph type="ctrTitle"/>
          </p:nvPr>
        </p:nvSpPr>
        <p:spPr>
          <a:xfrm>
            <a:off x="0" y="131763"/>
            <a:ext cx="11903075" cy="890587"/>
          </a:xfrm>
        </p:spPr>
        <p:txBody>
          <a:bodyPr/>
          <a:lstStyle/>
          <a:p>
            <a:pPr eaLnBrk="1" hangingPunct="1"/>
            <a:r>
              <a:rPr lang="en-US" altLang="en-US" sz="2200" dirty="0">
                <a:solidFill>
                  <a:srgbClr val="002060"/>
                </a:solidFill>
                <a:latin typeface="Times New Roman" panose="02020603050405020304" pitchFamily="18" charset="0"/>
                <a:cs typeface="Times New Roman" panose="02020603050405020304" pitchFamily="18" charset="0"/>
              </a:rPr>
              <a:t>ỦY BAN NHÂN DÂN THỊ XÃ HOÀI NHƠN</a:t>
            </a:r>
            <a:br>
              <a:rPr lang="en-US" altLang="en-US" sz="2200" dirty="0">
                <a:solidFill>
                  <a:srgbClr val="002060"/>
                </a:solidFill>
                <a:latin typeface="Times New Roman" panose="02020603050405020304" pitchFamily="18" charset="0"/>
                <a:cs typeface="Times New Roman" panose="02020603050405020304" pitchFamily="18" charset="0"/>
              </a:rPr>
            </a:br>
            <a:r>
              <a:rPr lang="en-US" altLang="en-US" sz="2200" b="1" dirty="0">
                <a:solidFill>
                  <a:srgbClr val="002060"/>
                </a:solidFill>
                <a:latin typeface="Times New Roman" panose="02020603050405020304" pitchFamily="18" charset="0"/>
                <a:cs typeface="Times New Roman" panose="02020603050405020304" pitchFamily="18" charset="0"/>
              </a:rPr>
              <a:t>TRƯỜNG TIỂU HỌC SỐ 2 HOÀI THANH</a:t>
            </a:r>
          </a:p>
        </p:txBody>
      </p:sp>
      <p:sp>
        <p:nvSpPr>
          <p:cNvPr id="4099" name="Subtitle 2">
            <a:extLst>
              <a:ext uri="{FF2B5EF4-FFF2-40B4-BE49-F238E27FC236}">
                <a16:creationId xmlns:a16="http://schemas.microsoft.com/office/drawing/2014/main" id="{43EA7907-0EE1-C9A0-ACAD-77981E9A458D}"/>
              </a:ext>
            </a:extLst>
          </p:cNvPr>
          <p:cNvSpPr txBox="1">
            <a:spLocks/>
          </p:cNvSpPr>
          <p:nvPr/>
        </p:nvSpPr>
        <p:spPr bwMode="auto">
          <a:xfrm>
            <a:off x="471487" y="4675981"/>
            <a:ext cx="112490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b="1" dirty="0" err="1">
                <a:solidFill>
                  <a:srgbClr val="0070C0"/>
                </a:solidFill>
                <a:latin typeface="Times New Roman" panose="02020603050405020304" pitchFamily="18" charset="0"/>
                <a:cs typeface="Times New Roman" panose="02020603050405020304" pitchFamily="18" charset="0"/>
              </a:rPr>
              <a:t>Giáo</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viên</a:t>
            </a:r>
            <a:r>
              <a:rPr lang="en-US" altLang="en-US" b="1" dirty="0">
                <a:solidFill>
                  <a:srgbClr val="0070C0"/>
                </a:solidFill>
                <a:latin typeface="Times New Roman" panose="02020603050405020304" pitchFamily="18" charset="0"/>
                <a:cs typeface="Times New Roman" panose="02020603050405020304" pitchFamily="18" charset="0"/>
              </a:rPr>
              <a:t> : </a:t>
            </a:r>
            <a:r>
              <a:rPr lang="en-US" altLang="en-US" b="1" dirty="0" err="1">
                <a:solidFill>
                  <a:srgbClr val="0070C0"/>
                </a:solidFill>
                <a:latin typeface="Times New Roman" panose="02020603050405020304" pitchFamily="18" charset="0"/>
                <a:cs typeface="Times New Roman" panose="02020603050405020304" pitchFamily="18" charset="0"/>
              </a:rPr>
              <a:t>Dương</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Ngọc</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Xuyên</a:t>
            </a:r>
            <a:endParaRPr lang="en-US" altLang="en-US" b="1" dirty="0">
              <a:solidFill>
                <a:srgbClr val="0070C0"/>
              </a:solidFill>
              <a:latin typeface="Times New Roman" panose="02020603050405020304" pitchFamily="18" charset="0"/>
              <a:cs typeface="Times New Roman" panose="02020603050405020304" pitchFamily="18" charset="0"/>
            </a:endParaRPr>
          </a:p>
        </p:txBody>
      </p:sp>
      <p:pic>
        <p:nvPicPr>
          <p:cNvPr id="4100" name="Picture 2" descr="POINSET2">
            <a:extLst>
              <a:ext uri="{FF2B5EF4-FFF2-40B4-BE49-F238E27FC236}">
                <a16:creationId xmlns:a16="http://schemas.microsoft.com/office/drawing/2014/main" id="{AAA52185-56CE-DF72-87F5-D2941E447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189369" y="-54769"/>
            <a:ext cx="16256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3" descr="POINSET2">
            <a:extLst>
              <a:ext uri="{FF2B5EF4-FFF2-40B4-BE49-F238E27FC236}">
                <a16:creationId xmlns:a16="http://schemas.microsoft.com/office/drawing/2014/main" id="{0258A8D7-0905-7631-E10B-159DB4A30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74613"/>
            <a:ext cx="20701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descr="POINSET2">
            <a:extLst>
              <a:ext uri="{FF2B5EF4-FFF2-40B4-BE49-F238E27FC236}">
                <a16:creationId xmlns:a16="http://schemas.microsoft.com/office/drawing/2014/main" id="{13F564A2-7228-C6E0-F47B-191D91E9B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48469" y="4633119"/>
            <a:ext cx="1739900"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5" descr="POINSET2">
            <a:extLst>
              <a:ext uri="{FF2B5EF4-FFF2-40B4-BE49-F238E27FC236}">
                <a16:creationId xmlns:a16="http://schemas.microsoft.com/office/drawing/2014/main" id="{8E86D784-BD90-A4D6-1903-021EC4303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115550" y="5248275"/>
            <a:ext cx="20193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6399830-069E-5FD0-94CF-F4EA9C045BB2}"/>
              </a:ext>
            </a:extLst>
          </p:cNvPr>
          <p:cNvSpPr/>
          <p:nvPr/>
        </p:nvSpPr>
        <p:spPr>
          <a:xfrm>
            <a:off x="1446727" y="1779560"/>
            <a:ext cx="9298546" cy="2564805"/>
          </a:xfrm>
          <a:prstGeom prst="rect">
            <a:avLst/>
          </a:prstGeom>
          <a:ln>
            <a:noFill/>
          </a:ln>
          <a:effectLst/>
          <a:scene3d>
            <a:camera prst="orthographicFront">
              <a:rot lat="0" lon="0" rev="0"/>
            </a:camera>
            <a:lightRig rig="contrasting" dir="t">
              <a:rot lat="0" lon="0" rev="7800000"/>
            </a:lightRig>
          </a:scene3d>
          <a:sp3d>
            <a:bevelT w="139700" h="139700"/>
          </a:sp3d>
        </p:spPr>
        <p:txBody>
          <a:bodyPr>
            <a:spAutoFit/>
          </a:bodyPr>
          <a:lstStyle/>
          <a:p>
            <a:pPr algn="ctr" eaLnBrk="1" fontAlgn="auto" hangingPunct="1">
              <a:lnSpc>
                <a:spcPct val="150000"/>
              </a:lnSpc>
              <a:spcBef>
                <a:spcPts val="0"/>
              </a:spcBef>
              <a:spcAft>
                <a:spcPts val="0"/>
              </a:spcAft>
              <a:defRPr/>
            </a:pPr>
            <a:r>
              <a:rPr lang="en-US" sz="4000" b="1" dirty="0" smtClean="0">
                <a:solidFill>
                  <a:srgbClr val="FF0000"/>
                </a:solidFill>
                <a:latin typeface="Times New Roman" panose="02020603050405020304" pitchFamily="18" charset="0"/>
                <a:cs typeface="Times New Roman" panose="02020603050405020304" pitchFamily="18" charset="0"/>
              </a:rPr>
              <a:t>BÀI GIẢNG </a:t>
            </a:r>
            <a:endParaRPr lang="en-US" sz="4000" b="1" dirty="0">
              <a:solidFill>
                <a:srgbClr val="FF0000"/>
              </a:solidFill>
              <a:latin typeface="Times New Roman" panose="02020603050405020304" pitchFamily="18" charset="0"/>
              <a:cs typeface="Times New Roman" panose="02020603050405020304" pitchFamily="18" charset="0"/>
            </a:endParaRPr>
          </a:p>
          <a:p>
            <a:pPr marL="114300" marR="0" algn="ctr">
              <a:lnSpc>
                <a:spcPct val="150000"/>
              </a:lnSpc>
              <a:spcAft>
                <a:spcPts val="1000"/>
              </a:spcAft>
            </a:pP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Môn: </a:t>
            </a:r>
            <a:r>
              <a:rPr lang="en-US" sz="24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lý</a:t>
            </a:r>
            <a:endParaRPr lang="en-US" sz="2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Aft>
                <a:spcPts val="1000"/>
              </a:spcAft>
            </a:pPr>
            <a:r>
              <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a:t>
            </a:r>
            <a:r>
              <a:rPr lang="vi-VN"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hủ đề</a:t>
            </a:r>
            <a:r>
              <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4: DUYÊN HẢI MIỀN TRUNG</a:t>
            </a:r>
            <a:endParaRPr lang="en-US" sz="2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Aft>
                <a:spcPts val="1000"/>
              </a:spcAft>
            </a:pPr>
            <a:r>
              <a:rPr lang="nl-NL"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Bài: THIÊN NHIÊN VÙNG DUYÊN HẢI MIỀN TRUNG (Tiết 2)</a:t>
            </a:r>
            <a:endParaRPr lang="en-US" sz="2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234561" y="1955852"/>
            <a:ext cx="6604002" cy="2123658"/>
          </a:xfrm>
          <a:prstGeom prst="rect">
            <a:avLst/>
          </a:prstGeom>
          <a:noFill/>
        </p:spPr>
        <p:txBody>
          <a:bodyPr wrap="square">
            <a:spAutoFit/>
          </a:bodyPr>
          <a:lstStyle/>
          <a:p>
            <a:pPr lvl="0" algn="ctr"/>
            <a:r>
              <a:rPr lang="en-US" sz="6600" b="1" i="1" dirty="0">
                <a:solidFill>
                  <a:srgbClr val="FF0000"/>
                </a:solidFill>
                <a:latin typeface="Times New Roman" panose="02020603050405020304" pitchFamily="18" charset="0"/>
                <a:cs typeface="Times New Roman" panose="02020603050405020304" pitchFamily="18" charset="0"/>
              </a:rPr>
              <a:t>2. </a:t>
            </a:r>
            <a:r>
              <a:rPr lang="en-US" sz="6600" b="1" i="1" dirty="0" err="1">
                <a:solidFill>
                  <a:srgbClr val="FF0000"/>
                </a:solidFill>
                <a:latin typeface="Times New Roman" panose="02020603050405020304" pitchFamily="18" charset="0"/>
                <a:cs typeface="Times New Roman" panose="02020603050405020304" pitchFamily="18" charset="0"/>
              </a:rPr>
              <a:t>Đặc</a:t>
            </a:r>
            <a:r>
              <a:rPr lang="en-US" sz="6600" b="1" i="1" dirty="0">
                <a:solidFill>
                  <a:srgbClr val="FF0000"/>
                </a:solidFill>
                <a:latin typeface="Times New Roman" panose="02020603050405020304" pitchFamily="18" charset="0"/>
                <a:cs typeface="Times New Roman" panose="02020603050405020304" pitchFamily="18" charset="0"/>
              </a:rPr>
              <a:t> </a:t>
            </a:r>
            <a:r>
              <a:rPr lang="en-US" sz="6600" b="1" i="1" dirty="0" err="1">
                <a:solidFill>
                  <a:srgbClr val="FF0000"/>
                </a:solidFill>
                <a:latin typeface="Times New Roman" panose="02020603050405020304" pitchFamily="18" charset="0"/>
                <a:cs typeface="Times New Roman" panose="02020603050405020304" pitchFamily="18" charset="0"/>
              </a:rPr>
              <a:t>điểm</a:t>
            </a:r>
            <a:r>
              <a:rPr lang="en-US" sz="6600" b="1" i="1" dirty="0">
                <a:solidFill>
                  <a:srgbClr val="FF0000"/>
                </a:solidFill>
                <a:latin typeface="Times New Roman" panose="02020603050405020304" pitchFamily="18" charset="0"/>
                <a:cs typeface="Times New Roman" panose="02020603050405020304" pitchFamily="18" charset="0"/>
              </a:rPr>
              <a:t> </a:t>
            </a:r>
          </a:p>
          <a:p>
            <a:pPr lvl="0" algn="ctr"/>
            <a:r>
              <a:rPr lang="en-US" sz="6600" b="1" i="1" dirty="0" err="1">
                <a:solidFill>
                  <a:srgbClr val="FF0000"/>
                </a:solidFill>
                <a:latin typeface="Times New Roman" panose="02020603050405020304" pitchFamily="18" charset="0"/>
                <a:cs typeface="Times New Roman" panose="02020603050405020304" pitchFamily="18" charset="0"/>
              </a:rPr>
              <a:t>thiên</a:t>
            </a:r>
            <a:r>
              <a:rPr lang="en-US" sz="6600" b="1" i="1" dirty="0">
                <a:solidFill>
                  <a:srgbClr val="FF0000"/>
                </a:solidFill>
                <a:latin typeface="Times New Roman" panose="02020603050405020304" pitchFamily="18" charset="0"/>
                <a:cs typeface="Times New Roman" panose="02020603050405020304" pitchFamily="18" charset="0"/>
              </a:rPr>
              <a:t> </a:t>
            </a:r>
            <a:r>
              <a:rPr lang="en-US" sz="6600" b="1" i="1" dirty="0" err="1">
                <a:solidFill>
                  <a:srgbClr val="FF0000"/>
                </a:solidFill>
                <a:latin typeface="Times New Roman" panose="02020603050405020304" pitchFamily="18" charset="0"/>
                <a:cs typeface="Times New Roman" panose="02020603050405020304" pitchFamily="18" charset="0"/>
              </a:rPr>
              <a:t>nhiên</a:t>
            </a:r>
            <a:endPar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0" name="Picture 7"/>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65D0242-1476-57F1-3588-60FC12DEE3F1}"/>
              </a:ext>
            </a:extLst>
          </p:cNvPr>
          <p:cNvGrpSpPr/>
          <p:nvPr/>
        </p:nvGrpSpPr>
        <p:grpSpPr>
          <a:xfrm>
            <a:off x="6801493" y="0"/>
            <a:ext cx="2517174" cy="783468"/>
            <a:chOff x="1317502" y="35831"/>
            <a:chExt cx="9626115" cy="1138751"/>
          </a:xfrm>
        </p:grpSpPr>
        <p:grpSp>
          <p:nvGrpSpPr>
            <p:cNvPr id="5" name="Group 4">
              <a:extLst>
                <a:ext uri="{FF2B5EF4-FFF2-40B4-BE49-F238E27FC236}">
                  <a16:creationId xmlns:a16="http://schemas.microsoft.com/office/drawing/2014/main"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Diagonal Corners Rounded 39">
                <a:extLst>
                  <a:ext uri="{FF2B5EF4-FFF2-40B4-BE49-F238E27FC236}">
                    <a16:creationId xmlns:a16="http://schemas.microsoft.com/office/drawing/2014/main"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84E21C1D-CAC7-0473-C2D7-948BE28F7078}"/>
                </a:ext>
              </a:extLst>
            </p:cNvPr>
            <p:cNvSpPr txBox="1"/>
            <p:nvPr/>
          </p:nvSpPr>
          <p:spPr>
            <a:xfrm>
              <a:off x="1608090" y="85729"/>
              <a:ext cx="9321799" cy="605778"/>
            </a:xfrm>
            <a:prstGeom prst="rect">
              <a:avLst/>
            </a:prstGeom>
            <a:noFill/>
          </p:spPr>
          <p:txBody>
            <a:bodyPr wrap="square" rtlCol="0">
              <a:spAutoFit/>
            </a:bodyPr>
            <a:lstStyle/>
            <a:p>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a)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Địa</a:t>
              </a:r>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hình</a:t>
              </a:r>
              <a:endPar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endParaRPr>
            </a:p>
          </p:txBody>
        </p:sp>
      </p:grpSp>
      <p:pic>
        <p:nvPicPr>
          <p:cNvPr id="11" name="图片 11">
            <a:extLst>
              <a:ext uri="{FF2B5EF4-FFF2-40B4-BE49-F238E27FC236}">
                <a16:creationId xmlns:a16="http://schemas.microsoft.com/office/drawing/2014/main"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825447" y="585627"/>
            <a:ext cx="5751510" cy="5537587"/>
          </a:xfrm>
          <a:prstGeom prst="rect">
            <a:avLst/>
          </a:prstGeom>
        </p:spPr>
      </p:pic>
      <p:sp>
        <p:nvSpPr>
          <p:cNvPr id="12" name="TextBox 11">
            <a:extLst>
              <a:ext uri="{FF2B5EF4-FFF2-40B4-BE49-F238E27FC236}">
                <a16:creationId xmlns:a16="http://schemas.microsoft.com/office/drawing/2014/main" id="{85965FD8-9247-8C12-55C8-74D554A78A48}"/>
              </a:ext>
            </a:extLst>
          </p:cNvPr>
          <p:cNvSpPr txBox="1"/>
          <p:nvPr/>
        </p:nvSpPr>
        <p:spPr>
          <a:xfrm>
            <a:off x="6478988" y="2365126"/>
            <a:ext cx="4343276" cy="2062103"/>
          </a:xfrm>
          <a:prstGeom prst="rect">
            <a:avLst/>
          </a:prstGeom>
          <a:noFill/>
        </p:spPr>
        <p:txBody>
          <a:bodyPr wrap="square">
            <a:spAutoFit/>
          </a:bodyPr>
          <a:lstStyle/>
          <a:p>
            <a:pPr algn="ctr"/>
            <a:r>
              <a:rPr lang="vi-VN" sz="3200" b="1" i="1" dirty="0">
                <a:latin typeface="Calibri" panose="020F0502020204030204" pitchFamily="34" charset="0"/>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dãy núi Trường Sơn, dãy núi Bạch Mã, đèo Hải Vân</a:t>
            </a:r>
            <a:endParaRPr lang="en-US" sz="3200" b="1" i="1" dirty="0">
              <a:latin typeface="Calibri" panose="020F0502020204030204" pitchFamily="34" charset="0"/>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id="{F65D9B75-5E96-E5F4-1C25-6C675938DC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38" name="Picture 37">
            <a:extLst>
              <a:ext uri="{FF2B5EF4-FFF2-40B4-BE49-F238E27FC236}">
                <a16:creationId xmlns:a16="http://schemas.microsoft.com/office/drawing/2014/main" id="{49A29946-6620-B7F9-B950-DAF5B27A19CF}"/>
              </a:ext>
            </a:extLst>
          </p:cNvPr>
          <p:cNvPicPr>
            <a:picLocks noChangeAspect="1"/>
          </p:cNvPicPr>
          <p:nvPr/>
        </p:nvPicPr>
        <p:blipFill>
          <a:blip r:embed="rId8"/>
          <a:stretch>
            <a:fillRect/>
          </a:stretch>
        </p:blipFill>
        <p:spPr>
          <a:xfrm>
            <a:off x="0" y="1412910"/>
            <a:ext cx="6164537" cy="4689939"/>
          </a:xfrm>
          <a:prstGeom prst="rect">
            <a:avLst/>
          </a:prstGeom>
        </p:spPr>
      </p:pic>
      <p:sp>
        <p:nvSpPr>
          <p:cNvPr id="39" name="Oval 38">
            <a:extLst>
              <a:ext uri="{FF2B5EF4-FFF2-40B4-BE49-F238E27FC236}">
                <a16:creationId xmlns:a16="http://schemas.microsoft.com/office/drawing/2014/main" id="{D21FCCCB-8225-B4BC-BEB5-55EB712655ED}"/>
              </a:ext>
            </a:extLst>
          </p:cNvPr>
          <p:cNvSpPr/>
          <p:nvPr/>
        </p:nvSpPr>
        <p:spPr>
          <a:xfrm rot="18946820">
            <a:off x="3152787" y="1326880"/>
            <a:ext cx="400489" cy="34253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4E8D5D2-3166-B5EC-8D0C-FF8145269C1A}"/>
              </a:ext>
            </a:extLst>
          </p:cNvPr>
          <p:cNvSpPr/>
          <p:nvPr/>
        </p:nvSpPr>
        <p:spPr>
          <a:xfrm rot="15339137">
            <a:off x="3726728" y="2835245"/>
            <a:ext cx="344916" cy="5233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04DEEFA-C3D2-FD4C-5E0F-2B690800A203}"/>
              </a:ext>
            </a:extLst>
          </p:cNvPr>
          <p:cNvSpPr/>
          <p:nvPr/>
        </p:nvSpPr>
        <p:spPr>
          <a:xfrm rot="15339137">
            <a:off x="4268869" y="2760484"/>
            <a:ext cx="418047" cy="61759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up)">
                                      <p:cBhvr>
                                        <p:cTn id="31" dur="500"/>
                                        <p:tgtEl>
                                          <p:spTgt spid="45"/>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animBg="1"/>
      <p:bldP spid="40"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65D0242-1476-57F1-3588-60FC12DEE3F1}"/>
              </a:ext>
            </a:extLst>
          </p:cNvPr>
          <p:cNvGrpSpPr/>
          <p:nvPr/>
        </p:nvGrpSpPr>
        <p:grpSpPr>
          <a:xfrm>
            <a:off x="6205591" y="89837"/>
            <a:ext cx="2517174" cy="783468"/>
            <a:chOff x="1317502" y="35831"/>
            <a:chExt cx="9626115" cy="1138751"/>
          </a:xfrm>
        </p:grpSpPr>
        <p:grpSp>
          <p:nvGrpSpPr>
            <p:cNvPr id="5" name="Group 4">
              <a:extLst>
                <a:ext uri="{FF2B5EF4-FFF2-40B4-BE49-F238E27FC236}">
                  <a16:creationId xmlns:a16="http://schemas.microsoft.com/office/drawing/2014/main"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39">
                <a:extLst>
                  <a:ext uri="{FF2B5EF4-FFF2-40B4-BE49-F238E27FC236}">
                    <a16:creationId xmlns:a16="http://schemas.microsoft.com/office/drawing/2014/main"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4E21C1D-CAC7-0473-C2D7-948BE28F7078}"/>
                </a:ext>
              </a:extLst>
            </p:cNvPr>
            <p:cNvSpPr txBox="1"/>
            <p:nvPr/>
          </p:nvSpPr>
          <p:spPr>
            <a:xfrm>
              <a:off x="1608090" y="85729"/>
              <a:ext cx="9321799" cy="6057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a)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Địa</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hình</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pic>
        <p:nvPicPr>
          <p:cNvPr id="11" name="图片 11">
            <a:extLst>
              <a:ext uri="{FF2B5EF4-FFF2-40B4-BE49-F238E27FC236}">
                <a16:creationId xmlns:a16="http://schemas.microsoft.com/office/drawing/2014/main"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691883" y="585627"/>
            <a:ext cx="5885074" cy="5537587"/>
          </a:xfrm>
          <a:prstGeom prst="rect">
            <a:avLst/>
          </a:prstGeom>
        </p:spPr>
      </p:pic>
      <p:sp>
        <p:nvSpPr>
          <p:cNvPr id="12" name="TextBox 11">
            <a:extLst>
              <a:ext uri="{FF2B5EF4-FFF2-40B4-BE49-F238E27FC236}">
                <a16:creationId xmlns:a16="http://schemas.microsoft.com/office/drawing/2014/main" id="{85965FD8-9247-8C12-55C8-74D554A78A48}"/>
              </a:ext>
            </a:extLst>
          </p:cNvPr>
          <p:cNvSpPr txBox="1"/>
          <p:nvPr/>
        </p:nvSpPr>
        <p:spPr>
          <a:xfrm>
            <a:off x="6222133" y="2324029"/>
            <a:ext cx="4586279" cy="2062103"/>
          </a:xfrm>
          <a:prstGeom prst="rect">
            <a:avLst/>
          </a:prstGeom>
          <a:noFill/>
        </p:spPr>
        <p:txBody>
          <a:bodyPr wrap="square">
            <a:spAutoFit/>
          </a:bodyPr>
          <a:lstStyle/>
          <a:p>
            <a:pPr lvl="0" algn="ct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vườn quốc gia Phong Nha - Kẻ Bàng, quần đảo Hoàng Sa - Trường Sa.</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id="{F65D9B75-5E96-E5F4-1C25-6C675938DC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9" name="Picture 8">
            <a:extLst>
              <a:ext uri="{FF2B5EF4-FFF2-40B4-BE49-F238E27FC236}">
                <a16:creationId xmlns:a16="http://schemas.microsoft.com/office/drawing/2014/main" id="{2CC91639-8316-0FF1-BC2A-262AB66E5327}"/>
              </a:ext>
            </a:extLst>
          </p:cNvPr>
          <p:cNvPicPr>
            <a:picLocks noChangeAspect="1"/>
          </p:cNvPicPr>
          <p:nvPr/>
        </p:nvPicPr>
        <p:blipFill>
          <a:blip r:embed="rId8"/>
          <a:stretch>
            <a:fillRect/>
          </a:stretch>
        </p:blipFill>
        <p:spPr>
          <a:xfrm>
            <a:off x="126125" y="867686"/>
            <a:ext cx="5744395" cy="5440648"/>
          </a:xfrm>
          <a:prstGeom prst="rect">
            <a:avLst/>
          </a:prstGeom>
        </p:spPr>
      </p:pic>
      <p:sp>
        <p:nvSpPr>
          <p:cNvPr id="14" name="Oval 13">
            <a:extLst>
              <a:ext uri="{FF2B5EF4-FFF2-40B4-BE49-F238E27FC236}">
                <a16:creationId xmlns:a16="http://schemas.microsoft.com/office/drawing/2014/main" id="{CE9B358B-8EE0-AA4C-5625-E3CCA9954872}"/>
              </a:ext>
            </a:extLst>
          </p:cNvPr>
          <p:cNvSpPr/>
          <p:nvPr/>
        </p:nvSpPr>
        <p:spPr>
          <a:xfrm rot="16200000">
            <a:off x="2397010" y="3311408"/>
            <a:ext cx="431514" cy="6718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D44226-B414-1F80-3770-9AD54D8E0FB8}"/>
              </a:ext>
            </a:extLst>
          </p:cNvPr>
          <p:cNvSpPr/>
          <p:nvPr/>
        </p:nvSpPr>
        <p:spPr>
          <a:xfrm rot="14748875">
            <a:off x="5001527" y="1369982"/>
            <a:ext cx="437306" cy="6350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D740DB-C325-A70E-5635-BF2F58805AB0}"/>
              </a:ext>
            </a:extLst>
          </p:cNvPr>
          <p:cNvSpPr/>
          <p:nvPr/>
        </p:nvSpPr>
        <p:spPr>
          <a:xfrm rot="14748875">
            <a:off x="5193538" y="2173481"/>
            <a:ext cx="561219" cy="63932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048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a:rPr>
              <a:t>Trường Sơn là dãy núi lớn ở vùng. Đồng thời đây cũng là dãy núi dài nhất của Việt Nam dài khoảng 1.100 km.</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1026" name="Picture 2" descr="Khám phá dãy núi dài nhất Việt Nam">
            <a:extLst>
              <a:ext uri="{FF2B5EF4-FFF2-40B4-BE49-F238E27FC236}">
                <a16:creationId xmlns:a16="http://schemas.microsoft.com/office/drawing/2014/main" id="{B2AE4DEC-5754-C494-1F55-5A1DA35E5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010" y="1840182"/>
            <a:ext cx="4985910" cy="3323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4195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Dãy Bạch Mã là một phần của dãy Trường Sơn, có hướng Tây - Đông đâm ngang ra biển. Dãy Bạch Mã là ranh giới tự nhiên giữa hai miền Nam - Bắc của nước ta.</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2050" name="Picture 2" descr="Vườn quốc gia Bạch Mã Huế, điểm đến hấp dẫn vùng đất Cố đô">
            <a:extLst>
              <a:ext uri="{FF2B5EF4-FFF2-40B4-BE49-F238E27FC236}">
                <a16:creationId xmlns:a16="http://schemas.microsoft.com/office/drawing/2014/main" id="{A13BCBF9-8DB1-8440-D9A4-868797233CD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88368" y="1615596"/>
            <a:ext cx="5201471" cy="3464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196017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libri"/>
              </a:rPr>
              <a:t>Đèo Hải Vân là đèo nằm trên dãy núi Bạch Mã, có độ dài gần 20 km, cao trung bình 500 m so với mực nước biển.</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3074" name="Picture 2" descr="Đèo Hải Vân - Thiên hạ đệ nhất hùng quan - Tạp chí Kiến Trúc">
            <a:extLst>
              <a:ext uri="{FF2B5EF4-FFF2-40B4-BE49-F238E27FC236}">
                <a16:creationId xmlns:a16="http://schemas.microsoft.com/office/drawing/2014/main" id="{47FF2FB6-8564-81D3-20BF-FF2B60ECB3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63" y="342845"/>
            <a:ext cx="5517222" cy="3105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hiêm ngưỡng vẻ đẹp của đèo Hải Vân">
            <a:extLst>
              <a:ext uri="{FF2B5EF4-FFF2-40B4-BE49-F238E27FC236}">
                <a16:creationId xmlns:a16="http://schemas.microsoft.com/office/drawing/2014/main" id="{0AAEE4F3-C93A-FA50-0760-E31D562DD3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434" y="3719244"/>
            <a:ext cx="5476126" cy="2929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9313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ppt_x"/>
                                          </p:val>
                                        </p:tav>
                                        <p:tav tm="100000">
                                          <p:val>
                                            <p:strVal val="#ppt_x"/>
                                          </p:val>
                                        </p:tav>
                                      </p:tavLst>
                                    </p:anim>
                                    <p:anim calcmode="lin" valueType="num">
                                      <p:cBhvr additive="base">
                                        <p:cTn id="1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347120" y="562285"/>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Vườn quốc gia Phong Nha - Kẻ Bàng nằm tại tỉnh Quảng Bình. Đặc trưng của vườn quốc gia là hệ thống hơn 400 hang động lớn nhỏ,các sông ngầm và hệ động thực vật quý hiếm.</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64550" y="4377616"/>
            <a:ext cx="2319020" cy="2289810"/>
          </a:xfrm>
          <a:prstGeom prst="rect">
            <a:avLst/>
          </a:prstGeom>
        </p:spPr>
      </p:pic>
      <p:pic>
        <p:nvPicPr>
          <p:cNvPr id="4098" name="Picture 2" descr="Cuộc thi trực tuyến “Tìm hiểu về công tác bảo tồn và phát huy giá trị của  Di sản thiên nhiên thế giới Vườn Quốc gia Phong Nha – Kẻ Bàng” nhân">
            <a:extLst>
              <a:ext uri="{FF2B5EF4-FFF2-40B4-BE49-F238E27FC236}">
                <a16:creationId xmlns:a16="http://schemas.microsoft.com/office/drawing/2014/main" id="{C38925A8-B40F-7D89-D501-1A729A5592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622" y="356483"/>
            <a:ext cx="4888280" cy="2866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Xây dựng Phong Nha trở thành điểm đến thân thiện và an toàn | Du lịch | Báo  ảnh Dân tộc và Miền núi">
            <a:extLst>
              <a:ext uri="{FF2B5EF4-FFF2-40B4-BE49-F238E27FC236}">
                <a16:creationId xmlns:a16="http://schemas.microsoft.com/office/drawing/2014/main" id="{B5C19A9C-A058-6C5B-066C-E60B81A65A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365" y="3419574"/>
            <a:ext cx="4867167" cy="3147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23917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092575" y="226032"/>
            <a:ext cx="5681609"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libri"/>
              </a:rPr>
              <a:t>Quần đảo Trường Sa thuộc tỉnh Khánh Hòa gồm hơn 100 hòn đảo cồn san hô và các bãi san hô nằm giải trên một vùng biển rộng khoảng 160.000 đến 180.000 km², các đảo có độ cao trung bình 3 đến 5 m. Tổng diện tích đất nổi và của các đảo đá cồn bãi ở đây khoảng 10 km².</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5122" name="Picture 2" descr="Trường Sa Lớn – Wikipedia tiếng Việt">
            <a:extLst>
              <a:ext uri="{FF2B5EF4-FFF2-40B4-BE49-F238E27FC236}">
                <a16:creationId xmlns:a16="http://schemas.microsoft.com/office/drawing/2014/main" id="{904BC19E-F44F-FA4E-077B-EAA40948F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392" y="1202076"/>
            <a:ext cx="4994543" cy="4161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7514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876819" y="226032"/>
            <a:ext cx="5989834"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Quần đảo Hoàng Sa thuộc thành phố Đà Nẵng, gồm trên 30 hòn đảo, bãi đá ngầm, cồn san hô, bãi cát nằm rải trên một vùng biển rộng khoảng 15.000 km². Tổng diện tích đất nổi của quần đảo khoảng 10 km².</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6146" name="Picture 2" descr="Hoàng Sa trong ký ức nhiều thế hệ người Việt Nam | Tạp chí Tuyên giáo">
            <a:extLst>
              <a:ext uri="{FF2B5EF4-FFF2-40B4-BE49-F238E27FC236}">
                <a16:creationId xmlns:a16="http://schemas.microsoft.com/office/drawing/2014/main" id="{0EAE6601-BF53-9070-8D17-390596248A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77" y="1735636"/>
            <a:ext cx="4999966" cy="3329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68271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FFFF00"/>
                </a:solidFill>
                <a:effectLst>
                  <a:outerShdw blurRad="12700" dist="38100" dir="240000" algn="tl">
                    <a:srgbClr val="44546A">
                      <a:lumMod val="40000"/>
                      <a:lumOff val="60000"/>
                    </a:srgbClr>
                  </a:outerShdw>
                </a:effectLst>
                <a:uLnTx/>
                <a:uFillTx/>
                <a:latin typeface="Times New Roman" panose="02020603050405020304" pitchFamily="18" charset="0"/>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FFFF00"/>
                </a:solidFill>
                <a:effectLst>
                  <a:outerShdw blurRad="12700" dist="38100" dir="240000" algn="tl">
                    <a:srgbClr val="44546A">
                      <a:lumMod val="40000"/>
                      <a:lumOff val="60000"/>
                    </a:srgbClr>
                  </a:outerShdw>
                </a:effectLst>
                <a:uLnTx/>
                <a:uFillTx/>
                <a:latin typeface="Times New Roman" panose="02020603050405020304" pitchFamily="18" charset="0"/>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FFFF00"/>
                </a:solidFill>
                <a:effectLst>
                  <a:outerShdw blurRad="12700" dist="38100" dir="240000" algn="tl">
                    <a:srgbClr val="44546A">
                      <a:lumMod val="40000"/>
                      <a:lumOff val="60000"/>
                    </a:srgbClr>
                  </a:outerShdw>
                </a:effectLst>
                <a:uLnTx/>
                <a:uFillTx/>
                <a:latin typeface="Times New Roman" panose="02020603050405020304" pitchFamily="18" charset="0"/>
                <a:cs typeface="Times New Roman" panose="02020603050405020304" pitchFamily="18" charset="0"/>
              </a:rPr>
              <a:t>động</a:t>
            </a:r>
            <a:endParaRPr kumimoji="0" lang="en-US" sz="1800" b="0" i="0" u="none" strike="noStrike" kern="1200" cap="none" spc="0" normalizeH="0" baseline="0" noProof="0" dirty="0">
              <a:ln w="57150">
                <a:solidFill>
                  <a:srgbClr val="138C3D"/>
                </a:solidFill>
              </a:ln>
              <a:solidFill>
                <a:srgbClr val="FFFF00"/>
              </a:solidFill>
              <a:effectLst>
                <a:outerShdw blurRad="12700" dist="38100" dir="240000" algn="tl">
                  <a:srgbClr val="44546A">
                    <a:lumMod val="40000"/>
                    <a:lumOff val="60000"/>
                  </a:srgbClr>
                </a:outerShdw>
              </a:effectLst>
              <a:uLnTx/>
              <a:uFillTx/>
              <a:latin typeface="Times New Roman" panose="02020603050405020304" pitchFamily="18" charset="0"/>
              <a:cs typeface="Times New Roman" panose="02020603050405020304" pitchFamily="18" charset="0"/>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p:cNvSpPr/>
          <p:nvPr/>
        </p:nvSpPr>
        <p:spPr>
          <a:xfrm>
            <a:off x="560833" y="24833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2589088" y="1880172"/>
            <a:ext cx="8880669" cy="231630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Calibri"/>
              </a:rPr>
              <a:t>Nêu đặc điểm của đồng bằng ở vùng Duyên hải miền Trung.</a:t>
            </a:r>
            <a:endParaRPr kumimoji="0" lang="vi-VN" sz="4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形 1">
            <a:extLst>
              <a:ext uri="{FF2B5EF4-FFF2-40B4-BE49-F238E27FC236}">
                <a16:creationId xmlns:a16="http://schemas.microsoft.com/office/drawing/2014/main" id="{9B80F021-2C04-AB9E-5222-69BAD80D3E0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C584D049-1B3A-1362-82B7-0C041FC52889}"/>
              </a:ext>
            </a:extLst>
          </p:cNvPr>
          <p:cNvSpPr txBox="1"/>
          <p:nvPr/>
        </p:nvSpPr>
        <p:spPr>
          <a:xfrm>
            <a:off x="3029926" y="798844"/>
            <a:ext cx="7151764" cy="4016484"/>
          </a:xfrm>
          <a:prstGeom prst="rect">
            <a:avLst/>
          </a:prstGeom>
          <a:noFill/>
        </p:spPr>
        <p:txBody>
          <a:bodyPr wrap="square">
            <a:spAutoFit/>
          </a:bodyPr>
          <a:lstStyle/>
          <a:p>
            <a:pPr lvl="0" algn="just" fontAlgn="base">
              <a:spcBef>
                <a:spcPct val="50000"/>
              </a:spcBef>
              <a:spcAft>
                <a:spcPct val="0"/>
              </a:spcAft>
              <a:defRPr/>
            </a:pPr>
            <a:r>
              <a:rPr lang="vi-VN" sz="3000" b="1" dirty="0">
                <a:solidFill>
                  <a:schemeClr val="tx1">
                    <a:lumMod val="95000"/>
                    <a:lumOff val="5000"/>
                  </a:schemeClr>
                </a:solidFill>
                <a:cs typeface="Arial" panose="020B0604020202020204" pitchFamily="34" charset="0"/>
              </a:rPr>
              <a:t>Địa hình của vùng có sự khác biệt từ Tây sang Đông: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tây là địa hình đồi núi.</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đông là các dãy đồng bằng nhỏ, hẹp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Ven biển thường có các cồn cát, đầm phá</a:t>
            </a:r>
          </a:p>
        </p:txBody>
      </p:sp>
      <p:pic>
        <p:nvPicPr>
          <p:cNvPr id="8" name="Picture 7">
            <a:extLst>
              <a:ext uri="{FF2B5EF4-FFF2-40B4-BE49-F238E27FC236}">
                <a16:creationId xmlns:a16="http://schemas.microsoft.com/office/drawing/2014/main" id="{59EAAECD-E1C0-128E-6910-7FF50A366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ext Box 10">
            <a:extLst>
              <a:ext uri="{FF2B5EF4-FFF2-40B4-BE49-F238E27FC236}">
                <a16:creationId xmlns:a16="http://schemas.microsoft.com/office/drawing/2014/main" id="{D793FF37-2E98-49F7-A395-366A171134DC}"/>
              </a:ext>
            </a:extLst>
          </p:cNvPr>
          <p:cNvSpPr txBox="1">
            <a:spLocks noChangeArrowheads="1"/>
          </p:cNvSpPr>
          <p:nvPr/>
        </p:nvSpPr>
        <p:spPr bwMode="auto">
          <a:xfrm>
            <a:off x="280416" y="2141280"/>
            <a:ext cx="334425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Cồn cát </a:t>
            </a:r>
            <a:b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b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tại Ninh Thuận, Bình Thuận </a:t>
            </a:r>
          </a:p>
        </p:txBody>
      </p:sp>
      <p:sp>
        <p:nvSpPr>
          <p:cNvPr id="11" name="AutoShape 11" descr="10-2">
            <a:extLst>
              <a:ext uri="{FF2B5EF4-FFF2-40B4-BE49-F238E27FC236}">
                <a16:creationId xmlns:a16="http://schemas.microsoft.com/office/drawing/2014/main" id="{1A815F57-A3BC-4BE4-963C-5566BA99F4C9}"/>
              </a:ext>
            </a:extLst>
          </p:cNvPr>
          <p:cNvSpPr>
            <a:spLocks noChangeArrowheads="1"/>
          </p:cNvSpPr>
          <p:nvPr/>
        </p:nvSpPr>
        <p:spPr bwMode="auto">
          <a:xfrm>
            <a:off x="-87630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AutoShape 12" descr="congavang_resort_ninhthuan7">
            <a:extLst>
              <a:ext uri="{FF2B5EF4-FFF2-40B4-BE49-F238E27FC236}">
                <a16:creationId xmlns:a16="http://schemas.microsoft.com/office/drawing/2014/main" id="{78B71942-B01F-4FF7-92EB-7BF2789868B9}"/>
              </a:ext>
            </a:extLst>
          </p:cNvPr>
          <p:cNvSpPr>
            <a:spLocks noChangeArrowheads="1"/>
          </p:cNvSpPr>
          <p:nvPr/>
        </p:nvSpPr>
        <p:spPr bwMode="auto">
          <a:xfrm>
            <a:off x="-9067800" y="1123033"/>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AutoShape 13" descr="doicat11111">
            <a:extLst>
              <a:ext uri="{FF2B5EF4-FFF2-40B4-BE49-F238E27FC236}">
                <a16:creationId xmlns:a16="http://schemas.microsoft.com/office/drawing/2014/main" id="{183D2F20-CB01-423E-ADD5-A9AA308B844A}"/>
              </a:ext>
            </a:extLst>
          </p:cNvPr>
          <p:cNvSpPr>
            <a:spLocks noChangeArrowheads="1"/>
          </p:cNvSpPr>
          <p:nvPr/>
        </p:nvSpPr>
        <p:spPr bwMode="auto">
          <a:xfrm>
            <a:off x="-9448800" y="1123033"/>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AutoShape 14" descr="5352200327_9296c8ee78_o">
            <a:extLst>
              <a:ext uri="{FF2B5EF4-FFF2-40B4-BE49-F238E27FC236}">
                <a16:creationId xmlns:a16="http://schemas.microsoft.com/office/drawing/2014/main" id="{F3DA42F4-B822-45E1-BD20-103D4B4D72A0}"/>
              </a:ext>
            </a:extLst>
          </p:cNvPr>
          <p:cNvSpPr>
            <a:spLocks noChangeArrowheads="1"/>
          </p:cNvSpPr>
          <p:nvPr/>
        </p:nvSpPr>
        <p:spPr bwMode="auto">
          <a:xfrm>
            <a:off x="-9753600" y="1123033"/>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Text Box 10">
            <a:extLst>
              <a:ext uri="{FF2B5EF4-FFF2-40B4-BE49-F238E27FC236}">
                <a16:creationId xmlns:a16="http://schemas.microsoft.com/office/drawing/2014/main" id="{6113A4C8-058B-4878-883A-EF11E16A1DAA}"/>
              </a:ext>
            </a:extLst>
          </p:cNvPr>
          <p:cNvSpPr txBox="1">
            <a:spLocks noChangeArrowheads="1"/>
          </p:cNvSpPr>
          <p:nvPr/>
        </p:nvSpPr>
        <p:spPr bwMode="auto">
          <a:xfrm>
            <a:off x="280416" y="4017583"/>
            <a:ext cx="3344259" cy="206210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Người ta thường trồng </a:t>
            </a: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phi lao</a:t>
            </a: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 để giữ cát và chắn gió</a:t>
            </a:r>
          </a:p>
        </p:txBody>
      </p:sp>
    </p:spTree>
    <p:custDataLst>
      <p:tags r:id="rId1"/>
    </p:custDataLst>
    <p:extLst>
      <p:ext uri="{BB962C8B-B14F-4D97-AF65-F5344CB8AC3E}">
        <p14:creationId xmlns:p14="http://schemas.microsoft.com/office/powerpoint/2010/main" val="396290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3.7037E-7 L 0.99167 -0.00556 " pathEditMode="relative" rAng="0" ptsTypes="AA">
                                      <p:cBhvr>
                                        <p:cTn id="6" dur="2000" fill="hold"/>
                                        <p:tgtEl>
                                          <p:spTgt spid="11"/>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5.55112E-17 -3.7037E-7 L 1.025 -0.00556 " pathEditMode="relative" rAng="0" ptsTypes="AA">
                                      <p:cBhvr>
                                        <p:cTn id="10" dur="2000" fill="hold"/>
                                        <p:tgtEl>
                                          <p:spTgt spid="14"/>
                                        </p:tgtEl>
                                        <p:attrNameLst>
                                          <p:attrName>ppt_x</p:attrName>
                                          <p:attrName>ppt_y</p:attrName>
                                        </p:attrNameLst>
                                      </p:cBhvr>
                                      <p:rCtr x="51250" y="-278"/>
                                    </p:animMotion>
                                  </p:childTnLst>
                                </p:cTn>
                              </p:par>
                              <p:par>
                                <p:cTn id="11" presetID="53" presetClass="exit" presetSubtype="0" fill="hold" grpId="1"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5.55112E-17 -3.7037E-7 L 1.06667 -0.00556 " pathEditMode="relative" rAng="0" ptsTypes="AA">
                                      <p:cBhvr>
                                        <p:cTn id="19" dur="2000" fill="hold"/>
                                        <p:tgtEl>
                                          <p:spTgt spid="15"/>
                                        </p:tgtEl>
                                        <p:attrNameLst>
                                          <p:attrName>ppt_x</p:attrName>
                                          <p:attrName>ppt_y</p:attrName>
                                        </p:attrNameLst>
                                      </p:cBhvr>
                                      <p:rCtr x="53333" y="-278"/>
                                    </p:animMotion>
                                  </p:childTnLst>
                                </p:cTn>
                              </p:par>
                              <p:par>
                                <p:cTn id="20" presetID="53" presetClass="exit" presetSubtype="0" fill="hold" grpId="1" nodeType="withEffect">
                                  <p:stCondLst>
                                    <p:cond delay="0"/>
                                  </p:stCondLst>
                                  <p:childTnLst>
                                    <p:anim calcmode="lin" valueType="num">
                                      <p:cBhvr>
                                        <p:cTn id="21" dur="1000"/>
                                        <p:tgtEl>
                                          <p:spTgt spid="14"/>
                                        </p:tgtEl>
                                        <p:attrNameLst>
                                          <p:attrName>ppt_w</p:attrName>
                                        </p:attrNameLst>
                                      </p:cBhvr>
                                      <p:tavLst>
                                        <p:tav tm="0">
                                          <p:val>
                                            <p:strVal val="ppt_w"/>
                                          </p:val>
                                        </p:tav>
                                        <p:tav tm="100000">
                                          <p:val>
                                            <p:fltVal val="0"/>
                                          </p:val>
                                        </p:tav>
                                      </p:tavLst>
                                    </p:anim>
                                    <p:anim calcmode="lin" valueType="num">
                                      <p:cBhvr>
                                        <p:cTn id="22" dur="1000"/>
                                        <p:tgtEl>
                                          <p:spTgt spid="14"/>
                                        </p:tgtEl>
                                        <p:attrNameLst>
                                          <p:attrName>ppt_h</p:attrName>
                                        </p:attrNameLst>
                                      </p:cBhvr>
                                      <p:tavLst>
                                        <p:tav tm="0">
                                          <p:val>
                                            <p:strVal val="ppt_h"/>
                                          </p:val>
                                        </p:tav>
                                        <p:tav tm="100000">
                                          <p:val>
                                            <p:fltVal val="0"/>
                                          </p:val>
                                        </p:tav>
                                      </p:tavLst>
                                    </p:anim>
                                    <p:animEffect transition="out" filter="fade">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 -3.7037E-7 L 1.1 -0.00556 " pathEditMode="relative" rAng="0" ptsTypes="AA">
                                      <p:cBhvr>
                                        <p:cTn id="28" dur="2000" fill="hold"/>
                                        <p:tgtEl>
                                          <p:spTgt spid="19"/>
                                        </p:tgtEl>
                                        <p:attrNameLst>
                                          <p:attrName>ppt_x</p:attrName>
                                          <p:attrName>ppt_y</p:attrName>
                                        </p:attrNameLst>
                                      </p:cBhvr>
                                      <p:rCtr x="55000" y="-278"/>
                                    </p:animMotion>
                                  </p:childTnLst>
                                </p:cTn>
                              </p:par>
                              <p:par>
                                <p:cTn id="29" presetID="53"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7657255" y="1436471"/>
            <a:ext cx="3946482" cy="2778913"/>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Những vùng thấp trũng ở cửa sông, nơi có </a:t>
            </a:r>
            <a:r>
              <a:rPr lang="en-US" sz="2800" b="1" noProof="0" dirty="0" err="1">
                <a:solidFill>
                  <a:srgbClr val="FF9900">
                    <a:lumMod val="50000"/>
                  </a:srgbClr>
                </a:solidFill>
                <a:latin typeface="Arial" panose="020B0604020202020204" pitchFamily="34" charset="0"/>
              </a:rPr>
              <a:t>đồ</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i cát dài chắn phía biển thường tạo nên các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đầm, phá</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9900">
                  <a:lumMod val="50000"/>
                </a:srgbClr>
              </a:solidFill>
              <a:effectLst/>
              <a:uLnTx/>
              <a:uFillTx/>
              <a:latin typeface="Calibri"/>
              <a:ea typeface="+mn-ea"/>
              <a:cs typeface="+mn-cs"/>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9831706" y="3880535"/>
            <a:ext cx="2144778" cy="3001675"/>
          </a:xfrm>
          <a:prstGeom prst="rect">
            <a:avLst/>
          </a:prstGeom>
        </p:spPr>
      </p:pic>
      <p:pic>
        <p:nvPicPr>
          <p:cNvPr id="6" name="Picture 5">
            <a:extLst>
              <a:ext uri="{FF2B5EF4-FFF2-40B4-BE49-F238E27FC236}">
                <a16:creationId xmlns:a16="http://schemas.microsoft.com/office/drawing/2014/main" id="{672823FD-2AB8-44A1-883B-139CB7B2FD18}"/>
              </a:ext>
            </a:extLst>
          </p:cNvPr>
          <p:cNvPicPr>
            <a:picLocks noChangeAspect="1"/>
          </p:cNvPicPr>
          <p:nvPr/>
        </p:nvPicPr>
        <p:blipFill>
          <a:blip r:embed="rId6"/>
          <a:stretch>
            <a:fillRect/>
          </a:stretch>
        </p:blipFill>
        <p:spPr>
          <a:xfrm>
            <a:off x="800209" y="1286042"/>
            <a:ext cx="6576630" cy="5235394"/>
          </a:xfrm>
          <a:prstGeom prst="rect">
            <a:avLst/>
          </a:prstGeom>
        </p:spPr>
      </p:pic>
    </p:spTree>
    <p:custDataLst>
      <p:tags r:id="rId1"/>
    </p:custDataLst>
    <p:extLst>
      <p:ext uri="{BB962C8B-B14F-4D97-AF65-F5344CB8AC3E}">
        <p14:creationId xmlns:p14="http://schemas.microsoft.com/office/powerpoint/2010/main" val="211528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8382000"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998605" y="252060"/>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2" name="AutoShape 14" descr="5352200327_9296c8ee78_o">
            <a:extLst>
              <a:ext uri="{FF2B5EF4-FFF2-40B4-BE49-F238E27FC236}">
                <a16:creationId xmlns:a16="http://schemas.microsoft.com/office/drawing/2014/main" id="{6F494151-29DB-4A18-92E4-7B6559C62040}"/>
              </a:ext>
            </a:extLst>
          </p:cNvPr>
          <p:cNvSpPr>
            <a:spLocks noChangeArrowheads="1"/>
          </p:cNvSpPr>
          <p:nvPr/>
        </p:nvSpPr>
        <p:spPr bwMode="auto">
          <a:xfrm>
            <a:off x="-97536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AutoShape 14" descr="5352200327_9296c8ee78_o">
            <a:extLst>
              <a:ext uri="{FF2B5EF4-FFF2-40B4-BE49-F238E27FC236}">
                <a16:creationId xmlns:a16="http://schemas.microsoft.com/office/drawing/2014/main" id="{588A2288-784B-48E9-9AE5-AE334CB6876D}"/>
              </a:ext>
            </a:extLst>
          </p:cNvPr>
          <p:cNvSpPr>
            <a:spLocks noChangeArrowheads="1"/>
          </p:cNvSpPr>
          <p:nvPr/>
        </p:nvSpPr>
        <p:spPr bwMode="auto">
          <a:xfrm>
            <a:off x="-9753600" y="1088319"/>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AutoShape 14" descr="5352200327_9296c8ee78_o">
            <a:extLst>
              <a:ext uri="{FF2B5EF4-FFF2-40B4-BE49-F238E27FC236}">
                <a16:creationId xmlns:a16="http://schemas.microsoft.com/office/drawing/2014/main" id="{DC13C229-88B1-4B4A-A259-11D95849E7A4}"/>
              </a:ext>
            </a:extLst>
          </p:cNvPr>
          <p:cNvSpPr>
            <a:spLocks noChangeArrowheads="1"/>
          </p:cNvSpPr>
          <p:nvPr/>
        </p:nvSpPr>
        <p:spPr bwMode="auto">
          <a:xfrm>
            <a:off x="-9754655" y="1088318"/>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AutoShape 14" descr="5352200327_9296c8ee78_o">
            <a:extLst>
              <a:ext uri="{FF2B5EF4-FFF2-40B4-BE49-F238E27FC236}">
                <a16:creationId xmlns:a16="http://schemas.microsoft.com/office/drawing/2014/main" id="{6F694756-2CA6-4966-8656-A30638BE4533}"/>
              </a:ext>
            </a:extLst>
          </p:cNvPr>
          <p:cNvSpPr>
            <a:spLocks noChangeArrowheads="1"/>
          </p:cNvSpPr>
          <p:nvPr/>
        </p:nvSpPr>
        <p:spPr bwMode="auto">
          <a:xfrm>
            <a:off x="-9754655" y="1072022"/>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5972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08333E-7 7.40741E-7 L 0.99167 -0.00556 " pathEditMode="relative" rAng="0" ptsTypes="AA">
                                      <p:cBhvr>
                                        <p:cTn id="6" dur="2000" fill="hold"/>
                                        <p:tgtEl>
                                          <p:spTgt spid="17"/>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1" nodeType="click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63" presetClass="path" presetSubtype="0" accel="50000" decel="50000" fill="hold" grpId="0" nodeType="withEffect">
                                  <p:stCondLst>
                                    <p:cond delay="0"/>
                                  </p:stCondLst>
                                  <p:childTnLst>
                                    <p:animMotion origin="layout" path="M 0 7.40741E-7 L 0.99167 -0.00556 " pathEditMode="relative" rAng="0" ptsTypes="AA">
                                      <p:cBhvr>
                                        <p:cTn id="15" dur="2000" fill="hold"/>
                                        <p:tgtEl>
                                          <p:spTgt spid="16"/>
                                        </p:tgtEl>
                                        <p:attrNameLst>
                                          <p:attrName>ppt_x</p:attrName>
                                          <p:attrName>ppt_y</p:attrName>
                                        </p:attrNameLst>
                                      </p:cBhvr>
                                      <p:rCtr x="49583" y="-278"/>
                                    </p:animMotion>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1000"/>
                                        <p:tgtEl>
                                          <p:spTgt spid="16"/>
                                        </p:tgtEl>
                                        <p:attrNameLst>
                                          <p:attrName>ppt_w</p:attrName>
                                        </p:attrNameLst>
                                      </p:cBhvr>
                                      <p:tavLst>
                                        <p:tav tm="0">
                                          <p:val>
                                            <p:strVal val="ppt_w"/>
                                          </p:val>
                                        </p:tav>
                                        <p:tav tm="100000">
                                          <p:val>
                                            <p:fltVal val="0"/>
                                          </p:val>
                                        </p:tav>
                                      </p:tavLst>
                                    </p:anim>
                                    <p:anim calcmode="lin" valueType="num">
                                      <p:cBhvr>
                                        <p:cTn id="20" dur="1000"/>
                                        <p:tgtEl>
                                          <p:spTgt spid="16"/>
                                        </p:tgtEl>
                                        <p:attrNameLst>
                                          <p:attrName>ppt_h</p:attrName>
                                        </p:attrNameLst>
                                      </p:cBhvr>
                                      <p:tavLst>
                                        <p:tav tm="0">
                                          <p:val>
                                            <p:strVal val="ppt_h"/>
                                          </p:val>
                                        </p:tav>
                                        <p:tav tm="100000">
                                          <p:val>
                                            <p:fltVal val="0"/>
                                          </p:val>
                                        </p:tav>
                                      </p:tavLst>
                                    </p:anim>
                                    <p:animEffect transition="out" filter="fade">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par>
                                <p:cTn id="23" presetID="63" presetClass="path" presetSubtype="0" accel="50000" decel="50000" fill="hold" grpId="0" nodeType="withEffect">
                                  <p:stCondLst>
                                    <p:cond delay="0"/>
                                  </p:stCondLst>
                                  <p:childTnLst>
                                    <p:animMotion origin="layout" path="M 2.08333E-7 -2.96296E-6 L 0.99167 -0.00555 " pathEditMode="relative" rAng="0" ptsTypes="AA">
                                      <p:cBhvr>
                                        <p:cTn id="24" dur="2000" fill="hold"/>
                                        <p:tgtEl>
                                          <p:spTgt spid="18"/>
                                        </p:tgtEl>
                                        <p:attrNameLst>
                                          <p:attrName>ppt_x</p:attrName>
                                          <p:attrName>ppt_y</p:attrName>
                                        </p:attrNameLst>
                                      </p:cBhvr>
                                      <p:rCtr x="49583" y="-278"/>
                                    </p:animMotion>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grpId="1" nodeType="click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Effect transition="out" filter="fad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par>
                                <p:cTn id="32" presetID="63" presetClass="path" presetSubtype="0" accel="50000" decel="50000" fill="hold" grpId="0" nodeType="withEffect">
                                  <p:stCondLst>
                                    <p:cond delay="0"/>
                                  </p:stCondLst>
                                  <p:childTnLst>
                                    <p:animMotion origin="layout" path="M 3.95833E-6 -2.22045E-16 L 0.99166 -0.00556 " pathEditMode="relative" rAng="0" ptsTypes="AA">
                                      <p:cBhvr>
                                        <p:cTn id="33" dur="2000" fill="hold"/>
                                        <p:tgtEl>
                                          <p:spTgt spid="12"/>
                                        </p:tgtEl>
                                        <p:attrNameLst>
                                          <p:attrName>ppt_x</p:attrName>
                                          <p:attrName>ppt_y</p:attrName>
                                        </p:attrNameLst>
                                      </p:cBhvr>
                                      <p:rCtr x="495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8" grpId="0" animBg="1"/>
      <p:bldP spid="1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7235552" cy="1938992"/>
          </a:xfrm>
          <a:prstGeom prst="rect">
            <a:avLst/>
          </a:prstGeom>
          <a:noFill/>
        </p:spPr>
        <p:txBody>
          <a:bodyPr wrap="square">
            <a:spAutoFit/>
          </a:bodyPr>
          <a:lstStyle/>
          <a:p>
            <a:pPr lvl="0" algn="ctr">
              <a:defRPr/>
            </a:pPr>
            <a:r>
              <a:rPr lang="en-US" sz="4000" b="1" dirty="0" err="1">
                <a:solidFill>
                  <a:srgbClr val="002060"/>
                </a:solidFill>
                <a:cs typeface="Arial" panose="020B0604020202020204" pitchFamily="34" charset="0"/>
                <a:sym typeface="+mn-ea"/>
              </a:rPr>
              <a:t>Đọc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thông</a:t>
            </a:r>
            <a:r>
              <a:rPr lang="en-US" sz="4000" b="1" dirty="0">
                <a:solidFill>
                  <a:srgbClr val="002060"/>
                </a:solidFill>
                <a:cs typeface="Arial" panose="020B0604020202020204" pitchFamily="34" charset="0"/>
                <a:sym typeface="+mn-ea"/>
              </a:rPr>
              <a:t> tin, </a:t>
            </a:r>
            <a:r>
              <a:rPr lang="en-US" sz="4000" b="1" dirty="0" err="1">
                <a:solidFill>
                  <a:srgbClr val="002060"/>
                </a:solidFill>
                <a:cs typeface="Arial" panose="020B0604020202020204" pitchFamily="34" charset="0"/>
                <a:sym typeface="+mn-ea"/>
              </a:rPr>
              <a:t>em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hãy</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cho</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biết</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những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đặc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điểm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chính</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về</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khí</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hậu</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của</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vùng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Duyên</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hải</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miền</a:t>
            </a:r>
            <a:r>
              <a:rPr lang="en-US" sz="4000" b="1" dirty="0">
                <a:solidFill>
                  <a:srgbClr val="002060"/>
                </a:solidFill>
                <a:cs typeface="Arial" panose="020B0604020202020204" pitchFamily="34" charset="0"/>
                <a:sym typeface="+mn-ea"/>
              </a:rPr>
              <a:t> Trung.</a:t>
            </a:r>
            <a:endParaRPr kumimoji="0" lang="en-US" sz="4000" b="1" i="0"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787758" y="102741"/>
            <a:ext cx="2517174" cy="783468"/>
            <a:chOff x="1317502" y="35831"/>
            <a:chExt cx="9626115" cy="1138751"/>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939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b)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Khí</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hậu</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2723039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圆角矩形 5">
            <a:extLst>
              <a:ext uri="{FF2B5EF4-FFF2-40B4-BE49-F238E27FC236}">
                <a16:creationId xmlns:a16="http://schemas.microsoft.com/office/drawing/2014/main" id="{A0E73F37-7591-DA85-51A1-6BEC0DD05392}"/>
              </a:ext>
            </a:extLst>
          </p:cNvPr>
          <p:cNvSpPr/>
          <p:nvPr/>
        </p:nvSpPr>
        <p:spPr>
          <a:xfrm>
            <a:off x="154400" y="2341641"/>
            <a:ext cx="3689469" cy="3771901"/>
          </a:xfrm>
          <a:prstGeom prst="roundRect">
            <a:avLst/>
          </a:prstGeom>
          <a:solidFill>
            <a:schemeClr val="bg1"/>
          </a:solid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6" name="圆角矩形 5">
            <a:extLst>
              <a:ext uri="{FF2B5EF4-FFF2-40B4-BE49-F238E27FC236}">
                <a16:creationId xmlns:a16="http://schemas.microsoft.com/office/drawing/2014/main" id="{FE135283-A95A-88E0-6571-00F59F80F444}"/>
              </a:ext>
            </a:extLst>
          </p:cNvPr>
          <p:cNvSpPr/>
          <p:nvPr/>
        </p:nvSpPr>
        <p:spPr>
          <a:xfrm>
            <a:off x="4190502" y="2341640"/>
            <a:ext cx="3689469" cy="3771901"/>
          </a:xfrm>
          <a:prstGeom prst="roundRect">
            <a:avLst/>
          </a:prstGeom>
          <a:solidFill>
            <a:schemeClr val="bg1"/>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7" name="圆角矩形 5">
            <a:extLst>
              <a:ext uri="{FF2B5EF4-FFF2-40B4-BE49-F238E27FC236}">
                <a16:creationId xmlns:a16="http://schemas.microsoft.com/office/drawing/2014/main" id="{EF67C81F-F821-4C7E-A1A8-93C8630F8F21}"/>
              </a:ext>
            </a:extLst>
          </p:cNvPr>
          <p:cNvSpPr/>
          <p:nvPr/>
        </p:nvSpPr>
        <p:spPr>
          <a:xfrm>
            <a:off x="8266563" y="2341642"/>
            <a:ext cx="3689469" cy="3771901"/>
          </a:xfrm>
          <a:prstGeom prst="roundRect">
            <a:avLst/>
          </a:prstGeom>
          <a:solidFill>
            <a:schemeClr val="bg1"/>
          </a:solid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8" name="Rectangle: Rounded Corners 7">
            <a:extLst>
              <a:ext uri="{FF2B5EF4-FFF2-40B4-BE49-F238E27FC236}">
                <a16:creationId xmlns:a16="http://schemas.microsoft.com/office/drawing/2014/main" id="{26E62F91-2D0B-5635-C4EA-6CB9BA55D411}"/>
              </a:ext>
            </a:extLst>
          </p:cNvPr>
          <p:cNvSpPr/>
          <p:nvPr/>
        </p:nvSpPr>
        <p:spPr>
          <a:xfrm>
            <a:off x="947813" y="1872981"/>
            <a:ext cx="1995411" cy="914400"/>
          </a:xfrm>
          <a:prstGeom prst="roundRect">
            <a:avLst/>
          </a:prstGeom>
          <a:solidFill>
            <a:schemeClr val="accent5">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0070C0"/>
                </a:solidFill>
                <a:latin typeface="Cambria" panose="02040503050406030204" pitchFamily="18" charset="0"/>
                <a:ea typeface="Cambria" panose="02040503050406030204" pitchFamily="18" charset="0"/>
              </a:rPr>
              <a:t>LƯỢNG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MƯA</a:t>
            </a:r>
            <a:endParaRPr lang="en-US" sz="2400" b="1" dirty="0">
              <a:solidFill>
                <a:srgbClr val="0070C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957BDC32-7DA0-6087-A04E-1711287CECED}"/>
              </a:ext>
            </a:extLst>
          </p:cNvPr>
          <p:cNvSpPr/>
          <p:nvPr/>
        </p:nvSpPr>
        <p:spPr>
          <a:xfrm>
            <a:off x="5091147" y="1869536"/>
            <a:ext cx="1995411" cy="914400"/>
          </a:xfrm>
          <a:prstGeom prst="roundRect">
            <a:avLst/>
          </a:prstGeom>
          <a:solidFill>
            <a:schemeClr val="accent6">
              <a:lumMod val="20000"/>
              <a:lumOff val="80000"/>
            </a:schemeClr>
          </a:solidFill>
          <a:ln w="38100">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6">
                    <a:lumMod val="50000"/>
                  </a:schemeClr>
                </a:solidFill>
                <a:latin typeface="Cambria" panose="02040503050406030204" pitchFamily="18" charset="0"/>
                <a:ea typeface="Cambria" panose="02040503050406030204" pitchFamily="18" charset="0"/>
              </a:rPr>
              <a:t>KHÍ</a:t>
            </a:r>
            <a:r>
              <a:rPr lang="en-US" sz="2400" b="1" dirty="0">
                <a:solidFill>
                  <a:schemeClr val="accent6">
                    <a:lumMod val="50000"/>
                  </a:schemeClr>
                </a:solidFill>
                <a:latin typeface="Cambria" panose="02040503050406030204" pitchFamily="18" charset="0"/>
                <a:ea typeface="Cambria" panose="02040503050406030204" pitchFamily="18" charset="0"/>
              </a:rPr>
              <a:t> </a:t>
            </a:r>
            <a:r>
              <a:rPr lang="en-US" sz="2400" b="1" dirty="0" err="1">
                <a:solidFill>
                  <a:schemeClr val="accent6">
                    <a:lumMod val="50000"/>
                  </a:schemeClr>
                </a:solidFill>
                <a:latin typeface="Cambria" panose="02040503050406030204" pitchFamily="18" charset="0"/>
                <a:ea typeface="Cambria" panose="02040503050406030204" pitchFamily="18" charset="0"/>
              </a:rPr>
              <a:t>HẬU</a:t>
            </a:r>
            <a:endParaRPr lang="en-US" sz="2400" b="1" dirty="0">
              <a:solidFill>
                <a:schemeClr val="accent6">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2A88CC1A-D8D0-8012-0D50-DCA5C6813340}"/>
              </a:ext>
            </a:extLst>
          </p:cNvPr>
          <p:cNvSpPr/>
          <p:nvPr/>
        </p:nvSpPr>
        <p:spPr>
          <a:xfrm>
            <a:off x="9273446" y="1869536"/>
            <a:ext cx="1995411" cy="914400"/>
          </a:xfrm>
          <a:prstGeom prst="roundRect">
            <a:avLst/>
          </a:prstGeom>
          <a:solidFill>
            <a:schemeClr val="accent2">
              <a:lumMod val="20000"/>
              <a:lumOff val="80000"/>
            </a:schemeClr>
          </a:solidFill>
          <a:ln w="38100">
            <a:solidFill>
              <a:schemeClr val="accent2">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2">
                    <a:lumMod val="75000"/>
                  </a:schemeClr>
                </a:solidFill>
                <a:latin typeface="Cambria" panose="02040503050406030204" pitchFamily="18" charset="0"/>
                <a:ea typeface="Cambria" panose="02040503050406030204" pitchFamily="18" charset="0"/>
              </a:rPr>
              <a:t>THIÊN</a:t>
            </a:r>
            <a:r>
              <a:rPr lang="en-US" sz="2400" b="1" dirty="0">
                <a:solidFill>
                  <a:schemeClr val="accent2">
                    <a:lumMod val="75000"/>
                  </a:schemeClr>
                </a:solidFill>
                <a:latin typeface="Cambria" panose="02040503050406030204" pitchFamily="18" charset="0"/>
                <a:ea typeface="Cambria" panose="02040503050406030204" pitchFamily="18" charset="0"/>
              </a:rPr>
              <a:t> TAI</a:t>
            </a:r>
          </a:p>
        </p:txBody>
      </p:sp>
      <p:pic>
        <p:nvPicPr>
          <p:cNvPr id="11" name="Picture 3">
            <a:extLst>
              <a:ext uri="{FF2B5EF4-FFF2-40B4-BE49-F238E27FC236}">
                <a16:creationId xmlns:a16="http://schemas.microsoft.com/office/drawing/2014/main" id="{2A7A77AE-72E0-19DD-6ED3-1E6B153374C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6608">
            <a:off x="2506514" y="2166657"/>
            <a:ext cx="1621449" cy="1692214"/>
          </a:xfrm>
          <a:prstGeom prst="rect">
            <a:avLst/>
          </a:prstGeom>
        </p:spPr>
      </p:pic>
      <p:pic>
        <p:nvPicPr>
          <p:cNvPr id="12" name="Picture 8">
            <a:extLst>
              <a:ext uri="{FF2B5EF4-FFF2-40B4-BE49-F238E27FC236}">
                <a16:creationId xmlns:a16="http://schemas.microsoft.com/office/drawing/2014/main" id="{CEA2872F-3856-C4AE-D70E-D605C219E0A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096973">
            <a:off x="6103248" y="2207518"/>
            <a:ext cx="2100846" cy="2074108"/>
          </a:xfrm>
          <a:prstGeom prst="rect">
            <a:avLst/>
          </a:prstGeom>
        </p:spPr>
      </p:pic>
      <p:pic>
        <p:nvPicPr>
          <p:cNvPr id="16" name="Picture 6">
            <a:extLst>
              <a:ext uri="{FF2B5EF4-FFF2-40B4-BE49-F238E27FC236}">
                <a16:creationId xmlns:a16="http://schemas.microsoft.com/office/drawing/2014/main" id="{7B3DA464-2871-8ACE-C983-07808655A2E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111297" y="2358550"/>
            <a:ext cx="1864941" cy="1667336"/>
          </a:xfrm>
          <a:prstGeom prst="rect">
            <a:avLst/>
          </a:prstGeom>
        </p:spPr>
      </p:pic>
      <p:grpSp>
        <p:nvGrpSpPr>
          <p:cNvPr id="17" name="Group 16">
            <a:extLst>
              <a:ext uri="{FF2B5EF4-FFF2-40B4-BE49-F238E27FC236}">
                <a16:creationId xmlns:a16="http://schemas.microsoft.com/office/drawing/2014/main" id="{769FF884-A76D-B416-7C12-4B1BA4305E09}"/>
              </a:ext>
            </a:extLst>
          </p:cNvPr>
          <p:cNvGrpSpPr/>
          <p:nvPr/>
        </p:nvGrpSpPr>
        <p:grpSpPr>
          <a:xfrm>
            <a:off x="295489" y="2440484"/>
            <a:ext cx="7283286" cy="3205817"/>
            <a:chOff x="1183513" y="810"/>
            <a:chExt cx="7283286" cy="3205817"/>
          </a:xfrm>
        </p:grpSpPr>
        <p:sp>
          <p:nvSpPr>
            <p:cNvPr id="18" name="Rectangle 17">
              <a:extLst>
                <a:ext uri="{FF2B5EF4-FFF2-40B4-BE49-F238E27FC236}">
                  <a16:creationId xmlns:a16="http://schemas.microsoft.com/office/drawing/2014/main" id="{EE2B2C62-1D2A-002F-5BA8-47ADB08581D8}"/>
                </a:ext>
              </a:extLst>
            </p:cNvPr>
            <p:cNvSpPr/>
            <p:nvPr/>
          </p:nvSpPr>
          <p:spPr>
            <a:xfrm>
              <a:off x="5501250" y="810"/>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80BD544C-E8E3-5757-B248-4E696CECBC79}"/>
                </a:ext>
              </a:extLst>
            </p:cNvPr>
            <p:cNvSpPr txBox="1"/>
            <p:nvPr/>
          </p:nvSpPr>
          <p:spPr>
            <a:xfrm>
              <a:off x="1183513" y="1229595"/>
              <a:ext cx="333128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Ít</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Mưa</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lớn</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và</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bão</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9EBA99FE-E421-AFFD-D1CC-D9C0E05A2B51}"/>
              </a:ext>
            </a:extLst>
          </p:cNvPr>
          <p:cNvGrpSpPr/>
          <p:nvPr/>
        </p:nvGrpSpPr>
        <p:grpSpPr>
          <a:xfrm>
            <a:off x="4631706" y="1220648"/>
            <a:ext cx="3273923" cy="4425653"/>
            <a:chOff x="5846584" y="2440483"/>
            <a:chExt cx="3273923" cy="4425653"/>
          </a:xfrm>
        </p:grpSpPr>
        <p:sp>
          <p:nvSpPr>
            <p:cNvPr id="21" name="Rectangle 20">
              <a:extLst>
                <a:ext uri="{FF2B5EF4-FFF2-40B4-BE49-F238E27FC236}">
                  <a16:creationId xmlns:a16="http://schemas.microsoft.com/office/drawing/2014/main" id="{5AB5C4A3-16F9-A9E9-2D54-470DBC82C717}"/>
                </a:ext>
              </a:extLst>
            </p:cNvPr>
            <p:cNvSpPr/>
            <p:nvPr/>
          </p:nvSpPr>
          <p:spPr>
            <a:xfrm>
              <a:off x="6154958" y="2440483"/>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TextBox 21">
              <a:extLst>
                <a:ext uri="{FF2B5EF4-FFF2-40B4-BE49-F238E27FC236}">
                  <a16:creationId xmlns:a16="http://schemas.microsoft.com/office/drawing/2014/main" id="{9668009B-4CE3-F935-BA9E-D2AE8DE05335}"/>
                </a:ext>
              </a:extLst>
            </p:cNvPr>
            <p:cNvSpPr txBox="1"/>
            <p:nvPr/>
          </p:nvSpPr>
          <p:spPr>
            <a:xfrm>
              <a:off x="5846584" y="4889104"/>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Khô</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nóng</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Lạnh</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4342C720-2D86-D8AB-3043-A3DD2F9890EE}"/>
              </a:ext>
            </a:extLst>
          </p:cNvPr>
          <p:cNvGrpSpPr/>
          <p:nvPr/>
        </p:nvGrpSpPr>
        <p:grpSpPr>
          <a:xfrm>
            <a:off x="8925492" y="3669269"/>
            <a:ext cx="2965549" cy="1977032"/>
            <a:chOff x="5501250" y="4880156"/>
            <a:chExt cx="2965549" cy="1977032"/>
          </a:xfrm>
        </p:grpSpPr>
        <p:sp>
          <p:nvSpPr>
            <p:cNvPr id="24" name="Rectangle 23">
              <a:extLst>
                <a:ext uri="{FF2B5EF4-FFF2-40B4-BE49-F238E27FC236}">
                  <a16:creationId xmlns:a16="http://schemas.microsoft.com/office/drawing/2014/main" id="{D52E12B2-40A5-C4B8-184A-CB2DB840D0F7}"/>
                </a:ext>
              </a:extLst>
            </p:cNvPr>
            <p:cNvSpPr/>
            <p:nvPr/>
          </p:nvSpPr>
          <p:spPr>
            <a:xfrm>
              <a:off x="5501250" y="4880156"/>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5" name="TextBox 24">
              <a:extLst>
                <a:ext uri="{FF2B5EF4-FFF2-40B4-BE49-F238E27FC236}">
                  <a16:creationId xmlns:a16="http://schemas.microsoft.com/office/drawing/2014/main" id="{0E43DC0B-19CC-D30B-E380-882F73F75C2B}"/>
                </a:ext>
              </a:extLst>
            </p:cNvPr>
            <p:cNvSpPr txBox="1"/>
            <p:nvPr/>
          </p:nvSpPr>
          <p:spPr>
            <a:xfrm>
              <a:off x="5501250" y="4880156"/>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Hạn</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hán</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err="1">
                  <a:solidFill>
                    <a:srgbClr val="002060"/>
                  </a:solidFill>
                  <a:latin typeface="Cambria" panose="02040503050406030204" pitchFamily="18" charset="0"/>
                  <a:ea typeface="Cambria" panose="02040503050406030204" pitchFamily="18" charset="0"/>
                </a:rPr>
                <a:t>Lũ</a:t>
              </a:r>
              <a:r>
                <a:rPr lang="en-US" sz="3200" b="1" kern="1200">
                  <a:solidFill>
                    <a:srgbClr val="002060"/>
                  </a:solidFill>
                  <a:latin typeface="Cambria" panose="02040503050406030204" pitchFamily="18" charset="0"/>
                  <a:ea typeface="Cambria" panose="02040503050406030204" pitchFamily="18" charset="0"/>
                </a:rPr>
                <a:t> lụt</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AE476702-87F4-5DC3-6124-58450E731DE4}"/>
              </a:ext>
            </a:extLst>
          </p:cNvPr>
          <p:cNvGrpSpPr/>
          <p:nvPr/>
        </p:nvGrpSpPr>
        <p:grpSpPr>
          <a:xfrm>
            <a:off x="2585864" y="109458"/>
            <a:ext cx="7020269" cy="1138751"/>
            <a:chOff x="1317502" y="35831"/>
            <a:chExt cx="9626115" cy="1138751"/>
          </a:xfrm>
        </p:grpSpPr>
        <p:grpSp>
          <p:nvGrpSpPr>
            <p:cNvPr id="27" name="Group 26">
              <a:extLst>
                <a:ext uri="{FF2B5EF4-FFF2-40B4-BE49-F238E27FC236}">
                  <a16:creationId xmlns:a16="http://schemas.microsoft.com/office/drawing/2014/main" id="{F826A3FD-5671-E126-3E9A-9F33F2E76202}"/>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9" name="Rectangle: Diagonal Corners Rounded 4">
                <a:extLst>
                  <a:ext uri="{FF2B5EF4-FFF2-40B4-BE49-F238E27FC236}">
                    <a16:creationId xmlns:a16="http://schemas.microsoft.com/office/drawing/2014/main" id="{51BE6B04-76B0-5A84-D356-A0B7AE4D77E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0" name="Rectangle: Diagonal Corners Rounded 39">
                <a:extLst>
                  <a:ext uri="{FF2B5EF4-FFF2-40B4-BE49-F238E27FC236}">
                    <a16:creationId xmlns:a16="http://schemas.microsoft.com/office/drawing/2014/main" id="{E0DB1BEB-B053-2A24-1956-DE785FF8666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226FCBA3-FC31-2C0D-C75B-51B2795ADC8E}"/>
                </a:ext>
              </a:extLst>
            </p:cNvPr>
            <p:cNvSpPr txBox="1"/>
            <p:nvPr/>
          </p:nvSpPr>
          <p:spPr>
            <a:xfrm>
              <a:off x="1450930" y="294793"/>
              <a:ext cx="9321800" cy="646331"/>
            </a:xfrm>
            <a:prstGeom prst="rect">
              <a:avLst/>
            </a:prstGeom>
            <a:noFill/>
          </p:spPr>
          <p:txBody>
            <a:bodyPr wrap="square" rtlCol="0">
              <a:spAutoFit/>
            </a:bodyPr>
            <a:lstStyle/>
            <a:p>
              <a:pPr algn="ctr"/>
              <a:r>
                <a:rPr lang="vi-VN"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rPr>
                <a:t>TÌM HIỂU ĐẶC ĐIỂM KHÍ HẬU</a:t>
              </a:r>
              <a:endParaRPr lang="en-US"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8369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par>
                                <p:cTn id="52" presetID="53" presetClass="entr" presetSubtype="16"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3238961"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679629" y="198898"/>
            <a:ext cx="317999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biết</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7A69C31-FD78-6F2A-C198-4221AD2AA5D9}"/>
              </a:ext>
            </a:extLst>
          </p:cNvPr>
          <p:cNvSpPr txBox="1"/>
          <p:nvPr/>
        </p:nvSpPr>
        <p:spPr>
          <a:xfrm>
            <a:off x="820946" y="1212672"/>
            <a:ext cx="10409274" cy="5078313"/>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Dãy núi Bạch Mã có hướng tây đông, kéo dài ra đến biển. Dãy núi này</a:t>
            </a:r>
            <a:r>
              <a:rPr lang="vi-VN" sz="3600" b="1" dirty="0">
                <a:solidFill>
                  <a:srgbClr val="002060"/>
                </a:solidFill>
                <a:latin typeface="Cambria" panose="02040503050406030204" pitchFamily="18" charset="0"/>
                <a:ea typeface="Cambria" panose="02040503050406030204" pitchFamily="18" charset="0"/>
              </a:rPr>
              <a:t> tạo thành bức tường tự nhiên chắn gió mùa Đông Bắc </a:t>
            </a:r>
            <a:r>
              <a:rPr lang="vi-VN" sz="3600" b="1" dirty="0">
                <a:solidFill>
                  <a:srgbClr val="FF0000"/>
                </a:solidFill>
                <a:latin typeface="Cambria" panose="02040503050406030204" pitchFamily="18" charset="0"/>
                <a:ea typeface="Cambria" panose="02040503050406030204" pitchFamily="18" charset="0"/>
              </a:rPr>
              <a:t>thổi từ phía bắc xuống phía nam.</a:t>
            </a:r>
            <a:endParaRPr lang="en-US" sz="3600" b="1" dirty="0">
              <a:solidFill>
                <a:srgbClr val="FF0000"/>
              </a:solidFill>
              <a:latin typeface="Cambria" panose="02040503050406030204" pitchFamily="18" charset="0"/>
              <a:ea typeface="Cambria" panose="02040503050406030204" pitchFamily="18" charset="0"/>
            </a:endParaRPr>
          </a:p>
          <a:p>
            <a:pPr algn="just"/>
            <a:r>
              <a:rPr lang="vi-VN" sz="3600" b="1" dirty="0">
                <a:solidFill>
                  <a:srgbClr val="FF0000"/>
                </a:solidFill>
                <a:latin typeface="Cambria" panose="02040503050406030204" pitchFamily="18" charset="0"/>
                <a:ea typeface="Cambria" panose="02040503050406030204" pitchFamily="18" charset="0"/>
              </a:rPr>
              <a:t>Vì vậy có sự khác biệt về khí hậu giữa phía bắc và phía nam dãy Bạch Mã, phía bắc dãy Bạch Mã khí hậu có hai mùa: </a:t>
            </a:r>
            <a:r>
              <a:rPr lang="vi-VN" sz="3600" b="1" i="1" dirty="0">
                <a:solidFill>
                  <a:srgbClr val="002060"/>
                </a:solidFill>
                <a:latin typeface="Cambria" panose="02040503050406030204" pitchFamily="18" charset="0"/>
                <a:ea typeface="Cambria" panose="02040503050406030204" pitchFamily="18" charset="0"/>
              </a:rPr>
              <a:t>mùa hạ và mùa đông</a:t>
            </a:r>
            <a:r>
              <a:rPr lang="vi-VN" sz="3600" b="1" i="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phía Nam dãy Bạch Mã khí hậu phân hóa thành hai </a:t>
            </a:r>
            <a:r>
              <a:rPr lang="vi-VN" sz="3600" b="1" i="1" dirty="0">
                <a:solidFill>
                  <a:srgbClr val="002060"/>
                </a:solidFill>
                <a:latin typeface="Cambria" panose="02040503050406030204" pitchFamily="18" charset="0"/>
                <a:ea typeface="Cambria" panose="02040503050406030204" pitchFamily="18" charset="0"/>
              </a:rPr>
              <a:t>mùa mùa mưa và mùa khô.</a:t>
            </a:r>
          </a:p>
        </p:txBody>
      </p:sp>
    </p:spTree>
    <p:custDataLst>
      <p:tags r:id="rId1"/>
    </p:custDataLst>
    <p:extLst>
      <p:ext uri="{BB962C8B-B14F-4D97-AF65-F5344CB8AC3E}">
        <p14:creationId xmlns:p14="http://schemas.microsoft.com/office/powerpoint/2010/main" val="175082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59559" y="1760440"/>
            <a:ext cx="7235552" cy="2554545"/>
          </a:xfrm>
          <a:prstGeom prst="rect">
            <a:avLst/>
          </a:prstGeom>
          <a:noFill/>
        </p:spPr>
        <p:txBody>
          <a:bodyPr wrap="square">
            <a:spAutoFit/>
          </a:bodyPr>
          <a:lstStyle/>
          <a:p>
            <a:pPr lvl="0" algn="just">
              <a:defRPr/>
            </a:pPr>
            <a:r>
              <a:rPr lang="en-US" sz="4000" b="1" dirty="0" err="1">
                <a:solidFill>
                  <a:srgbClr val="002060"/>
                </a:solidFill>
                <a:latin typeface="Calibri"/>
                <a:cs typeface="Arial" panose="020B0604020202020204" pitchFamily="34" charset="0"/>
                <a:sym typeface="+mn-ea"/>
              </a:rPr>
              <a:t>Đọc</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thông</a:t>
            </a:r>
            <a:r>
              <a:rPr lang="en-US" sz="4000" b="1" dirty="0">
                <a:solidFill>
                  <a:srgbClr val="002060"/>
                </a:solidFill>
                <a:latin typeface="Calibri"/>
                <a:cs typeface="Arial" panose="020B0604020202020204" pitchFamily="34" charset="0"/>
                <a:sym typeface="+mn-ea"/>
              </a:rPr>
              <a:t> tin </a:t>
            </a:r>
            <a:r>
              <a:rPr lang="en-US" sz="4000" b="1" dirty="0" err="1">
                <a:solidFill>
                  <a:srgbClr val="002060"/>
                </a:solidFill>
                <a:latin typeface="Calibri"/>
                <a:cs typeface="Arial" panose="020B0604020202020204" pitchFamily="34" charset="0"/>
                <a:sym typeface="+mn-ea"/>
              </a:rPr>
              <a:t>và</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quan</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sát</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hình</a:t>
            </a:r>
            <a:r>
              <a:rPr lang="en-US" sz="4000" b="1" dirty="0">
                <a:solidFill>
                  <a:srgbClr val="002060"/>
                </a:solidFill>
                <a:latin typeface="Calibri"/>
                <a:cs typeface="Arial" panose="020B0604020202020204" pitchFamily="34" charset="0"/>
                <a:sym typeface="+mn-ea"/>
              </a:rPr>
              <a:t> 2: K</a:t>
            </a:r>
            <a:r>
              <a:rPr lang="vi-VN" sz="4000" b="1" dirty="0">
                <a:solidFill>
                  <a:srgbClr val="002060"/>
                </a:solidFill>
                <a:latin typeface="Calibri"/>
                <a:cs typeface="Arial" panose="020B0604020202020204" pitchFamily="34" charset="0"/>
                <a:sym typeface="+mn-ea"/>
              </a:rPr>
              <a:t>ể tên và chỉ trên lược đồ một số sông ở vùng Duyên hải miền Trung</a:t>
            </a:r>
            <a:endParaRPr kumimoji="0" lang="en-US" sz="40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292919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5A6E062-9584-2039-4737-4516D8513D3E}"/>
              </a:ext>
            </a:extLst>
          </p:cNvPr>
          <p:cNvPicPr>
            <a:picLocks noChangeAspect="1"/>
          </p:cNvPicPr>
          <p:nvPr/>
        </p:nvPicPr>
        <p:blipFill>
          <a:blip r:embed="rId4"/>
          <a:stretch>
            <a:fillRect/>
          </a:stretch>
        </p:blipFill>
        <p:spPr>
          <a:xfrm>
            <a:off x="2634707" y="379605"/>
            <a:ext cx="6610350" cy="6210300"/>
          </a:xfrm>
          <a:prstGeom prst="rect">
            <a:avLst/>
          </a:prstGeom>
        </p:spPr>
      </p:pic>
      <p:sp>
        <p:nvSpPr>
          <p:cNvPr id="17" name="Oval 16">
            <a:extLst>
              <a:ext uri="{FF2B5EF4-FFF2-40B4-BE49-F238E27FC236}">
                <a16:creationId xmlns:a16="http://schemas.microsoft.com/office/drawing/2014/main" id="{D0A74D4C-F5B5-FB3A-2F5F-0F33AD88C26B}"/>
              </a:ext>
            </a:extLst>
          </p:cNvPr>
          <p:cNvSpPr/>
          <p:nvPr/>
        </p:nvSpPr>
        <p:spPr>
          <a:xfrm rot="16614443">
            <a:off x="4750636" y="940042"/>
            <a:ext cx="393269" cy="46126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D62F50-23E8-ACA9-DA9E-1969E1373F8B}"/>
              </a:ext>
            </a:extLst>
          </p:cNvPr>
          <p:cNvSpPr/>
          <p:nvPr/>
        </p:nvSpPr>
        <p:spPr>
          <a:xfrm rot="16614443">
            <a:off x="4064723" y="2008137"/>
            <a:ext cx="275732" cy="62096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5EFC6A8-2AC7-FFF3-CFD5-7828C61CFDB6}"/>
              </a:ext>
            </a:extLst>
          </p:cNvPr>
          <p:cNvSpPr/>
          <p:nvPr/>
        </p:nvSpPr>
        <p:spPr>
          <a:xfrm rot="17596764">
            <a:off x="5207030" y="3018366"/>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3333BF-A676-AED7-577A-F542D57F0C9D}"/>
              </a:ext>
            </a:extLst>
          </p:cNvPr>
          <p:cNvSpPr/>
          <p:nvPr/>
        </p:nvSpPr>
        <p:spPr>
          <a:xfrm rot="14159117">
            <a:off x="7348063" y="5226308"/>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773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ARAOKE TẾT LÀ TẾT  KNTTVCS 4  NXBGDVN_720p">
            <a:hlinkClick r:id="" action="ppaction://media"/>
            <a:extLst>
              <a:ext uri="{FF2B5EF4-FFF2-40B4-BE49-F238E27FC236}">
                <a16:creationId xmlns:a16="http://schemas.microsoft.com/office/drawing/2014/main" id="{1E027F16-38F6-07E7-415F-6C92C8C8A5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4778" y="160639"/>
            <a:ext cx="11800703" cy="6376086"/>
          </a:xfrm>
          <a:prstGeom prst="rect">
            <a:avLst/>
          </a:prstGeom>
        </p:spPr>
      </p:pic>
    </p:spTree>
    <p:extLst>
      <p:ext uri="{BB962C8B-B14F-4D97-AF65-F5344CB8AC3E}">
        <p14:creationId xmlns:p14="http://schemas.microsoft.com/office/powerpoint/2010/main" val="876114857"/>
      </p:ext>
    </p:extLst>
  </p:cSld>
  <p:clrMapOvr>
    <a:masterClrMapping/>
  </p:clrMapOvr>
  <mc:AlternateContent xmlns:mc="http://schemas.openxmlformats.org/markup-compatibility/2006" xmlns:p14="http://schemas.microsoft.com/office/powerpoint/2010/main">
    <mc:Choice Requires="p14">
      <p:transition spd="slow" p14:dur="12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076175"/>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14954" y="1593172"/>
            <a:ext cx="7235552" cy="2123658"/>
          </a:xfrm>
          <a:prstGeom prst="rect">
            <a:avLst/>
          </a:prstGeom>
          <a:noFill/>
        </p:spPr>
        <p:txBody>
          <a:bodyPr wrap="square">
            <a:spAutoFit/>
          </a:bodyPr>
          <a:lstStyle/>
          <a:p>
            <a:pPr lvl="0" algn="just">
              <a:defRPr/>
            </a:pPr>
            <a:r>
              <a:rPr lang="en-US" sz="4400" b="1" dirty="0" err="1">
                <a:solidFill>
                  <a:srgbClr val="002060"/>
                </a:solidFill>
                <a:cs typeface="Arial" panose="020B0604020202020204" pitchFamily="34" charset="0"/>
                <a:sym typeface="+mn-ea"/>
              </a:rPr>
              <a:t>Nêu</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những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đặc</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điểm</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chính</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của</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sông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ngòi</a:t>
            </a:r>
            <a:r>
              <a:rPr lang="en-US" sz="4400" b="1" dirty="0">
                <a:solidFill>
                  <a:srgbClr val="002060"/>
                </a:solidFill>
                <a:cs typeface="Arial" panose="020B0604020202020204" pitchFamily="34" charset="0"/>
                <a:sym typeface="+mn-ea"/>
              </a:rPr>
              <a:t> ở </a:t>
            </a:r>
            <a:r>
              <a:rPr lang="en-US" sz="4400" b="1" dirty="0" err="1">
                <a:solidFill>
                  <a:srgbClr val="002060"/>
                </a:solidFill>
                <a:cs typeface="Arial" panose="020B0604020202020204" pitchFamily="34" charset="0"/>
                <a:sym typeface="+mn-ea"/>
              </a:rPr>
              <a:t>vùng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Duyên</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hải</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miền</a:t>
            </a:r>
            <a:r>
              <a:rPr lang="en-US" sz="4400" b="1" dirty="0">
                <a:solidFill>
                  <a:srgbClr val="002060"/>
                </a:solidFill>
                <a:cs typeface="Arial" panose="020B0604020202020204" pitchFamily="34" charset="0"/>
                <a:sym typeface="+mn-ea"/>
              </a:rPr>
              <a:t> Trung.</a:t>
            </a:r>
            <a:endParaRPr kumimoji="0" lang="en-US" sz="4400" b="1" i="0" u="none"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120938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673482" y="658344"/>
            <a:ext cx="10115738" cy="2554545"/>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4000" b="1" dirty="0">
                <a:solidFill>
                  <a:srgbClr val="0070C0"/>
                </a:solidFill>
                <a:latin typeface="Cambria" panose="02040503050406030204" pitchFamily="18" charset="0"/>
                <a:ea typeface="Cambria" panose="02040503050406030204" pitchFamily="18" charset="0"/>
                <a:cs typeface="Arial" panose="020B0604020202020204" pitchFamily="34" charset="0"/>
              </a:rPr>
              <a:t>Vùng có nhiều sông, phần lớn là sông ngắn và dốc</a:t>
            </a:r>
          </a:p>
          <a:p>
            <a:pPr marL="571500" lvl="0" indent="-571500" algn="just">
              <a:buFont typeface="Wingdings" panose="05000000000000000000" pitchFamily="2" charset="2"/>
              <a:buChar char="v"/>
            </a:pPr>
            <a:r>
              <a:rPr lang="vi-VN" sz="4000" b="1" dirty="0">
                <a:solidFill>
                  <a:srgbClr val="0070C0"/>
                </a:solidFill>
                <a:latin typeface="Cambria" panose="02040503050406030204" pitchFamily="18" charset="0"/>
                <a:ea typeface="Cambria" panose="02040503050406030204" pitchFamily="18" charset="0"/>
                <a:cs typeface="Arial" panose="020B0604020202020204" pitchFamily="34" charset="0"/>
              </a:rPr>
              <a:t>Mùa mưa thường có lũ lụt, lũ quét; mùa khô có tình trạng thiếu nước.</a:t>
            </a:r>
          </a:p>
        </p:txBody>
      </p:sp>
      <p:pic>
        <p:nvPicPr>
          <p:cNvPr id="14" name="图片 10">
            <a:extLst>
              <a:ext uri="{FF2B5EF4-FFF2-40B4-BE49-F238E27FC236}">
                <a16:creationId xmlns:a16="http://schemas.microsoft.com/office/drawing/2014/main"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Tree>
    <p:extLst>
      <p:ext uri="{BB962C8B-B14F-4D97-AF65-F5344CB8AC3E}">
        <p14:creationId xmlns:p14="http://schemas.microsoft.com/office/powerpoint/2010/main" val="195589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ông Gianh: Dòng sông trữ tình, thơ mộng bậc nhất Quảng Bình">
            <a:extLst>
              <a:ext uri="{FF2B5EF4-FFF2-40B4-BE49-F238E27FC236}">
                <a16:creationId xmlns:a16="http://schemas.microsoft.com/office/drawing/2014/main" id="{01FE2F7E-7B77-78E0-DD6C-36FE885A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98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BA312F-D112-0CD6-ADDF-8EDED3A08D8E}"/>
              </a:ext>
            </a:extLst>
          </p:cNvPr>
          <p:cNvPicPr>
            <a:picLocks noChangeAspect="1"/>
          </p:cNvPicPr>
          <p:nvPr/>
        </p:nvPicPr>
        <p:blipFill>
          <a:blip r:embed="rId3"/>
          <a:stretch>
            <a:fillRect/>
          </a:stretch>
        </p:blipFill>
        <p:spPr>
          <a:xfrm>
            <a:off x="8227612" y="910829"/>
            <a:ext cx="6419644" cy="1780186"/>
          </a:xfrm>
          <a:prstGeom prst="rect">
            <a:avLst/>
          </a:prstGeom>
        </p:spPr>
      </p:pic>
    </p:spTree>
    <p:extLst>
      <p:ext uri="{BB962C8B-B14F-4D97-AF65-F5344CB8AC3E}">
        <p14:creationId xmlns:p14="http://schemas.microsoft.com/office/powerpoint/2010/main" val="396575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ông Thu Bồn năm 2023">
            <a:extLst>
              <a:ext uri="{FF2B5EF4-FFF2-40B4-BE49-F238E27FC236}">
                <a16:creationId xmlns:a16="http://schemas.microsoft.com/office/drawing/2014/main" id="{D6212ED6-1D48-8683-5FD4-8AFB79CD4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71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BDE779E-8CE9-7CA0-467C-2349C5F5706A}"/>
              </a:ext>
            </a:extLst>
          </p:cNvPr>
          <p:cNvPicPr>
            <a:picLocks noChangeAspect="1"/>
          </p:cNvPicPr>
          <p:nvPr/>
        </p:nvPicPr>
        <p:blipFill>
          <a:blip r:embed="rId3"/>
          <a:stretch>
            <a:fillRect/>
          </a:stretch>
        </p:blipFill>
        <p:spPr>
          <a:xfrm>
            <a:off x="3666763" y="5077814"/>
            <a:ext cx="6419644" cy="1780186"/>
          </a:xfrm>
          <a:prstGeom prst="rect">
            <a:avLst/>
          </a:prstGeom>
        </p:spPr>
      </p:pic>
    </p:spTree>
    <p:extLst>
      <p:ext uri="{BB962C8B-B14F-4D97-AF65-F5344CB8AC3E}">
        <p14:creationId xmlns:p14="http://schemas.microsoft.com/office/powerpoint/2010/main" val="337240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84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20">
            <a:extLst>
              <a:ext uri="{FF2B5EF4-FFF2-40B4-BE49-F238E27FC236}">
                <a16:creationId xmlns:a16="http://schemas.microsoft.com/office/drawing/2014/main" id="{CDCD3F99-B251-5A1B-2D19-E44BBFC82ECC}"/>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712450" y="0"/>
            <a:ext cx="149225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2">
            <a:extLst>
              <a:ext uri="{FF2B5EF4-FFF2-40B4-BE49-F238E27FC236}">
                <a16:creationId xmlns:a16="http://schemas.microsoft.com/office/drawing/2014/main" id="{2CDD8E4E-0EB8-9C1C-CD83-A8F448FB6711}"/>
              </a:ext>
            </a:extLst>
          </p:cNvPr>
          <p:cNvPicPr>
            <a:picLocks noChangeAspect="1"/>
          </p:cNvPicPr>
          <p:nvPr/>
        </p:nvPicPr>
        <p:blipFill>
          <a:blip r:embed="rId4">
            <a:extLst>
              <a:ext uri="{28A0092B-C50C-407E-A947-70E740481C1C}">
                <a14:useLocalDpi xmlns:a14="http://schemas.microsoft.com/office/drawing/2010/main" val="0"/>
              </a:ext>
            </a:extLst>
          </a:blip>
          <a:srcRect l="15807" t="12257" r="11253" b="65141"/>
          <a:stretch>
            <a:fillRect/>
          </a:stretch>
        </p:blipFill>
        <p:spPr bwMode="auto">
          <a:xfrm>
            <a:off x="3594100" y="-112713"/>
            <a:ext cx="5002213" cy="15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a:extLst>
              <a:ext uri="{FF2B5EF4-FFF2-40B4-BE49-F238E27FC236}">
                <a16:creationId xmlns:a16="http://schemas.microsoft.com/office/drawing/2014/main" id="{1B0F3183-A02F-5CE9-68EC-9EA5D4EDE60D}"/>
              </a:ext>
            </a:extLst>
          </p:cNvPr>
          <p:cNvCxnSpPr/>
          <p:nvPr/>
        </p:nvCxnSpPr>
        <p:spPr>
          <a:xfrm>
            <a:off x="4876800" y="41148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82">
            <a:extLst>
              <a:ext uri="{FF2B5EF4-FFF2-40B4-BE49-F238E27FC236}">
                <a16:creationId xmlns:a16="http://schemas.microsoft.com/office/drawing/2014/main" id="{E1D1C229-1D84-056C-5E06-9BDA6B6541C2}"/>
              </a:ext>
            </a:extLst>
          </p:cNvPr>
          <p:cNvSpPr/>
          <p:nvPr/>
        </p:nvSpPr>
        <p:spPr>
          <a:xfrm>
            <a:off x="9915525" y="6724650"/>
            <a:ext cx="2047875" cy="150813"/>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9" name="Rectangle 8">
            <a:extLst>
              <a:ext uri="{FF2B5EF4-FFF2-40B4-BE49-F238E27FC236}">
                <a16:creationId xmlns:a16="http://schemas.microsoft.com/office/drawing/2014/main" id="{DE45AF50-3E15-963C-13F4-DC15713AA8C5}"/>
              </a:ext>
            </a:extLst>
          </p:cNvPr>
          <p:cNvSpPr/>
          <p:nvPr/>
        </p:nvSpPr>
        <p:spPr>
          <a:xfrm>
            <a:off x="2894853" y="1685008"/>
            <a:ext cx="6659194" cy="1754326"/>
          </a:xfrm>
          <a:prstGeom prst="rect">
            <a:avLst/>
          </a:prstGeom>
          <a:noFill/>
          <a:ln>
            <a:noFill/>
          </a:ln>
          <a:effectLst>
            <a:glow rad="228600">
              <a:schemeClr val="accent4">
                <a:satMod val="175000"/>
                <a:alpha val="40000"/>
              </a:schemeClr>
            </a:glow>
          </a:effectLst>
          <a:scene3d>
            <a:camera prst="obliqueTopRight"/>
            <a:lightRig rig="contrasting" dir="t">
              <a:rot lat="0" lon="0" rev="7800000"/>
            </a:lightRig>
          </a:scene3d>
          <a:sp3d>
            <a:bevelT w="139700" h="139700"/>
          </a:sp3d>
        </p:spPr>
        <p:txBody>
          <a:bodyPr wrap="none">
            <a:spAutoFit/>
            <a:scene3d>
              <a:camera prst="perspectiveRigh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sz="5400" b="1" dirty="0" err="1">
                <a:ln/>
                <a:solidFill>
                  <a:srgbClr val="0070C0"/>
                </a:solidFill>
                <a:latin typeface="Times New Roman" panose="02020603050405020304" pitchFamily="18" charset="0"/>
                <a:cs typeface="Times New Roman" panose="02020603050405020304" pitchFamily="18" charset="0"/>
              </a:rPr>
              <a:t>Chúc</a:t>
            </a:r>
            <a:r>
              <a:rPr lang="en-US" sz="5400" b="1" dirty="0">
                <a:ln/>
                <a:solidFill>
                  <a:srgbClr val="0070C0"/>
                </a:solidFill>
                <a:latin typeface="Times New Roman" panose="02020603050405020304" pitchFamily="18" charset="0"/>
                <a:cs typeface="Times New Roman" panose="02020603050405020304" pitchFamily="18" charset="0"/>
              </a:rPr>
              <a:t> </a:t>
            </a:r>
            <a:r>
              <a:rPr lang="en-US" sz="5400" b="1" dirty="0" err="1">
                <a:ln/>
                <a:solidFill>
                  <a:srgbClr val="0070C0"/>
                </a:solidFill>
                <a:latin typeface="Times New Roman" panose="02020603050405020304" pitchFamily="18" charset="0"/>
                <a:cs typeface="Times New Roman" panose="02020603050405020304" pitchFamily="18" charset="0"/>
              </a:rPr>
              <a:t>quý</a:t>
            </a:r>
            <a:r>
              <a:rPr lang="en-US" sz="5400" b="1" dirty="0">
                <a:ln/>
                <a:solidFill>
                  <a:srgbClr val="0070C0"/>
                </a:solidFill>
                <a:latin typeface="Times New Roman" panose="02020603050405020304" pitchFamily="18" charset="0"/>
                <a:cs typeface="Times New Roman" panose="02020603050405020304" pitchFamily="18" charset="0"/>
              </a:rPr>
              <a:t> </a:t>
            </a:r>
            <a:r>
              <a:rPr lang="en-US" sz="5400" b="1" dirty="0" err="1">
                <a:ln/>
                <a:solidFill>
                  <a:srgbClr val="0070C0"/>
                </a:solidFill>
                <a:latin typeface="Times New Roman" panose="02020603050405020304" pitchFamily="18" charset="0"/>
                <a:cs typeface="Times New Roman" panose="02020603050405020304" pitchFamily="18" charset="0"/>
              </a:rPr>
              <a:t>thầy</a:t>
            </a:r>
            <a:r>
              <a:rPr lang="en-US" sz="5400" b="1" dirty="0">
                <a:ln/>
                <a:solidFill>
                  <a:srgbClr val="0070C0"/>
                </a:solidFill>
                <a:latin typeface="Times New Roman" panose="02020603050405020304" pitchFamily="18" charset="0"/>
                <a:cs typeface="Times New Roman" panose="02020603050405020304" pitchFamily="18" charset="0"/>
              </a:rPr>
              <a:t> </a:t>
            </a:r>
            <a:r>
              <a:rPr lang="en-US" sz="5400" b="1" dirty="0" err="1">
                <a:ln/>
                <a:solidFill>
                  <a:srgbClr val="0070C0"/>
                </a:solidFill>
                <a:latin typeface="Times New Roman" panose="02020603050405020304" pitchFamily="18" charset="0"/>
                <a:cs typeface="Times New Roman" panose="02020603050405020304" pitchFamily="18" charset="0"/>
              </a:rPr>
              <a:t>cô</a:t>
            </a:r>
            <a:r>
              <a:rPr lang="en-US" sz="5400" b="1" dirty="0">
                <a:ln/>
                <a:solidFill>
                  <a:srgbClr val="0070C0"/>
                </a:solidFill>
                <a:latin typeface="Times New Roman" panose="02020603050405020304" pitchFamily="18" charset="0"/>
                <a:cs typeface="Times New Roman" panose="02020603050405020304" pitchFamily="18" charset="0"/>
              </a:rPr>
              <a:t> </a:t>
            </a:r>
          </a:p>
          <a:p>
            <a:pPr algn="ctr" eaLnBrk="1" fontAlgn="auto" hangingPunct="1">
              <a:spcBef>
                <a:spcPts val="0"/>
              </a:spcBef>
              <a:spcAft>
                <a:spcPts val="0"/>
              </a:spcAft>
              <a:defRPr/>
            </a:pPr>
            <a:r>
              <a:rPr lang="en-US" sz="5400" b="1" dirty="0" err="1">
                <a:ln/>
                <a:solidFill>
                  <a:srgbClr val="0070C0"/>
                </a:solidFill>
                <a:latin typeface="Times New Roman" panose="02020603050405020304" pitchFamily="18" charset="0"/>
                <a:cs typeface="Times New Roman" panose="02020603050405020304" pitchFamily="18" charset="0"/>
              </a:rPr>
              <a:t>sức</a:t>
            </a:r>
            <a:r>
              <a:rPr lang="en-US" sz="5400" b="1" dirty="0">
                <a:ln/>
                <a:solidFill>
                  <a:srgbClr val="0070C0"/>
                </a:solidFill>
                <a:latin typeface="Times New Roman" panose="02020603050405020304" pitchFamily="18" charset="0"/>
                <a:cs typeface="Times New Roman" panose="02020603050405020304" pitchFamily="18" charset="0"/>
              </a:rPr>
              <a:t> </a:t>
            </a:r>
            <a:r>
              <a:rPr lang="en-US" sz="5400" b="1" dirty="0" err="1">
                <a:ln/>
                <a:solidFill>
                  <a:srgbClr val="0070C0"/>
                </a:solidFill>
                <a:latin typeface="Times New Roman" panose="02020603050405020304" pitchFamily="18" charset="0"/>
                <a:cs typeface="Times New Roman" panose="02020603050405020304" pitchFamily="18" charset="0"/>
              </a:rPr>
              <a:t>khỏe</a:t>
            </a:r>
            <a:r>
              <a:rPr lang="en-US" sz="5400" b="1" dirty="0">
                <a:ln/>
                <a:solidFill>
                  <a:srgbClr val="0070C0"/>
                </a:solidFill>
                <a:latin typeface="Times New Roman" panose="02020603050405020304" pitchFamily="18" charset="0"/>
                <a:cs typeface="Times New Roman" panose="02020603050405020304" pitchFamily="18" charset="0"/>
              </a:rPr>
              <a:t>, </a:t>
            </a:r>
            <a:r>
              <a:rPr lang="en-US" sz="5400" b="1" dirty="0" err="1">
                <a:ln/>
                <a:solidFill>
                  <a:srgbClr val="0070C0"/>
                </a:solidFill>
                <a:latin typeface="Times New Roman" panose="02020603050405020304" pitchFamily="18" charset="0"/>
                <a:cs typeface="Times New Roman" panose="02020603050405020304" pitchFamily="18" charset="0"/>
              </a:rPr>
              <a:t>hạnh</a:t>
            </a:r>
            <a:r>
              <a:rPr lang="en-US" sz="5400" b="1" dirty="0">
                <a:ln/>
                <a:solidFill>
                  <a:srgbClr val="0070C0"/>
                </a:solidFill>
                <a:latin typeface="Times New Roman" panose="02020603050405020304" pitchFamily="18" charset="0"/>
                <a:cs typeface="Times New Roman" panose="02020603050405020304" pitchFamily="18" charset="0"/>
              </a:rPr>
              <a:t> </a:t>
            </a:r>
            <a:r>
              <a:rPr lang="en-US" sz="5400" b="1" dirty="0" err="1">
                <a:ln/>
                <a:solidFill>
                  <a:srgbClr val="0070C0"/>
                </a:solidFill>
                <a:latin typeface="Times New Roman" panose="02020603050405020304" pitchFamily="18" charset="0"/>
                <a:cs typeface="Times New Roman" panose="02020603050405020304" pitchFamily="18" charset="0"/>
              </a:rPr>
              <a:t>phúc</a:t>
            </a:r>
            <a:r>
              <a:rPr lang="en-US" sz="5400" b="1" dirty="0">
                <a:ln/>
                <a:solidFill>
                  <a:srgbClr val="0070C0"/>
                </a:solidFill>
                <a:latin typeface="Times New Roman" panose="02020603050405020304" pitchFamily="18" charset="0"/>
                <a:cs typeface="Times New Roman" panose="02020603050405020304" pitchFamily="18" charset="0"/>
              </a:rPr>
              <a:t>! </a:t>
            </a:r>
          </a:p>
        </p:txBody>
      </p:sp>
      <p:pic>
        <p:nvPicPr>
          <p:cNvPr id="21511" name="Picture 6" descr="Christmas present, creative christmas book, christmas, christmas gift png |  PNGWing">
            <a:extLst>
              <a:ext uri="{FF2B5EF4-FFF2-40B4-BE49-F238E27FC236}">
                <a16:creationId xmlns:a16="http://schemas.microsoft.com/office/drawing/2014/main" id="{8955A134-BF26-0952-0CF2-A5C908A7AC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6700" y="4173538"/>
            <a:ext cx="19542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图片 8">
            <a:extLst>
              <a:ext uri="{FF2B5EF4-FFF2-40B4-BE49-F238E27FC236}">
                <a16:creationId xmlns:a16="http://schemas.microsoft.com/office/drawing/2014/main" id="{2F9D3426-3A22-3FB6-FC3C-E8A0B0D8282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44875" y="4244975"/>
            <a:ext cx="5151438"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C7F0F-2B30-4959-8079-02406AB5873C}"/>
              </a:ext>
            </a:extLst>
          </p:cNvPr>
          <p:cNvPicPr>
            <a:picLocks noChangeAspect="1"/>
          </p:cNvPicPr>
          <p:nvPr/>
        </p:nvPicPr>
        <p:blipFill rotWithShape="1">
          <a:blip r:embed="rId5">
            <a:extLst>
              <a:ext uri="{28A0092B-C50C-407E-A947-70E740481C1C}">
                <a14:useLocalDpi xmlns:a14="http://schemas.microsoft.com/office/drawing/2010/main" val="0"/>
              </a:ext>
            </a:extLst>
          </a:blip>
          <a:srcRect l="616" r="616"/>
          <a:stretch/>
        </p:blipFill>
        <p:spPr>
          <a:xfrm>
            <a:off x="0" y="0"/>
            <a:ext cx="12192000" cy="6858000"/>
          </a:xfrm>
          <a:prstGeom prst="rect">
            <a:avLst/>
          </a:prstGeom>
        </p:spPr>
      </p:pic>
      <p:pic>
        <p:nvPicPr>
          <p:cNvPr id="11" name="Picture 10">
            <a:hlinkClick r:id="rId6" action="ppaction://hlinksldjump"/>
            <a:extLst>
              <a:ext uri="{FF2B5EF4-FFF2-40B4-BE49-F238E27FC236}">
                <a16:creationId xmlns:a16="http://schemas.microsoft.com/office/drawing/2014/main" id="{3C11F021-8DD9-4CE8-9B3F-CD12F7DE7CE2}"/>
              </a:ext>
            </a:extLst>
          </p:cNvPr>
          <p:cNvPicPr>
            <a:picLocks noChangeAspect="1"/>
          </p:cNvPicPr>
          <p:nvPr/>
        </p:nvPicPr>
        <p:blipFill rotWithShape="1">
          <a:blip r:embed="rId7">
            <a:extLst>
              <a:ext uri="{28A0092B-C50C-407E-A947-70E740481C1C}">
                <a14:useLocalDpi xmlns:a14="http://schemas.microsoft.com/office/drawing/2010/main" val="0"/>
              </a:ext>
            </a:extLst>
          </a:blip>
          <a:srcRect l="36944" t="27778" r="38195" b="27499"/>
          <a:stretch/>
        </p:blipFill>
        <p:spPr>
          <a:xfrm rot="6370876">
            <a:off x="3248193" y="2782855"/>
            <a:ext cx="734298" cy="1320916"/>
          </a:xfrm>
          <a:prstGeom prst="rect">
            <a:avLst/>
          </a:prstGeom>
        </p:spPr>
      </p:pic>
      <p:grpSp>
        <p:nvGrpSpPr>
          <p:cNvPr id="5" name="Group 4">
            <a:extLst>
              <a:ext uri="{FF2B5EF4-FFF2-40B4-BE49-F238E27FC236}">
                <a16:creationId xmlns:a16="http://schemas.microsoft.com/office/drawing/2014/main" id="{8C7581B7-8A59-4200-8E84-6D641C103E2E}"/>
              </a:ext>
            </a:extLst>
          </p:cNvPr>
          <p:cNvGrpSpPr/>
          <p:nvPr/>
        </p:nvGrpSpPr>
        <p:grpSpPr>
          <a:xfrm>
            <a:off x="6660356" y="2009775"/>
            <a:ext cx="4312444" cy="2471738"/>
            <a:chOff x="4202906" y="2080725"/>
            <a:chExt cx="4217195" cy="2248388"/>
          </a:xfrm>
        </p:grpSpPr>
        <p:pic>
          <p:nvPicPr>
            <p:cNvPr id="6" name="Picture 5">
              <a:extLst>
                <a:ext uri="{FF2B5EF4-FFF2-40B4-BE49-F238E27FC236}">
                  <a16:creationId xmlns:a16="http://schemas.microsoft.com/office/drawing/2014/main" id="{121200E2-3E97-44A9-8264-3B22DDBCB474}"/>
                </a:ext>
              </a:extLst>
            </p:cNvPr>
            <p:cNvPicPr>
              <a:picLocks noChangeAspect="1"/>
            </p:cNvPicPr>
            <p:nvPr/>
          </p:nvPicPr>
          <p:blipFill rotWithShape="1">
            <a:blip r:embed="rId8"/>
            <a:srcRect l="6565" t="5775" r="5346" b="7611"/>
            <a:stretch/>
          </p:blipFill>
          <p:spPr>
            <a:xfrm>
              <a:off x="4838700" y="2080725"/>
              <a:ext cx="3581401" cy="2248388"/>
            </a:xfrm>
            <a:prstGeom prst="rect">
              <a:avLst/>
            </a:prstGeom>
          </p:spPr>
        </p:pic>
        <p:pic>
          <p:nvPicPr>
            <p:cNvPr id="7" name="Picture 6">
              <a:extLst>
                <a:ext uri="{FF2B5EF4-FFF2-40B4-BE49-F238E27FC236}">
                  <a16:creationId xmlns:a16="http://schemas.microsoft.com/office/drawing/2014/main" id="{04845FAF-6941-48B8-B913-F1E786CE0F89}"/>
                </a:ext>
              </a:extLst>
            </p:cNvPr>
            <p:cNvPicPr>
              <a:picLocks noChangeAspect="1"/>
            </p:cNvPicPr>
            <p:nvPr/>
          </p:nvPicPr>
          <p:blipFill rotWithShape="1">
            <a:blip r:embed="rId9">
              <a:extLst>
                <a:ext uri="{28A0092B-C50C-407E-A947-70E740481C1C}">
                  <a14:useLocalDpi xmlns:a14="http://schemas.microsoft.com/office/drawing/2010/main" val="0"/>
                </a:ext>
              </a:extLst>
            </a:blip>
            <a:srcRect l="26389" t="27500" r="29306" b="27777"/>
            <a:stretch/>
          </p:blipFill>
          <p:spPr>
            <a:xfrm rot="16200000">
              <a:off x="4208829" y="2234774"/>
              <a:ext cx="1259741" cy="1271588"/>
            </a:xfrm>
            <a:prstGeom prst="rect">
              <a:avLst/>
            </a:prstGeom>
          </p:spPr>
        </p:pic>
      </p:grpSp>
      <p:pic>
        <p:nvPicPr>
          <p:cNvPr id="8" name="Picture 7">
            <a:hlinkClick r:id="rId10" action="ppaction://hlinksldjump"/>
            <a:extLst>
              <a:ext uri="{FF2B5EF4-FFF2-40B4-BE49-F238E27FC236}">
                <a16:creationId xmlns:a16="http://schemas.microsoft.com/office/drawing/2014/main" id="{A4C4B256-8946-4401-9EBB-DFF3BD9F25D0}"/>
              </a:ext>
            </a:extLst>
          </p:cNvPr>
          <p:cNvPicPr>
            <a:picLocks noChangeAspect="1"/>
          </p:cNvPicPr>
          <p:nvPr/>
        </p:nvPicPr>
        <p:blipFill rotWithShape="1">
          <a:blip r:embed="rId11">
            <a:extLst>
              <a:ext uri="{28A0092B-C50C-407E-A947-70E740481C1C}">
                <a14:useLocalDpi xmlns:a14="http://schemas.microsoft.com/office/drawing/2010/main" val="0"/>
              </a:ext>
            </a:extLst>
          </a:blip>
          <a:srcRect l="28750" t="38750" r="27639" b="38611"/>
          <a:stretch/>
        </p:blipFill>
        <p:spPr>
          <a:xfrm rot="21046719">
            <a:off x="4167239" y="3855011"/>
            <a:ext cx="1876425" cy="974068"/>
          </a:xfrm>
          <a:prstGeom prst="rect">
            <a:avLst/>
          </a:prstGeom>
        </p:spPr>
      </p:pic>
      <p:pic>
        <p:nvPicPr>
          <p:cNvPr id="9" name="Picture 8">
            <a:hlinkClick r:id="rId12" action="ppaction://hlinksldjump"/>
            <a:extLst>
              <a:ext uri="{FF2B5EF4-FFF2-40B4-BE49-F238E27FC236}">
                <a16:creationId xmlns:a16="http://schemas.microsoft.com/office/drawing/2014/main" id="{22985396-48B6-4CB1-BD86-1AD7F0345F18}"/>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26805" t="33333" r="26667" b="33403"/>
          <a:stretch/>
        </p:blipFill>
        <p:spPr>
          <a:xfrm>
            <a:off x="2094349" y="3970068"/>
            <a:ext cx="1040604" cy="743954"/>
          </a:xfrm>
          <a:prstGeom prst="rect">
            <a:avLst/>
          </a:prstGeom>
        </p:spPr>
      </p:pic>
      <p:pic>
        <p:nvPicPr>
          <p:cNvPr id="10" name="Picture 9">
            <a:hlinkClick r:id="rId14" action="ppaction://hlinksldjump"/>
            <a:extLst>
              <a:ext uri="{FF2B5EF4-FFF2-40B4-BE49-F238E27FC236}">
                <a16:creationId xmlns:a16="http://schemas.microsoft.com/office/drawing/2014/main" id="{DCC1527D-C302-4798-9469-609D63CD1E73}"/>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l="34306" t="27222" r="32222" b="26667"/>
          <a:stretch/>
        </p:blipFill>
        <p:spPr>
          <a:xfrm rot="19135445">
            <a:off x="6202246" y="3210167"/>
            <a:ext cx="916219" cy="1262177"/>
          </a:xfrm>
          <a:prstGeom prst="rect">
            <a:avLst/>
          </a:prstGeom>
        </p:spPr>
      </p:pic>
      <p:pic>
        <p:nvPicPr>
          <p:cNvPr id="13" name="Picture 12">
            <a:hlinkClick r:id="rId16" action="ppaction://hlinksldjump"/>
            <a:extLst>
              <a:ext uri="{FF2B5EF4-FFF2-40B4-BE49-F238E27FC236}">
                <a16:creationId xmlns:a16="http://schemas.microsoft.com/office/drawing/2014/main" id="{8D2D18D6-8481-4BC7-9CCB-B0F2110C91B1}"/>
              </a:ext>
            </a:extLst>
          </p:cNvPr>
          <p:cNvPicPr>
            <a:picLocks noChangeAspect="1"/>
          </p:cNvPicPr>
          <p:nvPr/>
        </p:nvPicPr>
        <p:blipFill rotWithShape="1">
          <a:blip r:embed="rId17">
            <a:extLst>
              <a:ext uri="{28A0092B-C50C-407E-A947-70E740481C1C}">
                <a14:useLocalDpi xmlns:a14="http://schemas.microsoft.com/office/drawing/2010/main" val="0"/>
              </a:ext>
            </a:extLst>
          </a:blip>
          <a:srcRect l="34850" t="29444" r="36523" b="27992"/>
          <a:stretch/>
        </p:blipFill>
        <p:spPr>
          <a:xfrm>
            <a:off x="2168588" y="99102"/>
            <a:ext cx="1932729" cy="1616462"/>
          </a:xfrm>
          <a:prstGeom prst="rect">
            <a:avLst/>
          </a:prstGeom>
        </p:spPr>
      </p:pic>
      <p:pic>
        <p:nvPicPr>
          <p:cNvPr id="15" name="Picture 14">
            <a:extLst>
              <a:ext uri="{FF2B5EF4-FFF2-40B4-BE49-F238E27FC236}">
                <a16:creationId xmlns:a16="http://schemas.microsoft.com/office/drawing/2014/main" id="{A2057C50-D2DE-41DE-88C7-608496EB1A09}"/>
              </a:ext>
            </a:extLst>
          </p:cNvPr>
          <p:cNvPicPr>
            <a:picLocks noChangeAspect="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2168588" y="5453557"/>
            <a:ext cx="2224270" cy="1504687"/>
          </a:xfrm>
          <a:prstGeom prst="rect">
            <a:avLst/>
          </a:prstGeom>
        </p:spPr>
      </p:pic>
      <p:pic>
        <p:nvPicPr>
          <p:cNvPr id="17" name="Picture 16">
            <a:extLst>
              <a:ext uri="{FF2B5EF4-FFF2-40B4-BE49-F238E27FC236}">
                <a16:creationId xmlns:a16="http://schemas.microsoft.com/office/drawing/2014/main" id="{5A88BA21-CEBF-4F92-B7D9-B453924C7920}"/>
              </a:ext>
            </a:extLst>
          </p:cNvPr>
          <p:cNvPicPr>
            <a:picLocks noChangeAspect="1"/>
          </p:cNvPicPr>
          <p:nvPr/>
        </p:nvPicPr>
        <p:blipFill rotWithShape="1">
          <a:blip r:embed="rId19"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6403497" y="4754487"/>
            <a:ext cx="1079164" cy="1001671"/>
          </a:xfrm>
          <a:prstGeom prst="rect">
            <a:avLst/>
          </a:prstGeom>
        </p:spPr>
      </p:pic>
      <p:pic>
        <p:nvPicPr>
          <p:cNvPr id="14" name="Picture 13">
            <a:hlinkClick r:id="rId14" action="ppaction://hlinksldjump"/>
            <a:extLst>
              <a:ext uri="{FF2B5EF4-FFF2-40B4-BE49-F238E27FC236}">
                <a16:creationId xmlns:a16="http://schemas.microsoft.com/office/drawing/2014/main" id="{93F2A607-8104-463B-871E-B41BDB5D33C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952001" y="150841"/>
            <a:ext cx="1040227" cy="1023910"/>
          </a:xfrm>
          <a:prstGeom prst="rect">
            <a:avLst/>
          </a:prstGeom>
        </p:spPr>
      </p:pic>
      <p:pic>
        <p:nvPicPr>
          <p:cNvPr id="16" name="GAME ĐƯỢC CHIA SẺ MIỄN PHÍ BỚI NK POWERSKILLS">
            <a:hlinkClick r:id="rId10" action="ppaction://hlinksldjump"/>
            <a:extLst>
              <a:ext uri="{FF2B5EF4-FFF2-40B4-BE49-F238E27FC236}">
                <a16:creationId xmlns:a16="http://schemas.microsoft.com/office/drawing/2014/main" id="{B6E893B3-FEE9-423E-A0CA-D1A6B95C4C2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71715" y="129422"/>
            <a:ext cx="1065114" cy="1052583"/>
          </a:xfrm>
          <a:prstGeom prst="rect">
            <a:avLst/>
          </a:prstGeom>
        </p:spPr>
      </p:pic>
      <p:pic>
        <p:nvPicPr>
          <p:cNvPr id="18" name="Picture 17">
            <a:hlinkClick r:id="rId6" action="ppaction://hlinksldjump"/>
            <a:extLst>
              <a:ext uri="{FF2B5EF4-FFF2-40B4-BE49-F238E27FC236}">
                <a16:creationId xmlns:a16="http://schemas.microsoft.com/office/drawing/2014/main" id="{52DD8C6F-537D-4E70-B5E0-F76017BAF95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16316" y="138528"/>
            <a:ext cx="1048650" cy="1040393"/>
          </a:xfrm>
          <a:prstGeom prst="rect">
            <a:avLst/>
          </a:prstGeom>
        </p:spPr>
      </p:pic>
      <p:pic>
        <p:nvPicPr>
          <p:cNvPr id="19" name="Picture 18">
            <a:hlinkClick r:id="rId12" action="ppaction://hlinksldjump"/>
            <a:extLst>
              <a:ext uri="{FF2B5EF4-FFF2-40B4-BE49-F238E27FC236}">
                <a16:creationId xmlns:a16="http://schemas.microsoft.com/office/drawing/2014/main" id="{9AD91DFC-4C72-46C5-8F1D-78D0F38101D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44453" y="160074"/>
            <a:ext cx="1027669" cy="1011549"/>
          </a:xfrm>
          <a:prstGeom prst="rect">
            <a:avLst/>
          </a:prstGeom>
        </p:spPr>
      </p:pic>
      <p:pic>
        <p:nvPicPr>
          <p:cNvPr id="20" name="CẤM BUÔN BÁN, CẤM REUP" descr="Káº¿t quáº£ hÃ¬nh áº£nh cho win text gif">
            <a:extLst>
              <a:ext uri="{FF2B5EF4-FFF2-40B4-BE49-F238E27FC236}">
                <a16:creationId xmlns:a16="http://schemas.microsoft.com/office/drawing/2014/main" id="{1D035292-AC6B-4513-BEB7-38F77DEB4EC3}"/>
              </a:ext>
            </a:extLst>
          </p:cNvPr>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339475" y="655713"/>
            <a:ext cx="5392566" cy="539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99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par>
                                <p:cTn id="29" presetID="8" presetClass="emph" presetSubtype="0" repeatCount="indefinite" autoRev="1" fill="hold" nodeType="withEffect">
                                  <p:stCondLst>
                                    <p:cond delay="0"/>
                                  </p:stCondLst>
                                  <p:childTnLst>
                                    <p:animRot by="180000">
                                      <p:cBhvr>
                                        <p:cTn id="30"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m-thanh-phep-thuat-www_nhacchuongvui_com.wav"/>
                                        </p:tgtEl>
                                      </p:cMediaNode>
                                    </p:audio>
                                  </p:subTnLst>
                                </p:cTn>
                              </p:par>
                            </p:childTnLst>
                          </p:cTn>
                        </p:par>
                        <p:par>
                          <p:cTn id="37" fill="hold">
                            <p:stCondLst>
                              <p:cond delay="500"/>
                            </p:stCondLst>
                            <p:childTnLst>
                              <p:par>
                                <p:cTn id="38" presetID="0" presetClass="path" presetSubtype="0" accel="50000" decel="50000" fill="hold" nodeType="afterEffect">
                                  <p:stCondLst>
                                    <p:cond delay="0"/>
                                  </p:stCondLst>
                                  <p:childTnLst>
                                    <p:animMotion origin="layout" path="M 1.04167E-6 -4.44444E-6 L 1.04167E-6 -0.00046 C -0.03099 -0.01319 0.00143 -0.00046 -0.01875 -0.00648 C -0.02083 -0.00694 -0.02266 -0.00879 -0.02448 -0.00925 C -0.02656 -0.00925 -0.05521 -0.01157 -0.05599 -0.0118 C -0.06537 -0.01111 -0.075 -0.01064 -0.08425 -0.00925 C -0.08529 -0.00879 -0.08607 -0.0074 -0.08711 -0.00648 C -0.08841 -0.00555 -0.08971 -0.00463 -0.09102 -0.00416 C -0.09388 -0.00231 -0.09675 -0.00138 -0.09987 -4.44444E-6 C -0.10846 0.00417 -0.10117 0.00139 -0.10872 0.00371 C -0.12122 0.01621 -0.11576 0.01343 -0.12331 0.01644 C -0.12435 0.01783 -0.12539 0.01922 -0.12617 0.02061 C -0.12695 0.022 -0.12643 0.02338 -0.12721 0.02431 C -0.13034 0.02894 -0.13945 0.02801 -0.1418 0.02848 C -0.1431 0.02894 -0.1444 0.0294 -0.1457 0.02987 C -0.14675 0.03033 -0.14805 0.02987 -0.14883 0.03079 C -0.14935 0.03172 -0.15208 0.04237 -0.15169 0.04422 C -0.15117 0.04537 -0.15039 0.04144 -0.14961 0.04005 " pathEditMode="relative" rAng="0" ptsTypes="AAAAAAAAAAAAAAAAAA">
                                      <p:cBhvr>
                                        <p:cTn id="39" dur="2000" fill="hold"/>
                                        <p:tgtEl>
                                          <p:spTgt spid="5"/>
                                        </p:tgtEl>
                                        <p:attrNameLst>
                                          <p:attrName>ppt_x</p:attrName>
                                          <p:attrName>ppt_y</p:attrName>
                                        </p:attrNameLst>
                                      </p:cBhvr>
                                      <p:rCtr x="-7591" y="1644"/>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childTnLst>
                          </p:cTn>
                        </p:par>
                        <p:par>
                          <p:cTn id="45" fill="hold">
                            <p:stCondLst>
                              <p:cond delay="500"/>
                            </p:stCondLst>
                            <p:childTnLst>
                              <p:par>
                                <p:cTn id="46" presetID="0" presetClass="path" presetSubtype="0" accel="50000" decel="50000" fill="hold" nodeType="afterEffect">
                                  <p:stCondLst>
                                    <p:cond delay="0"/>
                                  </p:stCondLst>
                                  <p:childTnLst>
                                    <p:animMotion origin="layout" path="M -0.14961 0.04004 L -0.14961 0.03958 L -0.18008 0.0331 C -0.18282 0.03264 -0.18581 0.03264 -0.18854 0.03148 C -0.2168 0.02245 -0.16641 0.03148 -0.21732 0.02407 C -0.23256 0.02546 -0.24831 0.02407 -0.26315 0.02754 C -0.26836 0.02847 -0.27136 0.03403 -0.27565 0.03773 C -0.27722 0.03866 -0.2793 0.03912 -0.28086 0.04004 C -0.28203 0.04166 -0.28269 0.04421 -0.28451 0.04467 C -0.2905 0.04722 -0.29688 0.04768 -0.303 0.0493 C -0.3069 0.04977 -0.31055 0.05069 -0.3142 0.05185 C -0.31602 0.05278 -0.31758 0.05393 -0.31901 0.05532 C -0.32448 0.05741 -0.32696 0.05833 -0.33151 0.05949 C -0.33269 0.06041 -0.33425 0.06134 -0.33542 0.0625 C -0.34519 0.06805 -0.34089 0.0625 -0.35404 0.07245 C -0.35547 0.07315 -0.35677 0.07453 -0.35769 0.07569 C -0.35912 0.07662 -0.36003 0.0787 -0.36159 0.07963 C -0.36315 0.08055 -0.36498 0.08055 -0.36641 0.08125 C -0.36797 0.08171 -0.36888 0.08264 -0.37006 0.08264 C -0.37188 0.0831 -0.37487 0.08379 -0.37487 0.0831 " pathEditMode="relative" rAng="0" ptsTypes="AAAAAAAAAAAAAAAAAAAA">
                                      <p:cBhvr>
                                        <p:cTn id="47" dur="2000" fill="hold"/>
                                        <p:tgtEl>
                                          <p:spTgt spid="5"/>
                                        </p:tgtEl>
                                        <p:attrNameLst>
                                          <p:attrName>ppt_x</p:attrName>
                                          <p:attrName>ppt_y</p:attrName>
                                        </p:attrNameLst>
                                      </p:cBhvr>
                                      <p:rCtr x="-11263" y="1389"/>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par>
                          <p:cTn id="53" fill="hold">
                            <p:stCondLst>
                              <p:cond delay="500"/>
                            </p:stCondLst>
                            <p:childTnLst>
                              <p:par>
                                <p:cTn id="54" presetID="0" presetClass="path" presetSubtype="0" accel="50000" decel="50000" fill="hold" nodeType="afterEffect">
                                  <p:stCondLst>
                                    <p:cond delay="0"/>
                                  </p:stCondLst>
                                  <p:childTnLst>
                                    <p:animMotion origin="layout" path="M -0.37487 0.0831 L -0.37487 0.08102 C -0.36927 0.08102 -0.36159 0.07916 -0.35586 0.07708 C -0.35391 0.07708 -0.35209 0.07338 -0.35104 0.07129 C -0.35013 0.06944 -0.34922 0.06944 -0.34818 0.06759 C -0.34727 0.06551 -0.34636 0.06366 -0.34636 0.0618 C -0.34532 0.05787 -0.34245 0.05208 -0.34245 0.05393 C -0.34245 0.05023 -0.34245 0.05046 -0.34245 0.04815 C -0.34063 0.03866 -0.34063 0.04236 -0.34063 0.03495 C -0.33959 0.01759 -0.34063 0.0331 -0.33867 0.00995 C -0.33867 0.0081 -0.33867 0.00416 -0.33776 0.00231 C -0.33685 0.00231 -0.33685 0.00023 -0.33581 -0.00162 C -0.3349 -0.00347 -0.3349 -0.00324 -0.3349 -0.00347 C -0.33203 -0.00741 -0.33112 -0.00926 -0.32917 -0.01088 C -0.32722 -0.01088 -0.32631 -0.01088 -0.32435 -0.01088 C -0.32058 -0.01088 -0.31576 -0.01088 -0.31198 -0.01088 C -0.31003 -0.00926 -0.30821 -0.00926 -0.30625 -0.00741 C -0.30248 -0.00556 -0.30625 -0.00556 -0.3043 -0.00556 " pathEditMode="relative" rAng="0" ptsTypes="AAAAAAAAAAAAAAAAAA">
                                      <p:cBhvr>
                                        <p:cTn id="55" dur="2000" fill="hold"/>
                                        <p:tgtEl>
                                          <p:spTgt spid="5"/>
                                        </p:tgtEl>
                                        <p:attrNameLst>
                                          <p:attrName>ppt_x</p:attrName>
                                          <p:attrName>ppt_y</p:attrName>
                                        </p:attrNameLst>
                                      </p:cBhvr>
                                      <p:rCtr x="3529" y="-4699"/>
                                    </p:animMotion>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Am-thanh-phep-thuat-www_nhacchuongvui_com.wav"/>
                                        </p:tgtEl>
                                      </p:cMediaNode>
                                    </p:audio>
                                  </p:sub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6"/>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19"/>
                                        </p:tgtEl>
                                      </p:cBhvr>
                                    </p:animEffect>
                                    <p:set>
                                      <p:cBhvr>
                                        <p:cTn id="8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88292" y="4188764"/>
            <a:ext cx="623759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Thanh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Hóa</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Bình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Thuận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6"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kéo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dài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6665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4"/>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Đúng</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7"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9"/>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10">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just"/>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hay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02087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88C0481-8B1A-4AFD-6829-94A64D969F10}"/>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73C10744-A3BD-AC4D-8498-AD9ED6A218C9}"/>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1B669F64-62E4-3BD0-4F23-765936DB3F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0220752F-E34B-B56C-4828-861B3A9CADBA}"/>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4FA2D77C-6AC5-529F-7EDA-1C3283E66B20}"/>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FC6FC240-5B9F-4EF4-490A-FAED384AC8F8}"/>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Trường</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Sa</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A5F81E40-25D9-9204-8D2B-F4F0360AB785}"/>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2CABEA5F-852E-4861-6CD2-833F435E0A4A}"/>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1BFE12B8-E559-5503-E7B5-2514E81EEC8B}"/>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619F9931-4778-3F03-6374-53020B5EE00B}"/>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B594185E-AD16-A7AB-9755-690552D7AB18}"/>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4C703CC9-0916-1567-1954-242464163EB6}"/>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0535EAEC-D64A-02E9-840B-42D71A7F13E8}"/>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3EA1CEFB-FB01-C849-7E1D-BD6D4ABECE30}"/>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B64C1CBD-CB84-3643-B3A4-044F1AC0C385}"/>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353F2ECD-B35E-7F38-C51F-FA9774AFAE99}"/>
              </a:ext>
            </a:extLst>
          </p:cNvPr>
          <p:cNvSpPr txBox="1"/>
          <p:nvPr/>
        </p:nvSpPr>
        <p:spPr>
          <a:xfrm>
            <a:off x="1886632" y="869045"/>
            <a:ext cx="7498027" cy="2308324"/>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3.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Hoàng Sa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vai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trò</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trọng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đối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tế</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80961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D638658-60D0-D2D2-F6AE-58F9DBC66C66}"/>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5958DB68-19F8-08EA-7E86-37F442768ECE}"/>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68B1E2A2-75E6-39D1-CC57-91DDB840BF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CB857E74-FC59-08DB-254D-F2D1E5539320}"/>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8B33ED85-7B55-1DF0-8819-A557917FC827}"/>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D06D738B-4770-5F3F-FB7C-D352D33CFC39}"/>
              </a:ext>
            </a:extLst>
          </p:cNvPr>
          <p:cNvSpPr txBox="1"/>
          <p:nvPr/>
        </p:nvSpPr>
        <p:spPr>
          <a:xfrm>
            <a:off x="2788292" y="4188764"/>
            <a:ext cx="623759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Lào</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Cam -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pu</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 chia</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B4BE8477-EAF1-14CC-2B85-DCC87CBDB026}"/>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B9A3D927-C949-0198-5CF8-BB047AC77D3F}"/>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2B9EE1B6-9DBF-5B81-CD77-958926030E27}"/>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59243CE8-09F6-A9DF-AB28-989E2FD2E778}"/>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11DD66C7-69A6-49E6-D5DF-F42975195BD3}"/>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CC7617D2-37DA-B583-4FB3-D51C32EEDBDB}"/>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37DDB5B0-A1AC-250F-044E-4F69D20E643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D47F10B5-BA47-A7D5-87CA-FE83A1F0DE1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D6E11049-18D4-5CBE-0EE4-5AEF63FDA0E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D941DE82-304B-5603-3CCD-01D0F17E35FD}"/>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4.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2752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ext, toy, doll&#10;&#10;Description automatically generated">
            <a:extLst>
              <a:ext uri="{FF2B5EF4-FFF2-40B4-BE49-F238E27FC236}">
                <a16:creationId xmlns:a16="http://schemas.microsoft.com/office/drawing/2014/main" id="{BCAA627F-286F-6F7D-E495-94B407ECF8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5003" y="1771649"/>
            <a:ext cx="2577338" cy="3651597"/>
          </a:xfrm>
          <a:prstGeom prst="rect">
            <a:avLst/>
          </a:prstGeom>
        </p:spPr>
      </p:pic>
      <p:pic>
        <p:nvPicPr>
          <p:cNvPr id="10" name="Picture 9">
            <a:extLst>
              <a:ext uri="{FF2B5EF4-FFF2-40B4-BE49-F238E27FC236}">
                <a16:creationId xmlns:a16="http://schemas.microsoft.com/office/drawing/2014/main" id="{D07B15DA-2626-91E4-73FC-8CBF745CC717}"/>
              </a:ext>
            </a:extLst>
          </p:cNvPr>
          <p:cNvPicPr>
            <a:picLocks noChangeAspect="1"/>
          </p:cNvPicPr>
          <p:nvPr/>
        </p:nvPicPr>
        <p:blipFill>
          <a:blip r:embed="rId4"/>
          <a:stretch>
            <a:fillRect/>
          </a:stretch>
        </p:blipFill>
        <p:spPr>
          <a:xfrm>
            <a:off x="1354408" y="224351"/>
            <a:ext cx="9864183" cy="1322947"/>
          </a:xfrm>
          <a:prstGeom prst="rect">
            <a:avLst/>
          </a:prstGeom>
        </p:spPr>
      </p:pic>
      <p:pic>
        <p:nvPicPr>
          <p:cNvPr id="13" name="Picture 12">
            <a:extLst>
              <a:ext uri="{FF2B5EF4-FFF2-40B4-BE49-F238E27FC236}">
                <a16:creationId xmlns:a16="http://schemas.microsoft.com/office/drawing/2014/main" id="{2A4607F4-E8CD-B5D8-9E92-5738FA5523C7}"/>
              </a:ext>
            </a:extLst>
          </p:cNvPr>
          <p:cNvPicPr>
            <a:picLocks noChangeAspect="1"/>
          </p:cNvPicPr>
          <p:nvPr/>
        </p:nvPicPr>
        <p:blipFill>
          <a:blip r:embed="rId5"/>
          <a:stretch>
            <a:fillRect/>
          </a:stretch>
        </p:blipFill>
        <p:spPr>
          <a:xfrm>
            <a:off x="1071280" y="1280400"/>
            <a:ext cx="10906689" cy="3249450"/>
          </a:xfrm>
          <a:prstGeom prst="rect">
            <a:avLst/>
          </a:prstGeom>
        </p:spPr>
      </p:pic>
      <p:sp>
        <p:nvSpPr>
          <p:cNvPr id="14" name="TextBox 13">
            <a:extLst>
              <a:ext uri="{FF2B5EF4-FFF2-40B4-BE49-F238E27FC236}">
                <a16:creationId xmlns:a16="http://schemas.microsoft.com/office/drawing/2014/main" id="{56D23098-2DA1-95ED-A13C-CF85C3146661}"/>
              </a:ext>
            </a:extLst>
          </p:cNvPr>
          <p:cNvSpPr txBox="1"/>
          <p:nvPr/>
        </p:nvSpPr>
        <p:spPr>
          <a:xfrm>
            <a:off x="2926155" y="4207106"/>
            <a:ext cx="66040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44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sz="44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2)</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642511C-B5AE-8216-DEBE-8CE0F0E939E3}"/>
              </a:ext>
            </a:extLst>
          </p:cNvPr>
          <p:cNvPicPr>
            <a:picLocks noChangeAspect="1"/>
          </p:cNvPicPr>
          <p:nvPr/>
        </p:nvPicPr>
        <p:blipFill>
          <a:blip r:embed="rId6"/>
          <a:stretch>
            <a:fillRect/>
          </a:stretch>
        </p:blipFill>
        <p:spPr>
          <a:xfrm>
            <a:off x="1188644" y="1027519"/>
            <a:ext cx="1737511"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178</TotalTime>
  <Words>799</Words>
  <Application>Microsoft Office PowerPoint</Application>
  <PresentationFormat>Widescreen</PresentationFormat>
  <Paragraphs>68</Paragraphs>
  <Slides>35</Slides>
  <Notes>6</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35</vt:i4>
      </vt:variant>
    </vt:vector>
  </HeadingPairs>
  <TitlesOfParts>
    <vt:vector size="48" baseType="lpstr">
      <vt:lpstr>Microsoft YaHei</vt:lpstr>
      <vt:lpstr>Arial</vt:lpstr>
      <vt:lpstr>Calibri</vt:lpstr>
      <vt:lpstr>Calibri Light</vt:lpstr>
      <vt:lpstr>Cambria</vt:lpstr>
      <vt:lpstr>等线</vt:lpstr>
      <vt:lpstr>Euphemia</vt:lpstr>
      <vt:lpstr>Times New Roman</vt:lpstr>
      <vt:lpstr>UVN Gia Dinh Hep</vt:lpstr>
      <vt:lpstr>Wingdings</vt:lpstr>
      <vt:lpstr>1_Office Theme</vt:lpstr>
      <vt:lpstr>Office 主题</vt:lpstr>
      <vt:lpstr>1_Office 主题</vt:lpstr>
      <vt:lpstr>ỦY BAN NHÂN DÂN THỊ XÃ HOÀI NHƠN TRƯỜNG TIỂU HỌC SỐ 2 HOÀI THANH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61</cp:revision>
  <dcterms:created xsi:type="dcterms:W3CDTF">2023-09-28T05:40:43Z</dcterms:created>
  <dcterms:modified xsi:type="dcterms:W3CDTF">2025-04-28T14:53:03Z</dcterms:modified>
  <cp:category>9Slide.vn</cp:category>
</cp:coreProperties>
</file>