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8665" r:id="rId2"/>
    <p:sldId id="3371" r:id="rId3"/>
    <p:sldId id="3408" r:id="rId4"/>
    <p:sldId id="3365" r:id="rId5"/>
    <p:sldId id="8662" r:id="rId6"/>
    <p:sldId id="3375" r:id="rId7"/>
    <p:sldId id="3409" r:id="rId8"/>
    <p:sldId id="86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1387-CCA5-4DEE-ADC3-326C42B8C9FC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217F1-B776-414F-ACF4-1B71321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0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6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6E5206-4DE8-4E35-BE1B-AFB0DE63FE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56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190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731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83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28D21-2707-4CA8-BBC0-E072FA1B7B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425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28D21-2707-4CA8-BBC0-E072FA1B7B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174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0972.115.126. </a:t>
            </a:r>
            <a:r>
              <a:rPr lang="en-US" altLang="zh-CN" dirty="0" err="1"/>
              <a:t>Các</a:t>
            </a:r>
            <a:r>
              <a:rPr lang="en-US" altLang="zh-CN" dirty="0"/>
              <a:t> nick </a:t>
            </a:r>
            <a:r>
              <a:rPr lang="en-US" altLang="zh-CN" dirty="0" err="1"/>
              <a:t>khác</a:t>
            </a:r>
            <a:r>
              <a:rPr lang="en-US" altLang="zh-CN" dirty="0"/>
              <a:t> </a:t>
            </a:r>
            <a:r>
              <a:rPr lang="en-US" altLang="zh-CN" dirty="0" err="1"/>
              <a:t>đều</a:t>
            </a:r>
            <a:r>
              <a:rPr lang="en-US" altLang="zh-CN" dirty="0"/>
              <a:t> </a:t>
            </a:r>
            <a:r>
              <a:rPr lang="en-US" altLang="zh-CN" dirty="0" err="1"/>
              <a:t>là</a:t>
            </a:r>
            <a:r>
              <a:rPr lang="en-US" altLang="zh-CN" dirty="0"/>
              <a:t> </a:t>
            </a:r>
            <a:r>
              <a:rPr lang="en-US" altLang="zh-CN" dirty="0" err="1"/>
              <a:t>giả</a:t>
            </a:r>
            <a:r>
              <a:rPr lang="en-US" altLang="zh-CN" dirty="0"/>
              <a:t> </a:t>
            </a:r>
            <a:r>
              <a:rPr lang="en-US" altLang="zh-CN" dirty="0" err="1"/>
              <a:t>mạo</a:t>
            </a:r>
            <a:r>
              <a:rPr lang="en-US" altLang="zh-CN" dirty="0"/>
              <a:t>, </a:t>
            </a:r>
            <a:r>
              <a:rPr lang="en-US" altLang="zh-CN" dirty="0" err="1"/>
              <a:t>ăn</a:t>
            </a:r>
            <a:r>
              <a:rPr lang="en-US" altLang="zh-CN" dirty="0"/>
              <a:t> </a:t>
            </a:r>
            <a:r>
              <a:rPr lang="en-US" altLang="zh-CN" dirty="0" err="1"/>
              <a:t>cắp</a:t>
            </a:r>
            <a:r>
              <a:rPr lang="en-US" altLang="zh-CN" dirty="0"/>
              <a:t> </a:t>
            </a:r>
            <a:r>
              <a:rPr lang="en-US" altLang="zh-CN" dirty="0" err="1"/>
              <a:t>chất</a:t>
            </a:r>
            <a:r>
              <a:rPr lang="en-US" altLang="zh-CN" dirty="0"/>
              <a:t> </a:t>
            </a:r>
            <a:r>
              <a:rPr lang="en-US" altLang="zh-CN" dirty="0" err="1"/>
              <a:t>xám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793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265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96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78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5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72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4E33717-F1F4-4EF9-B5E9-49385DDD2F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7B47D66-3457-41F3-BD8D-FF18AAD9F07D}"/>
              </a:ext>
            </a:extLst>
          </p:cNvPr>
          <p:cNvSpPr/>
          <p:nvPr userDrawn="1"/>
        </p:nvSpPr>
        <p:spPr>
          <a:xfrm>
            <a:off x="289367" y="277792"/>
            <a:ext cx="11613266" cy="6302416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8A0D557-49FB-4CDE-BE04-7CE5B3795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6" b="14275"/>
          <a:stretch/>
        </p:blipFill>
        <p:spPr>
          <a:xfrm>
            <a:off x="0" y="2824224"/>
            <a:ext cx="12192000" cy="40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110973" y="1849256"/>
            <a:ext cx="6054998" cy="3880214"/>
          </a:xfrm>
          <a:custGeom>
            <a:avLst/>
            <a:gdLst>
              <a:gd name="connsiteX0" fmla="*/ 176821 w 6054998"/>
              <a:gd name="connsiteY0" fmla="*/ 0 h 3880214"/>
              <a:gd name="connsiteX1" fmla="*/ 5878177 w 6054998"/>
              <a:gd name="connsiteY1" fmla="*/ 0 h 3880214"/>
              <a:gd name="connsiteX2" fmla="*/ 6054998 w 6054998"/>
              <a:gd name="connsiteY2" fmla="*/ 176821 h 3880214"/>
              <a:gd name="connsiteX3" fmla="*/ 6054998 w 6054998"/>
              <a:gd name="connsiteY3" fmla="*/ 3703393 h 3880214"/>
              <a:gd name="connsiteX4" fmla="*/ 5878177 w 6054998"/>
              <a:gd name="connsiteY4" fmla="*/ 3880214 h 3880214"/>
              <a:gd name="connsiteX5" fmla="*/ 176821 w 6054998"/>
              <a:gd name="connsiteY5" fmla="*/ 3880214 h 3880214"/>
              <a:gd name="connsiteX6" fmla="*/ 0 w 6054998"/>
              <a:gd name="connsiteY6" fmla="*/ 3703393 h 3880214"/>
              <a:gd name="connsiteX7" fmla="*/ 0 w 6054998"/>
              <a:gd name="connsiteY7" fmla="*/ 176821 h 3880214"/>
              <a:gd name="connsiteX8" fmla="*/ 176821 w 6054998"/>
              <a:gd name="connsiteY8" fmla="*/ 0 h 38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4998" h="3880214">
                <a:moveTo>
                  <a:pt x="176821" y="0"/>
                </a:moveTo>
                <a:lnTo>
                  <a:pt x="5878177" y="0"/>
                </a:lnTo>
                <a:cubicBezTo>
                  <a:pt x="5975833" y="0"/>
                  <a:pt x="6054998" y="79165"/>
                  <a:pt x="6054998" y="176821"/>
                </a:cubicBezTo>
                <a:lnTo>
                  <a:pt x="6054998" y="3703393"/>
                </a:lnTo>
                <a:cubicBezTo>
                  <a:pt x="6054998" y="3801049"/>
                  <a:pt x="5975833" y="3880214"/>
                  <a:pt x="5878177" y="3880214"/>
                </a:cubicBezTo>
                <a:lnTo>
                  <a:pt x="176821" y="3880214"/>
                </a:lnTo>
                <a:cubicBezTo>
                  <a:pt x="79165" y="3880214"/>
                  <a:pt x="0" y="3801049"/>
                  <a:pt x="0" y="3703393"/>
                </a:cubicBezTo>
                <a:lnTo>
                  <a:pt x="0" y="176821"/>
                </a:lnTo>
                <a:cubicBezTo>
                  <a:pt x="0" y="79165"/>
                  <a:pt x="79165" y="0"/>
                  <a:pt x="1768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19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8293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2025/1/22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74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5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17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5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52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63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26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58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44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07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2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91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358AF144-3E65-7A7E-1C25-50DE1E094FC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577" y="190499"/>
            <a:ext cx="1581151" cy="158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6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te Beach Wallpaper Carto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" y="1"/>
            <a:ext cx="12233923" cy="688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7832" y="2187489"/>
            <a:ext cx="106132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1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14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tháng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11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2024</a:t>
            </a:r>
          </a:p>
          <a:p>
            <a:pPr algn="ctr" defTabSz="91431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Tiếng</a:t>
            </a:r>
            <a:r>
              <a:rPr 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Việt</a:t>
            </a:r>
            <a:endParaRPr lang="en-US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anose="02020603050405020304" pitchFamily="18" charset="0"/>
            </a:endParaRPr>
          </a:p>
          <a:p>
            <a:pPr algn="ctr" defTabSz="91431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Luyện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cs typeface="Times New Roman" panose="02020603050405020304" pitchFamily="18" charset="0"/>
              </a:rPr>
              <a:t>điển</a:t>
            </a:r>
            <a:endParaRPr lang="en-US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5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20E767B7-8970-9FB3-FD68-EF1462835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2A4986-C0EE-0764-18B3-9400697962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/>
          <a:stretch/>
        </p:blipFill>
        <p:spPr>
          <a:xfrm>
            <a:off x="23446" y="0"/>
            <a:ext cx="12221307" cy="7024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327974-8C44-7F86-C8FF-80BECE8F1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326" y="1866901"/>
            <a:ext cx="9144015" cy="2106078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B377912B-0927-0EC7-9AAA-A1F49A9E38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>
            <a:off x="-479293" y="1116829"/>
            <a:ext cx="4600575" cy="57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9">
            <a:extLst>
              <a:ext uri="{FF2B5EF4-FFF2-40B4-BE49-F238E27FC236}">
                <a16:creationId xmlns:a16="http://schemas.microsoft.com/office/drawing/2014/main" id="{8F9E033E-3DD1-B56B-BD59-457246D04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9538"/>
            <a:ext cx="6858000" cy="12192000"/>
          </a:xfrm>
          <a:prstGeom prst="rect">
            <a:avLst/>
          </a:prstGeom>
        </p:spPr>
      </p:pic>
      <p:sp>
        <p:nvSpPr>
          <p:cNvPr id="15" name="矩形 12">
            <a:extLst>
              <a:ext uri="{FF2B5EF4-FFF2-40B4-BE49-F238E27FC236}">
                <a16:creationId xmlns:a16="http://schemas.microsoft.com/office/drawing/2014/main" id="{A836EFD7-78DD-2D03-3830-61621A558534}"/>
              </a:ext>
            </a:extLst>
          </p:cNvPr>
          <p:cNvSpPr/>
          <p:nvPr/>
        </p:nvSpPr>
        <p:spPr>
          <a:xfrm>
            <a:off x="466436" y="577271"/>
            <a:ext cx="11323782" cy="591127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字魂58号-创中黑" panose="00000500000000000000" pitchFamily="2" charset="-12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05DD7F-4232-1296-D5EA-4117A3FA10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1"/>
          <a:stretch/>
        </p:blipFill>
        <p:spPr>
          <a:xfrm>
            <a:off x="0" y="-49430"/>
            <a:ext cx="12170998" cy="69048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F45B4F-E1EE-98FD-A32C-76F9AA0512EA}"/>
              </a:ext>
            </a:extLst>
          </p:cNvPr>
          <p:cNvSpPr/>
          <p:nvPr/>
        </p:nvSpPr>
        <p:spPr>
          <a:xfrm>
            <a:off x="0" y="-49430"/>
            <a:ext cx="12170998" cy="1830105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 err="1">
                <a:solidFill>
                  <a:srgbClr val="FF0000"/>
                </a:solidFill>
              </a:rPr>
              <a:t>Bài</a:t>
            </a:r>
            <a:r>
              <a:rPr lang="en-US" sz="3600" b="1" dirty="0">
                <a:solidFill>
                  <a:srgbClr val="FF0000"/>
                </a:solidFill>
              </a:rPr>
              <a:t> 1. </a:t>
            </a:r>
            <a:r>
              <a:rPr lang="en-US" sz="3600" dirty="0" err="1">
                <a:solidFill>
                  <a:schemeClr val="tx1"/>
                </a:solidFill>
              </a:rPr>
              <a:t>Sắp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xếp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bước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sau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theo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trình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tự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tra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cứu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nghĩa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từ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đọc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trong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từ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điển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F45B4F-E1EE-98FD-A32C-76F9AA0512EA}"/>
              </a:ext>
            </a:extLst>
          </p:cNvPr>
          <p:cNvSpPr/>
          <p:nvPr/>
        </p:nvSpPr>
        <p:spPr>
          <a:xfrm>
            <a:off x="0" y="1780676"/>
            <a:ext cx="12170998" cy="507478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>
                <a:solidFill>
                  <a:srgbClr val="FF0000"/>
                </a:solidFill>
              </a:rPr>
              <a:t>a) </a:t>
            </a:r>
            <a:r>
              <a:rPr lang="en-US" sz="3600" b="1" dirty="0" err="1">
                <a:solidFill>
                  <a:srgbClr val="FF0000"/>
                </a:solidFill>
              </a:rPr>
              <a:t>Tìm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từ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đọc</a:t>
            </a:r>
            <a:endParaRPr lang="en-US" sz="3600" b="1" dirty="0">
              <a:solidFill>
                <a:srgbClr val="FF0000"/>
              </a:solidFill>
            </a:endParaRPr>
          </a:p>
          <a:p>
            <a:pPr lvl="0" algn="just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mục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Đ</a:t>
            </a:r>
          </a:p>
          <a:p>
            <a:pPr lvl="0" algn="just">
              <a:defRPr/>
            </a:pPr>
            <a:r>
              <a:rPr lang="en-US" sz="3600" b="1" baseline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baseline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endParaRPr lang="en-US" sz="3600" b="1" i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>
              <a:defRPr/>
            </a:pPr>
            <a:r>
              <a:rPr kumimoji="0" lang="en-US" sz="3600" b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F45B4F-E1EE-98FD-A32C-76F9AA0512EA}"/>
              </a:ext>
            </a:extLst>
          </p:cNvPr>
          <p:cNvSpPr/>
          <p:nvPr/>
        </p:nvSpPr>
        <p:spPr>
          <a:xfrm>
            <a:off x="0" y="-49430"/>
            <a:ext cx="12170998" cy="183010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 err="1">
                <a:solidFill>
                  <a:srgbClr val="FF0000"/>
                </a:solidFill>
              </a:rPr>
              <a:t>Bài</a:t>
            </a:r>
            <a:r>
              <a:rPr lang="en-US" sz="3600" b="1" dirty="0">
                <a:solidFill>
                  <a:srgbClr val="FF0000"/>
                </a:solidFill>
              </a:rPr>
              <a:t> 1. </a:t>
            </a:r>
            <a:r>
              <a:rPr lang="en-US" sz="3600" dirty="0" err="1">
                <a:solidFill>
                  <a:schemeClr val="tx1"/>
                </a:solidFill>
              </a:rPr>
              <a:t>Sắp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xếp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bước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sau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theo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trình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tự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tra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cứu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nghĩa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từ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đọc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trong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từ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điển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555" y="2390092"/>
            <a:ext cx="4355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3776" y="1780675"/>
            <a:ext cx="1662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600" b="1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424027" y="2959226"/>
            <a:ext cx="6026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</a:p>
        </p:txBody>
      </p:sp>
      <p:sp>
        <p:nvSpPr>
          <p:cNvPr id="5" name="Rectangle 4"/>
          <p:cNvSpPr/>
          <p:nvPr/>
        </p:nvSpPr>
        <p:spPr>
          <a:xfrm>
            <a:off x="440238" y="3544001"/>
            <a:ext cx="2779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</a:rPr>
              <a:t>a) </a:t>
            </a:r>
            <a:r>
              <a:rPr lang="en-US" sz="3200" b="1" dirty="0" err="1">
                <a:solidFill>
                  <a:srgbClr val="FF0000"/>
                </a:solidFill>
              </a:rPr>
              <a:t>Tìm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</a:rPr>
              <a:t>đọc</a:t>
            </a:r>
            <a:endParaRPr lang="en-US" sz="3200" b="1" i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132" y="4122074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vi-VN" sz="32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7995" y="4767009"/>
            <a:ext cx="9382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endParaRPr lang="en-US" sz="3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F45B4F-E1EE-98FD-A32C-76F9AA0512EA}"/>
              </a:ext>
            </a:extLst>
          </p:cNvPr>
          <p:cNvSpPr/>
          <p:nvPr/>
        </p:nvSpPr>
        <p:spPr>
          <a:xfrm>
            <a:off x="0" y="-24067"/>
            <a:ext cx="12192000" cy="15520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 err="1">
                <a:solidFill>
                  <a:schemeClr val="tx1"/>
                </a:solidFill>
              </a:rPr>
              <a:t>Bài</a:t>
            </a:r>
            <a:r>
              <a:rPr lang="en-US" sz="3600" b="1" dirty="0">
                <a:solidFill>
                  <a:schemeClr val="tx1"/>
                </a:solidFill>
              </a:rPr>
              <a:t> 2. </a:t>
            </a:r>
            <a:r>
              <a:rPr lang="en-US" sz="3600" b="1" dirty="0" err="1">
                <a:solidFill>
                  <a:schemeClr val="tx1"/>
                </a:solidFill>
              </a:rPr>
              <a:t>Đọc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các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thông</a:t>
            </a:r>
            <a:r>
              <a:rPr lang="en-US" sz="3600" b="1" dirty="0">
                <a:solidFill>
                  <a:schemeClr val="tx1"/>
                </a:solidFill>
              </a:rPr>
              <a:t> tin </a:t>
            </a:r>
            <a:r>
              <a:rPr lang="en-US" sz="3600" b="1" dirty="0" err="1">
                <a:solidFill>
                  <a:schemeClr val="tx1"/>
                </a:solidFill>
              </a:rPr>
              <a:t>về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từ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</a:rPr>
              <a:t>đọc</a:t>
            </a:r>
            <a:r>
              <a:rPr lang="en-US" sz="3600" b="1" i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trong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từ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điển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dưới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đây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và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trả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lời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câu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hỏi</a:t>
            </a:r>
            <a:r>
              <a:rPr lang="en-US" sz="3600" b="1" dirty="0">
                <a:solidFill>
                  <a:schemeClr val="tx1"/>
                </a:solidFill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6388768" y="1732548"/>
            <a:ext cx="5803232" cy="5125452"/>
          </a:xfrm>
          <a:prstGeom prst="snip2Diag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rgbClr val="FF0000"/>
                </a:solidFill>
              </a:rPr>
              <a:t>a)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</a:rPr>
              <a:t>đọc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danh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động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 hay </a:t>
            </a:r>
            <a:r>
              <a:rPr lang="en-US" sz="3200" dirty="0" err="1">
                <a:solidFill>
                  <a:srgbClr val="FF0000"/>
                </a:solidFill>
              </a:rPr>
              <a:t>tính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</a:rPr>
              <a:t>b) </a:t>
            </a:r>
            <a:r>
              <a:rPr lang="en-US" sz="3200" dirty="0" err="1">
                <a:solidFill>
                  <a:srgbClr val="FF0000"/>
                </a:solidFill>
              </a:rPr>
              <a:t>Nghĩa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gốc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đọc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</a:rPr>
              <a:t>c)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i="1" dirty="0" err="1">
                <a:solidFill>
                  <a:srgbClr val="FF0000"/>
                </a:solidFill>
              </a:rPr>
              <a:t>đọc</a:t>
            </a:r>
            <a:r>
              <a:rPr lang="en-US" sz="3200" i="1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mấy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nghĩa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chuyển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  <a:p>
            <a:pPr algn="just"/>
            <a:r>
              <a:rPr lang="en-US" sz="3200" dirty="0">
                <a:solidFill>
                  <a:srgbClr val="FF0000"/>
                </a:solidFill>
              </a:rPr>
              <a:t>d) </a:t>
            </a:r>
            <a:r>
              <a:rPr lang="en-US" sz="3200" dirty="0" err="1">
                <a:solidFill>
                  <a:srgbClr val="FF0000"/>
                </a:solidFill>
              </a:rPr>
              <a:t>Nghĩa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gốc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nghĩa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chuyển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sắp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xếp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nào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" y="1732547"/>
            <a:ext cx="6172200" cy="5125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F45B4F-E1EE-98FD-A32C-76F9AA0512EA}"/>
              </a:ext>
            </a:extLst>
          </p:cNvPr>
          <p:cNvSpPr/>
          <p:nvPr/>
        </p:nvSpPr>
        <p:spPr>
          <a:xfrm>
            <a:off x="6388768" y="1732547"/>
            <a:ext cx="5803232" cy="12873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200" b="1" i="1" dirty="0">
                <a:solidFill>
                  <a:srgbClr val="FF0000"/>
                </a:solidFill>
              </a:rPr>
              <a:t>a)</a:t>
            </a:r>
            <a:r>
              <a:rPr lang="en-US" sz="2200" b="1" i="1" dirty="0" err="1">
                <a:solidFill>
                  <a:srgbClr val="FF0000"/>
                </a:solidFill>
              </a:rPr>
              <a:t>Từ</a:t>
            </a:r>
            <a:r>
              <a:rPr lang="en-US" sz="2200" b="1" i="1" dirty="0">
                <a:solidFill>
                  <a:srgbClr val="FF0000"/>
                </a:solidFill>
              </a:rPr>
              <a:t> “</a:t>
            </a:r>
            <a:r>
              <a:rPr lang="en-US" sz="2200" b="1" i="1" dirty="0" err="1">
                <a:solidFill>
                  <a:srgbClr val="FF0000"/>
                </a:solidFill>
              </a:rPr>
              <a:t>đọc</a:t>
            </a:r>
            <a:r>
              <a:rPr lang="en-US" sz="2200" b="1" i="1" dirty="0">
                <a:solidFill>
                  <a:srgbClr val="FF0000"/>
                </a:solidFill>
              </a:rPr>
              <a:t>” </a:t>
            </a:r>
            <a:r>
              <a:rPr lang="en-US" sz="2200" b="1" i="1" dirty="0" err="1">
                <a:solidFill>
                  <a:srgbClr val="FF0000"/>
                </a:solidFill>
              </a:rPr>
              <a:t>là</a:t>
            </a:r>
            <a:r>
              <a:rPr lang="en-US" sz="2200" b="1" i="1" dirty="0">
                <a:solidFill>
                  <a:srgbClr val="FF0000"/>
                </a:solidFill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</a:rPr>
              <a:t>động</a:t>
            </a:r>
            <a:r>
              <a:rPr lang="en-US" sz="2200" b="1" i="1" dirty="0">
                <a:solidFill>
                  <a:srgbClr val="FF0000"/>
                </a:solidFill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</a:rPr>
              <a:t>từ</a:t>
            </a:r>
            <a:endParaRPr kumimoji="0" lang="vi-VN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F45B4F-E1EE-98FD-A32C-76F9AA0512EA}"/>
              </a:ext>
            </a:extLst>
          </p:cNvPr>
          <p:cNvSpPr/>
          <p:nvPr/>
        </p:nvSpPr>
        <p:spPr>
          <a:xfrm>
            <a:off x="6388768" y="3035968"/>
            <a:ext cx="5803231" cy="10226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i="1" dirty="0">
                <a:solidFill>
                  <a:schemeClr val="tx1"/>
                </a:solidFill>
              </a:rPr>
              <a:t>b. </a:t>
            </a:r>
            <a:r>
              <a:rPr lang="en-US" sz="2200" i="1" dirty="0" err="1">
                <a:solidFill>
                  <a:schemeClr val="tx1"/>
                </a:solidFill>
              </a:rPr>
              <a:t>Nghĩa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gốc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của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từ</a:t>
            </a:r>
            <a:r>
              <a:rPr lang="en-US" sz="2200" i="1" dirty="0">
                <a:solidFill>
                  <a:schemeClr val="tx1"/>
                </a:solidFill>
              </a:rPr>
              <a:t> “</a:t>
            </a:r>
            <a:r>
              <a:rPr lang="en-US" sz="2200" i="1" dirty="0" err="1">
                <a:solidFill>
                  <a:schemeClr val="tx1"/>
                </a:solidFill>
              </a:rPr>
              <a:t>đọc</a:t>
            </a:r>
            <a:r>
              <a:rPr lang="en-US" sz="2200" i="1" dirty="0">
                <a:solidFill>
                  <a:schemeClr val="tx1"/>
                </a:solidFill>
              </a:rPr>
              <a:t>” </a:t>
            </a:r>
            <a:r>
              <a:rPr lang="en-US" sz="2200" i="1" dirty="0" err="1">
                <a:solidFill>
                  <a:schemeClr val="tx1"/>
                </a:solidFill>
              </a:rPr>
              <a:t>là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nghĩa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số</a:t>
            </a:r>
            <a:r>
              <a:rPr lang="en-US" sz="2200" i="1" dirty="0">
                <a:solidFill>
                  <a:schemeClr val="tx1"/>
                </a:solidFill>
              </a:rPr>
              <a:t> 1: </a:t>
            </a:r>
            <a:r>
              <a:rPr lang="en-US" sz="2200" i="1" dirty="0" err="1">
                <a:solidFill>
                  <a:schemeClr val="tx1"/>
                </a:solidFill>
              </a:rPr>
              <a:t>phát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thành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lời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những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điều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đã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được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viết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ra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theo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đúng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trình</a:t>
            </a:r>
            <a:r>
              <a:rPr lang="en-US" sz="2200" i="1" dirty="0">
                <a:solidFill>
                  <a:schemeClr val="tx1"/>
                </a:solidFill>
              </a:rPr>
              <a:t> </a:t>
            </a:r>
            <a:r>
              <a:rPr lang="en-US" sz="2200" i="1" dirty="0" err="1">
                <a:solidFill>
                  <a:schemeClr val="tx1"/>
                </a:solidFill>
              </a:rPr>
              <a:t>tự</a:t>
            </a:r>
            <a:r>
              <a:rPr lang="en-US" sz="2200" i="1" dirty="0">
                <a:solidFill>
                  <a:schemeClr val="tx1"/>
                </a:solidFill>
              </a:rPr>
              <a:t>. 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F45B4F-E1EE-98FD-A32C-76F9AA0512EA}"/>
              </a:ext>
            </a:extLst>
          </p:cNvPr>
          <p:cNvSpPr/>
          <p:nvPr/>
        </p:nvSpPr>
        <p:spPr>
          <a:xfrm>
            <a:off x="6388768" y="4082717"/>
            <a:ext cx="5803232" cy="9625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400" i="1" dirty="0"/>
              <a:t>c. </a:t>
            </a:r>
            <a:r>
              <a:rPr lang="en-US" sz="2400" i="1" dirty="0" err="1"/>
              <a:t>Từ</a:t>
            </a:r>
            <a:r>
              <a:rPr lang="en-US" sz="2400" i="1" dirty="0"/>
              <a:t> “</a:t>
            </a:r>
            <a:r>
              <a:rPr lang="en-US" sz="2400" i="1" dirty="0" err="1"/>
              <a:t>đọc</a:t>
            </a:r>
            <a:r>
              <a:rPr lang="en-US" sz="2400" i="1" dirty="0"/>
              <a:t>” </a:t>
            </a:r>
            <a:r>
              <a:rPr lang="en-US" sz="2400" i="1" dirty="0" err="1"/>
              <a:t>có</a:t>
            </a:r>
            <a:r>
              <a:rPr lang="en-US" sz="2400" i="1" dirty="0"/>
              <a:t> 3 </a:t>
            </a:r>
            <a:r>
              <a:rPr lang="en-US" sz="2400" i="1" dirty="0" err="1"/>
              <a:t>nghĩa</a:t>
            </a:r>
            <a:r>
              <a:rPr lang="en-US" sz="2400" i="1" dirty="0"/>
              <a:t> </a:t>
            </a:r>
            <a:r>
              <a:rPr lang="en-US" sz="2400" i="1" dirty="0" err="1"/>
              <a:t>chuyển</a:t>
            </a:r>
            <a:r>
              <a:rPr lang="en-US" sz="2400" i="1" dirty="0"/>
              <a:t> (</a:t>
            </a:r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nghĩa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2, 3 </a:t>
            </a:r>
            <a:r>
              <a:rPr lang="en-US" sz="2400" i="1" dirty="0" err="1"/>
              <a:t>và</a:t>
            </a:r>
            <a:r>
              <a:rPr lang="en-US" sz="2400" i="1" dirty="0"/>
              <a:t> 4). </a:t>
            </a:r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ví</a:t>
            </a:r>
            <a:r>
              <a:rPr lang="en-US" sz="2400" i="1" dirty="0"/>
              <a:t> </a:t>
            </a:r>
            <a:r>
              <a:rPr lang="en-US" sz="2400" i="1" dirty="0" err="1"/>
              <a:t>dụ</a:t>
            </a:r>
            <a:r>
              <a:rPr lang="en-US" sz="2400" i="1" dirty="0"/>
              <a:t> </a:t>
            </a:r>
            <a:r>
              <a:rPr lang="en-US" sz="2400" i="1" dirty="0" err="1"/>
              <a:t>về</a:t>
            </a:r>
            <a:r>
              <a:rPr lang="en-US" sz="2400" i="1" dirty="0"/>
              <a:t> </a:t>
            </a:r>
            <a:r>
              <a:rPr lang="en-US" sz="2400" i="1" dirty="0" err="1"/>
              <a:t>cách</a:t>
            </a:r>
            <a:r>
              <a:rPr lang="en-US" sz="2400" i="1" dirty="0"/>
              <a:t> </a:t>
            </a:r>
            <a:r>
              <a:rPr lang="en-US" sz="2400" i="1" dirty="0" err="1"/>
              <a:t>sử</a:t>
            </a:r>
            <a:r>
              <a:rPr lang="en-US" sz="2400" i="1" dirty="0"/>
              <a:t> </a:t>
            </a:r>
            <a:r>
              <a:rPr lang="en-US" sz="2400" i="1" dirty="0" err="1"/>
              <a:t>dụng</a:t>
            </a:r>
            <a:r>
              <a:rPr lang="en-US" sz="2400" i="1" dirty="0"/>
              <a:t> </a:t>
            </a:r>
            <a:r>
              <a:rPr lang="en-US" sz="2400" i="1" dirty="0" err="1"/>
              <a:t>là</a:t>
            </a:r>
            <a:r>
              <a:rPr lang="en-US" sz="2400" i="1" dirty="0"/>
              <a:t> </a:t>
            </a:r>
            <a:r>
              <a:rPr lang="en-US" sz="2400" i="1" dirty="0" err="1"/>
              <a:t>phần</a:t>
            </a:r>
            <a:r>
              <a:rPr lang="en-US" sz="2400" i="1" dirty="0"/>
              <a:t> in </a:t>
            </a:r>
            <a:r>
              <a:rPr lang="en-US" sz="2400" i="1" dirty="0" err="1"/>
              <a:t>nghiêng</a:t>
            </a:r>
            <a:r>
              <a:rPr lang="en-US" sz="2400" i="1" dirty="0"/>
              <a:t> </a:t>
            </a:r>
            <a:r>
              <a:rPr lang="en-US" sz="2400" i="1" dirty="0" err="1"/>
              <a:t>sau</a:t>
            </a:r>
            <a:r>
              <a:rPr lang="en-US" sz="2400" i="1" dirty="0"/>
              <a:t> </a:t>
            </a:r>
            <a:r>
              <a:rPr lang="en-US" sz="2400" i="1" dirty="0" err="1"/>
              <a:t>mỗi</a:t>
            </a:r>
            <a:r>
              <a:rPr lang="en-US" sz="2400" i="1" dirty="0"/>
              <a:t> </a:t>
            </a:r>
            <a:r>
              <a:rPr lang="en-US" sz="2400" i="1" dirty="0" err="1"/>
              <a:t>nghĩa</a:t>
            </a:r>
            <a:r>
              <a:rPr lang="en-US" sz="2400" i="1" dirty="0"/>
              <a:t>. </a:t>
            </a:r>
            <a:endParaRPr kumimoji="0" lang="vi-VN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F45B4F-E1EE-98FD-A32C-76F9AA0512EA}"/>
              </a:ext>
            </a:extLst>
          </p:cNvPr>
          <p:cNvSpPr/>
          <p:nvPr/>
        </p:nvSpPr>
        <p:spPr>
          <a:xfrm>
            <a:off x="6388767" y="5117437"/>
            <a:ext cx="5803232" cy="1788692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i="1" dirty="0">
                <a:solidFill>
                  <a:schemeClr val="tx1"/>
                </a:solidFill>
              </a:rPr>
              <a:t>d. </a:t>
            </a:r>
            <a:r>
              <a:rPr lang="en-US" sz="2400" i="1" dirty="0" err="1">
                <a:solidFill>
                  <a:schemeClr val="tx1"/>
                </a:solidFill>
              </a:rPr>
              <a:t>Nghĩa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gốc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và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nghĩa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chuyển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của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từ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được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sắp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xếp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như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sau</a:t>
            </a:r>
            <a:r>
              <a:rPr lang="en-US" sz="2400" i="1" dirty="0">
                <a:solidFill>
                  <a:schemeClr val="tx1"/>
                </a:solidFill>
              </a:rPr>
              <a:t>: </a:t>
            </a:r>
            <a:r>
              <a:rPr lang="en-US" sz="2400" i="1" dirty="0" err="1">
                <a:solidFill>
                  <a:schemeClr val="tx1"/>
                </a:solidFill>
              </a:rPr>
              <a:t>Nghĩa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gốc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được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xếp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đầu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tiên</a:t>
            </a:r>
            <a:r>
              <a:rPr lang="en-US" sz="2400" i="1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sau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đó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là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các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nghĩa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chuyển</a:t>
            </a:r>
            <a:r>
              <a:rPr lang="en-US" sz="2400" i="1" dirty="0">
                <a:solidFill>
                  <a:schemeClr val="tx1"/>
                </a:solidFill>
              </a:rPr>
              <a:t>. </a:t>
            </a:r>
            <a:r>
              <a:rPr lang="en-US" sz="2400" i="1" dirty="0" err="1">
                <a:solidFill>
                  <a:schemeClr val="tx1"/>
                </a:solidFill>
              </a:rPr>
              <a:t>Với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nghĩa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chuyển</a:t>
            </a:r>
            <a:r>
              <a:rPr lang="en-US" sz="2400" i="1" dirty="0">
                <a:solidFill>
                  <a:schemeClr val="tx1"/>
                </a:solidFill>
              </a:rPr>
              <a:t>, </a:t>
            </a:r>
            <a:r>
              <a:rPr lang="en-US" sz="2400" i="1" dirty="0" err="1">
                <a:solidFill>
                  <a:schemeClr val="tx1"/>
                </a:solidFill>
              </a:rPr>
              <a:t>nghĩa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nào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có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nghĩa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sát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với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nghĩa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gốc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nhất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thì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xếp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err="1">
                <a:solidFill>
                  <a:schemeClr val="tx1"/>
                </a:solidFill>
              </a:rPr>
              <a:t>trước</a:t>
            </a:r>
            <a:r>
              <a:rPr lang="en-US" sz="2400" i="1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F45B4F-E1EE-98FD-A32C-76F9AA0512EA}"/>
              </a:ext>
            </a:extLst>
          </p:cNvPr>
          <p:cNvSpPr/>
          <p:nvPr/>
        </p:nvSpPr>
        <p:spPr>
          <a:xfrm>
            <a:off x="0" y="72192"/>
            <a:ext cx="12192000" cy="9504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600" b="1" dirty="0" err="1">
                <a:solidFill>
                  <a:schemeClr val="tx1"/>
                </a:solidFill>
              </a:rPr>
              <a:t>Bài</a:t>
            </a:r>
            <a:r>
              <a:rPr lang="en-US" sz="3600" b="1" dirty="0">
                <a:solidFill>
                  <a:schemeClr val="tx1"/>
                </a:solidFill>
              </a:rPr>
              <a:t> 3. </a:t>
            </a:r>
            <a:r>
              <a:rPr lang="en-US" sz="3600" b="1" i="1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Tra</a:t>
            </a: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cứu</a:t>
            </a: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nghĩa</a:t>
            </a: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của</a:t>
            </a: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các</a:t>
            </a: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từ</a:t>
            </a: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dưới</a:t>
            </a: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đây</a:t>
            </a: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endParaRPr lang="en-US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09749" y="206524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706" y="1404091"/>
            <a:ext cx="2677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học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tập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30630" y="1011227"/>
            <a:ext cx="2815389" cy="13114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56191" y="1040757"/>
            <a:ext cx="2815389" cy="13114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56190" y="1386017"/>
            <a:ext cx="2815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tập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trung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814306" y="1022683"/>
            <a:ext cx="2815389" cy="13114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814306" y="1393788"/>
            <a:ext cx="269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trôi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chảy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591" y="2503196"/>
            <a:ext cx="2884428" cy="415498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n-US" sz="2400" b="1" i="1" dirty="0">
              <a:solidFill>
                <a:srgbClr val="FF0000"/>
              </a:solidFill>
            </a:endParaRPr>
          </a:p>
          <a:p>
            <a:pPr algn="just"/>
            <a:r>
              <a:rPr lang="en-US" sz="2400" b="1" i="1" dirty="0" err="1">
                <a:solidFill>
                  <a:srgbClr val="FF0000"/>
                </a:solidFill>
              </a:rPr>
              <a:t>học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tập</a:t>
            </a:r>
            <a:r>
              <a:rPr lang="en-US" sz="2400" b="1" i="1" dirty="0">
                <a:solidFill>
                  <a:srgbClr val="FF0000"/>
                </a:solidFill>
              </a:rPr>
              <a:t> (</a:t>
            </a:r>
            <a:r>
              <a:rPr lang="en-US" sz="2400" b="1" i="1" dirty="0" err="1">
                <a:solidFill>
                  <a:srgbClr val="FF0000"/>
                </a:solidFill>
              </a:rPr>
              <a:t>đgt</a:t>
            </a:r>
            <a:r>
              <a:rPr lang="en-US" sz="2400" b="1" i="1" dirty="0">
                <a:solidFill>
                  <a:srgbClr val="FF0000"/>
                </a:solidFill>
              </a:rPr>
              <a:t>):</a:t>
            </a:r>
          </a:p>
          <a:p>
            <a:pPr algn="just"/>
            <a:r>
              <a:rPr lang="en-US" sz="2400" i="1" dirty="0"/>
              <a:t>-</a:t>
            </a:r>
            <a:r>
              <a:rPr lang="en-US" sz="2400" i="1" dirty="0" err="1"/>
              <a:t>học</a:t>
            </a:r>
            <a:r>
              <a:rPr lang="en-US" sz="2400" i="1" dirty="0"/>
              <a:t> </a:t>
            </a:r>
            <a:r>
              <a:rPr lang="en-US" sz="2400" i="1" dirty="0" err="1"/>
              <a:t>và</a:t>
            </a:r>
            <a:r>
              <a:rPr lang="en-US" sz="2400" i="1" dirty="0"/>
              <a:t> </a:t>
            </a:r>
            <a:r>
              <a:rPr lang="en-US" sz="2400" i="1" dirty="0" err="1"/>
              <a:t>luyện</a:t>
            </a:r>
            <a:r>
              <a:rPr lang="en-US" sz="2400" i="1" dirty="0"/>
              <a:t> </a:t>
            </a:r>
            <a:r>
              <a:rPr lang="en-US" sz="2400" i="1" dirty="0" err="1"/>
              <a:t>tập</a:t>
            </a:r>
            <a:r>
              <a:rPr lang="en-US" sz="2400" i="1" dirty="0"/>
              <a:t> </a:t>
            </a:r>
            <a:r>
              <a:rPr lang="en-US" sz="2400" i="1" dirty="0" err="1"/>
              <a:t>để</a:t>
            </a:r>
            <a:r>
              <a:rPr lang="en-US" sz="2400" i="1" dirty="0"/>
              <a:t> </a:t>
            </a:r>
            <a:r>
              <a:rPr lang="en-US" sz="2400" i="1" dirty="0" err="1"/>
              <a:t>hiểu</a:t>
            </a:r>
            <a:r>
              <a:rPr lang="en-US" sz="2400" i="1" dirty="0"/>
              <a:t> </a:t>
            </a:r>
            <a:r>
              <a:rPr lang="en-US" sz="2400" i="1" dirty="0" err="1"/>
              <a:t>biết</a:t>
            </a:r>
            <a:r>
              <a:rPr lang="en-US" sz="2400" i="1" dirty="0"/>
              <a:t>, </a:t>
            </a:r>
            <a:r>
              <a:rPr lang="en-US" sz="2400" i="1" dirty="0" err="1"/>
              <a:t>để</a:t>
            </a:r>
            <a:r>
              <a:rPr lang="en-US" sz="2400" i="1" dirty="0"/>
              <a:t> </a:t>
            </a:r>
            <a:r>
              <a:rPr lang="en-US" sz="2400" i="1" dirty="0" err="1"/>
              <a:t>có</a:t>
            </a:r>
            <a:r>
              <a:rPr lang="en-US" sz="2400" i="1" dirty="0"/>
              <a:t> </a:t>
            </a:r>
            <a:r>
              <a:rPr lang="en-US" sz="2400" i="1" dirty="0" err="1"/>
              <a:t>kĩ</a:t>
            </a:r>
            <a:r>
              <a:rPr lang="en-US" sz="2400" i="1" dirty="0"/>
              <a:t> </a:t>
            </a:r>
            <a:r>
              <a:rPr lang="en-US" sz="2400" i="1" dirty="0" err="1"/>
              <a:t>năng</a:t>
            </a:r>
            <a:r>
              <a:rPr lang="en-US" sz="2400" i="1" dirty="0"/>
              <a:t>, </a:t>
            </a:r>
            <a:r>
              <a:rPr lang="en-US" sz="2400" i="1" dirty="0" err="1"/>
              <a:t>có</a:t>
            </a:r>
            <a:r>
              <a:rPr lang="en-US" sz="2400" i="1" dirty="0"/>
              <a:t> tri </a:t>
            </a:r>
            <a:r>
              <a:rPr lang="en-US" sz="2400" i="1" dirty="0" err="1"/>
              <a:t>thức</a:t>
            </a:r>
            <a:r>
              <a:rPr lang="en-US" sz="2400" i="1" dirty="0"/>
              <a:t> </a:t>
            </a:r>
            <a:r>
              <a:rPr lang="en-US" sz="2400" i="1" dirty="0" err="1"/>
              <a:t>kết</a:t>
            </a:r>
            <a:r>
              <a:rPr lang="en-US" sz="2400" i="1" dirty="0"/>
              <a:t> </a:t>
            </a:r>
            <a:r>
              <a:rPr lang="en-US" sz="2400" i="1" dirty="0" err="1"/>
              <a:t>quả</a:t>
            </a:r>
            <a:r>
              <a:rPr lang="en-US" sz="2400" i="1" dirty="0"/>
              <a:t> </a:t>
            </a:r>
            <a:r>
              <a:rPr lang="en-US" sz="2400" i="1" dirty="0" err="1"/>
              <a:t>học</a:t>
            </a:r>
            <a:r>
              <a:rPr lang="en-US" sz="2400" i="1" dirty="0"/>
              <a:t> </a:t>
            </a:r>
            <a:r>
              <a:rPr lang="en-US" sz="2400" i="1" dirty="0" err="1"/>
              <a:t>tập</a:t>
            </a:r>
            <a:r>
              <a:rPr lang="en-US" sz="2400" i="1" dirty="0"/>
              <a:t>; </a:t>
            </a:r>
            <a:r>
              <a:rPr lang="en-US" sz="2400" i="1" dirty="0" err="1"/>
              <a:t>siêng</a:t>
            </a:r>
            <a:r>
              <a:rPr lang="en-US" sz="2400" i="1" dirty="0"/>
              <a:t> </a:t>
            </a:r>
            <a:r>
              <a:rPr lang="en-US" sz="2400" i="1" dirty="0" err="1"/>
              <a:t>năng</a:t>
            </a:r>
            <a:r>
              <a:rPr lang="en-US" sz="2400" i="1" dirty="0"/>
              <a:t> </a:t>
            </a:r>
            <a:r>
              <a:rPr lang="en-US" sz="2400" i="1" dirty="0" err="1"/>
              <a:t>học</a:t>
            </a:r>
            <a:r>
              <a:rPr lang="en-US" sz="2400" i="1" dirty="0"/>
              <a:t> </a:t>
            </a:r>
            <a:r>
              <a:rPr lang="en-US" sz="2400" i="1" dirty="0" err="1"/>
              <a:t>tập</a:t>
            </a:r>
            <a:r>
              <a:rPr lang="en-US" sz="2400" i="1" dirty="0"/>
              <a:t>. </a:t>
            </a:r>
            <a:endParaRPr lang="en-US" sz="2400" dirty="0"/>
          </a:p>
          <a:p>
            <a:pPr algn="just"/>
            <a:r>
              <a:rPr lang="en-US" sz="2400" i="1" dirty="0"/>
              <a:t>-</a:t>
            </a:r>
            <a:r>
              <a:rPr lang="en-US" sz="2400" i="1" dirty="0" err="1"/>
              <a:t>làm</a:t>
            </a:r>
            <a:r>
              <a:rPr lang="en-US" sz="2400" i="1" dirty="0"/>
              <a:t> </a:t>
            </a:r>
            <a:r>
              <a:rPr lang="en-US" sz="2400" i="1" dirty="0" err="1"/>
              <a:t>theo</a:t>
            </a:r>
            <a:r>
              <a:rPr lang="en-US" sz="2400" i="1" dirty="0"/>
              <a:t> </a:t>
            </a:r>
            <a:r>
              <a:rPr lang="en-US" sz="2400" i="1" dirty="0" err="1"/>
              <a:t>gương</a:t>
            </a:r>
            <a:r>
              <a:rPr lang="en-US" sz="2400" i="1" dirty="0"/>
              <a:t> </a:t>
            </a:r>
            <a:r>
              <a:rPr lang="en-US" sz="2400" i="1" dirty="0" err="1"/>
              <a:t>tốt</a:t>
            </a:r>
            <a:r>
              <a:rPr lang="en-US" sz="2400" i="1" dirty="0"/>
              <a:t>: </a:t>
            </a:r>
            <a:r>
              <a:rPr lang="en-US" sz="2400" i="1" dirty="0" err="1"/>
              <a:t>học</a:t>
            </a:r>
            <a:r>
              <a:rPr lang="en-US" sz="2400" i="1" dirty="0"/>
              <a:t> </a:t>
            </a:r>
            <a:r>
              <a:rPr lang="en-US" sz="2400" i="1" dirty="0" err="1"/>
              <a:t>tập</a:t>
            </a:r>
            <a:r>
              <a:rPr lang="en-US" sz="2400" i="1" dirty="0"/>
              <a:t> </a:t>
            </a:r>
            <a:r>
              <a:rPr lang="en-US" sz="2400" i="1" dirty="0" err="1"/>
              <a:t>lẫn</a:t>
            </a:r>
            <a:r>
              <a:rPr lang="en-US" sz="2400" i="1" dirty="0"/>
              <a:t> </a:t>
            </a:r>
            <a:r>
              <a:rPr lang="en-US" sz="2400" i="1" dirty="0" err="1"/>
              <a:t>nhau</a:t>
            </a:r>
            <a:r>
              <a:rPr lang="en-US" sz="2400" i="1" dirty="0"/>
              <a:t>; </a:t>
            </a:r>
            <a:r>
              <a:rPr lang="en-US" sz="2400" i="1" dirty="0" err="1"/>
              <a:t>học</a:t>
            </a:r>
            <a:r>
              <a:rPr lang="en-US" sz="2400" i="1" dirty="0"/>
              <a:t> </a:t>
            </a:r>
            <a:r>
              <a:rPr lang="en-US" sz="2400" i="1" dirty="0" err="1"/>
              <a:t>tập</a:t>
            </a:r>
            <a:r>
              <a:rPr lang="en-US" sz="2400" i="1" dirty="0"/>
              <a:t> </a:t>
            </a:r>
            <a:r>
              <a:rPr lang="en-US" sz="2400" i="1" dirty="0" err="1"/>
              <a:t>kinh</a:t>
            </a:r>
            <a:r>
              <a:rPr lang="en-US" sz="2400" i="1" dirty="0"/>
              <a:t> </a:t>
            </a:r>
            <a:r>
              <a:rPr lang="en-US" sz="2400" i="1" dirty="0" err="1"/>
              <a:t>nghiệm</a:t>
            </a:r>
            <a:r>
              <a:rPr lang="en-US" sz="2400" i="1" dirty="0"/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49601" y="2510453"/>
            <a:ext cx="4165600" cy="415498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i="1" dirty="0" err="1"/>
              <a:t>tập</a:t>
            </a:r>
            <a:r>
              <a:rPr lang="en-US" sz="2400" b="1" i="1" dirty="0"/>
              <a:t> </a:t>
            </a:r>
            <a:r>
              <a:rPr lang="en-US" sz="2400" b="1" i="1" dirty="0" err="1"/>
              <a:t>trung</a:t>
            </a:r>
            <a:r>
              <a:rPr lang="en-US" sz="2400" b="1" i="1" dirty="0"/>
              <a:t> (</a:t>
            </a:r>
            <a:r>
              <a:rPr lang="en-US" sz="2400" b="1" i="1" dirty="0" err="1"/>
              <a:t>đgt</a:t>
            </a:r>
            <a:r>
              <a:rPr lang="en-US" sz="2400" b="1" i="1" dirty="0"/>
              <a:t>): </a:t>
            </a:r>
            <a:endParaRPr lang="en-US" sz="2400" dirty="0"/>
          </a:p>
          <a:p>
            <a:pPr algn="just"/>
            <a:r>
              <a:rPr lang="en-US" sz="2400" i="1" dirty="0"/>
              <a:t>-</a:t>
            </a:r>
            <a:r>
              <a:rPr lang="en-US" sz="2400" i="1" dirty="0" err="1"/>
              <a:t>dồn</a:t>
            </a:r>
            <a:r>
              <a:rPr lang="en-US" sz="2400" i="1" dirty="0"/>
              <a:t> </a:t>
            </a:r>
            <a:r>
              <a:rPr lang="en-US" sz="2400" i="1" dirty="0" err="1"/>
              <a:t>vào</a:t>
            </a:r>
            <a:r>
              <a:rPr lang="en-US" sz="2400" i="1" dirty="0"/>
              <a:t> </a:t>
            </a:r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chỗ</a:t>
            </a:r>
            <a:r>
              <a:rPr lang="en-US" sz="2400" i="1" dirty="0"/>
              <a:t> </a:t>
            </a:r>
            <a:r>
              <a:rPr lang="en-US" sz="2400" i="1" dirty="0" err="1"/>
              <a:t>hoặc</a:t>
            </a:r>
            <a:r>
              <a:rPr lang="en-US" sz="2400" i="1" dirty="0"/>
              <a:t> </a:t>
            </a:r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điểm</a:t>
            </a:r>
            <a:r>
              <a:rPr lang="en-US" sz="2400" i="1" dirty="0"/>
              <a:t>: </a:t>
            </a:r>
            <a:r>
              <a:rPr lang="en-US" sz="2400" i="1" dirty="0" err="1"/>
              <a:t>tập</a:t>
            </a:r>
            <a:r>
              <a:rPr lang="en-US" sz="2400" i="1" dirty="0"/>
              <a:t> </a:t>
            </a:r>
            <a:r>
              <a:rPr lang="en-US" sz="2400" i="1" dirty="0" err="1"/>
              <a:t>trung</a:t>
            </a:r>
            <a:r>
              <a:rPr lang="en-US" sz="2400" i="1" dirty="0"/>
              <a:t> </a:t>
            </a:r>
            <a:r>
              <a:rPr lang="en-US" sz="2400" i="1" dirty="0" err="1"/>
              <a:t>đồ</a:t>
            </a:r>
            <a:r>
              <a:rPr lang="en-US" sz="2400" i="1" dirty="0"/>
              <a:t> </a:t>
            </a:r>
            <a:r>
              <a:rPr lang="en-US" sz="2400" i="1" dirty="0" err="1"/>
              <a:t>đạc</a:t>
            </a:r>
            <a:r>
              <a:rPr lang="en-US" sz="2400" i="1" dirty="0"/>
              <a:t> </a:t>
            </a:r>
            <a:r>
              <a:rPr lang="en-US" sz="2400" i="1" dirty="0" err="1"/>
              <a:t>vào</a:t>
            </a:r>
            <a:r>
              <a:rPr lang="en-US" sz="2400" i="1" dirty="0"/>
              <a:t> </a:t>
            </a:r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chỗ</a:t>
            </a:r>
            <a:r>
              <a:rPr lang="en-US" sz="2400" i="1" dirty="0"/>
              <a:t>; </a:t>
            </a:r>
            <a:r>
              <a:rPr lang="en-US" sz="2400" i="1" dirty="0" err="1"/>
              <a:t>mọi</a:t>
            </a:r>
            <a:r>
              <a:rPr lang="en-US" sz="2400" i="1" dirty="0"/>
              <a:t> </a:t>
            </a:r>
            <a:r>
              <a:rPr lang="en-US" sz="2400" i="1" dirty="0" err="1"/>
              <a:t>người</a:t>
            </a:r>
            <a:r>
              <a:rPr lang="en-US" sz="2400" i="1" dirty="0"/>
              <a:t> </a:t>
            </a:r>
            <a:r>
              <a:rPr lang="en-US" sz="2400" i="1" dirty="0" err="1"/>
              <a:t>đã</a:t>
            </a:r>
            <a:r>
              <a:rPr lang="en-US" sz="2400" i="1" dirty="0"/>
              <a:t> </a:t>
            </a:r>
            <a:r>
              <a:rPr lang="en-US" sz="2400" i="1" dirty="0" err="1"/>
              <a:t>tập</a:t>
            </a:r>
            <a:r>
              <a:rPr lang="en-US" sz="2400" i="1" dirty="0"/>
              <a:t> </a:t>
            </a:r>
            <a:r>
              <a:rPr lang="en-US" sz="2400" i="1" dirty="0" err="1"/>
              <a:t>trung</a:t>
            </a:r>
            <a:r>
              <a:rPr lang="en-US" sz="2400" i="1" dirty="0"/>
              <a:t> </a:t>
            </a:r>
            <a:r>
              <a:rPr lang="en-US" sz="2400" i="1" dirty="0" err="1"/>
              <a:t>đông</a:t>
            </a:r>
            <a:r>
              <a:rPr lang="en-US" sz="2400" i="1" dirty="0"/>
              <a:t> </a:t>
            </a:r>
            <a:r>
              <a:rPr lang="en-US" sz="2400" i="1" dirty="0" err="1"/>
              <a:t>đủ</a:t>
            </a:r>
            <a:r>
              <a:rPr lang="en-US" sz="2400" i="1" dirty="0"/>
              <a:t> (</a:t>
            </a:r>
            <a:r>
              <a:rPr lang="en-US" sz="2400" i="1" dirty="0" err="1"/>
              <a:t>Đồng</a:t>
            </a:r>
            <a:r>
              <a:rPr lang="en-US" sz="2400" i="1" dirty="0"/>
              <a:t> </a:t>
            </a:r>
            <a:r>
              <a:rPr lang="en-US" sz="2400" i="1" dirty="0" err="1"/>
              <a:t>nghĩa</a:t>
            </a:r>
            <a:r>
              <a:rPr lang="en-US" sz="2400" i="1" dirty="0"/>
              <a:t>: </a:t>
            </a:r>
            <a:r>
              <a:rPr lang="en-US" sz="2400" i="1" dirty="0" err="1"/>
              <a:t>tập</a:t>
            </a:r>
            <a:r>
              <a:rPr lang="en-US" sz="2400" i="1" dirty="0"/>
              <a:t> </a:t>
            </a:r>
            <a:r>
              <a:rPr lang="en-US" sz="2400" i="1" dirty="0" err="1"/>
              <a:t>kết</a:t>
            </a:r>
            <a:r>
              <a:rPr lang="en-US" sz="2400" i="1" dirty="0"/>
              <a:t>; </a:t>
            </a:r>
            <a:r>
              <a:rPr lang="en-US" sz="2400" i="1" dirty="0" err="1"/>
              <a:t>Trái</a:t>
            </a:r>
            <a:r>
              <a:rPr lang="en-US" sz="2400" i="1" dirty="0"/>
              <a:t> </a:t>
            </a:r>
            <a:r>
              <a:rPr lang="en-US" sz="2400" i="1" dirty="0" err="1"/>
              <a:t>nghĩa</a:t>
            </a:r>
            <a:r>
              <a:rPr lang="en-US" sz="2400" i="1" dirty="0"/>
              <a:t>: </a:t>
            </a:r>
            <a:r>
              <a:rPr lang="en-US" sz="2400" i="1" dirty="0" err="1"/>
              <a:t>giải</a:t>
            </a:r>
            <a:r>
              <a:rPr lang="en-US" sz="2400" i="1" dirty="0"/>
              <a:t> </a:t>
            </a:r>
            <a:r>
              <a:rPr lang="en-US" sz="2400" i="1" dirty="0" err="1"/>
              <a:t>tán</a:t>
            </a:r>
            <a:r>
              <a:rPr lang="en-US" sz="2400" i="1" dirty="0"/>
              <a:t>). </a:t>
            </a:r>
            <a:endParaRPr lang="en-US" sz="2400" dirty="0"/>
          </a:p>
          <a:p>
            <a:pPr algn="just"/>
            <a:r>
              <a:rPr lang="en-US" sz="2400" i="1" dirty="0"/>
              <a:t>-</a:t>
            </a:r>
            <a:r>
              <a:rPr lang="en-US" sz="2400" i="1" dirty="0" err="1"/>
              <a:t>dồn</a:t>
            </a:r>
            <a:r>
              <a:rPr lang="en-US" sz="2400" i="1" dirty="0"/>
              <a:t> </a:t>
            </a:r>
            <a:r>
              <a:rPr lang="en-US" sz="2400" i="1" dirty="0" err="1"/>
              <a:t>sức</a:t>
            </a:r>
            <a:r>
              <a:rPr lang="en-US" sz="2400" i="1" dirty="0"/>
              <a:t> </a:t>
            </a:r>
            <a:r>
              <a:rPr lang="en-US" sz="2400" i="1" dirty="0" err="1"/>
              <a:t>hoạt</a:t>
            </a:r>
            <a:r>
              <a:rPr lang="en-US" sz="2400" i="1" dirty="0"/>
              <a:t> </a:t>
            </a:r>
            <a:r>
              <a:rPr lang="en-US" sz="2400" i="1" dirty="0" err="1"/>
              <a:t>động</a:t>
            </a:r>
            <a:r>
              <a:rPr lang="en-US" sz="2400" i="1" dirty="0"/>
              <a:t>, </a:t>
            </a:r>
            <a:r>
              <a:rPr lang="en-US" sz="2400" i="1" dirty="0" err="1"/>
              <a:t>hướng</a:t>
            </a:r>
            <a:r>
              <a:rPr lang="en-US" sz="2400" i="1" dirty="0"/>
              <a:t> </a:t>
            </a:r>
            <a:r>
              <a:rPr lang="en-US" sz="2400" i="1" dirty="0" err="1"/>
              <a:t>các</a:t>
            </a:r>
            <a:r>
              <a:rPr lang="en-US" sz="2400" i="1" dirty="0"/>
              <a:t> </a:t>
            </a:r>
            <a:r>
              <a:rPr lang="en-US" sz="2400" i="1" dirty="0" err="1"/>
              <a:t>hoạt</a:t>
            </a:r>
            <a:r>
              <a:rPr lang="en-US" sz="2400" i="1" dirty="0"/>
              <a:t> </a:t>
            </a:r>
            <a:r>
              <a:rPr lang="en-US" sz="2400" i="1" dirty="0" err="1"/>
              <a:t>động</a:t>
            </a:r>
            <a:r>
              <a:rPr lang="en-US" sz="2400" i="1" dirty="0"/>
              <a:t> </a:t>
            </a:r>
            <a:r>
              <a:rPr lang="en-US" sz="2400" i="1" dirty="0" err="1"/>
              <a:t>vào</a:t>
            </a:r>
            <a:r>
              <a:rPr lang="en-US" sz="2400" i="1" dirty="0"/>
              <a:t> </a:t>
            </a:r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việc</a:t>
            </a:r>
            <a:r>
              <a:rPr lang="en-US" sz="2400" i="1" dirty="0"/>
              <a:t> </a:t>
            </a:r>
            <a:r>
              <a:rPr lang="en-US" sz="2400" i="1" dirty="0" err="1"/>
              <a:t>gì</a:t>
            </a:r>
            <a:r>
              <a:rPr lang="en-US" sz="2400" i="1" dirty="0"/>
              <a:t>: </a:t>
            </a:r>
            <a:r>
              <a:rPr lang="en-US" sz="2400" i="1" dirty="0" err="1"/>
              <a:t>tập</a:t>
            </a:r>
            <a:r>
              <a:rPr lang="en-US" sz="2400" i="1" dirty="0"/>
              <a:t> </a:t>
            </a:r>
            <a:r>
              <a:rPr lang="en-US" sz="2400" i="1" dirty="0" err="1"/>
              <a:t>trung</a:t>
            </a:r>
            <a:r>
              <a:rPr lang="en-US" sz="2400" i="1" dirty="0"/>
              <a:t> </a:t>
            </a:r>
            <a:r>
              <a:rPr lang="en-US" sz="2400" i="1" dirty="0" err="1"/>
              <a:t>tư</a:t>
            </a:r>
            <a:r>
              <a:rPr lang="en-US" sz="2400" i="1" dirty="0"/>
              <a:t> </a:t>
            </a:r>
            <a:r>
              <a:rPr lang="en-US" sz="2400" i="1" dirty="0" err="1"/>
              <a:t>tưởng</a:t>
            </a:r>
            <a:r>
              <a:rPr lang="en-US" sz="2400" i="1" dirty="0"/>
              <a:t>; </a:t>
            </a:r>
            <a:r>
              <a:rPr lang="en-US" sz="2400" i="1" dirty="0" err="1"/>
              <a:t>tập</a:t>
            </a:r>
            <a:r>
              <a:rPr lang="en-US" sz="2400" i="1" dirty="0"/>
              <a:t> </a:t>
            </a:r>
            <a:r>
              <a:rPr lang="en-US" sz="2400" i="1" dirty="0" err="1"/>
              <a:t>trung</a:t>
            </a:r>
            <a:r>
              <a:rPr lang="en-US" sz="2400" i="1" dirty="0"/>
              <a:t> </a:t>
            </a:r>
            <a:r>
              <a:rPr lang="en-US" sz="2400" i="1" dirty="0" err="1"/>
              <a:t>giải</a:t>
            </a:r>
            <a:r>
              <a:rPr lang="en-US" sz="2400" i="1" dirty="0"/>
              <a:t> </a:t>
            </a:r>
            <a:r>
              <a:rPr lang="en-US" sz="2400" i="1" dirty="0" err="1"/>
              <a:t>quyết</a:t>
            </a:r>
            <a:r>
              <a:rPr lang="en-US" sz="2400" i="1" dirty="0"/>
              <a:t> </a:t>
            </a:r>
            <a:r>
              <a:rPr lang="en-US" sz="2400" i="1" dirty="0" err="1"/>
              <a:t>đơn</a:t>
            </a:r>
            <a:r>
              <a:rPr lang="en-US" sz="2400" i="1" dirty="0"/>
              <a:t> </a:t>
            </a:r>
            <a:r>
              <a:rPr lang="en-US" sz="2400" i="1" dirty="0" err="1"/>
              <a:t>từ</a:t>
            </a:r>
            <a:r>
              <a:rPr lang="en-US" sz="2400" i="1" dirty="0"/>
              <a:t> </a:t>
            </a:r>
            <a:r>
              <a:rPr lang="en-US" sz="2400" i="1" dirty="0" err="1"/>
              <a:t>tồn</a:t>
            </a:r>
            <a:r>
              <a:rPr lang="en-US" sz="2400" i="1" dirty="0"/>
              <a:t> </a:t>
            </a:r>
            <a:r>
              <a:rPr lang="en-US" sz="2400" i="1" dirty="0" err="1"/>
              <a:t>đọng</a:t>
            </a:r>
            <a:endParaRPr lang="en-US" sz="2400" dirty="0"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45830" y="2510453"/>
            <a:ext cx="4644570" cy="452431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i="1" dirty="0" err="1"/>
              <a:t>trôi</a:t>
            </a:r>
            <a:r>
              <a:rPr lang="en-US" sz="2400" b="1" i="1" dirty="0"/>
              <a:t> </a:t>
            </a:r>
            <a:r>
              <a:rPr lang="en-US" sz="2400" b="1" i="1" dirty="0" err="1"/>
              <a:t>chảy</a:t>
            </a:r>
            <a:r>
              <a:rPr lang="en-US" sz="2400" b="1" i="1" dirty="0"/>
              <a:t> (</a:t>
            </a:r>
            <a:r>
              <a:rPr lang="en-US" sz="2400" b="1" dirty="0"/>
              <a:t>TT</a:t>
            </a:r>
            <a:r>
              <a:rPr lang="en-US" sz="2400" b="1" i="1" dirty="0"/>
              <a:t>): </a:t>
            </a:r>
            <a:endParaRPr lang="en-US" sz="2400" dirty="0"/>
          </a:p>
          <a:p>
            <a:pPr algn="just"/>
            <a:r>
              <a:rPr lang="en-US" sz="2400" i="1" dirty="0"/>
              <a:t>-(</a:t>
            </a:r>
            <a:r>
              <a:rPr lang="en-US" sz="2400" i="1" dirty="0" err="1"/>
              <a:t>công</a:t>
            </a:r>
            <a:r>
              <a:rPr lang="en-US" sz="2400" i="1" dirty="0"/>
              <a:t> </a:t>
            </a:r>
            <a:r>
              <a:rPr lang="en-US" sz="2400" i="1" dirty="0" err="1"/>
              <a:t>việc</a:t>
            </a:r>
            <a:r>
              <a:rPr lang="en-US" sz="2400" i="1" dirty="0"/>
              <a:t>) </a:t>
            </a:r>
            <a:r>
              <a:rPr lang="en-US" sz="2400" i="1" dirty="0" err="1"/>
              <a:t>được</a:t>
            </a:r>
            <a:r>
              <a:rPr lang="en-US" sz="2400" i="1" dirty="0"/>
              <a:t> </a:t>
            </a:r>
            <a:r>
              <a:rPr lang="en-US" sz="2400" i="1" dirty="0" err="1"/>
              <a:t>tiến</a:t>
            </a:r>
            <a:r>
              <a:rPr lang="en-US" sz="2400" i="1" dirty="0"/>
              <a:t> </a:t>
            </a:r>
            <a:r>
              <a:rPr lang="en-US" sz="2400" i="1" dirty="0" err="1"/>
              <a:t>hành</a:t>
            </a:r>
            <a:r>
              <a:rPr lang="en-US" sz="2400" i="1" dirty="0"/>
              <a:t> </a:t>
            </a:r>
            <a:r>
              <a:rPr lang="en-US" sz="2400" i="1" dirty="0" err="1"/>
              <a:t>thuận</a:t>
            </a:r>
            <a:r>
              <a:rPr lang="en-US" sz="2400" i="1" dirty="0"/>
              <a:t> </a:t>
            </a:r>
            <a:r>
              <a:rPr lang="en-US" sz="2400" i="1" dirty="0" err="1"/>
              <a:t>lợi</a:t>
            </a:r>
            <a:r>
              <a:rPr lang="en-US" sz="2400" i="1" dirty="0"/>
              <a:t>,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bị</a:t>
            </a:r>
            <a:r>
              <a:rPr lang="en-US" sz="2400" i="1" dirty="0"/>
              <a:t> </a:t>
            </a:r>
            <a:r>
              <a:rPr lang="en-US" sz="2400" i="1" dirty="0" err="1"/>
              <a:t>vấp</a:t>
            </a:r>
            <a:r>
              <a:rPr lang="en-US" sz="2400" i="1" dirty="0"/>
              <a:t> </a:t>
            </a:r>
            <a:r>
              <a:rPr lang="en-US" sz="2400" i="1" dirty="0" err="1"/>
              <a:t>váp</a:t>
            </a:r>
            <a:r>
              <a:rPr lang="en-US" sz="2400" i="1" dirty="0"/>
              <a:t>, </a:t>
            </a:r>
            <a:r>
              <a:rPr lang="en-US" sz="2400" i="1" dirty="0" err="1"/>
              <a:t>trở</a:t>
            </a:r>
            <a:r>
              <a:rPr lang="en-US" sz="2400" i="1" dirty="0"/>
              <a:t> </a:t>
            </a:r>
            <a:r>
              <a:rPr lang="en-US" sz="2400" i="1" dirty="0" err="1"/>
              <a:t>ngại</a:t>
            </a:r>
            <a:r>
              <a:rPr lang="en-US" sz="2400" i="1" dirty="0"/>
              <a:t> </a:t>
            </a:r>
            <a:r>
              <a:rPr lang="en-US" sz="2400" i="1" dirty="0" err="1"/>
              <a:t>gì</a:t>
            </a:r>
            <a:r>
              <a:rPr lang="en-US" sz="2400" i="1" dirty="0"/>
              <a:t>: </a:t>
            </a:r>
            <a:r>
              <a:rPr lang="en-US" sz="2400" i="1" dirty="0" err="1"/>
              <a:t>mọi</a:t>
            </a:r>
            <a:r>
              <a:rPr lang="en-US" sz="2400" i="1" dirty="0"/>
              <a:t> </a:t>
            </a:r>
            <a:r>
              <a:rPr lang="en-US" sz="2400" i="1" dirty="0" err="1"/>
              <a:t>việc</a:t>
            </a:r>
            <a:r>
              <a:rPr lang="en-US" sz="2400" i="1" dirty="0"/>
              <a:t> </a:t>
            </a:r>
            <a:r>
              <a:rPr lang="en-US" sz="2400" i="1" dirty="0" err="1"/>
              <a:t>đều</a:t>
            </a:r>
            <a:r>
              <a:rPr lang="en-US" sz="2400" i="1" dirty="0"/>
              <a:t> </a:t>
            </a:r>
            <a:r>
              <a:rPr lang="en-US" sz="2400" i="1" dirty="0" err="1"/>
              <a:t>trôi</a:t>
            </a:r>
            <a:r>
              <a:rPr lang="en-US" sz="2400" i="1" dirty="0"/>
              <a:t> </a:t>
            </a:r>
            <a:r>
              <a:rPr lang="en-US" sz="2400" i="1" dirty="0" err="1"/>
              <a:t>chảy</a:t>
            </a:r>
            <a:r>
              <a:rPr lang="en-US" sz="2400" i="1" dirty="0"/>
              <a:t>; </a:t>
            </a:r>
            <a:r>
              <a:rPr lang="en-US" sz="2400" i="1" dirty="0" err="1"/>
              <a:t>công</a:t>
            </a:r>
            <a:r>
              <a:rPr lang="en-US" sz="2400" i="1" dirty="0"/>
              <a:t> </a:t>
            </a:r>
            <a:r>
              <a:rPr lang="en-US" sz="2400" i="1" dirty="0" err="1"/>
              <a:t>việc</a:t>
            </a:r>
            <a:r>
              <a:rPr lang="en-US" sz="2400" i="1" dirty="0"/>
              <a:t> </a:t>
            </a:r>
            <a:r>
              <a:rPr lang="en-US" sz="2400" i="1" dirty="0" err="1"/>
              <a:t>được</a:t>
            </a:r>
            <a:r>
              <a:rPr lang="en-US" sz="2400" i="1" dirty="0"/>
              <a:t> </a:t>
            </a:r>
            <a:r>
              <a:rPr lang="en-US" sz="2400" i="1" dirty="0" err="1"/>
              <a:t>tiến</a:t>
            </a:r>
            <a:r>
              <a:rPr lang="en-US" sz="2400" i="1" dirty="0"/>
              <a:t> </a:t>
            </a:r>
            <a:r>
              <a:rPr lang="en-US" sz="2400" i="1" dirty="0" err="1"/>
              <a:t>hành</a:t>
            </a:r>
            <a:r>
              <a:rPr lang="en-US" sz="2400" i="1" dirty="0"/>
              <a:t> </a:t>
            </a:r>
            <a:r>
              <a:rPr lang="en-US" sz="2400" i="1" dirty="0" err="1"/>
              <a:t>rất</a:t>
            </a:r>
            <a:r>
              <a:rPr lang="en-US" sz="2400" i="1" dirty="0"/>
              <a:t> </a:t>
            </a:r>
            <a:r>
              <a:rPr lang="en-US" sz="2400" i="1" dirty="0" err="1"/>
              <a:t>trôi</a:t>
            </a:r>
            <a:r>
              <a:rPr lang="en-US" sz="2400" i="1" dirty="0"/>
              <a:t> </a:t>
            </a:r>
            <a:r>
              <a:rPr lang="en-US" sz="2400" i="1" dirty="0" err="1"/>
              <a:t>chảy</a:t>
            </a:r>
            <a:r>
              <a:rPr lang="en-US" sz="2400" i="1" dirty="0"/>
              <a:t> (</a:t>
            </a:r>
            <a:r>
              <a:rPr lang="en-US" sz="2400" i="1" dirty="0" err="1"/>
              <a:t>Đồng</a:t>
            </a:r>
            <a:r>
              <a:rPr lang="en-US" sz="2400" i="1" dirty="0"/>
              <a:t> </a:t>
            </a:r>
            <a:r>
              <a:rPr lang="en-US" sz="2400" i="1" dirty="0" err="1"/>
              <a:t>nghĩa</a:t>
            </a:r>
            <a:r>
              <a:rPr lang="en-US" sz="2400" i="1" dirty="0"/>
              <a:t>: </a:t>
            </a:r>
            <a:r>
              <a:rPr lang="en-US" sz="2400" i="1" dirty="0" err="1"/>
              <a:t>suôn</a:t>
            </a:r>
            <a:r>
              <a:rPr lang="en-US" sz="2400" i="1" dirty="0"/>
              <a:t> </a:t>
            </a:r>
            <a:r>
              <a:rPr lang="en-US" sz="2400" i="1" dirty="0" err="1"/>
              <a:t>sẻ</a:t>
            </a:r>
            <a:r>
              <a:rPr lang="en-US" sz="2400" i="1" dirty="0"/>
              <a:t>, </a:t>
            </a:r>
            <a:r>
              <a:rPr lang="en-US" sz="2400" i="1" dirty="0" err="1"/>
              <a:t>trót</a:t>
            </a:r>
            <a:r>
              <a:rPr lang="en-US" sz="2400" i="1" dirty="0"/>
              <a:t> </a:t>
            </a:r>
            <a:r>
              <a:rPr lang="en-US" sz="2400" i="1" dirty="0" err="1"/>
              <a:t>lọt</a:t>
            </a:r>
            <a:r>
              <a:rPr lang="en-US" sz="2400" i="1" dirty="0"/>
              <a:t>). </a:t>
            </a:r>
            <a:endParaRPr lang="en-US" sz="2400" dirty="0"/>
          </a:p>
          <a:p>
            <a:pPr algn="just"/>
            <a:r>
              <a:rPr lang="en-US" sz="2400" i="1" dirty="0"/>
              <a:t>-(</a:t>
            </a:r>
            <a:r>
              <a:rPr lang="en-US" sz="2400" i="1" dirty="0" err="1"/>
              <a:t>hoạt</a:t>
            </a:r>
            <a:r>
              <a:rPr lang="en-US" sz="2400" i="1" dirty="0"/>
              <a:t> </a:t>
            </a:r>
            <a:r>
              <a:rPr lang="en-US" sz="2400" i="1" dirty="0" err="1"/>
              <a:t>động</a:t>
            </a:r>
            <a:r>
              <a:rPr lang="en-US" sz="2400" i="1" dirty="0"/>
              <a:t> </a:t>
            </a:r>
            <a:r>
              <a:rPr lang="en-US" sz="2400" i="1" dirty="0" err="1"/>
              <a:t>nói</a:t>
            </a:r>
            <a:r>
              <a:rPr lang="en-US" sz="2400" i="1" dirty="0"/>
              <a:t> </a:t>
            </a:r>
            <a:r>
              <a:rPr lang="en-US" sz="2400" i="1" dirty="0" err="1"/>
              <a:t>năng</a:t>
            </a:r>
            <a:r>
              <a:rPr lang="en-US" sz="2400" i="1" dirty="0"/>
              <a:t>) </a:t>
            </a:r>
            <a:r>
              <a:rPr lang="en-US" sz="2400" i="1" dirty="0" err="1"/>
              <a:t>được</a:t>
            </a:r>
            <a:r>
              <a:rPr lang="en-US" sz="2400" i="1" dirty="0"/>
              <a:t> </a:t>
            </a:r>
            <a:r>
              <a:rPr lang="en-US" sz="2400" i="1" dirty="0" err="1"/>
              <a:t>tiến</a:t>
            </a:r>
            <a:r>
              <a:rPr lang="en-US" sz="2400" i="1" dirty="0"/>
              <a:t> </a:t>
            </a:r>
            <a:r>
              <a:rPr lang="en-US" sz="2400" i="1" dirty="0" err="1"/>
              <a:t>hành</a:t>
            </a:r>
            <a:r>
              <a:rPr lang="en-US" sz="2400" i="1" dirty="0"/>
              <a:t> </a:t>
            </a:r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cách</a:t>
            </a:r>
            <a:r>
              <a:rPr lang="en-US" sz="2400" i="1" dirty="0"/>
              <a:t> </a:t>
            </a:r>
            <a:r>
              <a:rPr lang="en-US" sz="2400" i="1" dirty="0" err="1"/>
              <a:t>dễ</a:t>
            </a:r>
            <a:r>
              <a:rPr lang="en-US" sz="2400" i="1" dirty="0"/>
              <a:t> </a:t>
            </a:r>
            <a:r>
              <a:rPr lang="en-US" sz="2400" i="1" dirty="0" err="1"/>
              <a:t>dàng</a:t>
            </a:r>
            <a:r>
              <a:rPr lang="en-US" sz="2400" i="1" dirty="0"/>
              <a:t>,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có</a:t>
            </a:r>
            <a:r>
              <a:rPr lang="en-US" sz="2400" i="1" dirty="0"/>
              <a:t> </a:t>
            </a:r>
            <a:r>
              <a:rPr lang="en-US" sz="2400" i="1" dirty="0" err="1"/>
              <a:t>vấp</a:t>
            </a:r>
            <a:r>
              <a:rPr lang="en-US" sz="2400" i="1" dirty="0"/>
              <a:t> </a:t>
            </a:r>
            <a:r>
              <a:rPr lang="en-US" sz="2400" i="1" dirty="0" err="1"/>
              <a:t>váp</a:t>
            </a:r>
            <a:r>
              <a:rPr lang="en-US" sz="2400" i="1" dirty="0"/>
              <a:t>: </a:t>
            </a:r>
            <a:r>
              <a:rPr lang="en-US" sz="2400" i="1" dirty="0" err="1"/>
              <a:t>đọc</a:t>
            </a:r>
            <a:r>
              <a:rPr lang="en-US" sz="2400" i="1" dirty="0"/>
              <a:t> </a:t>
            </a:r>
            <a:r>
              <a:rPr lang="en-US" sz="2400" i="1" dirty="0" err="1"/>
              <a:t>rất</a:t>
            </a:r>
            <a:r>
              <a:rPr lang="en-US" sz="2400" i="1" dirty="0"/>
              <a:t> </a:t>
            </a:r>
            <a:r>
              <a:rPr lang="en-US" sz="2400" i="1" dirty="0" err="1"/>
              <a:t>trôi</a:t>
            </a:r>
            <a:r>
              <a:rPr lang="en-US" sz="2400" i="1" dirty="0"/>
              <a:t> </a:t>
            </a:r>
            <a:r>
              <a:rPr lang="en-US" sz="2400" i="1" dirty="0" err="1"/>
              <a:t>chảy</a:t>
            </a:r>
            <a:r>
              <a:rPr lang="en-US" sz="2400" i="1" dirty="0"/>
              <a:t>; </a:t>
            </a:r>
            <a:r>
              <a:rPr lang="en-US" sz="2400" i="1" dirty="0" err="1"/>
              <a:t>trả</a:t>
            </a:r>
            <a:r>
              <a:rPr lang="en-US" sz="2400" i="1" dirty="0"/>
              <a:t> </a:t>
            </a:r>
            <a:r>
              <a:rPr lang="en-US" sz="2400" i="1" dirty="0" err="1"/>
              <a:t>lời</a:t>
            </a:r>
            <a:r>
              <a:rPr lang="en-US" sz="2400" i="1" dirty="0"/>
              <a:t> </a:t>
            </a:r>
            <a:r>
              <a:rPr lang="en-US" sz="2400" i="1" dirty="0" err="1"/>
              <a:t>trôi</a:t>
            </a:r>
            <a:r>
              <a:rPr lang="en-US" sz="2400" i="1" dirty="0"/>
              <a:t> </a:t>
            </a:r>
            <a:r>
              <a:rPr lang="en-US" sz="2400" i="1" dirty="0" err="1"/>
              <a:t>chảy</a:t>
            </a:r>
            <a:r>
              <a:rPr lang="en-US" sz="2400" i="1" dirty="0"/>
              <a:t> (</a:t>
            </a:r>
            <a:r>
              <a:rPr lang="en-US" sz="2400" i="1" dirty="0" err="1"/>
              <a:t>Đồng</a:t>
            </a:r>
            <a:r>
              <a:rPr lang="en-US" sz="2400" i="1" dirty="0"/>
              <a:t> </a:t>
            </a:r>
            <a:r>
              <a:rPr lang="en-US" sz="2400" i="1" dirty="0" err="1"/>
              <a:t>nghĩa</a:t>
            </a:r>
            <a:r>
              <a:rPr lang="en-US" sz="2400" i="1" dirty="0"/>
              <a:t>: </a:t>
            </a:r>
            <a:r>
              <a:rPr lang="en-US" sz="2400" i="1" dirty="0" err="1"/>
              <a:t>lưu</a:t>
            </a:r>
            <a:r>
              <a:rPr lang="en-US" sz="2400" i="1" dirty="0"/>
              <a:t> </a:t>
            </a:r>
            <a:r>
              <a:rPr lang="en-US" sz="2400" i="1" dirty="0" err="1"/>
              <a:t>loát</a:t>
            </a:r>
            <a:r>
              <a:rPr lang="en-US" sz="2400" i="1" dirty="0"/>
              <a:t>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251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2" grpId="0" animBg="1"/>
      <p:bldP spid="13" grpId="0"/>
      <p:bldP spid="14" grpId="0" animBg="1"/>
      <p:bldP spid="17" grpId="0"/>
      <p:bldP spid="9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F45B4F-E1EE-98FD-A32C-76F9AA0512EA}"/>
              </a:ext>
            </a:extLst>
          </p:cNvPr>
          <p:cNvSpPr/>
          <p:nvPr/>
        </p:nvSpPr>
        <p:spPr>
          <a:xfrm>
            <a:off x="0" y="-49430"/>
            <a:ext cx="12170998" cy="183010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 err="1">
                <a:solidFill>
                  <a:srgbClr val="FF0000"/>
                </a:solidFill>
              </a:rPr>
              <a:t>Bài</a:t>
            </a:r>
            <a:r>
              <a:rPr lang="en-US" sz="3600" b="1" dirty="0">
                <a:solidFill>
                  <a:srgbClr val="FF0000"/>
                </a:solidFill>
              </a:rPr>
              <a:t> 4. </a:t>
            </a:r>
            <a:r>
              <a:rPr lang="en-US" sz="3600" dirty="0" err="1">
                <a:solidFill>
                  <a:schemeClr val="tx1"/>
                </a:solidFill>
              </a:rPr>
              <a:t>Đặt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câu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với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một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nghĩa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chuyển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mỗi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từ</a:t>
            </a:r>
            <a:r>
              <a:rPr lang="en-US" sz="3600" dirty="0">
                <a:solidFill>
                  <a:schemeClr val="tx1"/>
                </a:solidFill>
              </a:rPr>
              <a:t> ở </a:t>
            </a:r>
            <a:r>
              <a:rPr lang="en-US" sz="3600" dirty="0" err="1">
                <a:solidFill>
                  <a:schemeClr val="tx1"/>
                </a:solidFill>
              </a:rPr>
              <a:t>bài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tập</a:t>
            </a:r>
            <a:r>
              <a:rPr lang="en-US" sz="3600" dirty="0">
                <a:solidFill>
                  <a:schemeClr val="tx1"/>
                </a:solidFill>
              </a:rPr>
              <a:t> 3.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348343" y="1960906"/>
            <a:ext cx="11648587" cy="4608576"/>
          </a:xfrm>
          <a:prstGeom prst="snip2Diag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/>
              <a:t>a) </a:t>
            </a:r>
            <a:r>
              <a:rPr lang="en-US" sz="3200" dirty="0" err="1"/>
              <a:t>Bạn</a:t>
            </a:r>
            <a:r>
              <a:rPr lang="en-US" sz="3200" dirty="0"/>
              <a:t> Nam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/>
              <a:t> “</a:t>
            </a:r>
            <a:r>
              <a:rPr lang="en-US" sz="3200" b="1" i="1" dirty="0" err="1"/>
              <a:t>Chăm</a:t>
            </a:r>
            <a:r>
              <a:rPr lang="en-US" sz="3200" b="1" i="1" dirty="0"/>
              <a:t> </a:t>
            </a:r>
            <a:r>
              <a:rPr lang="en-US" sz="3200" b="1" i="1" dirty="0" err="1"/>
              <a:t>ngoan</a:t>
            </a:r>
            <a:r>
              <a:rPr lang="en-US" sz="3200" b="1" i="1" dirty="0"/>
              <a:t>, </a:t>
            </a:r>
            <a:r>
              <a:rPr lang="en-US" sz="3200" b="1" i="1" dirty="0" err="1"/>
              <a:t>học</a:t>
            </a:r>
            <a:r>
              <a:rPr lang="en-US" sz="3200" b="1" i="1" dirty="0"/>
              <a:t> </a:t>
            </a:r>
            <a:r>
              <a:rPr lang="en-US" sz="3200" b="1" i="1" dirty="0" err="1"/>
              <a:t>giỏi</a:t>
            </a:r>
            <a:r>
              <a:rPr lang="en-US" sz="3200" dirty="0"/>
              <a:t>”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tấm</a:t>
            </a:r>
            <a:r>
              <a:rPr lang="en-US" sz="3200" dirty="0"/>
              <a:t> </a:t>
            </a:r>
            <a:r>
              <a:rPr lang="en-US" sz="3200" dirty="0" err="1"/>
              <a:t>gương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vượt</a:t>
            </a:r>
            <a:r>
              <a:rPr lang="en-US" sz="3200" dirty="0"/>
              <a:t> qua </a:t>
            </a:r>
            <a:r>
              <a:rPr lang="en-US" sz="3200" dirty="0" err="1"/>
              <a:t>khó</a:t>
            </a:r>
            <a:r>
              <a:rPr lang="en-US" sz="3200" dirty="0"/>
              <a:t> </a:t>
            </a:r>
            <a:r>
              <a:rPr lang="en-US" sz="3200" dirty="0" err="1"/>
              <a:t>khăn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chúng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.</a:t>
            </a:r>
          </a:p>
          <a:p>
            <a:r>
              <a:rPr lang="en-US" sz="3200" dirty="0">
                <a:solidFill>
                  <a:srgbClr val="7030A0"/>
                </a:solidFill>
              </a:rPr>
              <a:t>b)  Ở </a:t>
            </a:r>
            <a:r>
              <a:rPr lang="en-US" sz="3200" dirty="0" err="1">
                <a:solidFill>
                  <a:srgbClr val="7030A0"/>
                </a:solidFill>
              </a:rPr>
              <a:t>lớp</a:t>
            </a:r>
            <a:r>
              <a:rPr lang="en-US" sz="3200" dirty="0">
                <a:solidFill>
                  <a:srgbClr val="7030A0"/>
                </a:solidFill>
              </a:rPr>
              <a:t>, </a:t>
            </a:r>
            <a:r>
              <a:rPr lang="en-US" sz="3200" dirty="0" err="1">
                <a:solidFill>
                  <a:srgbClr val="7030A0"/>
                </a:solidFill>
              </a:rPr>
              <a:t>em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luôn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tập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trung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tư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tưởng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để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tiếp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thu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bài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giảng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của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cô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giáo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nên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em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hiểu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bài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nhanh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và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làm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bài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rất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tốt</a:t>
            </a:r>
            <a:r>
              <a:rPr lang="en-US" sz="3200" dirty="0">
                <a:solidFill>
                  <a:srgbClr val="7030A0"/>
                </a:solidFill>
              </a:rPr>
              <a:t>.</a:t>
            </a:r>
          </a:p>
          <a:p>
            <a:pPr algn="just"/>
            <a:endParaRPr lang="en-US" sz="3200" dirty="0">
              <a:solidFill>
                <a:srgbClr val="FF0000"/>
              </a:solidFill>
            </a:endParaRPr>
          </a:p>
          <a:p>
            <a:pPr algn="just"/>
            <a:r>
              <a:rPr lang="en-US" sz="3200" dirty="0">
                <a:solidFill>
                  <a:srgbClr val="FF0000"/>
                </a:solidFill>
              </a:rPr>
              <a:t>c) Trong </a:t>
            </a:r>
            <a:r>
              <a:rPr lang="en-US" sz="3200" dirty="0" err="1">
                <a:solidFill>
                  <a:srgbClr val="FF0000"/>
                </a:solidFill>
              </a:rPr>
              <a:t>buổi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Lễ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tổng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năm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học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vừa</a:t>
            </a:r>
            <a:r>
              <a:rPr lang="en-US" sz="3200" dirty="0">
                <a:solidFill>
                  <a:srgbClr val="FF0000"/>
                </a:solidFill>
              </a:rPr>
              <a:t> qua, </a:t>
            </a:r>
            <a:r>
              <a:rPr lang="en-US" sz="3200" dirty="0" err="1">
                <a:solidFill>
                  <a:srgbClr val="FF0000"/>
                </a:solidFill>
              </a:rPr>
              <a:t>chị</a:t>
            </a:r>
            <a:r>
              <a:rPr lang="en-US" sz="3200" dirty="0">
                <a:solidFill>
                  <a:srgbClr val="FF0000"/>
                </a:solidFill>
              </a:rPr>
              <a:t> My </a:t>
            </a:r>
            <a:r>
              <a:rPr lang="en-US" sz="3200" dirty="0" err="1">
                <a:solidFill>
                  <a:srgbClr val="FF0000"/>
                </a:solidFill>
              </a:rPr>
              <a:t>đại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diện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học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sinh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Khối</a:t>
            </a:r>
            <a:r>
              <a:rPr lang="en-US" sz="3200" dirty="0">
                <a:solidFill>
                  <a:srgbClr val="FF0000"/>
                </a:solidFill>
              </a:rPr>
              <a:t> 5 </a:t>
            </a:r>
            <a:r>
              <a:rPr lang="en-US" sz="3200" dirty="0" err="1">
                <a:solidFill>
                  <a:srgbClr val="FF0000"/>
                </a:solidFill>
              </a:rPr>
              <a:t>lên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đọc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phát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biểu</a:t>
            </a:r>
            <a:r>
              <a:rPr lang="en-US" sz="3200" dirty="0">
                <a:solidFill>
                  <a:srgbClr val="FF0000"/>
                </a:solidFill>
              </a:rPr>
              <a:t> tri </a:t>
            </a:r>
            <a:r>
              <a:rPr lang="en-US" sz="3200" dirty="0" err="1">
                <a:solidFill>
                  <a:srgbClr val="FF0000"/>
                </a:solidFill>
              </a:rPr>
              <a:t>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thầy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cô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trước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khi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trường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chảy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841829" y="3483429"/>
            <a:ext cx="1349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259943" y="4013200"/>
            <a:ext cx="15457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86401" y="6458857"/>
            <a:ext cx="15385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99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7B142EC-6C78-4465-8EC9-DC628EDEA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FF7A4F-9FDC-710C-B83D-22EED23AD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006" y="1141571"/>
            <a:ext cx="7913212" cy="349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4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自定义 1849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DDAB59"/>
      </a:accent1>
      <a:accent2>
        <a:srgbClr val="93BFB1"/>
      </a:accent2>
      <a:accent3>
        <a:srgbClr val="DDAB59"/>
      </a:accent3>
      <a:accent4>
        <a:srgbClr val="93BFB1"/>
      </a:accent4>
      <a:accent5>
        <a:srgbClr val="DDAB59"/>
      </a:accent5>
      <a:accent6>
        <a:srgbClr val="93BFB1"/>
      </a:accent6>
      <a:hlink>
        <a:srgbClr val="DDAB59"/>
      </a:hlink>
      <a:folHlink>
        <a:srgbClr val="680000"/>
      </a:folHlink>
    </a:clrScheme>
    <a:fontScheme name="n00xgj3c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721</Words>
  <Application>Microsoft Office PowerPoint</Application>
  <PresentationFormat>Widescreen</PresentationFormat>
  <Paragraphs>54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等线</vt:lpstr>
      <vt:lpstr>Arial</vt:lpstr>
      <vt:lpstr>Calibri</vt:lpstr>
      <vt:lpstr>HP001 5 hàng</vt:lpstr>
      <vt:lpstr>字魂58号-创中黑</vt:lpstr>
      <vt:lpstr>庞门正道标题体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124</cp:revision>
  <dcterms:created xsi:type="dcterms:W3CDTF">2023-08-09T06:40:24Z</dcterms:created>
  <dcterms:modified xsi:type="dcterms:W3CDTF">2025-01-21T23:13:38Z</dcterms:modified>
</cp:coreProperties>
</file>