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3"/>
  </p:notesMasterIdLst>
  <p:sldIdLst>
    <p:sldId id="372" r:id="rId3"/>
    <p:sldId id="357" r:id="rId4"/>
    <p:sldId id="256" r:id="rId5"/>
    <p:sldId id="377" r:id="rId6"/>
    <p:sldId id="350" r:id="rId7"/>
    <p:sldId id="378" r:id="rId8"/>
    <p:sldId id="344" r:id="rId9"/>
    <p:sldId id="369" r:id="rId10"/>
    <p:sldId id="373" r:id="rId11"/>
    <p:sldId id="343" r:id="rId12"/>
    <p:sldId id="374" r:id="rId13"/>
    <p:sldId id="375" r:id="rId14"/>
    <p:sldId id="376" r:id="rId15"/>
    <p:sldId id="360" r:id="rId16"/>
    <p:sldId id="361" r:id="rId17"/>
    <p:sldId id="258" r:id="rId18"/>
    <p:sldId id="280" r:id="rId19"/>
    <p:sldId id="278" r:id="rId20"/>
    <p:sldId id="272" r:id="rId21"/>
    <p:sldId id="261"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26"/>
  </p:normalViewPr>
  <p:slideViewPr>
    <p:cSldViewPr snapToGrid="0">
      <p:cViewPr varScale="1">
        <p:scale>
          <a:sx n="106" d="100"/>
          <a:sy n="106" d="100"/>
        </p:scale>
        <p:origin x="7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1/12/2025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audio" Target="../media/audio2.wav"/><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47.png"/><Relationship Id="rId3" Type="http://schemas.openxmlformats.org/officeDocument/2006/relationships/image" Target="../media/image39.png"/><Relationship Id="rId7" Type="http://schemas.openxmlformats.org/officeDocument/2006/relationships/image" Target="../media/image26.png"/><Relationship Id="rId12" Type="http://schemas.openxmlformats.org/officeDocument/2006/relationships/image" Target="../media/image46.sv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42.svg"/><Relationship Id="rId11" Type="http://schemas.openxmlformats.org/officeDocument/2006/relationships/image" Target="../media/image45.png"/><Relationship Id="rId5" Type="http://schemas.openxmlformats.org/officeDocument/2006/relationships/image" Target="../media/image41.png"/><Relationship Id="rId15" Type="http://schemas.openxmlformats.org/officeDocument/2006/relationships/audio" Target="../media/audio1.wav"/><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 Id="rId14" Type="http://schemas.openxmlformats.org/officeDocument/2006/relationships/image" Target="../media/image48.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4"/>
          <a:stretch>
            <a:fillRect/>
          </a:stretch>
        </p:blipFill>
        <p:spPr>
          <a:xfrm>
            <a:off x="1185333" y="-234064"/>
            <a:ext cx="5431035" cy="134215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2D70E37-72A4-4E9E-2BA8-FE23D4E18207}"/>
              </a:ext>
            </a:extLst>
          </p:cNvPr>
          <p:cNvPicPr>
            <a:picLocks noChangeAspect="1"/>
          </p:cNvPicPr>
          <p:nvPr/>
        </p:nvPicPr>
        <p:blipFill>
          <a:blip r:embed="rId5"/>
          <a:stretch>
            <a:fillRect/>
          </a:stretch>
        </p:blipFill>
        <p:spPr>
          <a:xfrm>
            <a:off x="1224500" y="2098874"/>
            <a:ext cx="5373591" cy="2906471"/>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asvg="http://schemas.microsoft.com/office/drawing/2016/SVG/main"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466884" y="0"/>
            <a:ext cx="9637427" cy="5894561"/>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3">
              <a:alphaModFix amt="7999"/>
              <a:extLst>
                <a:ext uri="{96DAC541-7B7A-43D3-8B79-37D633B846F1}">
                  <asvg:svgBlip xmlns:asvg="http://schemas.microsoft.com/office/drawing/2016/SVG/main" r:embed="rId4"/>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10" name="Group 10"/>
          <p:cNvGrpSpPr/>
          <p:nvPr/>
        </p:nvGrpSpPr>
        <p:grpSpPr>
          <a:xfrm>
            <a:off x="774151" y="1506729"/>
            <a:ext cx="7539994" cy="1875626"/>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5" name="TextBox 15"/>
            <p:cNvSpPr txBox="1"/>
            <p:nvPr/>
          </p:nvSpPr>
          <p:spPr>
            <a:xfrm>
              <a:off x="986605" y="1864090"/>
              <a:ext cx="18133441" cy="1919330"/>
            </a:xfrm>
            <a:prstGeom prst="rect">
              <a:avLst/>
            </a:prstGeom>
          </p:spPr>
          <p:txBody>
            <a:bodyPr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Chúc</a:t>
              </a:r>
              <a:r>
                <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rPr>
                <a:t> </a:t>
              </a: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mừng</a:t>
              </a:r>
              <a:endPar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endParaRPr>
            </a:p>
          </p:txBody>
        </p:sp>
      </p:grpSp>
      <p:sp>
        <p:nvSpPr>
          <p:cNvPr id="18" name="Freeform 18"/>
          <p:cNvSpPr/>
          <p:nvPr/>
        </p:nvSpPr>
        <p:spPr>
          <a:xfrm>
            <a:off x="1480360" y="4730752"/>
            <a:ext cx="1215048" cy="534621"/>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rot="-1108897">
            <a:off x="881709" y="3660612"/>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rot="1187371">
            <a:off x="8528369" y="3420684"/>
            <a:ext cx="202563" cy="215077"/>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Freeform 22"/>
          <p:cNvSpPr/>
          <p:nvPr/>
        </p:nvSpPr>
        <p:spPr>
          <a:xfrm rot="1187371">
            <a:off x="7020239" y="436645"/>
            <a:ext cx="255235" cy="271002"/>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rot="-1147221">
            <a:off x="1601937" y="453433"/>
            <a:ext cx="255235" cy="271002"/>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24"/>
          <p:cNvSpPr/>
          <p:nvPr/>
        </p:nvSpPr>
        <p:spPr>
          <a:xfrm>
            <a:off x="7874070" y="1602747"/>
            <a:ext cx="1613196" cy="841795"/>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VN" sz="900" b="0" i="0" u="none" strike="noStrike" kern="1200" cap="none" spc="0" normalizeH="0" baseline="0" noProof="0" dirty="0">
                <a:ln>
                  <a:noFill/>
                </a:ln>
                <a:solidFill>
                  <a:prstClr val="black"/>
                </a:solidFill>
                <a:effectLst/>
                <a:uLnTx/>
                <a:uFillTx/>
                <a:latin typeface="Calibri"/>
                <a:ea typeface="+mn-ea"/>
                <a:cs typeface="Arial"/>
                <a:sym typeface="Arial"/>
              </a:rPr>
              <a:t> </a:t>
            </a:r>
          </a:p>
        </p:txBody>
      </p:sp>
      <p:sp>
        <p:nvSpPr>
          <p:cNvPr id="25" name="Freeform 25"/>
          <p:cNvSpPr/>
          <p:nvPr/>
        </p:nvSpPr>
        <p:spPr>
          <a:xfrm rot="322681">
            <a:off x="3657872" y="425868"/>
            <a:ext cx="874490" cy="292557"/>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Freeform 26"/>
          <p:cNvSpPr/>
          <p:nvPr/>
        </p:nvSpPr>
        <p:spPr>
          <a:xfrm rot="-612318">
            <a:off x="7279804" y="4078062"/>
            <a:ext cx="840867" cy="674222"/>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570136" y="660400"/>
            <a:ext cx="5472264"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514477" y="850900"/>
            <a:ext cx="5629523"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Các câu thơ trên nói đến những đóng góp của Triều Trần trong việc xây dựng đất nước phát triển phồn thịnh, cũng như đánh bại mọi kẻ thù xâm lược để bảo vệ đất nước, mang lại cuộc sống ấm no, hạnh phúc cho nhân dân.</a:t>
            </a:r>
            <a:endParaRPr kumimoji="0" lang="en-GB"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195684" y="296333"/>
            <a:ext cx="4366897" cy="51435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41284" y="1510101"/>
            <a:ext cx="6090432" cy="173141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Trình bày được những nét chính về lịch sử Việt Nam thời nhà Trần thông qua các câu chuyện về một số nhân vật lịch sử (ví dụ: Trần nhân Tông, Trần Quốc Tuấn, Phạm Ngũ Lão, Trần Quốc Toản, Yết Kiêu, Dã Tượng, Nguyễn Hiền, Mạc Đĩnh Chi, Chu Văn An,...). </a:t>
            </a:r>
          </a:p>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Kể lại được chiến thắng Bạch Đằng có sử dụng tư liệu lịch sử (lược đồ, tranh ảnh, câu chuyện về Trần Quốc Tuấn đánh giặc trên sông Bạch Đằng,...).</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id="{AE242EAC-5DD8-284D-13ED-FDD866929EF9}"/>
              </a:ext>
            </a:extLst>
          </p:cNvPr>
          <p:cNvPicPr>
            <a:picLocks noChangeAspect="1"/>
          </p:cNvPicPr>
          <p:nvPr/>
        </p:nvPicPr>
        <p:blipFill>
          <a:blip r:embed="rId3"/>
          <a:stretch>
            <a:fillRect/>
          </a:stretch>
        </p:blipFill>
        <p:spPr>
          <a:xfrm>
            <a:off x="76200" y="2181753"/>
            <a:ext cx="9067800" cy="1457325"/>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7394713" y="3103329"/>
            <a:ext cx="1871247" cy="2214632"/>
          </a:xfrm>
          <a:prstGeom prst="rect">
            <a:avLst/>
          </a:prstGeom>
        </p:spPr>
      </p:pic>
    </p:spTree>
    <p:extLst>
      <p:ext uri="{BB962C8B-B14F-4D97-AF65-F5344CB8AC3E}">
        <p14:creationId xmlns:p14="http://schemas.microsoft.com/office/powerpoint/2010/main" val="2847191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640</Words>
  <Application>Microsoft Office PowerPoint</Application>
  <PresentationFormat>On-screen Show (16:9)</PresentationFormat>
  <Paragraphs>53</Paragraphs>
  <Slides>20</Slides>
  <Notes>11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#9Slide07 IcielCrocante</vt:lpstr>
      <vt:lpstr>Arial</vt:lpstr>
      <vt:lpstr>Arimo</vt:lpstr>
      <vt:lpstr>Assistant Medium</vt:lpstr>
      <vt:lpstr>Calibri</vt:lpstr>
      <vt:lpstr>Cambria</vt:lpstr>
      <vt:lpstr>Cloud Soft Bold</vt:lpstr>
      <vt:lpstr>Livvic</vt:lpstr>
      <vt:lpstr>Montserrat Bold</vt:lpstr>
      <vt:lpstr>Nunito</vt:lpstr>
      <vt:lpstr>Rajdhani</vt:lpstr>
      <vt:lpstr>Roboto Condensed Light</vt:lpstr>
      <vt:lpstr>SVN-Androgyne</vt: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48</cp:revision>
  <dcterms:modified xsi:type="dcterms:W3CDTF">2025-01-12T02:32:59Z</dcterms:modified>
</cp:coreProperties>
</file>