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8"/>
  </p:notesMasterIdLst>
  <p:sldIdLst>
    <p:sldId id="11088517" r:id="rId4"/>
    <p:sldId id="260" r:id="rId5"/>
    <p:sldId id="276" r:id="rId6"/>
    <p:sldId id="278" r:id="rId7"/>
    <p:sldId id="11088518" r:id="rId9"/>
    <p:sldId id="11088520" r:id="rId10"/>
    <p:sldId id="11088522" r:id="rId11"/>
    <p:sldId id="11088533" r:id="rId12"/>
    <p:sldId id="269" r:id="rId13"/>
    <p:sldId id="270" r:id="rId14"/>
    <p:sldId id="271" r:id="rId15"/>
    <p:sldId id="290" r:id="rId16"/>
    <p:sldId id="291" r:id="rId17"/>
    <p:sldId id="273" r:id="rId18"/>
    <p:sldId id="275" r:id="rId19"/>
    <p:sldId id="340" r:id="rId20"/>
    <p:sldId id="1108848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2D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90" autoAdjust="0"/>
    <p:restoredTop sz="94660"/>
  </p:normalViewPr>
  <p:slideViewPr>
    <p:cSldViewPr snapToGrid="0">
      <p:cViewPr varScale="1">
        <p:scale>
          <a:sx n="81" d="100"/>
          <a:sy n="81" d="100"/>
        </p:scale>
        <p:origin x="61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F0B40F-A374-48EF-BE0C-AC6C62A3695F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25FDF3-57EC-465E-867B-E05A3AD316B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5FDF3-57EC-465E-867B-E05A3AD316B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5FDF3-57EC-465E-867B-E05A3AD316B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5FDF3-57EC-465E-867B-E05A3AD316B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5FDF3-57EC-465E-867B-E05A3AD316B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5FDF3-57EC-465E-867B-E05A3AD316B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5FDF3-57EC-465E-867B-E05A3AD316B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5FDF3-57EC-465E-867B-E05A3AD316B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  <a:endParaRPr lang="en-US" altLang="ko-K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2813-D5BC-4517-BD53-236C1F9481A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7FD8E-FF12-4701-AE37-891F33ABEF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319253-1016-4610-8CD0-B28A8E68B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B9543F-0EE6-4325-9BE4-DDA80A43A6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319253-1016-4610-8CD0-B28A8E68B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B9543F-0EE6-4325-9BE4-DDA80A43A6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319253-1016-4610-8CD0-B28A8E68B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B9543F-0EE6-4325-9BE4-DDA80A43A6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319253-1016-4610-8CD0-B28A8E68B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B9543F-0EE6-4325-9BE4-DDA80A43A6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319253-1016-4610-8CD0-B28A8E68B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B9543F-0EE6-4325-9BE4-DDA80A43A6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319253-1016-4610-8CD0-B28A8E68B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B9543F-0EE6-4325-9BE4-DDA80A43A6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319253-1016-4610-8CD0-B28A8E68B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B9543F-0EE6-4325-9BE4-DDA80A43A6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319253-1016-4610-8CD0-B28A8E68B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B9543F-0EE6-4325-9BE4-DDA80A43A6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2813-D5BC-4517-BD53-236C1F9481A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7FD8E-FF12-4701-AE37-891F33ABEF65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19191" cy="6858001"/>
          </a:xfrm>
          <a:prstGeom prst="rect">
            <a:avLst/>
          </a:prstGeom>
        </p:spPr>
      </p:pic>
      <p:sp>
        <p:nvSpPr>
          <p:cNvPr id="3" name="Title 1"/>
          <p:cNvSpPr txBox="1"/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 panose="020B0604020202020204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image" Target="../media/image7.png"/><Relationship Id="rId15" Type="http://schemas.openxmlformats.org/officeDocument/2006/relationships/image" Target="../media/image6.png"/><Relationship Id="rId14" Type="http://schemas.openxmlformats.org/officeDocument/2006/relationships/image" Target="../media/image5.png"/><Relationship Id="rId13" Type="http://schemas.openxmlformats.org/officeDocument/2006/relationships/image" Target="../media/image4.png"/><Relationship Id="rId12" Type="http://schemas.openxmlformats.org/officeDocument/2006/relationships/image" Target="../media/image3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image" Target="../media/image7.png"/><Relationship Id="rId12" Type="http://schemas.openxmlformats.org/officeDocument/2006/relationships/image" Target="../media/image8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1" y="0"/>
            <a:ext cx="12192000" cy="6858000"/>
            <a:chOff x="-1" y="0"/>
            <a:chExt cx="12192001" cy="6858000"/>
          </a:xfrm>
        </p:grpSpPr>
        <p:pic>
          <p:nvPicPr>
            <p:cNvPr id="8" name="图片 7" descr="山上的风景&#10;&#10;描述已自动生成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蛋糕, 游戏机, 桌子, 大&#10;&#10;描述已自动生成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>
              <a:fillRect/>
            </a:stretch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10" name="图片 10" descr="图片包含 游戏机, 花, 星星, 鱼&#10;&#10;描述已自动生成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>
              <a:fillRect/>
            </a:stretch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11" name="图片 11" descr="图片包含 笔记本, 游戏机, 电脑, 花&#10;&#10;描述已自动生成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>
              <a:fillRect/>
            </a:stretch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 userDrawn="1"/>
        </p:nvGrpSpPr>
        <p:grpSpPr>
          <a:xfrm>
            <a:off x="-3292701" y="0"/>
            <a:ext cx="3842965" cy="2357824"/>
            <a:chOff x="5586065" y="1777554"/>
            <a:chExt cx="2882224" cy="1768368"/>
          </a:xfrm>
        </p:grpSpPr>
        <p:grpSp>
          <p:nvGrpSpPr>
            <p:cNvPr id="3" name="Group 2"/>
            <p:cNvGrpSpPr/>
            <p:nvPr userDrawn="1"/>
          </p:nvGrpSpPr>
          <p:grpSpPr>
            <a:xfrm>
              <a:off x="5586065" y="1777554"/>
              <a:ext cx="2882224" cy="1768368"/>
              <a:chOff x="6282158" y="1877677"/>
              <a:chExt cx="4326340" cy="2783227"/>
            </a:xfrm>
          </p:grpSpPr>
          <p:sp>
            <p:nvSpPr>
              <p:cNvPr id="6" name="Freeform: Shape 5"/>
              <p:cNvSpPr/>
              <p:nvPr userDrawn="1"/>
            </p:nvSpPr>
            <p:spPr>
              <a:xfrm>
                <a:off x="6758029" y="1877677"/>
                <a:ext cx="3140770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400"/>
              </a:p>
            </p:txBody>
          </p:sp>
          <p:sp>
            <p:nvSpPr>
              <p:cNvPr id="12" name="TextBox 11"/>
              <p:cNvSpPr txBox="1"/>
              <p:nvPr userDrawn="1"/>
            </p:nvSpPr>
            <p:spPr>
              <a:xfrm>
                <a:off x="6758029" y="4047336"/>
                <a:ext cx="3562065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/>
                  <a:t>GIÁO ÁN ĐƯỢC CHIA SẺ TẠI</a:t>
                </a:r>
                <a:endParaRPr lang="en-US" sz="1400" b="1"/>
              </a:p>
            </p:txBody>
          </p:sp>
          <p:sp>
            <p:nvSpPr>
              <p:cNvPr id="13" name="TextBox 12"/>
              <p:cNvSpPr txBox="1"/>
              <p:nvPr userDrawn="1"/>
            </p:nvSpPr>
            <p:spPr>
              <a:xfrm>
                <a:off x="6282158" y="4297750"/>
                <a:ext cx="4326340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>
                    <a:solidFill>
                      <a:srgbClr val="FF0000"/>
                    </a:solidFill>
                  </a:rPr>
                  <a:t>https://www.hanhtranggiaovien.com</a:t>
                </a:r>
                <a:endParaRPr lang="en-US" sz="1400" b="1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955" y="1920734"/>
              <a:ext cx="1451954" cy="1360688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-3292701" y="0"/>
            <a:ext cx="3842965" cy="2357824"/>
            <a:chOff x="5586065" y="1777554"/>
            <a:chExt cx="2882224" cy="1768368"/>
          </a:xfrm>
        </p:grpSpPr>
        <p:grpSp>
          <p:nvGrpSpPr>
            <p:cNvPr id="3" name="Group 2"/>
            <p:cNvGrpSpPr/>
            <p:nvPr userDrawn="1"/>
          </p:nvGrpSpPr>
          <p:grpSpPr>
            <a:xfrm>
              <a:off x="5586065" y="1777554"/>
              <a:ext cx="2882224" cy="1768368"/>
              <a:chOff x="6282158" y="1877677"/>
              <a:chExt cx="4326340" cy="2783227"/>
            </a:xfrm>
          </p:grpSpPr>
          <p:sp>
            <p:nvSpPr>
              <p:cNvPr id="6" name="Freeform: Shape 5"/>
              <p:cNvSpPr/>
              <p:nvPr userDrawn="1"/>
            </p:nvSpPr>
            <p:spPr>
              <a:xfrm>
                <a:off x="6758029" y="1877677"/>
                <a:ext cx="3140770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400"/>
              </a:p>
            </p:txBody>
          </p:sp>
          <p:sp>
            <p:nvSpPr>
              <p:cNvPr id="7" name="TextBox 6"/>
              <p:cNvSpPr txBox="1"/>
              <p:nvPr userDrawn="1"/>
            </p:nvSpPr>
            <p:spPr>
              <a:xfrm>
                <a:off x="6758029" y="4047336"/>
                <a:ext cx="3562065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/>
                  <a:t>GIÁO ÁN ĐƯỢC CHIA SẺ TẠI</a:t>
                </a:r>
                <a:endParaRPr lang="en-US" sz="1400" b="1"/>
              </a:p>
            </p:txBody>
          </p:sp>
          <p:sp>
            <p:nvSpPr>
              <p:cNvPr id="8" name="TextBox 7"/>
              <p:cNvSpPr txBox="1"/>
              <p:nvPr userDrawn="1"/>
            </p:nvSpPr>
            <p:spPr>
              <a:xfrm>
                <a:off x="6282158" y="4297750"/>
                <a:ext cx="4326340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>
                    <a:solidFill>
                      <a:srgbClr val="FF0000"/>
                    </a:solidFill>
                  </a:rPr>
                  <a:t>https://www.hanhtranggiaovien.com</a:t>
                </a:r>
                <a:endParaRPr lang="en-US" sz="1400" b="1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955" y="1920734"/>
              <a:ext cx="1451954" cy="1360688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microsoft.com/office/2007/relationships/hdphoto" Target="../media/image22.wdp"/><Relationship Id="rId2" Type="http://schemas.openxmlformats.org/officeDocument/2006/relationships/image" Target="../media/image21.png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7.png"/><Relationship Id="rId2" Type="http://schemas.microsoft.com/office/2007/relationships/hdphoto" Target="../media/image26.wdp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30.png"/><Relationship Id="rId2" Type="http://schemas.microsoft.com/office/2007/relationships/hdphoto" Target="../media/image29.wdp"/><Relationship Id="rId1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png"/><Relationship Id="rId2" Type="http://schemas.microsoft.com/office/2007/relationships/hdphoto" Target="../media/image10.wdp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0.png"/><Relationship Id="rId2" Type="http://schemas.microsoft.com/office/2007/relationships/hdphoto" Target="../media/image19.wdp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3935730" y="767080"/>
            <a:ext cx="69392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ứ Tư ngày 11 tháng 12 năm 2024</a:t>
            </a:r>
            <a:endParaRPr lang="vi-VN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037590" y="1619885"/>
            <a:ext cx="36607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600" u="sng">
                <a:solidFill>
                  <a:srgbClr val="1F2D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(Đọc):</a:t>
            </a:r>
            <a:endParaRPr lang="vi-VN" altLang="en-US" sz="3600" u="sng">
              <a:solidFill>
                <a:srgbClr val="1F2DA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1683" y="292216"/>
            <a:ext cx="11280928" cy="2114100"/>
            <a:chOff x="381683" y="292216"/>
            <a:chExt cx="11280928" cy="2114100"/>
          </a:xfrm>
        </p:grpSpPr>
        <p:pic>
          <p:nvPicPr>
            <p:cNvPr id="3" name="图片 38"/>
            <p:cNvPicPr>
              <a:picLocks noChangeAspect="1"/>
            </p:cNvPicPr>
            <p:nvPr/>
          </p:nvPicPr>
          <p:blipFill>
            <a:blip r:embed="rId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21141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39589" y="660652"/>
              <a:ext cx="105003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Ước mơ của cậu bé và mong muốn của người cha khác nhau như thế nào?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381683" y="2406316"/>
            <a:ext cx="11280928" cy="41388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55" b="96485" l="3687" r="96160">
                        <a14:foregroundMark x1="63594" y1="24909" x2="79493" y2="32182"/>
                        <a14:foregroundMark x1="34255" y1="52970" x2="55146" y2="58848"/>
                        <a14:foregroundMark x1="61367" y1="56848" x2="79800" y2="54303"/>
                        <a14:foregroundMark x1="70814" y1="60606" x2="69048" y2="63939"/>
                        <a14:foregroundMark x1="66590" y1="92364" x2="72350" y2="91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8826"/>
            <a:ext cx="2871247" cy="363990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1683" y="292216"/>
            <a:ext cx="11348081" cy="1608503"/>
            <a:chOff x="381683" y="292216"/>
            <a:chExt cx="11348081" cy="2114100"/>
          </a:xfrm>
        </p:grpSpPr>
        <p:pic>
          <p:nvPicPr>
            <p:cNvPr id="3" name="图片 38"/>
            <p:cNvPicPr>
              <a:picLocks noChangeAspect="1"/>
            </p:cNvPicPr>
            <p:nvPr/>
          </p:nvPicPr>
          <p:blipFill>
            <a:blip r:embed="rId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21141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70411" y="539119"/>
              <a:ext cx="109593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Những chi tiết nào thể hiện ước mơ mãnh liệt của cậu bé ? 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381683" y="1818526"/>
            <a:ext cx="11443872" cy="47266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1683" y="292216"/>
            <a:ext cx="11348081" cy="1608503"/>
            <a:chOff x="381683" y="292216"/>
            <a:chExt cx="11348081" cy="2114100"/>
          </a:xfrm>
        </p:grpSpPr>
        <p:pic>
          <p:nvPicPr>
            <p:cNvPr id="3" name="图片 38"/>
            <p:cNvPicPr>
              <a:picLocks noChangeAspect="1"/>
            </p:cNvPicPr>
            <p:nvPr/>
          </p:nvPicPr>
          <p:blipFill>
            <a:blip r:embed="rId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21141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70411" y="539119"/>
              <a:ext cx="10959353" cy="157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 con được miêu tả như thế nào khi đã trưởng thành và về thăm cha 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381683" y="2137024"/>
            <a:ext cx="11443872" cy="44081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1683" y="292216"/>
            <a:ext cx="11348081" cy="1608503"/>
            <a:chOff x="381683" y="292216"/>
            <a:chExt cx="11348081" cy="2114100"/>
          </a:xfrm>
        </p:grpSpPr>
        <p:pic>
          <p:nvPicPr>
            <p:cNvPr id="3" name="图片 38"/>
            <p:cNvPicPr>
              <a:picLocks noChangeAspect="1"/>
            </p:cNvPicPr>
            <p:nvPr/>
          </p:nvPicPr>
          <p:blipFill>
            <a:blip r:embed="rId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21141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70411" y="539119"/>
              <a:ext cx="10959353" cy="157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4.  T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heo em, vì sao người cha rơi nước mắt khi người con trở về?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381683" y="2137024"/>
            <a:ext cx="11443872" cy="44081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1683" y="292216"/>
            <a:ext cx="11317258" cy="2114100"/>
            <a:chOff x="381683" y="292216"/>
            <a:chExt cx="11317258" cy="2114100"/>
          </a:xfrm>
        </p:grpSpPr>
        <p:pic>
          <p:nvPicPr>
            <p:cNvPr id="3" name="图片 38"/>
            <p:cNvPicPr>
              <a:picLocks noChangeAspect="1"/>
            </p:cNvPicPr>
            <p:nvPr/>
          </p:nvPicPr>
          <p:blipFill>
            <a:blip r:embed="rId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21141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39588" y="660652"/>
              <a:ext cx="109593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" name="ĐÚNG"/>
          <p:cNvSpPr/>
          <p:nvPr/>
        </p:nvSpPr>
        <p:spPr>
          <a:xfrm>
            <a:off x="6332018" y="2640458"/>
            <a:ext cx="5493537" cy="17409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Có đam mê và lòng kiên trì thì sẽ thực hiện được ước mơ.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SAI"/>
          <p:cNvSpPr/>
          <p:nvPr/>
        </p:nvSpPr>
        <p:spPr>
          <a:xfrm>
            <a:off x="381683" y="4664468"/>
            <a:ext cx="4877869" cy="16434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SAI"/>
          <p:cNvSpPr/>
          <p:nvPr/>
        </p:nvSpPr>
        <p:spPr>
          <a:xfrm>
            <a:off x="6324774" y="4939168"/>
            <a:ext cx="5615180" cy="14492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Muốn thành công phải có thật nhiều ước mơ.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Đú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028" y="2847378"/>
            <a:ext cx="1557448" cy="1618810"/>
          </a:xfrm>
          <a:prstGeom prst="rect">
            <a:avLst/>
          </a:prstGeom>
        </p:spPr>
      </p:pic>
      <p:pic>
        <p:nvPicPr>
          <p:cNvPr id="14" name="Sa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935" y="4939168"/>
            <a:ext cx="1665329" cy="1624834"/>
          </a:xfrm>
          <a:prstGeom prst="rect">
            <a:avLst/>
          </a:prstGeom>
        </p:spPr>
      </p:pic>
      <p:pic>
        <p:nvPicPr>
          <p:cNvPr id="15" name="Sa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028" y="5062260"/>
            <a:ext cx="1665329" cy="1624834"/>
          </a:xfrm>
          <a:prstGeom prst="rect">
            <a:avLst/>
          </a:prstGeom>
        </p:spPr>
      </p:pic>
      <p:sp>
        <p:nvSpPr>
          <p:cNvPr id="17" name="SAI"/>
          <p:cNvSpPr/>
          <p:nvPr/>
        </p:nvSpPr>
        <p:spPr>
          <a:xfrm>
            <a:off x="381683" y="2823007"/>
            <a:ext cx="5004851" cy="14492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 biết ước mơ vừa với sức của mình.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Sa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93" y="2820100"/>
            <a:ext cx="1665329" cy="162483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0966" y="2299443"/>
            <a:ext cx="6360337" cy="5088025"/>
          </a:xfrm>
          <a:prstGeom prst="rect">
            <a:avLst/>
          </a:prstGeom>
        </p:spPr>
      </p:pic>
      <p:sp>
        <p:nvSpPr>
          <p:cNvPr id="12" name="矩形 5"/>
          <p:cNvSpPr/>
          <p:nvPr/>
        </p:nvSpPr>
        <p:spPr>
          <a:xfrm>
            <a:off x="3143428" y="1394601"/>
            <a:ext cx="9048572" cy="4614354"/>
          </a:xfrm>
          <a:custGeom>
            <a:avLst/>
            <a:gdLst>
              <a:gd name="connsiteX0" fmla="*/ 0 w 4648200"/>
              <a:gd name="connsiteY0" fmla="*/ 0 h 3981450"/>
              <a:gd name="connsiteX1" fmla="*/ 4648200 w 4648200"/>
              <a:gd name="connsiteY1" fmla="*/ 0 h 3981450"/>
              <a:gd name="connsiteX2" fmla="*/ 4648200 w 4648200"/>
              <a:gd name="connsiteY2" fmla="*/ 3981450 h 3981450"/>
              <a:gd name="connsiteX3" fmla="*/ 0 w 4648200"/>
              <a:gd name="connsiteY3" fmla="*/ 3981450 h 3981450"/>
              <a:gd name="connsiteX4" fmla="*/ 0 w 4648200"/>
              <a:gd name="connsiteY4" fmla="*/ 0 h 3981450"/>
              <a:gd name="connsiteX0-1" fmla="*/ 333375 w 4981575"/>
              <a:gd name="connsiteY0-2" fmla="*/ 0 h 3981450"/>
              <a:gd name="connsiteX1-3" fmla="*/ 4981575 w 4981575"/>
              <a:gd name="connsiteY1-4" fmla="*/ 0 h 3981450"/>
              <a:gd name="connsiteX2-5" fmla="*/ 4981575 w 4981575"/>
              <a:gd name="connsiteY2-6" fmla="*/ 3981450 h 3981450"/>
              <a:gd name="connsiteX3-7" fmla="*/ 0 w 4981575"/>
              <a:gd name="connsiteY3-8" fmla="*/ 3933825 h 3981450"/>
              <a:gd name="connsiteX4-9" fmla="*/ 333375 w 4981575"/>
              <a:gd name="connsiteY4-10" fmla="*/ 0 h 3981450"/>
              <a:gd name="connsiteX0-11" fmla="*/ 333375 w 4981575"/>
              <a:gd name="connsiteY0-12" fmla="*/ 0 h 3933825"/>
              <a:gd name="connsiteX1-13" fmla="*/ 4981575 w 4981575"/>
              <a:gd name="connsiteY1-14" fmla="*/ 0 h 3933825"/>
              <a:gd name="connsiteX2-15" fmla="*/ 4248150 w 4981575"/>
              <a:gd name="connsiteY2-16" fmla="*/ 3581400 h 3933825"/>
              <a:gd name="connsiteX3-17" fmla="*/ 0 w 4981575"/>
              <a:gd name="connsiteY3-18" fmla="*/ 3933825 h 3933825"/>
              <a:gd name="connsiteX4-19" fmla="*/ 333375 w 4981575"/>
              <a:gd name="connsiteY4-20" fmla="*/ 0 h 3933825"/>
              <a:gd name="connsiteX0-21" fmla="*/ 333375 w 4981575"/>
              <a:gd name="connsiteY0-22" fmla="*/ 0 h 3952875"/>
              <a:gd name="connsiteX1-23" fmla="*/ 4981575 w 4981575"/>
              <a:gd name="connsiteY1-24" fmla="*/ 0 h 3952875"/>
              <a:gd name="connsiteX2-25" fmla="*/ 4981575 w 4981575"/>
              <a:gd name="connsiteY2-26" fmla="*/ 3952875 h 3952875"/>
              <a:gd name="connsiteX3-27" fmla="*/ 0 w 4981575"/>
              <a:gd name="connsiteY3-28" fmla="*/ 3933825 h 3952875"/>
              <a:gd name="connsiteX4-29" fmla="*/ 333375 w 4981575"/>
              <a:gd name="connsiteY4-30" fmla="*/ 0 h 3952875"/>
              <a:gd name="connsiteX0-31" fmla="*/ 333375 w 5191125"/>
              <a:gd name="connsiteY0-32" fmla="*/ 0 h 3952875"/>
              <a:gd name="connsiteX1-33" fmla="*/ 5191125 w 5191125"/>
              <a:gd name="connsiteY1-34" fmla="*/ 95250 h 3952875"/>
              <a:gd name="connsiteX2-35" fmla="*/ 4981575 w 5191125"/>
              <a:gd name="connsiteY2-36" fmla="*/ 3952875 h 3952875"/>
              <a:gd name="connsiteX3-37" fmla="*/ 0 w 5191125"/>
              <a:gd name="connsiteY3-38" fmla="*/ 3933825 h 3952875"/>
              <a:gd name="connsiteX4-39" fmla="*/ 333375 w 5191125"/>
              <a:gd name="connsiteY4-40" fmla="*/ 0 h 39528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191125" h="3952875">
                <a:moveTo>
                  <a:pt x="333375" y="0"/>
                </a:moveTo>
                <a:lnTo>
                  <a:pt x="5191125" y="95250"/>
                </a:lnTo>
                <a:lnTo>
                  <a:pt x="4981575" y="3952875"/>
                </a:lnTo>
                <a:lnTo>
                  <a:pt x="0" y="3933825"/>
                </a:lnTo>
                <a:lnTo>
                  <a:pt x="33337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50760" y="2262814"/>
            <a:ext cx="72611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mãnh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trưởng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kiên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nỗ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huyền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6991" y="223393"/>
            <a:ext cx="7803556" cy="238374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50" b="91900" l="2100" r="100000">
                        <a14:foregroundMark x1="52450" y1="54900" x2="52950" y2="57050"/>
                        <a14:foregroundMark x1="25550" y1="56700" x2="25050" y2="61650"/>
                        <a14:foregroundMark x1="83300" y1="81250" x2="84650" y2="85850"/>
                        <a14:foregroundMark x1="84300" y1="85700" x2="82600" y2="89400"/>
                        <a14:foregroundMark x1="80550" y1="88700" x2="82600" y2="89050"/>
                        <a14:foregroundMark x1="70950" y1="88700" x2="74050" y2="88000"/>
                        <a14:foregroundMark x1="69250" y1="87450" x2="74400" y2="85500"/>
                        <a14:foregroundMark x1="69100" y1="88000" x2="66500" y2="88000"/>
                        <a14:foregroundMark x1="52950" y1="85150" x2="55200" y2="90650"/>
                        <a14:foregroundMark x1="46100" y1="85350" x2="44900" y2="91900"/>
                        <a14:foregroundMark x1="55050" y1="84100" x2="56050" y2="87300"/>
                        <a14:foregroundMark x1="43700" y1="84800" x2="43550" y2="89250"/>
                        <a14:foregroundMark x1="20600" y1="82850" x2="25050" y2="91750"/>
                        <a14:foregroundMark x1="20100" y1="85350" x2="19550" y2="89250"/>
                        <a14:foregroundMark x1="17500" y1="79300" x2="11500" y2="84100"/>
                        <a14:foregroundMark x1="11000" y1="82500" x2="11700" y2="88000"/>
                        <a14:foregroundMark x1="14250" y1="84450" x2="13400" y2="85350"/>
                        <a14:foregroundMark x1="80700" y1="84250" x2="81600" y2="86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988" y="1363503"/>
            <a:ext cx="5852665" cy="582778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197988" y="1414262"/>
            <a:ext cx="5407305" cy="2048715"/>
            <a:chOff x="5290603" y="454606"/>
            <a:chExt cx="5407305" cy="204871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4907" b="66795"/>
            <a:stretch>
              <a:fillRect/>
            </a:stretch>
          </p:blipFill>
          <p:spPr>
            <a:xfrm>
              <a:off x="5290603" y="454606"/>
              <a:ext cx="5407305" cy="2048715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649175" y="921618"/>
              <a:ext cx="2690160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 w="12700">
                    <a:solidFill>
                      <a:srgbClr val="70AD47">
                        <a:lumMod val="50000"/>
                      </a:srgbClr>
                    </a:solidFill>
                    <a:prstDash val="solid"/>
                  </a:ln>
                  <a:pattFill prst="pct50">
                    <a:fgClr>
                      <a:srgbClr val="4472C4"/>
                    </a:fgClr>
                    <a:bgClr>
                      <a:srgbClr val="4472C4">
                        <a:lumMod val="20000"/>
                        <a:lumOff val="80000"/>
                      </a:srgbClr>
                    </a:bgClr>
                  </a:pattFill>
                  <a:effectLst>
                    <a:outerShdw dist="38100" dir="2640000" algn="bl" rotWithShape="0">
                      <a:srgbClr val="4472C4"/>
                    </a:outerShdw>
                  </a:effectLst>
                  <a:uLnTx/>
                  <a:uFillTx/>
                  <a:latin typeface="UTM Androgyne" panose="02040603050506020204" pitchFamily="18" charset="0"/>
                  <a:ea typeface="+mn-ea"/>
                  <a:cs typeface="+mn-cs"/>
                </a:rPr>
                <a:t>Dặn</a:t>
              </a:r>
              <a:r>
                <a:rPr kumimoji="0" lang="en-US" sz="6000" b="1" i="0" u="none" strike="noStrike" kern="1200" cap="none" spc="0" normalizeH="0" baseline="0" noProof="0" dirty="0">
                  <a:ln w="12700">
                    <a:solidFill>
                      <a:srgbClr val="70AD47">
                        <a:lumMod val="50000"/>
                      </a:srgbClr>
                    </a:solidFill>
                    <a:prstDash val="solid"/>
                  </a:ln>
                  <a:pattFill prst="pct50">
                    <a:fgClr>
                      <a:srgbClr val="4472C4"/>
                    </a:fgClr>
                    <a:bgClr>
                      <a:srgbClr val="4472C4">
                        <a:lumMod val="20000"/>
                        <a:lumOff val="80000"/>
                      </a:srgbClr>
                    </a:bgClr>
                  </a:pattFill>
                  <a:effectLst>
                    <a:outerShdw dist="38100" dir="2640000" algn="bl" rotWithShape="0">
                      <a:srgbClr val="4472C4"/>
                    </a:outerShdw>
                  </a:effectLst>
                  <a:uLnTx/>
                  <a:uFillTx/>
                  <a:latin typeface="UTM Androgyne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12700">
                    <a:solidFill>
                      <a:srgbClr val="70AD47">
                        <a:lumMod val="50000"/>
                      </a:srgbClr>
                    </a:solidFill>
                    <a:prstDash val="solid"/>
                  </a:ln>
                  <a:pattFill prst="pct50">
                    <a:fgClr>
                      <a:srgbClr val="4472C4"/>
                    </a:fgClr>
                    <a:bgClr>
                      <a:srgbClr val="4472C4">
                        <a:lumMod val="20000"/>
                        <a:lumOff val="80000"/>
                      </a:srgbClr>
                    </a:bgClr>
                  </a:pattFill>
                  <a:effectLst>
                    <a:outerShdw dist="38100" dir="2640000" algn="bl" rotWithShape="0">
                      <a:srgbClr val="4472C4"/>
                    </a:outerShdw>
                  </a:effectLst>
                  <a:uLnTx/>
                  <a:uFillTx/>
                  <a:latin typeface="UTM Androgyne" panose="02040603050506020204" pitchFamily="18" charset="0"/>
                  <a:ea typeface="+mn-ea"/>
                  <a:cs typeface="+mn-cs"/>
                </a:rPr>
                <a:t>dò</a:t>
              </a:r>
              <a:endParaRPr kumimoji="0" lang="en-US" sz="6000" b="1" i="0" u="none" strike="noStrike" kern="1200" cap="none" spc="0" normalizeH="0" baseline="0" noProof="0" dirty="0">
                <a:ln w="12700">
                  <a:solidFill>
                    <a:srgbClr val="70AD47">
                      <a:lumMod val="50000"/>
                    </a:srgbClr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UTM Androgyne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7" name="圆角矩形 17"/>
          <p:cNvSpPr/>
          <p:nvPr/>
        </p:nvSpPr>
        <p:spPr>
          <a:xfrm>
            <a:off x="5740879" y="2140876"/>
            <a:ext cx="6182668" cy="1806002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Bold" panose="020B080000000000000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51440" y="2365795"/>
            <a:ext cx="647210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Luyện đọc và ghi nhớ</a:t>
            </a:r>
            <a:endParaRPr kumimoji="0" lang="vi-VN" sz="3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nội dung bài đọc.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296613" y="-556375"/>
            <a:ext cx="1459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UTM Wedding K&amp;T" panose="02040603050506020204" pitchFamily="18" charset="0"/>
                <a:ea typeface="+mn-ea"/>
                <a:cs typeface="+mn-cs"/>
              </a:rPr>
              <a:t>Bích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UTM Wedding K&amp;T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0125" y="-133694"/>
            <a:ext cx="1523956" cy="1508868"/>
          </a:xfrm>
          <a:prstGeom prst="rect">
            <a:avLst/>
          </a:prstGeom>
        </p:spPr>
      </p:pic>
      <p:pic>
        <p:nvPicPr>
          <p:cNvPr id="18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3793" y="3887197"/>
            <a:ext cx="7829137" cy="29708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904" y="-256854"/>
            <a:ext cx="9181372" cy="470652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994" b="92368" l="9994" r="89945">
                        <a14:foregroundMark x1="13022" y1="60812" x2="12598" y2="63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69801" y="2021304"/>
            <a:ext cx="5479981" cy="54799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241" y="527359"/>
            <a:ext cx="10022693" cy="386519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7"/>
          <p:cNvSpPr/>
          <p:nvPr/>
        </p:nvSpPr>
        <p:spPr>
          <a:xfrm>
            <a:off x="268358" y="248479"/>
            <a:ext cx="11923642" cy="6321286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7" name="图片 38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0"/>
            <a:ext cx="9934575" cy="1376162"/>
          </a:xfrm>
          <a:prstGeom prst="rect">
            <a:avLst/>
          </a:prstGeom>
        </p:spPr>
      </p:pic>
      <p:sp>
        <p:nvSpPr>
          <p:cNvPr id="18" name="Google Shape;1483;p40"/>
          <p:cNvSpPr txBox="1"/>
          <p:nvPr/>
        </p:nvSpPr>
        <p:spPr>
          <a:xfrm>
            <a:off x="1847851" y="118839"/>
            <a:ext cx="8410574" cy="6871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lvl="0"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pic>
        <p:nvPicPr>
          <p:cNvPr id="19" name="Picture 18" descr="Chùm ảnh: Bạn từng nghĩ công việc của mình vất vả? Nghĩ lại đi, họ còn phải mạo hiểm mạng sống cơ! - Ảnh 5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2" y="1592897"/>
            <a:ext cx="3894138" cy="3020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307" y="1611947"/>
            <a:ext cx="3638532" cy="2950528"/>
          </a:xfrm>
          <a:prstGeom prst="rect">
            <a:avLst/>
          </a:prstGeom>
          <a:noFill/>
        </p:spPr>
      </p:pic>
      <p:pic>
        <p:nvPicPr>
          <p:cNvPr id="21" name="Picture 20" descr="Thầy giáo - thủy thủ chinh phục đại dươ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25" y="1619250"/>
            <a:ext cx="3762375" cy="291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7"/>
          <p:cNvSpPr/>
          <p:nvPr/>
        </p:nvSpPr>
        <p:spPr>
          <a:xfrm>
            <a:off x="268358" y="248479"/>
            <a:ext cx="11923642" cy="6321286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思源黑体 CN Bold" panose="020B0800000000000000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7676" y="1320020"/>
            <a:ext cx="8373204" cy="4337829"/>
          </a:xfrm>
          <a:prstGeom prst="rect">
            <a:avLst/>
          </a:prstGeom>
        </p:spPr>
      </p:pic>
      <p:pic>
        <p:nvPicPr>
          <p:cNvPr id="7" name="图片 3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0"/>
            <a:ext cx="9934575" cy="1376162"/>
          </a:xfrm>
          <a:prstGeom prst="rect">
            <a:avLst/>
          </a:prstGeom>
        </p:spPr>
      </p:pic>
      <p:sp>
        <p:nvSpPr>
          <p:cNvPr id="8" name="Google Shape;1483;p40"/>
          <p:cNvSpPr txBox="1"/>
          <p:nvPr/>
        </p:nvSpPr>
        <p:spPr>
          <a:xfrm>
            <a:off x="1590675" y="271239"/>
            <a:ext cx="8724900" cy="6871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lvl="0" algn="ctr"/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êu nội dung quan sát được trong bức tranh.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7"/>
          <p:cNvSpPr/>
          <p:nvPr/>
        </p:nvSpPr>
        <p:spPr>
          <a:xfrm>
            <a:off x="268358" y="248479"/>
            <a:ext cx="11923642" cy="6321286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思源黑体 CN Bold" panose="020B0800000000000000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4199890" y="490855"/>
            <a:ext cx="71621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Thứ Tư ngày 11 tháng 12 năm 2024</a:t>
            </a:r>
            <a:endParaRPr lang="vi-VN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865505" y="1136015"/>
            <a:ext cx="34594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600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(Đọc)</a:t>
            </a:r>
            <a:r>
              <a:rPr lang="vi-VN" alt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36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099945" y="2341245"/>
            <a:ext cx="8467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TRAI NGƯỜI LÀM VƯỜN</a:t>
            </a:r>
            <a:endParaRPr lang="vi-VN" alt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426835" y="2986405"/>
            <a:ext cx="5657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Lô Trân Trân, Thiện Minh dịch</a:t>
            </a:r>
            <a:endParaRPr lang="vi-VN" altLang="en-US" sz="28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4" grpId="0"/>
      <p:bldP spid="5" grpId="0"/>
      <p:bldP spid="4" grpId="1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7"/>
          <p:cNvSpPr/>
          <p:nvPr/>
        </p:nvSpPr>
        <p:spPr>
          <a:xfrm>
            <a:off x="268358" y="248479"/>
            <a:ext cx="11923642" cy="6321286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思源黑体 CN Bold" panose="020B0800000000000000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4199890" y="490855"/>
            <a:ext cx="71621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Thứ Tư ngày 11 tháng 12 năm 2024</a:t>
            </a:r>
            <a:endParaRPr lang="vi-VN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865505" y="1136015"/>
            <a:ext cx="34594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600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(Đọc)</a:t>
            </a:r>
            <a:r>
              <a:rPr lang="vi-VN" alt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36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996440" y="1859280"/>
            <a:ext cx="8467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TRAI NGƯỜI LÀM VƯỜN</a:t>
            </a:r>
            <a:endParaRPr lang="vi-VN" alt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426835" y="2583180"/>
            <a:ext cx="5657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Lô Trân Trân, Thiện Minh dịch</a:t>
            </a:r>
            <a:endParaRPr lang="vi-VN" altLang="en-US" sz="28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400175" y="3227705"/>
            <a:ext cx="106838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Anh lên tàu,</a:t>
            </a:r>
            <a:r>
              <a:rPr lang="vi-V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trở thành thủy thủ, </a:t>
            </a:r>
            <a:r>
              <a:rPr lang="vi-V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hằng ngày 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ợc nhìn thấy </a:t>
            </a:r>
            <a:r>
              <a:rPr lang="vi-V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biển cả mênh mông.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Đường nối Thẳng 18"/>
          <p:cNvCxnSpPr/>
          <p:nvPr/>
        </p:nvCxnSpPr>
        <p:spPr>
          <a:xfrm flipV="1">
            <a:off x="3771903" y="3340150"/>
            <a:ext cx="104602" cy="5093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Đường nối Thẳng 18"/>
          <p:cNvCxnSpPr/>
          <p:nvPr/>
        </p:nvCxnSpPr>
        <p:spPr>
          <a:xfrm flipV="1">
            <a:off x="7390133" y="3329990"/>
            <a:ext cx="104602" cy="5093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Đường nối Thẳng 18"/>
          <p:cNvCxnSpPr/>
          <p:nvPr/>
        </p:nvCxnSpPr>
        <p:spPr>
          <a:xfrm flipV="1">
            <a:off x="2296798" y="3869740"/>
            <a:ext cx="104602" cy="5093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18"/>
          <p:cNvCxnSpPr/>
          <p:nvPr/>
        </p:nvCxnSpPr>
        <p:spPr>
          <a:xfrm flipV="1">
            <a:off x="6188713" y="3869740"/>
            <a:ext cx="104602" cy="5093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8"/>
          <p:cNvCxnSpPr/>
          <p:nvPr/>
        </p:nvCxnSpPr>
        <p:spPr>
          <a:xfrm flipV="1">
            <a:off x="6261103" y="3869740"/>
            <a:ext cx="104602" cy="5093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5" grpId="1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7"/>
          <p:cNvSpPr/>
          <p:nvPr/>
        </p:nvSpPr>
        <p:spPr>
          <a:xfrm>
            <a:off x="268358" y="248479"/>
            <a:ext cx="11923642" cy="6321286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思源黑体 CN Bold" panose="020B0800000000000000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4199890" y="490855"/>
            <a:ext cx="71621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Thứ Tư ngày 11 tháng 12 năm 2024</a:t>
            </a:r>
            <a:endParaRPr lang="vi-VN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865505" y="1136015"/>
            <a:ext cx="34594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600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(Đọc)</a:t>
            </a:r>
            <a:r>
              <a:rPr lang="vi-VN" alt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36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996440" y="1859280"/>
            <a:ext cx="8467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TRAI NGƯỜI LÀM VƯỜN</a:t>
            </a:r>
            <a:endParaRPr lang="vi-VN" alt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426835" y="2583180"/>
            <a:ext cx="5657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Lô Trân Trân, Thiện Minh dịch</a:t>
            </a:r>
            <a:endParaRPr lang="vi-VN" altLang="en-US" sz="28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400175" y="3227705"/>
            <a:ext cx="106838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Anh lên tàu,</a:t>
            </a:r>
            <a:r>
              <a:rPr lang="vi-V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trở thành thủy thủ, </a:t>
            </a:r>
            <a:r>
              <a:rPr lang="vi-V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hằng ngày 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ợc nhìn thấy </a:t>
            </a:r>
            <a:r>
              <a:rPr lang="vi-V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biển cả mênh mông.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Đường nối Thẳng 18"/>
          <p:cNvCxnSpPr/>
          <p:nvPr/>
        </p:nvCxnSpPr>
        <p:spPr>
          <a:xfrm flipV="1">
            <a:off x="3771903" y="3340150"/>
            <a:ext cx="104602" cy="5093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Đường nối Thẳng 18"/>
          <p:cNvCxnSpPr/>
          <p:nvPr/>
        </p:nvCxnSpPr>
        <p:spPr>
          <a:xfrm flipV="1">
            <a:off x="7303773" y="3329990"/>
            <a:ext cx="104602" cy="5093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Đường nối Thẳng 18"/>
          <p:cNvCxnSpPr/>
          <p:nvPr/>
        </p:nvCxnSpPr>
        <p:spPr>
          <a:xfrm flipV="1">
            <a:off x="2296798" y="3869740"/>
            <a:ext cx="104602" cy="5093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18"/>
          <p:cNvCxnSpPr/>
          <p:nvPr/>
        </p:nvCxnSpPr>
        <p:spPr>
          <a:xfrm flipV="1">
            <a:off x="6177918" y="3869740"/>
            <a:ext cx="104602" cy="5093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8"/>
          <p:cNvCxnSpPr/>
          <p:nvPr/>
        </p:nvCxnSpPr>
        <p:spPr>
          <a:xfrm flipV="1">
            <a:off x="6261103" y="3869740"/>
            <a:ext cx="104602" cy="5093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11"/>
          <p:cNvSpPr txBox="1"/>
          <p:nvPr/>
        </p:nvSpPr>
        <p:spPr>
          <a:xfrm>
            <a:off x="1400175" y="4805045"/>
            <a:ext cx="97409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Anh bình t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ĩ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nh  h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ớng dẫn mọi ng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ời 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ối phó với m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a bão và chiến thắng hải tặc.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Đường nối Thẳng 18"/>
          <p:cNvCxnSpPr/>
          <p:nvPr/>
        </p:nvCxnSpPr>
        <p:spPr>
          <a:xfrm flipV="1">
            <a:off x="4199893" y="4916220"/>
            <a:ext cx="104602" cy="5093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nối Thẳng 18"/>
          <p:cNvCxnSpPr/>
          <p:nvPr/>
        </p:nvCxnSpPr>
        <p:spPr>
          <a:xfrm flipV="1">
            <a:off x="3083563" y="5494705"/>
            <a:ext cx="104602" cy="5093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nối Thẳng 18"/>
          <p:cNvCxnSpPr/>
          <p:nvPr/>
        </p:nvCxnSpPr>
        <p:spPr>
          <a:xfrm flipV="1">
            <a:off x="8325488" y="4916220"/>
            <a:ext cx="104602" cy="5093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nối Thẳng 18"/>
          <p:cNvCxnSpPr/>
          <p:nvPr/>
        </p:nvCxnSpPr>
        <p:spPr>
          <a:xfrm flipV="1">
            <a:off x="7378068" y="5494705"/>
            <a:ext cx="104602" cy="5093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/>
          <p:cNvCxnSpPr/>
          <p:nvPr/>
        </p:nvCxnSpPr>
        <p:spPr>
          <a:xfrm flipV="1">
            <a:off x="7303773" y="5494705"/>
            <a:ext cx="104602" cy="5093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5" grpId="1"/>
      <p:bldP spid="12" grpId="1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4906" b="96371" l="5376" r="95079">
                        <a14:foregroundMark x1="38627" y1="47984" x2="40364" y2="78226"/>
                        <a14:foregroundMark x1="37593" y1="66062" x2="21009" y2="48858"/>
                        <a14:foregroundMark x1="18073" y1="63038" x2="9636" y2="74530"/>
                        <a14:foregroundMark x1="21009" y1="66935" x2="20058" y2="69489"/>
                        <a14:foregroundMark x1="31555" y1="83199" x2="38503" y2="78024"/>
                        <a14:foregroundMark x1="22457" y1="77352" x2="28081" y2="80175"/>
                        <a14:foregroundMark x1="20347" y1="44960" x2="20596" y2="46304"/>
                        <a14:foregroundMark x1="45988" y1="17137" x2="51737" y2="20430"/>
                        <a14:foregroundMark x1="48553" y1="81720" x2="58561" y2="89919"/>
                        <a14:foregroundMark x1="63358" y1="10618" x2="64847" y2="71909"/>
                        <a14:foregroundMark x1="67907" y1="59543" x2="78867" y2="58468"/>
                        <a14:foregroundMark x1="78371" y1="55847" x2="80480" y2="46909"/>
                        <a14:foregroundMark x1="82341" y1="60148" x2="94003" y2="61492"/>
                        <a14:foregroundMark x1="79570" y1="66062" x2="88792" y2="68683"/>
                        <a14:foregroundMark x1="80232" y1="78831" x2="84491" y2="76882"/>
                        <a14:foregroundMark x1="64185" y1="10417" x2="77667" y2="23454"/>
                        <a14:foregroundMark x1="71795" y1="86022" x2="72870" y2="88441"/>
                        <a14:foregroundMark x1="41067" y1="46505" x2="40364" y2="49731"/>
                        <a14:foregroundMark x1="41439" y1="45161" x2="41853" y2="45833"/>
                        <a14:foregroundMark x1="69810" y1="84073" x2="70182" y2="87366"/>
                        <a14:backgroundMark x1="61497" y1="82124" x2="63234" y2="84274"/>
                        <a14:backgroundMark x1="56824" y1="78024" x2="57237" y2="79704"/>
                        <a14:backgroundMark x1="57610" y1="80578" x2="60422" y2="817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970" y="2817247"/>
            <a:ext cx="6791030" cy="41789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759" y="890084"/>
            <a:ext cx="9577646" cy="236545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1511</Words>
  <Application>WPS Presentation</Application>
  <PresentationFormat>Widescreen</PresentationFormat>
  <Paragraphs>65</Paragraphs>
  <Slides>17</Slides>
  <Notes>18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35" baseType="lpstr">
      <vt:lpstr>Arial</vt:lpstr>
      <vt:lpstr>SimSun</vt:lpstr>
      <vt:lpstr>Wingdings</vt:lpstr>
      <vt:lpstr>Arial</vt:lpstr>
      <vt:lpstr>#9Slide07 HoneyCream</vt:lpstr>
      <vt:lpstr>Segoe Print</vt:lpstr>
      <vt:lpstr>Microsoft YaHei</vt:lpstr>
      <vt:lpstr>Times New Roman</vt:lpstr>
      <vt:lpstr>思源黑体 CN Bold</vt:lpstr>
      <vt:lpstr>Cambria</vt:lpstr>
      <vt:lpstr>Calibri</vt:lpstr>
      <vt:lpstr>等线</vt:lpstr>
      <vt:lpstr>等线</vt:lpstr>
      <vt:lpstr>UTM Androgyne</vt:lpstr>
      <vt:lpstr>UTM Wedding K&amp;T</vt:lpstr>
      <vt:lpstr>Arial Unicode MS</vt:lpstr>
      <vt:lpstr>1_Office Theme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9Slide.vn</Company>
  <LinksUpToDate>false</LinksUpToDate>
  <SharedDoc>false</SharedDoc>
  <HyperlinksChanged>false</HyperlinksChanged>
  <AppVersion>14.0000</AppVersion>
  <Manager>9Slide.vn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</dc:creator>
  <dc:description>9Slide.vn</dc:description>
  <dc:subject>9Slide.vn</dc:subject>
  <cp:category>9Slide.vn</cp:category>
  <cp:lastModifiedBy>NGUYEN NHUNG</cp:lastModifiedBy>
  <cp:revision>53</cp:revision>
  <dcterms:created xsi:type="dcterms:W3CDTF">2023-10-09T10:55:00Z</dcterms:created>
  <dcterms:modified xsi:type="dcterms:W3CDTF">2024-12-10T18:46:33Z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EB937D5DC0544D13AB6CC4A38ED188D1_13</vt:lpwstr>
  </property>
  <property fmtid="{D5CDD505-2E9C-101B-9397-08002B2CF9AE}" pid="3" name="KSOProductBuildVer">
    <vt:lpwstr>1033-12.2.0.19307</vt:lpwstr>
  </property>
</Properties>
</file>