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817" r:id="rId2"/>
    <p:sldMasterId id="2147483843" r:id="rId3"/>
    <p:sldMasterId id="2147483906" r:id="rId4"/>
    <p:sldMasterId id="2147483934" r:id="rId5"/>
    <p:sldMasterId id="2147483952" r:id="rId6"/>
  </p:sldMasterIdLst>
  <p:notesMasterIdLst>
    <p:notesMasterId r:id="rId65"/>
  </p:notesMasterIdLst>
  <p:handoutMasterIdLst>
    <p:handoutMasterId r:id="rId66"/>
  </p:handoutMasterIdLst>
  <p:sldIdLst>
    <p:sldId id="373" r:id="rId7"/>
    <p:sldId id="374" r:id="rId8"/>
    <p:sldId id="375" r:id="rId9"/>
    <p:sldId id="363" r:id="rId10"/>
    <p:sldId id="475" r:id="rId11"/>
    <p:sldId id="476" r:id="rId12"/>
    <p:sldId id="477" r:id="rId13"/>
    <p:sldId id="478" r:id="rId14"/>
    <p:sldId id="479" r:id="rId15"/>
    <p:sldId id="365" r:id="rId16"/>
    <p:sldId id="352" r:id="rId17"/>
    <p:sldId id="364" r:id="rId18"/>
    <p:sldId id="337" r:id="rId19"/>
    <p:sldId id="361" r:id="rId20"/>
    <p:sldId id="481" r:id="rId21"/>
    <p:sldId id="482" r:id="rId22"/>
    <p:sldId id="450" r:id="rId23"/>
    <p:sldId id="448" r:id="rId24"/>
    <p:sldId id="483" r:id="rId25"/>
    <p:sldId id="451" r:id="rId26"/>
    <p:sldId id="452" r:id="rId27"/>
    <p:sldId id="433" r:id="rId28"/>
    <p:sldId id="515" r:id="rId29"/>
    <p:sldId id="435" r:id="rId30"/>
    <p:sldId id="490" r:id="rId31"/>
    <p:sldId id="491" r:id="rId32"/>
    <p:sldId id="492" r:id="rId33"/>
    <p:sldId id="493" r:id="rId34"/>
    <p:sldId id="459" r:id="rId35"/>
    <p:sldId id="460" r:id="rId36"/>
    <p:sldId id="496" r:id="rId37"/>
    <p:sldId id="494" r:id="rId38"/>
    <p:sldId id="497" r:id="rId39"/>
    <p:sldId id="495" r:id="rId40"/>
    <p:sldId id="508" r:id="rId41"/>
    <p:sldId id="430" r:id="rId42"/>
    <p:sldId id="498" r:id="rId43"/>
    <p:sldId id="499" r:id="rId44"/>
    <p:sldId id="500" r:id="rId45"/>
    <p:sldId id="501" r:id="rId46"/>
    <p:sldId id="505" r:id="rId47"/>
    <p:sldId id="509" r:id="rId48"/>
    <p:sldId id="510" r:id="rId49"/>
    <p:sldId id="503" r:id="rId50"/>
    <p:sldId id="504" r:id="rId51"/>
    <p:sldId id="511" r:id="rId52"/>
    <p:sldId id="512" r:id="rId53"/>
    <p:sldId id="513" r:id="rId54"/>
    <p:sldId id="514" r:id="rId55"/>
    <p:sldId id="516" r:id="rId56"/>
    <p:sldId id="517" r:id="rId57"/>
    <p:sldId id="518" r:id="rId58"/>
    <p:sldId id="519" r:id="rId59"/>
    <p:sldId id="520" r:id="rId60"/>
    <p:sldId id="521" r:id="rId61"/>
    <p:sldId id="522" r:id="rId62"/>
    <p:sldId id="523" r:id="rId63"/>
    <p:sldId id="524" r:id="rId64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3" autoAdjust="0"/>
    <p:restoredTop sz="94364" autoAdjust="0"/>
  </p:normalViewPr>
  <p:slideViewPr>
    <p:cSldViewPr snapToGrid="0" showGuides="1">
      <p:cViewPr varScale="1">
        <p:scale>
          <a:sx n="82" d="100"/>
          <a:sy n="82" d="100"/>
        </p:scale>
        <p:origin x="678" y="84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23DF-9283-4A6C-9BDB-EC5B8DC83306}" type="datetimeFigureOut">
              <a:rPr lang="en-US" smtClean="0">
                <a:latin typeface="Times New Roman" pitchFamily="18" charset="0"/>
              </a:rPr>
              <a:t>1/7/2025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CCE5-B3CB-430C-9C54-8E5CA0820A5F}" type="slidenum">
              <a:rPr lang="en-US" smtClean="0">
                <a:latin typeface="Times New Roman" pitchFamily="18" charset="0"/>
              </a:rPr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25DFAFB-71C1-48B7-8214-8E31A2E46542}" type="datetimeFigureOut">
              <a:rPr lang="en-US" smtClean="0"/>
              <a:pPr/>
              <a:t>1/7/2025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3E24450B-48A1-4EA9-BC69-F5FA574CC8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7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3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23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37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5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48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10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09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15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62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663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96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990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11555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33612"/>
      </p:ext>
    </p:extLst>
  </p:cSld>
  <p:clrMapOvr>
    <a:masterClrMapping/>
  </p:clrMapOvr>
  <p:transition spd="med" advClick="0" advTm="0">
    <p:push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9050"/>
      </p:ext>
    </p:extLst>
  </p:cSld>
  <p:clrMapOvr>
    <a:masterClrMapping/>
  </p:clrMapOvr>
  <p:transition spd="med" advClick="0" advTm="0">
    <p:push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1022"/>
      </p:ext>
    </p:extLst>
  </p:cSld>
  <p:clrMapOvr>
    <a:masterClrMapping/>
  </p:clrMapOvr>
  <p:transition spd="med" advClick="0" advTm="0">
    <p:push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70568"/>
      </p:ext>
    </p:extLst>
  </p:cSld>
  <p:clrMapOvr>
    <a:masterClrMapping/>
  </p:clrMapOvr>
  <p:transition spd="med" advClick="0" advTm="0">
    <p:push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91839"/>
      </p:ext>
    </p:extLst>
  </p:cSld>
  <p:clrMapOvr>
    <a:masterClrMapping/>
  </p:clrMapOvr>
  <p:transition spd="med" advClick="0" advTm="0">
    <p:push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57106"/>
      </p:ext>
    </p:extLst>
  </p:cSld>
  <p:clrMapOvr>
    <a:masterClrMapping/>
  </p:clrMapOvr>
  <p:transition spd="med" advClick="0" advTm="0">
    <p:push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4170"/>
      </p:ext>
    </p:extLst>
  </p:cSld>
  <p:clrMapOvr>
    <a:masterClrMapping/>
  </p:clrMapOvr>
  <p:transition spd="med" advClick="0" advTm="0">
    <p:push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7316"/>
      </p:ext>
    </p:extLst>
  </p:cSld>
  <p:clrMapOvr>
    <a:masterClrMapping/>
  </p:clrMapOvr>
  <p:transition spd="med" advClick="0" advTm="0">
    <p:push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3665"/>
      </p:ext>
    </p:extLst>
  </p:cSld>
  <p:clrMapOvr>
    <a:masterClrMapping/>
  </p:clrMapOvr>
  <p:transition spd="med" advClick="0" advTm="0">
    <p:push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96302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98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136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584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12183"/>
      </p:ext>
    </p:extLst>
  </p:cSld>
  <p:clrMapOvr>
    <a:masterClrMapping/>
  </p:clrMapOvr>
  <p:transition spd="med" advClick="0" advTm="0">
    <p:push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82394"/>
      </p:ext>
    </p:extLst>
  </p:cSld>
  <p:clrMapOvr>
    <a:masterClrMapping/>
  </p:clrMapOvr>
  <p:transition spd="med" advClick="0" advTm="0">
    <p:push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77034"/>
      </p:ext>
    </p:extLst>
  </p:cSld>
  <p:clrMapOvr>
    <a:masterClrMapping/>
  </p:clrMapOvr>
  <p:transition spd="med" advClick="0" advTm="0">
    <p:push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20454"/>
      </p:ext>
    </p:extLst>
  </p:cSld>
  <p:clrMapOvr>
    <a:masterClrMapping/>
  </p:clrMapOvr>
  <p:transition spd="med" advClick="0" advTm="0">
    <p:push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29773"/>
      </p:ext>
    </p:extLst>
  </p:cSld>
  <p:clrMapOvr>
    <a:masterClrMapping/>
  </p:clrMapOvr>
  <p:transition spd="med" advClick="0" advTm="0">
    <p:push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382"/>
      </p:ext>
    </p:extLst>
  </p:cSld>
  <p:clrMapOvr>
    <a:masterClrMapping/>
  </p:clrMapOvr>
  <p:transition spd="med" advClick="0" advTm="0">
    <p:push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7381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19709"/>
      </p:ext>
    </p:extLst>
  </p:cSld>
  <p:clrMapOvr>
    <a:masterClrMapping/>
  </p:clrMapOvr>
  <p:transition spd="med" advClick="0" advTm="0">
    <p:push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10209"/>
      </p:ext>
    </p:extLst>
  </p:cSld>
  <p:clrMapOvr>
    <a:masterClrMapping/>
  </p:clrMapOvr>
  <p:transition spd="med" advClick="0" advTm="0">
    <p:push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4524"/>
      </p:ext>
    </p:extLst>
  </p:cSld>
  <p:clrMapOvr>
    <a:masterClrMapping/>
  </p:clrMapOvr>
  <p:transition spd="med" advClick="0" advTm="0">
    <p:push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83703"/>
      </p:ext>
    </p:extLst>
  </p:cSld>
  <p:clrMapOvr>
    <a:masterClrMapping/>
  </p:clrMapOvr>
  <p:transition spd="med" advClick="0" advTm="0">
    <p:push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69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4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9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2.jpg"/><Relationship Id="rId27" Type="http://schemas.openxmlformats.org/officeDocument/2006/relationships/image" Target="../media/image7.png"/><Relationship Id="rId30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  <p:sldLayoutId id="2147483966" r:id="rId13"/>
    <p:sldLayoutId id="2147483967" r:id="rId14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  <a:latin typeface="Times New Roman" pitchFamily="18" charset="0"/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969" r:id="rId19"/>
    <p:sldLayoutId id="214748397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48" r:id="rId12"/>
    <p:sldLayoutId id="2147483949" r:id="rId13"/>
    <p:sldLayoutId id="214748397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8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74" r:id="rId14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2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53.jpeg"/><Relationship Id="rId7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slide" Target="slide25.xml"/><Relationship Id="rId5" Type="http://schemas.openxmlformats.org/officeDocument/2006/relationships/image" Target="../media/image54.jpeg"/><Relationship Id="rId4" Type="http://schemas.openxmlformats.org/officeDocument/2006/relationships/slide" Target="slide22.xml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Huỳnh Trung Lập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2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2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6" y="638978"/>
            <a:ext cx="7557571" cy="370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58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721" y="1652372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32243" y="1611299"/>
            <a:ext cx="786938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4800"/>
              </a:lnSpc>
              <a:spcBef>
                <a:spcPct val="0"/>
              </a:spcBef>
              <a:defRPr/>
            </a:pPr>
            <a:r>
              <a:rPr lang="en-US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 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0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281978" y="512013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+mj-lt"/>
              </a:rPr>
              <a:t>Em hãy lựa chọn loại đồng hồ mà em thích theo gợi ý trong Hình 1 và nêu ý tưởng thiết kế đồng hồ đồ chơi loại đó.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" y="1707614"/>
            <a:ext cx="8580042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248"/>
          <p:cNvSpPr txBox="1"/>
          <p:nvPr/>
        </p:nvSpPr>
        <p:spPr>
          <a:xfrm>
            <a:off x="2611263" y="1343010"/>
            <a:ext cx="3784921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2800" b="1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2800" b="1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r>
              <a:rPr lang="en-US" altLang="zh-CN" sz="2800" b="1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đôi</a:t>
            </a:r>
            <a:r>
              <a:rPr lang="en-US" altLang="zh-CN" sz="2800" b="1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563958" y="3771299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>
                <a:solidFill>
                  <a:srgbClr val="0000CC"/>
                </a:solidFill>
                <a:latin typeface="+mj-lt"/>
              </a:rPr>
              <a:t>Nêu các bước để thiết kế được một chiếc đồng hồ đồ chơi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" y="506824"/>
            <a:ext cx="8580042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1177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244469" y="528858"/>
            <a:ext cx="83817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0000CC"/>
                </a:solidFill>
                <a:latin typeface="+mj-lt"/>
              </a:rPr>
              <a:t>ác bước để thiết kế được một chiếc đồng hồ đồ chơi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63" y="3328519"/>
            <a:ext cx="3819906" cy="18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1"/>
          <p:cNvSpPr/>
          <p:nvPr/>
        </p:nvSpPr>
        <p:spPr>
          <a:xfrm>
            <a:off x="252539" y="1211856"/>
            <a:ext cx="85800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i="1" dirty="0">
                <a:latin typeface="Times New Roman" pitchFamily="18" charset="0"/>
              </a:rPr>
              <a:t>Bước 1: Hình thành ý tưởng về chiếc đồng hồ đồ chơi. </a:t>
            </a:r>
            <a:endParaRPr lang="en-US" sz="2400" i="1" dirty="0">
              <a:latin typeface="Times New Roman" pitchFamily="18" charset="0"/>
            </a:endParaRPr>
          </a:p>
          <a:p>
            <a:r>
              <a:rPr lang="vi-VN" sz="2400" i="1" dirty="0">
                <a:latin typeface="Times New Roman" pitchFamily="18" charset="0"/>
              </a:rPr>
              <a:t>Bước 2: Vẽ phác thảo và lựa chọn vật liệu, dụng cụ. </a:t>
            </a:r>
            <a:endParaRPr lang="en-US" sz="2400" i="1" dirty="0">
              <a:latin typeface="Times New Roman" pitchFamily="18" charset="0"/>
            </a:endParaRPr>
          </a:p>
          <a:p>
            <a:r>
              <a:rPr lang="vi-VN" sz="2400" i="1" dirty="0">
                <a:latin typeface="Times New Roman" pitchFamily="18" charset="0"/>
              </a:rPr>
              <a:t>Bước 3: Làm sản phẩm mẫu.</a:t>
            </a:r>
            <a:endParaRPr lang="en-US" sz="2400" dirty="0">
              <a:latin typeface="Times New Roman" pitchFamily="18" charset="0"/>
            </a:endParaRPr>
          </a:p>
          <a:p>
            <a:r>
              <a:rPr lang="vi-VN" sz="2400" i="1" dirty="0">
                <a:latin typeface="Times New Roman" pitchFamily="18" charset="0"/>
              </a:rPr>
              <a:t>Bước 4: Đánh giá và hoàn thiện chiếc đồng hồ đồ chơi.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8348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60423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3630420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931281" y="133293"/>
            <a:ext cx="80144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VẼ PHÁC THẢO SẢN PHẨM VÀ LỰA CHỌN VẬT LIỆU, DỤNG CỤ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1"/>
          <p:cNvSpPr/>
          <p:nvPr/>
        </p:nvSpPr>
        <p:spPr>
          <a:xfrm>
            <a:off x="325354" y="964291"/>
            <a:ext cx="63508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</a:rPr>
              <a:t>Em hãy vẽ phác thảo sản phẩm đồng hồ đồ chơi mà em biết thiết kế dựa vào gợi ý trong Hình 2</a:t>
            </a:r>
            <a:endParaRPr lang="vi-VN" sz="2400" b="1" cap="none" spc="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m hãy vẽ phác thảo sản phẩm đồng hồ đồ chơi mà em biết thiết kế dựa vào gợi ý trong Hì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4" y="1829584"/>
            <a:ext cx="8818646" cy="33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46312" y="630641"/>
            <a:ext cx="2489811" cy="1381505"/>
            <a:chOff x="892354" y="3758439"/>
            <a:chExt cx="4278451" cy="2786042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2"/>
            <p:cNvSpPr/>
            <p:nvPr/>
          </p:nvSpPr>
          <p:spPr>
            <a:xfrm>
              <a:off x="1442720" y="5405120"/>
              <a:ext cx="3169920" cy="1139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123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931281" y="133293"/>
            <a:ext cx="80144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VẼ PHÁC THẢO SẢN PHẨM VÀ LỰA CHỌN VẬT LIỆU, DỤNG CỤ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1"/>
          <p:cNvSpPr/>
          <p:nvPr/>
        </p:nvSpPr>
        <p:spPr>
          <a:xfrm>
            <a:off x="325354" y="1053570"/>
            <a:ext cx="86203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dirty="0">
                <a:latin typeface="Times New Roman" pitchFamily="18" charset="0"/>
              </a:rPr>
              <a:t>Em hãy vẽ phác thảo sản phẩm đồng hồ đồ chơi mà em biết thiết kế dựa vào gợi ý trong Hình 2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ản vẽ phác thảo đồng hồ báo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0" y="2355835"/>
            <a:ext cx="2544897" cy="23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 1"/>
          <p:cNvSpPr/>
          <p:nvPr/>
        </p:nvSpPr>
        <p:spPr>
          <a:xfrm>
            <a:off x="3635566" y="2243492"/>
            <a:ext cx="486394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atin typeface="Times New Roman" pitchFamily="18" charset="0"/>
              </a:rPr>
              <a:t>Mô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tả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sản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phẩm</a:t>
            </a:r>
            <a:r>
              <a:rPr lang="en-US" sz="2400" i="1" dirty="0">
                <a:latin typeface="Times New Roman" pitchFamily="18" charset="0"/>
              </a:rPr>
              <a:t>:</a:t>
            </a: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dạng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chắc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chắn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thẩm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mĩ</a:t>
            </a:r>
            <a:endParaRPr lang="en-US" sz="2400" i="1" dirty="0">
              <a:latin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liệu</a:t>
            </a:r>
            <a:r>
              <a:rPr lang="en-US" sz="2400" i="1" dirty="0">
                <a:latin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</a:rPr>
              <a:t>Giấy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bìa</a:t>
            </a:r>
            <a:endParaRPr lang="en-US" sz="2400" i="1" dirty="0">
              <a:latin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Dụng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cụ</a:t>
            </a:r>
            <a:r>
              <a:rPr lang="en-US" sz="2400" i="1" dirty="0">
                <a:latin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</a:rPr>
              <a:t>kéo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hồ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dán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màu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vẽ</a:t>
            </a:r>
            <a:endParaRPr lang="en-US" sz="2400" i="1" dirty="0">
              <a:latin typeface="Times New Roman" pitchFamily="18" charset="0"/>
            </a:endParaRPr>
          </a:p>
        </p:txBody>
      </p:sp>
      <p:sp>
        <p:nvSpPr>
          <p:cNvPr id="10" name="Hình chữ nhật 1"/>
          <p:cNvSpPr/>
          <p:nvPr/>
        </p:nvSpPr>
        <p:spPr>
          <a:xfrm>
            <a:off x="661012" y="1900777"/>
            <a:ext cx="48639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báo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59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1)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3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0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1990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2)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27473"/>
            <a:ext cx="72009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</a:rPr>
              <a:t>Thiết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kế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phẩm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thủ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kĩ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thuật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hướng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dẫn</a:t>
            </a:r>
            <a:r>
              <a:rPr lang="en-US" sz="2000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7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54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5257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6150"/>
            <a:ext cx="13001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758429"/>
            <a:ext cx="1657350" cy="323934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49163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2" y="971550"/>
            <a:ext cx="104179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750"/>
            <a:ext cx="1952625" cy="17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20DC592E-954E-45B0-8941-2A167CC793E2}"/>
              </a:ext>
            </a:extLst>
          </p:cNvPr>
          <p:cNvSpPr/>
          <p:nvPr/>
        </p:nvSpPr>
        <p:spPr>
          <a:xfrm>
            <a:off x="1143000" y="4492487"/>
            <a:ext cx="1205120" cy="487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451692" y="571502"/>
            <a:ext cx="8306718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Yêu cầu sản phẩm để làm đồng hồ đồ chơi đeo tay là: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/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Đúng hình dạng, chắc chắn, thẩm mĩ.</a:t>
            </a:r>
          </a:p>
          <a:p>
            <a:r>
              <a:rPr lang="vi-VN" sz="2800" dirty="0">
                <a:latin typeface="Times New Roman" pitchFamily="18" charset="0"/>
              </a:rPr>
              <a:t>B. Đúng hình dạng, cứng cáp, cổ hủ.</a:t>
            </a:r>
          </a:p>
          <a:p>
            <a:r>
              <a:rPr lang="vi-VN" sz="2800" dirty="0">
                <a:latin typeface="Times New Roman" pitchFamily="18" charset="0"/>
              </a:rPr>
              <a:t>C. Nhiều màu sắc. lỏng lẻo, cầu kì.</a:t>
            </a:r>
          </a:p>
          <a:p>
            <a:r>
              <a:rPr lang="vi-VN" sz="2800" dirty="0">
                <a:latin typeface="Times New Roman" pitchFamily="18" charset="0"/>
              </a:rPr>
              <a:t>D. Đơn giản, tinh tế, đắt tiền.</a:t>
            </a:r>
          </a:p>
        </p:txBody>
      </p:sp>
      <p:sp>
        <p:nvSpPr>
          <p:cNvPr id="7" name="Curved Left Arrow 6">
            <a:hlinkClick r:id="rId3" action="ppaction://hlinksldjump"/>
          </p:cNvPr>
          <p:cNvSpPr/>
          <p:nvPr/>
        </p:nvSpPr>
        <p:spPr>
          <a:xfrm>
            <a:off x="7029450" y="417195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22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67" y="3759881"/>
            <a:ext cx="1523167" cy="11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9150" y="5715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338768" y="1665873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5_CC1_S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7029450" y="417195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2249" name="Picture 2" descr="E:\Tieu hoc\2017 - 2018\DAY TOT\khi 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32" y="4050781"/>
            <a:ext cx="822820" cy="87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2668" y="3810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FD00F54D-71A2-9AB7-7E11-4F2D2B8F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75" y="754555"/>
            <a:ext cx="8494005" cy="3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Ý nào sau đây không đúng khi nói về mô tả về đồng hồ 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ồ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 chơi đeo tay?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Vật liệu là giấy bìa.</a:t>
            </a:r>
          </a:p>
          <a:p>
            <a:r>
              <a:rPr lang="vi-VN" sz="2800" dirty="0">
                <a:latin typeface="Times New Roman" pitchFamily="18" charset="0"/>
              </a:rPr>
              <a:t>B. Dụng cụ là kéo, hồ dán, màu vẽ.</a:t>
            </a:r>
          </a:p>
          <a:p>
            <a:r>
              <a:rPr lang="vi-VN" sz="2800" dirty="0">
                <a:latin typeface="Times New Roman" pitchFamily="18" charset="0"/>
              </a:rPr>
              <a:t>C. Nhiều màu sắc, cầu kì và sang trọng.</a:t>
            </a:r>
          </a:p>
          <a:p>
            <a:r>
              <a:rPr lang="vi-VN" sz="2800" dirty="0">
                <a:latin typeface="Times New Roman" pitchFamily="18" charset="0"/>
              </a:rPr>
              <a:t>D. Yêu cầu đúng hình dạng, chắc chắn, thẩm mĩ.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338766" y="2890941"/>
            <a:ext cx="592781" cy="55344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7200900" y="411480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8" name="Picture 14" descr="chim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70" y="3021249"/>
            <a:ext cx="952548" cy="9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22668" y="3810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5FA11-195D-A29A-55F8-8D37E05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DDD2B-B7E1-159C-1CB7-2254C391E889}"/>
              </a:ext>
            </a:extLst>
          </p:cNvPr>
          <p:cNvSpPr/>
          <p:nvPr/>
        </p:nvSpPr>
        <p:spPr>
          <a:xfrm>
            <a:off x="906883" y="930007"/>
            <a:ext cx="7631569" cy="30854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Bước nào quan trọng nhất để thiết kế một sản phẩm?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Lên ý tưởng thiết kế.</a:t>
            </a:r>
          </a:p>
          <a:p>
            <a:r>
              <a:rPr lang="vi-VN" sz="2800" dirty="0">
                <a:latin typeface="Times New Roman" pitchFamily="18" charset="0"/>
              </a:rPr>
              <a:t>B. Bắt tay vào thiết kế.</a:t>
            </a:r>
          </a:p>
          <a:p>
            <a:r>
              <a:rPr lang="vi-VN" sz="2800" dirty="0">
                <a:latin typeface="Times New Roman" pitchFamily="18" charset="0"/>
              </a:rPr>
              <a:t>C. Tìm được dụng cụ phù hợp.</a:t>
            </a:r>
          </a:p>
          <a:p>
            <a:r>
              <a:rPr lang="vi-VN" sz="2800" dirty="0">
                <a:latin typeface="Times New Roman" pitchFamily="18" charset="0"/>
              </a:rPr>
              <a:t>D. Chọn được màu sắc vật liệu. 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778379" y="2148323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91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27473"/>
            <a:ext cx="72009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+mj-lt"/>
              </a:rPr>
              <a:t>Vẽ phác thảo, nêu được ý tưởng thiết kế một sản phẩm thủ công kĩ thuật đơn giản theo hướng dẫn.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22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310492" y="952639"/>
            <a:ext cx="8580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 ra các bước để làm đồng đồ chơi theo bản phác thảo và ý tưởng thiết kế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 trước.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 cap="none" spc="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281977" y="2315535"/>
            <a:ext cx="55679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1: Làm mặt số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2: Làm quai đeo và núm vặn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3: Làm bộ kim đồng hồ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4: Gắn các bộ phận để hoàn thiện đồng hồ đồ chơi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"/>
          <a:stretch/>
        </p:blipFill>
        <p:spPr bwMode="auto">
          <a:xfrm>
            <a:off x="6015210" y="1943031"/>
            <a:ext cx="2655066" cy="251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929767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29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219" y="738130"/>
            <a:ext cx="8846545" cy="40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0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198" y="859315"/>
            <a:ext cx="7722824" cy="37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6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1"/>
          <p:cNvSpPr/>
          <p:nvPr/>
        </p:nvSpPr>
        <p:spPr>
          <a:xfrm>
            <a:off x="475743" y="170898"/>
            <a:ext cx="82936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đồ 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475744" y="3432666"/>
            <a:ext cx="81284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quai đeo và núm vặn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mặt số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Gắn các bộ phận để hoàn thiện đồng hồ đồ 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bộ kim đồng hồ</a:t>
            </a:r>
          </a:p>
          <a:p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m hãy vẽ phác thảo sản phẩm đồng hồ đồ chơi mà em biết thiết kế dựa vào gợi ý trong Hình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0"/>
          <a:stretch/>
        </p:blipFill>
        <p:spPr bwMode="auto">
          <a:xfrm>
            <a:off x="286439" y="1112704"/>
            <a:ext cx="8317733" cy="2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5412" y="3316599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5411" y="3757274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5411" y="4117290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5412" y="4453183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54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0500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3)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067083"/>
            <a:ext cx="72009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+mj-lt"/>
              </a:rPr>
              <a:t>Vẽ phác thảo, nêu được ý tưởng thiết kế một sản phẩm công nghệ do HS tự chọn.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69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6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lvl="0"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Bàn gì làm áo nõn nà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Bàn gì đốt hết cửa nhà, ruộng nương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(Là cái gì?)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vi-VN" sz="2800" dirty="0">
                <a:solidFill>
                  <a:srgbClr val="0000CC"/>
                </a:solidFill>
                <a:latin typeface="+mj-lt"/>
              </a:rPr>
              <a:t>Cái bàn là</a:t>
            </a:r>
            <a:r>
              <a:rPr lang="en-US" sz="28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59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Thân em xưa ở bụi tre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Mùa đông xếp lại mùa hè mở 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(Là cái gì?)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170322" y="1080032"/>
            <a:ext cx="7093599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r>
              <a:rPr lang="vi-VN" sz="2800" dirty="0">
                <a:latin typeface="+mj-lt"/>
                <a:cs typeface="Times New Roman" pitchFamily="18" charset="0"/>
              </a:rPr>
              <a:t>Tính ưa chính xác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Tấm lòng thẳng ngay 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Giúp trò hàng ngày 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Học hành tấn tới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(Là cái gì?)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60423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9005772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1"/>
          <p:cNvSpPr/>
          <p:nvPr/>
        </p:nvSpPr>
        <p:spPr>
          <a:xfrm>
            <a:off x="475744" y="170898"/>
            <a:ext cx="77208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ắp xếp 3 đồ vật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vào nhóm tương ứng.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6771" y="1204670"/>
            <a:ext cx="1894901" cy="947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69465" y="1204670"/>
            <a:ext cx="1894901" cy="947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0294" y="1204670"/>
            <a:ext cx="1894901" cy="947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ình chữ nhật 1"/>
          <p:cNvSpPr/>
          <p:nvPr/>
        </p:nvSpPr>
        <p:spPr>
          <a:xfrm>
            <a:off x="5770317" y="632562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àn là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ình chữ nhật 1"/>
          <p:cNvSpPr/>
          <p:nvPr/>
        </p:nvSpPr>
        <p:spPr>
          <a:xfrm>
            <a:off x="2901933" y="632561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 giấy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ình chữ nhật 1"/>
          <p:cNvSpPr/>
          <p:nvPr/>
        </p:nvSpPr>
        <p:spPr>
          <a:xfrm>
            <a:off x="4336147" y="632563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 tính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82444E-7 L -0.32899 0.33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6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8.82444E-7 L -0.21076 0.34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17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82444E-7 L 0.37466 0.36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18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2" grpId="0" animBg="1"/>
      <p:bldP spid="13" grpId="0" animBg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“HIỂU SÂU BIẾT RỘNG”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59529" y="1080030"/>
            <a:ext cx="8624942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Mỗi đội phụ trách một nhóm sản phẩm.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Trong 2 phút, thành viên mỗi đội lần lượt lên bảng viết những từ khác cũng thuộc nhóm của mình lên bản.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Nhóm nào ghi được nhiều sản phẩm nhất sẽ là nhóm chiến thắng.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657" y="3716516"/>
            <a:ext cx="1894901" cy="947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42351" y="3716516"/>
            <a:ext cx="1894901" cy="947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43180" y="3716516"/>
            <a:ext cx="1894901" cy="947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6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605927" y="1080030"/>
            <a:ext cx="8278543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hực hiện vẽ bản phác thảo của ý tưởng sản phẩm thủ công kĩ thuật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yêu thích.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1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816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79" y="1877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Bảo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dưỡng</a:t>
            </a:r>
            <a:r>
              <a:rPr lang="en-US" sz="2100" dirty="0">
                <a:latin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</a:rPr>
              <a:t>sửa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chữa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</a:rPr>
              <a:t>Vận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hành</a:t>
            </a:r>
            <a:r>
              <a:rPr lang="en-US" sz="2100" dirty="0">
                <a:latin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</a:rPr>
              <a:t>sử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dụng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xuất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392220" y="3080508"/>
            <a:ext cx="870808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Thiết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kế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600" y="2270411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8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67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4)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1041298"/>
            <a:ext cx="72009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519239" y="2232325"/>
            <a:ext cx="5994926" cy="11156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>
                <a:latin typeface="+mj-lt"/>
              </a:rPr>
              <a:t>Thiết kế được một sản phẩm thủ công kĩ thuật do HS tự chọn.</a:t>
            </a:r>
            <a:endParaRPr lang="en-US" sz="24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84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77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30506" y="251510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“VẬN ĐỘNG THEO NHẠC 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11489" y="1245285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/>
            <a:r>
              <a:rPr lang="vi-VN" sz="2800" dirty="0">
                <a:cs typeface="Times New Roman" pitchFamily="18" charset="0"/>
              </a:rPr>
              <a:t>Thế giới đồ 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6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57619" y="327399"/>
            <a:ext cx="4946573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87286" y="1852345"/>
            <a:ext cx="8769427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2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Đ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ưa ra các bước làm sản phẩm thủ công kĩ thuật.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hiết kế được sản phẩm thủ công kĩ thuật mà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đã tự lên ý tưởng.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94046" y="286008"/>
            <a:ext cx="2489811" cy="1381505"/>
            <a:chOff x="892354" y="3758439"/>
            <a:chExt cx="4278451" cy="2786042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2"/>
            <p:cNvSpPr/>
            <p:nvPr/>
          </p:nvSpPr>
          <p:spPr>
            <a:xfrm>
              <a:off x="1442720" y="5405120"/>
              <a:ext cx="3169920" cy="1139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5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0248"/>
          <p:cNvSpPr txBox="1"/>
          <p:nvPr/>
        </p:nvSpPr>
        <p:spPr>
          <a:xfrm>
            <a:off x="1569689" y="1247039"/>
            <a:ext cx="6237009" cy="128134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200" b="1" dirty="0">
                <a:solidFill>
                  <a:srgbClr val="0000CC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TRƯNG BÀY SẢN PHẨM </a:t>
            </a:r>
          </a:p>
          <a:p>
            <a:pPr algn="ctr" defTabSz="816443">
              <a:spcBef>
                <a:spcPct val="50000"/>
              </a:spcBef>
            </a:pPr>
            <a:r>
              <a:rPr lang="en-US" altLang="zh-CN" sz="3200" b="1" dirty="0">
                <a:solidFill>
                  <a:srgbClr val="0000CC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80967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30506" y="251510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SẢN PHẨM</a:t>
            </a:r>
          </a:p>
        </p:txBody>
      </p:sp>
      <p:pic>
        <p:nvPicPr>
          <p:cNvPr id="6" name="Image 130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159" y="1200838"/>
            <a:ext cx="7171981" cy="31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40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739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95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85751" y="774006"/>
            <a:ext cx="8492490" cy="143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Điền vào dấu ba chấm (…) trong đoạn thông tin dưới đây:</a:t>
            </a:r>
          </a:p>
          <a:p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phẩm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nghệ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………(1)……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………(2)……….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endParaRPr lang="en-US" altLang="en-US" sz="21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221253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100" dirty="0">
                <a:latin typeface="Times New Roman" panose="02020603050405020304" pitchFamily="18" charset="0"/>
              </a:rPr>
              <a:t>(1)– </a:t>
            </a:r>
            <a:r>
              <a:rPr lang="en-US" sz="2100" dirty="0" err="1">
                <a:latin typeface="Times New Roman" panose="02020603050405020304" pitchFamily="18" charset="0"/>
              </a:rPr>
              <a:t>thiết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</a:rPr>
              <a:t> (2) – </a:t>
            </a:r>
            <a:r>
              <a:rPr lang="en-US" sz="2100" dirty="0" err="1">
                <a:latin typeface="Times New Roman" panose="02020603050405020304" pitchFamily="18" charset="0"/>
              </a:rPr>
              <a:t>sáng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423673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>
                <a:latin typeface="Times New Roman" panose="02020603050405020304" pitchFamily="18" charset="0"/>
              </a:rPr>
              <a:t>(1) – </a:t>
            </a:r>
            <a:r>
              <a:rPr lang="en-US" sz="2100" dirty="0" err="1">
                <a:latin typeface="Times New Roman" panose="02020603050405020304" pitchFamily="18" charset="0"/>
              </a:rPr>
              <a:t>thiết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</a:rPr>
              <a:t> (3) –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xuất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8613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>
                <a:latin typeface="Times New Roman" panose="02020603050405020304" pitchFamily="18" charset="0"/>
              </a:rPr>
              <a:t>(1) – </a:t>
            </a:r>
            <a:r>
              <a:rPr lang="en-US" sz="2100" dirty="0" err="1">
                <a:latin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</a:rPr>
              <a:t> (2) – </a:t>
            </a:r>
            <a:r>
              <a:rPr lang="en-US" sz="2100" dirty="0" err="1">
                <a:latin typeface="Times New Roman" panose="02020603050405020304" pitchFamily="18" charset="0"/>
              </a:rPr>
              <a:t>sáng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549050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>
                <a:latin typeface="Times New Roman" panose="02020603050405020304" pitchFamily="18" charset="0"/>
              </a:rPr>
              <a:t>(1) –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xuất</a:t>
            </a:r>
            <a:r>
              <a:rPr lang="en-US" sz="2100" dirty="0">
                <a:latin typeface="Times New Roman" panose="02020603050405020304" pitchFamily="18" charset="0"/>
              </a:rPr>
              <a:t> (2) – </a:t>
            </a:r>
            <a:r>
              <a:rPr lang="en-US" sz="2100" dirty="0" err="1">
                <a:latin typeface="Times New Roman" panose="02020603050405020304" pitchFamily="18" charset="0"/>
              </a:rPr>
              <a:t>sáng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85751" y="2201844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Đánh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giá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thiện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</a:rPr>
              <a:t>tưởng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.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mẫu</a:t>
            </a:r>
            <a:r>
              <a:rPr lang="vi-VN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phác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lựa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chọn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liệu</a:t>
            </a:r>
            <a:r>
              <a:rPr lang="vi-VN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600" y="3511782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Đánh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giá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thiện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</a:rPr>
              <a:t>tưởng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.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mẫu</a:t>
            </a:r>
            <a:r>
              <a:rPr lang="vi-VN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phác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lựa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chọn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liệu</a:t>
            </a:r>
            <a:r>
              <a:rPr lang="vi-VN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599" y="1615789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Đánh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giá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thiện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</a:rPr>
              <a:t> ý </a:t>
            </a:r>
            <a:r>
              <a:rPr lang="en-US" sz="2100" dirty="0" err="1">
                <a:latin typeface="Times New Roman" panose="02020603050405020304" pitchFamily="18" charset="0"/>
              </a:rPr>
              <a:t>tưởng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về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.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latin typeface="Times New Roman" panose="02020603050405020304" pitchFamily="18" charset="0"/>
              </a:rPr>
              <a:t>Làm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mẫu</a:t>
            </a:r>
            <a:r>
              <a:rPr lang="vi-VN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>
                <a:latin typeface="Times New Roman" panose="02020603050405020304" pitchFamily="18" charset="0"/>
              </a:rPr>
              <a:t>Vẽ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phác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thảo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lựa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chọn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vật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liệu</a:t>
            </a:r>
            <a:r>
              <a:rPr lang="vi-VN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34860" y="2952301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5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6634</TotalTime>
  <Words>1644</Words>
  <Application>Microsoft Office PowerPoint</Application>
  <PresentationFormat>On-screen Show (16:9)</PresentationFormat>
  <Paragraphs>232</Paragraphs>
  <Slides>58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Arial</vt:lpstr>
      <vt:lpstr>Calibri Light</vt:lpstr>
      <vt:lpstr>Georgia</vt:lpstr>
      <vt:lpstr>Segoe Print</vt:lpstr>
      <vt:lpstr>Times New Roman</vt:lpstr>
      <vt:lpstr>Trebuchet MS</vt:lpstr>
      <vt:lpstr>Wingdings 3</vt:lpstr>
      <vt:lpstr>Custom Design</vt:lpstr>
      <vt:lpstr>1_Simple Light</vt:lpstr>
      <vt:lpstr>平面</vt:lpstr>
      <vt:lpstr>Office Theme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“AI NHANH AI ĐÚNG”</vt:lpstr>
      <vt:lpstr>“AI NHANH AI ĐÚNG”</vt:lpstr>
      <vt:lpstr>“AI NHANH AI ĐÚNG”</vt:lpstr>
      <vt:lpstr>“AI NHANH AI ĐÚNG”</vt:lpstr>
      <vt:lpstr>“AI NHANH AI ĐÚNG”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“AI NHANH HƠN”</vt:lpstr>
      <vt:lpstr>“AI NHANH HƠN”</vt:lpstr>
      <vt:lpstr>“AI NHANH HƠN”</vt:lpstr>
      <vt:lpstr>PowerPoint Presentation</vt:lpstr>
      <vt:lpstr>PowerPoint Presentation</vt:lpstr>
      <vt:lpstr>TRÒ CHƠI: “HIỂU SÂU BIẾT RỘNG”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“VẬN ĐỘNG THEO NHẠC ”</vt:lpstr>
      <vt:lpstr>VẬN DỤNG</vt:lpstr>
      <vt:lpstr>PowerPoint Presentation</vt:lpstr>
      <vt:lpstr>ĐÁNH GIÁ SẢN PHẨM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Lập Huỳnh Trung</cp:lastModifiedBy>
  <cp:revision>440</cp:revision>
  <dcterms:created xsi:type="dcterms:W3CDTF">2017-06-11T12:45:34Z</dcterms:created>
  <dcterms:modified xsi:type="dcterms:W3CDTF">2025-01-07T08:03:54Z</dcterms:modified>
</cp:coreProperties>
</file>