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6" r:id="rId4"/>
  </p:sldMasterIdLst>
  <p:notesMasterIdLst>
    <p:notesMasterId r:id="rId22"/>
  </p:notesMasterIdLst>
  <p:handoutMasterIdLst>
    <p:handoutMasterId r:id="rId23"/>
  </p:handoutMasterIdLst>
  <p:sldIdLst>
    <p:sldId id="269" r:id="rId5"/>
    <p:sldId id="256" r:id="rId6"/>
    <p:sldId id="257" r:id="rId7"/>
    <p:sldId id="261" r:id="rId8"/>
    <p:sldId id="262" r:id="rId9"/>
    <p:sldId id="1416" r:id="rId10"/>
    <p:sldId id="1426" r:id="rId11"/>
    <p:sldId id="1427" r:id="rId12"/>
    <p:sldId id="1428" r:id="rId13"/>
    <p:sldId id="1429" r:id="rId14"/>
    <p:sldId id="1430" r:id="rId15"/>
    <p:sldId id="1431" r:id="rId16"/>
    <p:sldId id="1423" r:id="rId17"/>
    <p:sldId id="270" r:id="rId18"/>
    <p:sldId id="1432" r:id="rId19"/>
    <p:sldId id="1435" r:id="rId20"/>
    <p:sldId id="14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49" autoAdjust="0"/>
  </p:normalViewPr>
  <p:slideViewPr>
    <p:cSldViewPr snapToGrid="0">
      <p:cViewPr varScale="1">
        <p:scale>
          <a:sx n="58" d="100"/>
          <a:sy n="58" d="100"/>
        </p:scale>
        <p:origin x="988" y="5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661BA9-799C-4CD2-954B-276027BD1D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C0305B-7EF8-4137-9B6C-2B622D78F3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5E5B3-CF92-4939-9ED0-BE7641512AF6}" type="datetimeFigureOut">
              <a:rPr lang="en-US" smtClean="0"/>
              <a:t>1/1/2022</a:t>
            </a:fld>
            <a:endParaRPr lang="en-US"/>
          </a:p>
        </p:txBody>
      </p:sp>
      <p:sp>
        <p:nvSpPr>
          <p:cNvPr id="4" name="Footer Placeholder 3">
            <a:extLst>
              <a:ext uri="{FF2B5EF4-FFF2-40B4-BE49-F238E27FC236}">
                <a16:creationId xmlns:a16="http://schemas.microsoft.com/office/drawing/2014/main" id="{4A3BE321-AB08-4FAB-A3E9-14A6D0A68B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F58E93-01A1-43A8-81F3-BD57872212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0EB94F-B0BF-48E9-BA16-CE00E05068F5}" type="slidenum">
              <a:rPr lang="en-US" smtClean="0"/>
              <a:t>‹#›</a:t>
            </a:fld>
            <a:endParaRPr lang="en-US"/>
          </a:p>
        </p:txBody>
      </p:sp>
    </p:spTree>
    <p:extLst>
      <p:ext uri="{BB962C8B-B14F-4D97-AF65-F5344CB8AC3E}">
        <p14:creationId xmlns:p14="http://schemas.microsoft.com/office/powerpoint/2010/main" val="202688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2FDD8-AE06-41D7-A94C-9799B3490749}" type="datetimeFigureOut">
              <a:rPr lang="en-US" smtClean="0"/>
              <a:t>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43B23-7501-4DDD-8614-8954B990814D}" type="slidenum">
              <a:rPr lang="en-US" smtClean="0"/>
              <a:t>‹#›</a:t>
            </a:fld>
            <a:endParaRPr lang="en-US"/>
          </a:p>
        </p:txBody>
      </p:sp>
    </p:spTree>
    <p:extLst>
      <p:ext uri="{BB962C8B-B14F-4D97-AF65-F5344CB8AC3E}">
        <p14:creationId xmlns:p14="http://schemas.microsoft.com/office/powerpoint/2010/main" val="1751759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0759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337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114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2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mặt</a:t>
            </a:r>
            <a:r>
              <a:rPr lang="en-US" baseline="0" dirty="0"/>
              <a:t> </a:t>
            </a:r>
            <a:r>
              <a:rPr lang="en-US" baseline="0" dirty="0" err="1"/>
              <a:t>trời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33322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69119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263386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139391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2601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1377962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557561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075491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54504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121238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608794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6135905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693703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8091331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75091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395099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532778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54167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53158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005584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654275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07876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pic>
        <p:nvPicPr>
          <p:cNvPr id="4" name="Picture 3">
            <a:extLst>
              <a:ext uri="{FF2B5EF4-FFF2-40B4-BE49-F238E27FC236}">
                <a16:creationId xmlns:a16="http://schemas.microsoft.com/office/drawing/2014/main" id="{19AA37AB-FBB2-4137-B402-632E43E555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1813" y="563909"/>
            <a:ext cx="1883986" cy="1883986"/>
          </a:xfrm>
          <a:prstGeom prst="rect">
            <a:avLst/>
          </a:prstGeom>
        </p:spPr>
      </p:pic>
    </p:spTree>
    <p:extLst>
      <p:ext uri="{BB962C8B-B14F-4D97-AF65-F5344CB8AC3E}">
        <p14:creationId xmlns:p14="http://schemas.microsoft.com/office/powerpoint/2010/main" val="29630237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66926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11668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30997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0468612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03903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702283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912756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8933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225616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76339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24345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553097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473148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1638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93319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673387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176819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300892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46014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72874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88580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956153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6128181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530492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83249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026781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6844578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6973535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77099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87661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306443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5929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42859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082565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7315481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21997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47029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045448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121216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2022/1/1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7352476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23091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90461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8477270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2022/1/1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5476237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7.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0.xml"/><Relationship Id="rId26" Type="http://schemas.openxmlformats.org/officeDocument/2006/relationships/slide" Target="slide12.xml"/><Relationship Id="rId3" Type="http://schemas.openxmlformats.org/officeDocument/2006/relationships/notesSlide" Target="../notesSlides/notesSlide6.xml"/><Relationship Id="rId21" Type="http://schemas.openxmlformats.org/officeDocument/2006/relationships/slide" Target="slide9.xml"/><Relationship Id="rId7" Type="http://schemas.openxmlformats.org/officeDocument/2006/relationships/image" Target="../media/image16.png"/><Relationship Id="rId12" Type="http://schemas.openxmlformats.org/officeDocument/2006/relationships/image" Target="../media/image18.png"/><Relationship Id="rId17" Type="http://schemas.microsoft.com/office/2007/relationships/hdphoto" Target="../media/hdphoto5.wdp"/><Relationship Id="rId25" Type="http://schemas.openxmlformats.org/officeDocument/2006/relationships/image" Target="../media/image25.png"/><Relationship Id="rId2" Type="http://schemas.openxmlformats.org/officeDocument/2006/relationships/slideLayout" Target="../slideLayouts/slideLayout41.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1.xml"/><Relationship Id="rId5" Type="http://schemas.openxmlformats.org/officeDocument/2006/relationships/image" Target="../media/image15.png"/><Relationship Id="rId15" Type="http://schemas.openxmlformats.org/officeDocument/2006/relationships/image" Target="../media/image19.png"/><Relationship Id="rId23" Type="http://schemas.openxmlformats.org/officeDocument/2006/relationships/image" Target="../media/image24.png"/><Relationship Id="rId28"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slide" Target="slide7.xml"/><Relationship Id="rId14" Type="http://schemas.openxmlformats.org/officeDocument/2006/relationships/slide" Target="slide8.xml"/><Relationship Id="rId22" Type="http://schemas.openxmlformats.org/officeDocument/2006/relationships/image" Target="../media/image23.png"/><Relationship Id="rId27"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7.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oogle Shape;2330;p68">
            <a:extLst>
              <a:ext uri="{FF2B5EF4-FFF2-40B4-BE49-F238E27FC236}">
                <a16:creationId xmlns:a16="http://schemas.microsoft.com/office/drawing/2014/main" id="{BA8006C1-7831-4AD3-AF20-D82243BD3D80}"/>
              </a:ext>
            </a:extLst>
          </p:cNvPr>
          <p:cNvGrpSpPr/>
          <p:nvPr/>
        </p:nvGrpSpPr>
        <p:grpSpPr>
          <a:xfrm>
            <a:off x="9957548" y="4922566"/>
            <a:ext cx="2234452" cy="1034888"/>
            <a:chOff x="1520151" y="1188351"/>
            <a:chExt cx="6724877" cy="3114630"/>
          </a:xfrm>
        </p:grpSpPr>
        <p:sp>
          <p:nvSpPr>
            <p:cNvPr id="50" name="Google Shape;2331;p68">
              <a:extLst>
                <a:ext uri="{FF2B5EF4-FFF2-40B4-BE49-F238E27FC236}">
                  <a16:creationId xmlns:a16="http://schemas.microsoft.com/office/drawing/2014/main" id="{8BC652BB-D958-4DA4-9442-A5A554C6CFCA}"/>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32;p68">
              <a:extLst>
                <a:ext uri="{FF2B5EF4-FFF2-40B4-BE49-F238E27FC236}">
                  <a16:creationId xmlns:a16="http://schemas.microsoft.com/office/drawing/2014/main" id="{3D6C251B-4B8A-45E2-AEAF-2C981A14DD5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33;p68">
              <a:extLst>
                <a:ext uri="{FF2B5EF4-FFF2-40B4-BE49-F238E27FC236}">
                  <a16:creationId xmlns:a16="http://schemas.microsoft.com/office/drawing/2014/main" id="{9782F309-8147-4EA8-88E8-0B684DD602F0}"/>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34;p68">
              <a:extLst>
                <a:ext uri="{FF2B5EF4-FFF2-40B4-BE49-F238E27FC236}">
                  <a16:creationId xmlns:a16="http://schemas.microsoft.com/office/drawing/2014/main" id="{ED0A287D-2639-44A2-BD6B-0A178D4BEFCF}"/>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35;p68">
              <a:extLst>
                <a:ext uri="{FF2B5EF4-FFF2-40B4-BE49-F238E27FC236}">
                  <a16:creationId xmlns:a16="http://schemas.microsoft.com/office/drawing/2014/main" id="{E0B65DA2-CE2C-4A98-AA3E-9774B7783FC1}"/>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36;p68">
              <a:extLst>
                <a:ext uri="{FF2B5EF4-FFF2-40B4-BE49-F238E27FC236}">
                  <a16:creationId xmlns:a16="http://schemas.microsoft.com/office/drawing/2014/main" id="{BD745575-9A02-4B3A-87CB-B47AB7640A1E}"/>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37;p68">
              <a:extLst>
                <a:ext uri="{FF2B5EF4-FFF2-40B4-BE49-F238E27FC236}">
                  <a16:creationId xmlns:a16="http://schemas.microsoft.com/office/drawing/2014/main" id="{722E08DD-728C-476E-AE0B-102E0FC97F0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38;p68">
              <a:extLst>
                <a:ext uri="{FF2B5EF4-FFF2-40B4-BE49-F238E27FC236}">
                  <a16:creationId xmlns:a16="http://schemas.microsoft.com/office/drawing/2014/main" id="{69A9C797-8513-4A6B-AC77-C966AEC0F0C5}"/>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9;p68">
              <a:extLst>
                <a:ext uri="{FF2B5EF4-FFF2-40B4-BE49-F238E27FC236}">
                  <a16:creationId xmlns:a16="http://schemas.microsoft.com/office/drawing/2014/main" id="{35F99143-3286-480D-817E-720BEAEDAB37}"/>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40;p68">
              <a:extLst>
                <a:ext uri="{FF2B5EF4-FFF2-40B4-BE49-F238E27FC236}">
                  <a16:creationId xmlns:a16="http://schemas.microsoft.com/office/drawing/2014/main" id="{8C19534A-838F-4A24-8697-CFFAF94789B5}"/>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41;p68">
              <a:extLst>
                <a:ext uri="{FF2B5EF4-FFF2-40B4-BE49-F238E27FC236}">
                  <a16:creationId xmlns:a16="http://schemas.microsoft.com/office/drawing/2014/main" id="{78E6ABBD-4F36-43DF-AF80-C0982A5B094D}"/>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42;p68">
              <a:extLst>
                <a:ext uri="{FF2B5EF4-FFF2-40B4-BE49-F238E27FC236}">
                  <a16:creationId xmlns:a16="http://schemas.microsoft.com/office/drawing/2014/main" id="{16E5B6E0-6C24-4706-A928-BFC140367AB7}"/>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43;p68">
              <a:extLst>
                <a:ext uri="{FF2B5EF4-FFF2-40B4-BE49-F238E27FC236}">
                  <a16:creationId xmlns:a16="http://schemas.microsoft.com/office/drawing/2014/main" id="{9536DBAA-42EE-4DCB-9E2C-1E36930941AF}"/>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44;p68">
              <a:extLst>
                <a:ext uri="{FF2B5EF4-FFF2-40B4-BE49-F238E27FC236}">
                  <a16:creationId xmlns:a16="http://schemas.microsoft.com/office/drawing/2014/main" id="{1B08A5EE-A015-4B43-BB0A-242950DD54D9}"/>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45;p68">
              <a:extLst>
                <a:ext uri="{FF2B5EF4-FFF2-40B4-BE49-F238E27FC236}">
                  <a16:creationId xmlns:a16="http://schemas.microsoft.com/office/drawing/2014/main" id="{D07FE067-966C-428F-B170-C325C717C43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46;p68">
              <a:extLst>
                <a:ext uri="{FF2B5EF4-FFF2-40B4-BE49-F238E27FC236}">
                  <a16:creationId xmlns:a16="http://schemas.microsoft.com/office/drawing/2014/main" id="{8145AB64-7511-4045-BBEE-EBC136DF2BC8}"/>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347;p68">
              <a:extLst>
                <a:ext uri="{FF2B5EF4-FFF2-40B4-BE49-F238E27FC236}">
                  <a16:creationId xmlns:a16="http://schemas.microsoft.com/office/drawing/2014/main" id="{82453B35-2A23-4335-AECF-2AAA1F339171}"/>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348;p68">
              <a:extLst>
                <a:ext uri="{FF2B5EF4-FFF2-40B4-BE49-F238E27FC236}">
                  <a16:creationId xmlns:a16="http://schemas.microsoft.com/office/drawing/2014/main" id="{86566980-8C7B-4575-935B-E993C6F45A9C}"/>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349;p68">
              <a:extLst>
                <a:ext uri="{FF2B5EF4-FFF2-40B4-BE49-F238E27FC236}">
                  <a16:creationId xmlns:a16="http://schemas.microsoft.com/office/drawing/2014/main" id="{D9B47DDD-896D-424F-A5F6-06C065B4C6FD}"/>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350;p68">
              <a:extLst>
                <a:ext uri="{FF2B5EF4-FFF2-40B4-BE49-F238E27FC236}">
                  <a16:creationId xmlns:a16="http://schemas.microsoft.com/office/drawing/2014/main" id="{B350BA46-E7E7-42E5-95C4-0C4FA5EC79AC}"/>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51;p68">
              <a:extLst>
                <a:ext uri="{FF2B5EF4-FFF2-40B4-BE49-F238E27FC236}">
                  <a16:creationId xmlns:a16="http://schemas.microsoft.com/office/drawing/2014/main" id="{FCB89D98-80EB-4778-9559-2E5DFD3F1A38}"/>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52;p68">
              <a:extLst>
                <a:ext uri="{FF2B5EF4-FFF2-40B4-BE49-F238E27FC236}">
                  <a16:creationId xmlns:a16="http://schemas.microsoft.com/office/drawing/2014/main" id="{F3CA9DAC-D290-44AF-8E3B-071814122515}"/>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3;p68">
              <a:extLst>
                <a:ext uri="{FF2B5EF4-FFF2-40B4-BE49-F238E27FC236}">
                  <a16:creationId xmlns:a16="http://schemas.microsoft.com/office/drawing/2014/main" id="{3F7A13BB-B6FA-49E4-8604-FDD0651E84F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3" name="Rectangle 72">
            <a:extLst>
              <a:ext uri="{FF2B5EF4-FFF2-40B4-BE49-F238E27FC236}">
                <a16:creationId xmlns:a16="http://schemas.microsoft.com/office/drawing/2014/main" id="{828D1833-2BE1-441B-B8B3-AE0A71FF6BA9}"/>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Nhận</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xét</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về</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môi</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trường</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sống</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Dự</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lang="en-US" sz="2800" dirty="0" err="1">
                <a:solidFill>
                  <a:srgbClr val="F15A24"/>
                </a:solidFill>
                <a:latin typeface="Arial" panose="020B0604020202020204" pitchFamily="34" charset="0"/>
              </a:rPr>
              <a:t>đoán</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điều</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gì</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sẽ</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xảy</a:t>
            </a:r>
            <a:r>
              <a:rPr lang="en-US" sz="2800" dirty="0">
                <a:solidFill>
                  <a:srgbClr val="F15A24"/>
                </a:solidFill>
                <a:latin typeface="Arial" panose="020B0604020202020204" pitchFamily="34" charset="0"/>
              </a:rPr>
              <a:t> ra</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p>
        </p:txBody>
      </p:sp>
      <p:sp>
        <p:nvSpPr>
          <p:cNvPr id="74" name="Rounded Rectangle 44">
            <a:extLst>
              <a:ext uri="{FF2B5EF4-FFF2-40B4-BE49-F238E27FC236}">
                <a16:creationId xmlns:a16="http://schemas.microsoft.com/office/drawing/2014/main" id="{0ACF35AF-E9CA-434D-B22C-A3343E48BD15}"/>
              </a:ext>
            </a:extLst>
          </p:cNvPr>
          <p:cNvSpPr/>
          <p:nvPr/>
        </p:nvSpPr>
        <p:spPr>
          <a:xfrm>
            <a:off x="4759287" y="1571457"/>
            <a:ext cx="7337926" cy="1055608"/>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dirty="0">
                <a:solidFill>
                  <a:srgbClr val="0070C0"/>
                </a:solidFill>
              </a:rPr>
              <a:t>Hạn hán làm đất khô cằn, cỏ không mọc được</a:t>
            </a:r>
            <a:r>
              <a:rPr lang="en-US" sz="2800" b="1" dirty="0">
                <a:solidFill>
                  <a:srgbClr val="0070C0"/>
                </a:solidFill>
              </a:rPr>
              <a:t>.</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75" name="Rounded Rectangle 47">
            <a:extLst>
              <a:ext uri="{FF2B5EF4-FFF2-40B4-BE49-F238E27FC236}">
                <a16:creationId xmlns:a16="http://schemas.microsoft.com/office/drawing/2014/main" id="{434331D8-F368-4755-8B46-2F0C25C31E24}"/>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=&gt;</a:t>
            </a:r>
            <a:r>
              <a:rPr lang="vi-VN" sz="2800" b="1" dirty="0">
                <a:solidFill>
                  <a:srgbClr val="002060"/>
                </a:solidFill>
              </a:rPr>
              <a:t>Trâu có thể chết vì không kiếm được thức ăn</a:t>
            </a:r>
            <a:r>
              <a:rPr lang="en-US" sz="2800" b="1" dirty="0">
                <a:solidFill>
                  <a:srgbClr val="002060"/>
                </a:solidFill>
              </a:rPr>
              <a:t>.</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76" name="PA_图片 11">
            <a:hlinkClick r:id="rId4" action="ppaction://hlinksldjump"/>
            <a:extLst>
              <a:ext uri="{FF2B5EF4-FFF2-40B4-BE49-F238E27FC236}">
                <a16:creationId xmlns:a16="http://schemas.microsoft.com/office/drawing/2014/main" id="{2CAEC67D-2762-4813-AC1A-4CD22C68FB7A}"/>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8184B4D8-5534-4543-A63F-E6E6FFA68FC2}"/>
              </a:ext>
            </a:extLst>
          </p:cNvPr>
          <p:cNvPicPr>
            <a:picLocks noChangeAspect="1"/>
          </p:cNvPicPr>
          <p:nvPr/>
        </p:nvPicPr>
        <p:blipFill>
          <a:blip r:embed="rId6"/>
          <a:stretch>
            <a:fillRect/>
          </a:stretch>
        </p:blipFill>
        <p:spPr>
          <a:xfrm>
            <a:off x="286322" y="1289031"/>
            <a:ext cx="4552733" cy="3877099"/>
          </a:xfrm>
          <a:prstGeom prst="rect">
            <a:avLst/>
          </a:prstGeom>
        </p:spPr>
      </p:pic>
    </p:spTree>
    <p:extLst>
      <p:ext uri="{BB962C8B-B14F-4D97-AF65-F5344CB8AC3E}">
        <p14:creationId xmlns:p14="http://schemas.microsoft.com/office/powerpoint/2010/main" val="30657881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6"/>
                                        </p:tgtEl>
                                        <p:attrNameLst>
                                          <p:attrName>r</p:attrName>
                                        </p:attrNameLst>
                                      </p:cBhvr>
                                    </p:animRot>
                                    <p:animRot by="-240000">
                                      <p:cBhvr>
                                        <p:cTn id="15" dur="400" fill="hold">
                                          <p:stCondLst>
                                            <p:cond delay="400"/>
                                          </p:stCondLst>
                                        </p:cTn>
                                        <p:tgtEl>
                                          <p:spTgt spid="76"/>
                                        </p:tgtEl>
                                        <p:attrNameLst>
                                          <p:attrName>r</p:attrName>
                                        </p:attrNameLst>
                                      </p:cBhvr>
                                    </p:animRot>
                                    <p:animRot by="240000">
                                      <p:cBhvr>
                                        <p:cTn id="16" dur="400" fill="hold">
                                          <p:stCondLst>
                                            <p:cond delay="800"/>
                                          </p:stCondLst>
                                        </p:cTn>
                                        <p:tgtEl>
                                          <p:spTgt spid="76"/>
                                        </p:tgtEl>
                                        <p:attrNameLst>
                                          <p:attrName>r</p:attrName>
                                        </p:attrNameLst>
                                      </p:cBhvr>
                                    </p:animRot>
                                    <p:animRot by="-240000">
                                      <p:cBhvr>
                                        <p:cTn id="17" dur="400" fill="hold">
                                          <p:stCondLst>
                                            <p:cond delay="1200"/>
                                          </p:stCondLst>
                                        </p:cTn>
                                        <p:tgtEl>
                                          <p:spTgt spid="76"/>
                                        </p:tgtEl>
                                        <p:attrNameLst>
                                          <p:attrName>r</p:attrName>
                                        </p:attrNameLst>
                                      </p:cBhvr>
                                    </p:animRot>
                                    <p:animRot by="120000">
                                      <p:cBhvr>
                                        <p:cTn id="18" dur="400" fill="hold">
                                          <p:stCondLst>
                                            <p:cond delay="1600"/>
                                          </p:stCondLst>
                                        </p:cTn>
                                        <p:tgtEl>
                                          <p:spTgt spid="76"/>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3"/>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down)">
                                      <p:cBhvr>
                                        <p:cTn id="3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oogle Shape;2330;p68">
            <a:extLst>
              <a:ext uri="{FF2B5EF4-FFF2-40B4-BE49-F238E27FC236}">
                <a16:creationId xmlns:a16="http://schemas.microsoft.com/office/drawing/2014/main" id="{1E851A8D-B1C5-4A03-A237-34139B6D411D}"/>
              </a:ext>
            </a:extLst>
          </p:cNvPr>
          <p:cNvGrpSpPr/>
          <p:nvPr/>
        </p:nvGrpSpPr>
        <p:grpSpPr>
          <a:xfrm>
            <a:off x="9957548" y="4922566"/>
            <a:ext cx="2234452" cy="1034888"/>
            <a:chOff x="1520151" y="1188351"/>
            <a:chExt cx="6724877" cy="3114630"/>
          </a:xfrm>
        </p:grpSpPr>
        <p:sp>
          <p:nvSpPr>
            <p:cNvPr id="49" name="Google Shape;2331;p68">
              <a:extLst>
                <a:ext uri="{FF2B5EF4-FFF2-40B4-BE49-F238E27FC236}">
                  <a16:creationId xmlns:a16="http://schemas.microsoft.com/office/drawing/2014/main" id="{EBC02BFF-1F7B-4882-8F80-AB53B24417C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32;p68">
              <a:extLst>
                <a:ext uri="{FF2B5EF4-FFF2-40B4-BE49-F238E27FC236}">
                  <a16:creationId xmlns:a16="http://schemas.microsoft.com/office/drawing/2014/main" id="{0B3E994C-77AB-4AC2-AEAD-D2B678B3CB8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33;p68">
              <a:extLst>
                <a:ext uri="{FF2B5EF4-FFF2-40B4-BE49-F238E27FC236}">
                  <a16:creationId xmlns:a16="http://schemas.microsoft.com/office/drawing/2014/main" id="{F31D6124-F410-43A9-AF8F-364F615016A7}"/>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34;p68">
              <a:extLst>
                <a:ext uri="{FF2B5EF4-FFF2-40B4-BE49-F238E27FC236}">
                  <a16:creationId xmlns:a16="http://schemas.microsoft.com/office/drawing/2014/main" id="{7427C253-3B14-4068-ACA1-A4823EDAA30B}"/>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35;p68">
              <a:extLst>
                <a:ext uri="{FF2B5EF4-FFF2-40B4-BE49-F238E27FC236}">
                  <a16:creationId xmlns:a16="http://schemas.microsoft.com/office/drawing/2014/main" id="{07DA551D-6916-4419-9DBC-4705F3905095}"/>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36;p68">
              <a:extLst>
                <a:ext uri="{FF2B5EF4-FFF2-40B4-BE49-F238E27FC236}">
                  <a16:creationId xmlns:a16="http://schemas.microsoft.com/office/drawing/2014/main" id="{C67DB830-5B62-47C8-BEB7-ED2A3D5E732A}"/>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37;p68">
              <a:extLst>
                <a:ext uri="{FF2B5EF4-FFF2-40B4-BE49-F238E27FC236}">
                  <a16:creationId xmlns:a16="http://schemas.microsoft.com/office/drawing/2014/main" id="{3F552817-233F-4D45-8BCC-6D47BEE845F4}"/>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38;p68">
              <a:extLst>
                <a:ext uri="{FF2B5EF4-FFF2-40B4-BE49-F238E27FC236}">
                  <a16:creationId xmlns:a16="http://schemas.microsoft.com/office/drawing/2014/main" id="{44863C89-207A-4F32-B9A1-9F3E48EE736B}"/>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39;p68">
              <a:extLst>
                <a:ext uri="{FF2B5EF4-FFF2-40B4-BE49-F238E27FC236}">
                  <a16:creationId xmlns:a16="http://schemas.microsoft.com/office/drawing/2014/main" id="{6DE45A82-4F13-46CF-A0F4-99824883868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40;p68">
              <a:extLst>
                <a:ext uri="{FF2B5EF4-FFF2-40B4-BE49-F238E27FC236}">
                  <a16:creationId xmlns:a16="http://schemas.microsoft.com/office/drawing/2014/main" id="{FD1D78DA-CACF-47FD-80AD-A19A67F13BFF}"/>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41;p68">
              <a:extLst>
                <a:ext uri="{FF2B5EF4-FFF2-40B4-BE49-F238E27FC236}">
                  <a16:creationId xmlns:a16="http://schemas.microsoft.com/office/drawing/2014/main" id="{BCF2E418-067E-4D5E-9E8C-E8C6AD8446C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42;p68">
              <a:extLst>
                <a:ext uri="{FF2B5EF4-FFF2-40B4-BE49-F238E27FC236}">
                  <a16:creationId xmlns:a16="http://schemas.microsoft.com/office/drawing/2014/main" id="{05363A19-F164-4C21-9252-315488A30D64}"/>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43;p68">
              <a:extLst>
                <a:ext uri="{FF2B5EF4-FFF2-40B4-BE49-F238E27FC236}">
                  <a16:creationId xmlns:a16="http://schemas.microsoft.com/office/drawing/2014/main" id="{0FA3436D-444D-4B7F-8B9F-53F5FADE9E46}"/>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44;p68">
              <a:extLst>
                <a:ext uri="{FF2B5EF4-FFF2-40B4-BE49-F238E27FC236}">
                  <a16:creationId xmlns:a16="http://schemas.microsoft.com/office/drawing/2014/main" id="{2FD7BCC3-C291-4B76-AB9B-374FBF3B3CCB}"/>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45;p68">
              <a:extLst>
                <a:ext uri="{FF2B5EF4-FFF2-40B4-BE49-F238E27FC236}">
                  <a16:creationId xmlns:a16="http://schemas.microsoft.com/office/drawing/2014/main" id="{EBB1BF50-7EF5-4A76-930A-C12E13F7FF2C}"/>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46;p68">
              <a:extLst>
                <a:ext uri="{FF2B5EF4-FFF2-40B4-BE49-F238E27FC236}">
                  <a16:creationId xmlns:a16="http://schemas.microsoft.com/office/drawing/2014/main" id="{D2A231F4-9FE8-43C0-B4B2-C04D54CF6247}"/>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47;p68">
              <a:extLst>
                <a:ext uri="{FF2B5EF4-FFF2-40B4-BE49-F238E27FC236}">
                  <a16:creationId xmlns:a16="http://schemas.microsoft.com/office/drawing/2014/main" id="{0748F5B3-13F8-4441-A7D8-1B99B128AD4A}"/>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348;p68">
              <a:extLst>
                <a:ext uri="{FF2B5EF4-FFF2-40B4-BE49-F238E27FC236}">
                  <a16:creationId xmlns:a16="http://schemas.microsoft.com/office/drawing/2014/main" id="{BC989CAA-3156-4400-8E78-7881E8185B13}"/>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349;p68">
              <a:extLst>
                <a:ext uri="{FF2B5EF4-FFF2-40B4-BE49-F238E27FC236}">
                  <a16:creationId xmlns:a16="http://schemas.microsoft.com/office/drawing/2014/main" id="{A9412F17-65D5-407A-A279-0E52BBE96ADA}"/>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350;p68">
              <a:extLst>
                <a:ext uri="{FF2B5EF4-FFF2-40B4-BE49-F238E27FC236}">
                  <a16:creationId xmlns:a16="http://schemas.microsoft.com/office/drawing/2014/main" id="{4B12C1CE-DD20-4B13-AD97-54E914812B87}"/>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351;p68">
              <a:extLst>
                <a:ext uri="{FF2B5EF4-FFF2-40B4-BE49-F238E27FC236}">
                  <a16:creationId xmlns:a16="http://schemas.microsoft.com/office/drawing/2014/main" id="{48E6F827-F270-418A-9CCD-4A4B148812F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52;p68">
              <a:extLst>
                <a:ext uri="{FF2B5EF4-FFF2-40B4-BE49-F238E27FC236}">
                  <a16:creationId xmlns:a16="http://schemas.microsoft.com/office/drawing/2014/main" id="{86C7519B-8774-4FE5-BB5A-FAD65AB93AE4}"/>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53;p68">
              <a:extLst>
                <a:ext uri="{FF2B5EF4-FFF2-40B4-BE49-F238E27FC236}">
                  <a16:creationId xmlns:a16="http://schemas.microsoft.com/office/drawing/2014/main" id="{7A64E8FD-3798-48F0-8955-2A8399C93062}"/>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2" name="Rectangle 71">
            <a:extLst>
              <a:ext uri="{FF2B5EF4-FFF2-40B4-BE49-F238E27FC236}">
                <a16:creationId xmlns:a16="http://schemas.microsoft.com/office/drawing/2014/main" id="{DEEA02C0-6957-4EC2-B8FF-5591EED01CB4}"/>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Nhận</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xét</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về</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môi</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trường</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sống</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Dự</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lang="en-US" sz="2800" dirty="0" err="1">
                <a:solidFill>
                  <a:srgbClr val="F15A24"/>
                </a:solidFill>
                <a:latin typeface="Arial" panose="020B0604020202020204" pitchFamily="34" charset="0"/>
              </a:rPr>
              <a:t>đoán</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điều</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gì</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sẽ</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xảy</a:t>
            </a:r>
            <a:r>
              <a:rPr lang="en-US" sz="2800" dirty="0">
                <a:solidFill>
                  <a:srgbClr val="F15A24"/>
                </a:solidFill>
                <a:latin typeface="Arial" panose="020B0604020202020204" pitchFamily="34" charset="0"/>
              </a:rPr>
              <a:t> ra</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p>
        </p:txBody>
      </p:sp>
      <p:sp>
        <p:nvSpPr>
          <p:cNvPr id="73" name="Rounded Rectangle 44">
            <a:extLst>
              <a:ext uri="{FF2B5EF4-FFF2-40B4-BE49-F238E27FC236}">
                <a16:creationId xmlns:a16="http://schemas.microsoft.com/office/drawing/2014/main" id="{C051F3F2-6E63-4955-B30D-010D9B2BC964}"/>
              </a:ext>
            </a:extLst>
          </p:cNvPr>
          <p:cNvSpPr/>
          <p:nvPr/>
        </p:nvSpPr>
        <p:spPr>
          <a:xfrm>
            <a:off x="4759287" y="1571457"/>
            <a:ext cx="7337926" cy="1055608"/>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a:solidFill>
                  <a:srgbClr val="0070C0"/>
                </a:solidFill>
              </a:rPr>
              <a:t>Nước thải của nhà máy thông qua xử lí, đổ thẳng ra ao hồ. </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74" name="Rounded Rectangle 47">
            <a:extLst>
              <a:ext uri="{FF2B5EF4-FFF2-40B4-BE49-F238E27FC236}">
                <a16:creationId xmlns:a16="http://schemas.microsoft.com/office/drawing/2014/main" id="{F62CF0F5-D17E-4814-8CC2-E6F0E525E4E5}"/>
              </a:ext>
            </a:extLst>
          </p:cNvPr>
          <p:cNvSpPr/>
          <p:nvPr/>
        </p:nvSpPr>
        <p:spPr>
          <a:xfrm>
            <a:off x="5362575" y="2932844"/>
            <a:ext cx="6662163" cy="1532334"/>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=&gt;</a:t>
            </a:r>
            <a:r>
              <a:rPr lang="vi-VN" sz="2800" b="1" dirty="0">
                <a:solidFill>
                  <a:srgbClr val="002060"/>
                </a:solidFill>
              </a:rPr>
              <a:t>Nước thải chứa nhiều chất độc hại. Khiến động vật, thực vật có thể bị chết</a:t>
            </a:r>
            <a:r>
              <a:rPr lang="en-US" sz="2800" b="1" dirty="0">
                <a:solidFill>
                  <a:srgbClr val="002060"/>
                </a:solidFill>
              </a:rPr>
              <a:t>.</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75" name="PA_图片 11">
            <a:hlinkClick r:id="rId4" action="ppaction://hlinksldjump"/>
            <a:extLst>
              <a:ext uri="{FF2B5EF4-FFF2-40B4-BE49-F238E27FC236}">
                <a16:creationId xmlns:a16="http://schemas.microsoft.com/office/drawing/2014/main" id="{1A6599E3-38C6-4D7B-BDFE-AEC6EBCFB6B0}"/>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 name="Picture 3">
            <a:extLst>
              <a:ext uri="{FF2B5EF4-FFF2-40B4-BE49-F238E27FC236}">
                <a16:creationId xmlns:a16="http://schemas.microsoft.com/office/drawing/2014/main" id="{C3B9FE97-EA1F-4950-8137-284981441D63}"/>
              </a:ext>
            </a:extLst>
          </p:cNvPr>
          <p:cNvPicPr>
            <a:picLocks noChangeAspect="1"/>
          </p:cNvPicPr>
          <p:nvPr/>
        </p:nvPicPr>
        <p:blipFill>
          <a:blip r:embed="rId6"/>
          <a:stretch>
            <a:fillRect/>
          </a:stretch>
        </p:blipFill>
        <p:spPr>
          <a:xfrm>
            <a:off x="262167" y="1123146"/>
            <a:ext cx="4555776" cy="3860827"/>
          </a:xfrm>
          <a:prstGeom prst="rect">
            <a:avLst/>
          </a:prstGeom>
        </p:spPr>
      </p:pic>
    </p:spTree>
    <p:extLst>
      <p:ext uri="{BB962C8B-B14F-4D97-AF65-F5344CB8AC3E}">
        <p14:creationId xmlns:p14="http://schemas.microsoft.com/office/powerpoint/2010/main" val="6359658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5"/>
                                        </p:tgtEl>
                                      </p:cBhvr>
                                    </p:animEffect>
                                    <p:animScale>
                                      <p:cBhvr>
                                        <p:cTn id="12" dur="250" autoRev="1" fill="hold"/>
                                        <p:tgtEl>
                                          <p:spTgt spid="75"/>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5"/>
                                        </p:tgtEl>
                                        <p:attrNameLst>
                                          <p:attrName>r</p:attrName>
                                        </p:attrNameLst>
                                      </p:cBhvr>
                                    </p:animRot>
                                    <p:animRot by="-240000">
                                      <p:cBhvr>
                                        <p:cTn id="15" dur="400" fill="hold">
                                          <p:stCondLst>
                                            <p:cond delay="400"/>
                                          </p:stCondLst>
                                        </p:cTn>
                                        <p:tgtEl>
                                          <p:spTgt spid="75"/>
                                        </p:tgtEl>
                                        <p:attrNameLst>
                                          <p:attrName>r</p:attrName>
                                        </p:attrNameLst>
                                      </p:cBhvr>
                                    </p:animRot>
                                    <p:animRot by="240000">
                                      <p:cBhvr>
                                        <p:cTn id="16" dur="400" fill="hold">
                                          <p:stCondLst>
                                            <p:cond delay="800"/>
                                          </p:stCondLst>
                                        </p:cTn>
                                        <p:tgtEl>
                                          <p:spTgt spid="75"/>
                                        </p:tgtEl>
                                        <p:attrNameLst>
                                          <p:attrName>r</p:attrName>
                                        </p:attrNameLst>
                                      </p:cBhvr>
                                    </p:animRot>
                                    <p:animRot by="-240000">
                                      <p:cBhvr>
                                        <p:cTn id="17" dur="400" fill="hold">
                                          <p:stCondLst>
                                            <p:cond delay="1200"/>
                                          </p:stCondLst>
                                        </p:cTn>
                                        <p:tgtEl>
                                          <p:spTgt spid="75"/>
                                        </p:tgtEl>
                                        <p:attrNameLst>
                                          <p:attrName>r</p:attrName>
                                        </p:attrNameLst>
                                      </p:cBhvr>
                                    </p:animRot>
                                    <p:animRot by="120000">
                                      <p:cBhvr>
                                        <p:cTn id="18" dur="400" fill="hold">
                                          <p:stCondLst>
                                            <p:cond delay="1600"/>
                                          </p:stCondLst>
                                        </p:cTn>
                                        <p:tgtEl>
                                          <p:spTgt spid="75"/>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2"/>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down)">
                                      <p:cBhvr>
                                        <p:cTn id="3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2330;p68">
            <a:extLst>
              <a:ext uri="{FF2B5EF4-FFF2-40B4-BE49-F238E27FC236}">
                <a16:creationId xmlns:a16="http://schemas.microsoft.com/office/drawing/2014/main" id="{DFE8EBD4-5080-4CB3-A37A-81C04C9DBAB4}"/>
              </a:ext>
            </a:extLst>
          </p:cNvPr>
          <p:cNvGrpSpPr/>
          <p:nvPr/>
        </p:nvGrpSpPr>
        <p:grpSpPr>
          <a:xfrm>
            <a:off x="9957548" y="4922566"/>
            <a:ext cx="2234452" cy="1034888"/>
            <a:chOff x="1520151" y="1188351"/>
            <a:chExt cx="6724877" cy="3114630"/>
          </a:xfrm>
        </p:grpSpPr>
        <p:sp>
          <p:nvSpPr>
            <p:cNvPr id="51" name="Google Shape;2331;p68">
              <a:extLst>
                <a:ext uri="{FF2B5EF4-FFF2-40B4-BE49-F238E27FC236}">
                  <a16:creationId xmlns:a16="http://schemas.microsoft.com/office/drawing/2014/main" id="{74E5C192-0DC1-4858-A23F-FD90FD33B1B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32;p68">
              <a:extLst>
                <a:ext uri="{FF2B5EF4-FFF2-40B4-BE49-F238E27FC236}">
                  <a16:creationId xmlns:a16="http://schemas.microsoft.com/office/drawing/2014/main" id="{95650E84-B82F-466B-953F-D2193A820C52}"/>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33;p68">
              <a:extLst>
                <a:ext uri="{FF2B5EF4-FFF2-40B4-BE49-F238E27FC236}">
                  <a16:creationId xmlns:a16="http://schemas.microsoft.com/office/drawing/2014/main" id="{7B6B6B3B-2D23-43DF-B374-7300507CF22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34;p68">
              <a:extLst>
                <a:ext uri="{FF2B5EF4-FFF2-40B4-BE49-F238E27FC236}">
                  <a16:creationId xmlns:a16="http://schemas.microsoft.com/office/drawing/2014/main" id="{778E074C-6E9D-4033-9B5F-925A142D074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35;p68">
              <a:extLst>
                <a:ext uri="{FF2B5EF4-FFF2-40B4-BE49-F238E27FC236}">
                  <a16:creationId xmlns:a16="http://schemas.microsoft.com/office/drawing/2014/main" id="{386A8C5B-484B-43D1-8F68-84F376655E0A}"/>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36;p68">
              <a:extLst>
                <a:ext uri="{FF2B5EF4-FFF2-40B4-BE49-F238E27FC236}">
                  <a16:creationId xmlns:a16="http://schemas.microsoft.com/office/drawing/2014/main" id="{80902FBB-B169-48E8-85B2-3E1D20C6A031}"/>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37;p68">
              <a:extLst>
                <a:ext uri="{FF2B5EF4-FFF2-40B4-BE49-F238E27FC236}">
                  <a16:creationId xmlns:a16="http://schemas.microsoft.com/office/drawing/2014/main" id="{D9B981BD-0208-474F-AC07-13491360CF99}"/>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8;p68">
              <a:extLst>
                <a:ext uri="{FF2B5EF4-FFF2-40B4-BE49-F238E27FC236}">
                  <a16:creationId xmlns:a16="http://schemas.microsoft.com/office/drawing/2014/main" id="{0A110931-FB6B-4159-9D5F-47AA65383F80}"/>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39;p68">
              <a:extLst>
                <a:ext uri="{FF2B5EF4-FFF2-40B4-BE49-F238E27FC236}">
                  <a16:creationId xmlns:a16="http://schemas.microsoft.com/office/drawing/2014/main" id="{3418769E-AA49-40F1-B70C-1BF9E1CABF1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40;p68">
              <a:extLst>
                <a:ext uri="{FF2B5EF4-FFF2-40B4-BE49-F238E27FC236}">
                  <a16:creationId xmlns:a16="http://schemas.microsoft.com/office/drawing/2014/main" id="{9F79B442-0FD7-4EC8-937D-5C4C0A0C168E}"/>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41;p68">
              <a:extLst>
                <a:ext uri="{FF2B5EF4-FFF2-40B4-BE49-F238E27FC236}">
                  <a16:creationId xmlns:a16="http://schemas.microsoft.com/office/drawing/2014/main" id="{1704D8CD-B729-4571-A179-AFB0F3623115}"/>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42;p68">
              <a:extLst>
                <a:ext uri="{FF2B5EF4-FFF2-40B4-BE49-F238E27FC236}">
                  <a16:creationId xmlns:a16="http://schemas.microsoft.com/office/drawing/2014/main" id="{69FA794A-F23B-4EF6-8602-702809DF8A30}"/>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43;p68">
              <a:extLst>
                <a:ext uri="{FF2B5EF4-FFF2-40B4-BE49-F238E27FC236}">
                  <a16:creationId xmlns:a16="http://schemas.microsoft.com/office/drawing/2014/main" id="{55A2DE75-5F49-4E06-BDD1-563A6EDB265C}"/>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44;p68">
              <a:extLst>
                <a:ext uri="{FF2B5EF4-FFF2-40B4-BE49-F238E27FC236}">
                  <a16:creationId xmlns:a16="http://schemas.microsoft.com/office/drawing/2014/main" id="{D9F0E867-20FF-4F6E-A717-A554EA8D9B5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45;p68">
              <a:extLst>
                <a:ext uri="{FF2B5EF4-FFF2-40B4-BE49-F238E27FC236}">
                  <a16:creationId xmlns:a16="http://schemas.microsoft.com/office/drawing/2014/main" id="{97907290-BB67-4D41-928C-D66A7C0F7289}"/>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346;p68">
              <a:extLst>
                <a:ext uri="{FF2B5EF4-FFF2-40B4-BE49-F238E27FC236}">
                  <a16:creationId xmlns:a16="http://schemas.microsoft.com/office/drawing/2014/main" id="{FB1DCDAD-42F4-4B87-871E-0182AA9049D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347;p68">
              <a:extLst>
                <a:ext uri="{FF2B5EF4-FFF2-40B4-BE49-F238E27FC236}">
                  <a16:creationId xmlns:a16="http://schemas.microsoft.com/office/drawing/2014/main" id="{D0F8C1C1-6DB9-499D-84ED-5BAB9CBD1BBB}"/>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348;p68">
              <a:extLst>
                <a:ext uri="{FF2B5EF4-FFF2-40B4-BE49-F238E27FC236}">
                  <a16:creationId xmlns:a16="http://schemas.microsoft.com/office/drawing/2014/main" id="{7B79F40A-B399-47CE-BF26-4D27F03885B2}"/>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349;p68">
              <a:extLst>
                <a:ext uri="{FF2B5EF4-FFF2-40B4-BE49-F238E27FC236}">
                  <a16:creationId xmlns:a16="http://schemas.microsoft.com/office/drawing/2014/main" id="{87EE7DCF-D916-4A6B-A86C-2FBCA5AA928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50;p68">
              <a:extLst>
                <a:ext uri="{FF2B5EF4-FFF2-40B4-BE49-F238E27FC236}">
                  <a16:creationId xmlns:a16="http://schemas.microsoft.com/office/drawing/2014/main" id="{119332EF-B8E7-4EE2-BA09-F0C6B1BA12A4}"/>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51;p68">
              <a:extLst>
                <a:ext uri="{FF2B5EF4-FFF2-40B4-BE49-F238E27FC236}">
                  <a16:creationId xmlns:a16="http://schemas.microsoft.com/office/drawing/2014/main" id="{4B8E5CB2-01FF-4371-8298-656A56D27F55}"/>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2;p68">
              <a:extLst>
                <a:ext uri="{FF2B5EF4-FFF2-40B4-BE49-F238E27FC236}">
                  <a16:creationId xmlns:a16="http://schemas.microsoft.com/office/drawing/2014/main" id="{1236E2C7-7EF3-4305-965A-D712EA408540}"/>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353;p68">
              <a:extLst>
                <a:ext uri="{FF2B5EF4-FFF2-40B4-BE49-F238E27FC236}">
                  <a16:creationId xmlns:a16="http://schemas.microsoft.com/office/drawing/2014/main" id="{177769A4-4772-469E-9DBD-F46C819A0154}"/>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 name="Rectangle 73">
            <a:extLst>
              <a:ext uri="{FF2B5EF4-FFF2-40B4-BE49-F238E27FC236}">
                <a16:creationId xmlns:a16="http://schemas.microsoft.com/office/drawing/2014/main" id="{00956F73-E975-4C76-9DF9-B134FD6B8D77}"/>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Nhận</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xét</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về</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môi</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trường</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sống</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Dự</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lang="en-US" sz="2800" dirty="0" err="1">
                <a:solidFill>
                  <a:srgbClr val="F15A24"/>
                </a:solidFill>
                <a:latin typeface="Arial" panose="020B0604020202020204" pitchFamily="34" charset="0"/>
              </a:rPr>
              <a:t>đoán</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điều</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gì</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sẽ</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xảy</a:t>
            </a:r>
            <a:r>
              <a:rPr lang="en-US" sz="2800" dirty="0">
                <a:solidFill>
                  <a:srgbClr val="F15A24"/>
                </a:solidFill>
                <a:latin typeface="Arial" panose="020B0604020202020204" pitchFamily="34" charset="0"/>
              </a:rPr>
              <a:t> ra</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p>
        </p:txBody>
      </p:sp>
      <p:sp>
        <p:nvSpPr>
          <p:cNvPr id="75" name="Rounded Rectangle 44">
            <a:extLst>
              <a:ext uri="{FF2B5EF4-FFF2-40B4-BE49-F238E27FC236}">
                <a16:creationId xmlns:a16="http://schemas.microsoft.com/office/drawing/2014/main" id="{125C32E9-FC2E-43D0-ADD0-1147C15E5C6C}"/>
              </a:ext>
            </a:extLst>
          </p:cNvPr>
          <p:cNvSpPr/>
          <p:nvPr/>
        </p:nvSpPr>
        <p:spPr>
          <a:xfrm>
            <a:off x="5024693" y="1686921"/>
            <a:ext cx="7337926" cy="578882"/>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a:solidFill>
                  <a:srgbClr val="0070C0"/>
                </a:solidFill>
              </a:rPr>
              <a:t>Lũ lụt làm ngập cây cối nhà cửa</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76" name="Rounded Rectangle 47">
            <a:extLst>
              <a:ext uri="{FF2B5EF4-FFF2-40B4-BE49-F238E27FC236}">
                <a16:creationId xmlns:a16="http://schemas.microsoft.com/office/drawing/2014/main" id="{A32A1ACB-9B42-4A4C-B5D0-90C6B638A71A}"/>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=&gt;</a:t>
            </a:r>
            <a:r>
              <a:rPr lang="vi-VN" sz="2800" b="1" dirty="0">
                <a:solidFill>
                  <a:srgbClr val="002060"/>
                </a:solidFill>
              </a:rPr>
              <a:t>Cây bị ngập lâu trong nước sẽ chết, rễ cây không thở được. </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77" name="PA_图片 11">
            <a:hlinkClick r:id="rId4" action="ppaction://hlinksldjump"/>
            <a:extLst>
              <a:ext uri="{FF2B5EF4-FFF2-40B4-BE49-F238E27FC236}">
                <a16:creationId xmlns:a16="http://schemas.microsoft.com/office/drawing/2014/main" id="{EB71610A-9EDE-4677-BCFE-E15905FD4D2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8FCE8DE1-A3FA-4400-8AB9-5B9A58D2612F}"/>
              </a:ext>
            </a:extLst>
          </p:cNvPr>
          <p:cNvPicPr>
            <a:picLocks noChangeAspect="1"/>
          </p:cNvPicPr>
          <p:nvPr/>
        </p:nvPicPr>
        <p:blipFill>
          <a:blip r:embed="rId6"/>
          <a:stretch>
            <a:fillRect/>
          </a:stretch>
        </p:blipFill>
        <p:spPr>
          <a:xfrm>
            <a:off x="94787" y="1007814"/>
            <a:ext cx="4709215" cy="3914751"/>
          </a:xfrm>
          <a:prstGeom prst="rect">
            <a:avLst/>
          </a:prstGeom>
        </p:spPr>
      </p:pic>
    </p:spTree>
    <p:extLst>
      <p:ext uri="{BB962C8B-B14F-4D97-AF65-F5344CB8AC3E}">
        <p14:creationId xmlns:p14="http://schemas.microsoft.com/office/powerpoint/2010/main" val="21479212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7"/>
                                        </p:tgtEl>
                                      </p:cBhvr>
                                    </p:animEffect>
                                    <p:animScale>
                                      <p:cBhvr>
                                        <p:cTn id="12" dur="250" autoRev="1" fill="hold"/>
                                        <p:tgtEl>
                                          <p:spTgt spid="77"/>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7"/>
                                        </p:tgtEl>
                                        <p:attrNameLst>
                                          <p:attrName>r</p:attrName>
                                        </p:attrNameLst>
                                      </p:cBhvr>
                                    </p:animRot>
                                    <p:animRot by="-240000">
                                      <p:cBhvr>
                                        <p:cTn id="15" dur="400" fill="hold">
                                          <p:stCondLst>
                                            <p:cond delay="400"/>
                                          </p:stCondLst>
                                        </p:cTn>
                                        <p:tgtEl>
                                          <p:spTgt spid="77"/>
                                        </p:tgtEl>
                                        <p:attrNameLst>
                                          <p:attrName>r</p:attrName>
                                        </p:attrNameLst>
                                      </p:cBhvr>
                                    </p:animRot>
                                    <p:animRot by="240000">
                                      <p:cBhvr>
                                        <p:cTn id="16" dur="400" fill="hold">
                                          <p:stCondLst>
                                            <p:cond delay="800"/>
                                          </p:stCondLst>
                                        </p:cTn>
                                        <p:tgtEl>
                                          <p:spTgt spid="77"/>
                                        </p:tgtEl>
                                        <p:attrNameLst>
                                          <p:attrName>r</p:attrName>
                                        </p:attrNameLst>
                                      </p:cBhvr>
                                    </p:animRot>
                                    <p:animRot by="-240000">
                                      <p:cBhvr>
                                        <p:cTn id="17" dur="400" fill="hold">
                                          <p:stCondLst>
                                            <p:cond delay="1200"/>
                                          </p:stCondLst>
                                        </p:cTn>
                                        <p:tgtEl>
                                          <p:spTgt spid="77"/>
                                        </p:tgtEl>
                                        <p:attrNameLst>
                                          <p:attrName>r</p:attrName>
                                        </p:attrNameLst>
                                      </p:cBhvr>
                                    </p:animRot>
                                    <p:animRot by="120000">
                                      <p:cBhvr>
                                        <p:cTn id="18" dur="400" fill="hold">
                                          <p:stCondLst>
                                            <p:cond delay="1600"/>
                                          </p:stCondLst>
                                        </p:cTn>
                                        <p:tgtEl>
                                          <p:spTgt spid="77"/>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4"/>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1997357" y="232340"/>
            <a:ext cx="747715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5279"/>
                </a:solidFill>
              </a:rPr>
              <a:t>T</a:t>
            </a:r>
            <a:r>
              <a:rPr lang="vi-VN" sz="3200" dirty="0">
                <a:solidFill>
                  <a:srgbClr val="005279"/>
                </a:solidFill>
              </a:rPr>
              <a:t>hực vật, động vật cần môi trường cung cấp nước, không khí,...</a:t>
            </a:r>
            <a:endParaRPr kumimoji="0" lang="vi-VN" sz="3200" b="0" i="0" u="none" strike="noStrike" kern="1200" cap="none" spc="0" normalizeH="0" baseline="0" noProof="0" dirty="0">
              <a:ln>
                <a:noFill/>
              </a:ln>
              <a:solidFill>
                <a:srgbClr val="005279"/>
              </a:solidFill>
              <a:effectLst/>
              <a:uLnTx/>
              <a:uFillTx/>
              <a:latin typeface="Arial" panose="020B0604020202020204" pitchFamily="34" charset="0"/>
              <a:ea typeface="+mn-ea"/>
              <a:cs typeface="+mn-cs"/>
            </a:endParaRPr>
          </a:p>
        </p:txBody>
      </p:sp>
      <p:sp>
        <p:nvSpPr>
          <p:cNvPr id="19" name="Rounded Rectangular Callout 18"/>
          <p:cNvSpPr/>
          <p:nvPr/>
        </p:nvSpPr>
        <p:spPr>
          <a:xfrm>
            <a:off x="3327094" y="1872867"/>
            <a:ext cx="8780443" cy="1556133"/>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rPr>
              <a:t>Nếu không được cung cấp các nhu cầu kể trên thì thực vật, động vật có thể chết vì không có thức ăn, nước uống, không khí. </a:t>
            </a:r>
            <a:endParaRPr kumimoji="0" lang="vi-VN" sz="3200" b="0" i="0" u="none" strike="noStrike" kern="1200" cap="none" spc="0" normalizeH="0" baseline="0" noProof="0" dirty="0">
              <a:ln>
                <a:noFill/>
              </a:ln>
              <a:solidFill>
                <a:srgbClr val="6E4F2B"/>
              </a:solidFill>
              <a:effectLst/>
              <a:uLnTx/>
              <a:uFillTx/>
              <a:latin typeface="Arial" panose="020B0604020202020204" pitchFamily="34" charset="0"/>
              <a:ea typeface="+mn-ea"/>
              <a:cs typeface="+mn-cs"/>
            </a:endParaRPr>
          </a:p>
        </p:txBody>
      </p:sp>
      <p:sp>
        <p:nvSpPr>
          <p:cNvPr id="20" name="Rounded Rectangular Callout 19"/>
          <p:cNvSpPr/>
          <p:nvPr/>
        </p:nvSpPr>
        <p:spPr>
          <a:xfrm>
            <a:off x="5044912" y="3936105"/>
            <a:ext cx="6795153"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24962F"/>
                </a:solidFill>
              </a:rPr>
              <a:t>Phải bảo vệ môi trường sống của thực vật, động vật</a:t>
            </a:r>
            <a:r>
              <a:rPr lang="en-US" sz="3200" dirty="0">
                <a:solidFill>
                  <a:srgbClr val="24962F"/>
                </a:solidFill>
              </a:rPr>
              <a:t>.</a:t>
            </a:r>
            <a:endParaRPr kumimoji="0" lang="en-US" sz="3200" b="0" i="0" u="none" strike="noStrike" kern="1200" cap="none" spc="0" normalizeH="0" baseline="0" noProof="0" dirty="0">
              <a:ln>
                <a:noFill/>
              </a:ln>
              <a:solidFill>
                <a:srgbClr val="24962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57446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0"/>
                                  </p:iterate>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5" presetClass="emph" presetSubtype="0" grpId="1" nodeType="withEffect">
                                  <p:stCondLst>
                                    <p:cond delay="0"/>
                                  </p:stCondLst>
                                  <p:iterate type="lt">
                                    <p:tmAbs val="25"/>
                                  </p:iterate>
                                  <p:childTnLst>
                                    <p:set>
                                      <p:cBhvr override="childStyle">
                                        <p:cTn id="23"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94D2A89-D793-438D-A6F4-EB4A063A30A7}"/>
              </a:ext>
            </a:extLst>
          </p:cNvPr>
          <p:cNvPicPr>
            <a:picLocks noChangeAspect="1"/>
          </p:cNvPicPr>
          <p:nvPr/>
        </p:nvPicPr>
        <p:blipFill>
          <a:blip r:embed="rId3"/>
          <a:stretch>
            <a:fillRect/>
          </a:stretch>
        </p:blipFill>
        <p:spPr>
          <a:xfrm>
            <a:off x="3352379" y="88291"/>
            <a:ext cx="6328196" cy="1481456"/>
          </a:xfrm>
          <a:prstGeom prst="rect">
            <a:avLst/>
          </a:prstGeom>
        </p:spPr>
      </p:pic>
      <p:sp>
        <p:nvSpPr>
          <p:cNvPr id="19" name="TextBox 18">
            <a:extLst>
              <a:ext uri="{FF2B5EF4-FFF2-40B4-BE49-F238E27FC236}">
                <a16:creationId xmlns:a16="http://schemas.microsoft.com/office/drawing/2014/main" id="{40C0C347-CAF3-4B09-B783-3059216ED044}"/>
              </a:ext>
            </a:extLst>
          </p:cNvPr>
          <p:cNvSpPr txBox="1"/>
          <p:nvPr/>
        </p:nvSpPr>
        <p:spPr>
          <a:xfrm>
            <a:off x="543499" y="1090500"/>
            <a:ext cx="11105002" cy="2015936"/>
          </a:xfrm>
          <a:prstGeom prst="rect">
            <a:avLst/>
          </a:prstGeom>
          <a:noFill/>
        </p:spPr>
        <p:txBody>
          <a:bodyPr wrap="square" rtlCol="0">
            <a:spAutoFit/>
          </a:bodyPr>
          <a:lstStyle/>
          <a:p>
            <a:pPr marL="457200" indent="-457200" algn="just">
              <a:buFont typeface="Arial" panose="020B0604020202020204" pitchFamily="34" charset="0"/>
              <a:buChar char="•"/>
            </a:pPr>
            <a:r>
              <a:rPr lang="vi-VN" sz="2500" dirty="0">
                <a:solidFill>
                  <a:srgbClr val="0070C0"/>
                </a:solidFill>
                <a:latin typeface="Arial" panose="020B0604020202020204" pitchFamily="34" charset="0"/>
                <a:cs typeface="Arial" panose="020B0604020202020204" pitchFamily="34" charset="0"/>
              </a:rPr>
              <a:t>HS 1 cầm bóng và nói: “Nếu....” vừa tung bóng cho bạn tiếp theo. (Ví dụ: Nếu </a:t>
            </a:r>
            <a:r>
              <a:rPr lang="en-US" sz="2500" dirty="0">
                <a:solidFill>
                  <a:srgbClr val="0070C0"/>
                </a:solidFill>
                <a:latin typeface="Arial" panose="020B0604020202020204" pitchFamily="34" charset="0"/>
                <a:cs typeface="Arial" panose="020B0604020202020204" pitchFamily="34" charset="0"/>
              </a:rPr>
              <a:t>a</a:t>
            </a:r>
            <a:r>
              <a:rPr lang="vi-VN" sz="2500" dirty="0">
                <a:solidFill>
                  <a:srgbClr val="0070C0"/>
                </a:solidFill>
                <a:latin typeface="Arial" panose="020B0604020202020204" pitchFamily="34" charset="0"/>
                <a:cs typeface="Arial" panose="020B0604020202020204" pitchFamily="34" charset="0"/>
              </a:rPr>
              <a:t>o cạn nước). </a:t>
            </a:r>
          </a:p>
          <a:p>
            <a:pPr marL="457200" indent="-457200" algn="just">
              <a:buFont typeface="Arial" panose="020B0604020202020204" pitchFamily="34" charset="0"/>
              <a:buChar char="•"/>
            </a:pPr>
            <a:r>
              <a:rPr lang="vi-VN" sz="2500" dirty="0">
                <a:solidFill>
                  <a:srgbClr val="0070C0"/>
                </a:solidFill>
                <a:latin typeface="Arial" panose="020B0604020202020204" pitchFamily="34" charset="0"/>
                <a:cs typeface="Arial" panose="020B0604020202020204" pitchFamily="34" charset="0"/>
              </a:rPr>
              <a:t>HS 2 bắt được quả bóng sẽ phải nói “thì...” (V</a:t>
            </a:r>
            <a:r>
              <a:rPr lang="en-US" sz="2500" dirty="0">
                <a:solidFill>
                  <a:srgbClr val="0070C0"/>
                </a:solidFill>
                <a:latin typeface="Arial" panose="020B0604020202020204" pitchFamily="34" charset="0"/>
                <a:cs typeface="Arial" panose="020B0604020202020204" pitchFamily="34" charset="0"/>
              </a:rPr>
              <a:t>D</a:t>
            </a:r>
            <a:r>
              <a:rPr lang="vi-VN" sz="2500" dirty="0">
                <a:solidFill>
                  <a:srgbClr val="0070C0"/>
                </a:solidFill>
                <a:latin typeface="Arial" panose="020B0604020202020204" pitchFamily="34" charset="0"/>
                <a:cs typeface="Arial" panose="020B0604020202020204" pitchFamily="34" charset="0"/>
              </a:rPr>
              <a:t>: thì cá trong ao sẽ chết).</a:t>
            </a:r>
          </a:p>
          <a:p>
            <a:pPr marL="457200" indent="-457200" algn="just">
              <a:buFont typeface="Arial" panose="020B0604020202020204" pitchFamily="34" charset="0"/>
              <a:buChar char="•"/>
            </a:pPr>
            <a:r>
              <a:rPr lang="vi-VN" sz="2500" dirty="0">
                <a:solidFill>
                  <a:srgbClr val="0070C0"/>
                </a:solidFill>
                <a:latin typeface="Arial" panose="020B0604020202020204" pitchFamily="34" charset="0"/>
                <a:cs typeface="Arial" panose="020B0604020202020204" pitchFamily="34" charset="0"/>
              </a:rPr>
              <a:t>Ai không bắt được bóng sẽ thua, ai bắt được bóng nhưng nói câu “thì....” bị chậm thì tất cả cùng đếm 1,2,3 mà không trả lời được cũng sẽ bị thua. </a:t>
            </a:r>
          </a:p>
        </p:txBody>
      </p:sp>
      <p:pic>
        <p:nvPicPr>
          <p:cNvPr id="21" name="Picture 20">
            <a:extLst>
              <a:ext uri="{FF2B5EF4-FFF2-40B4-BE49-F238E27FC236}">
                <a16:creationId xmlns:a16="http://schemas.microsoft.com/office/drawing/2014/main" id="{C982B0B7-B81D-4831-8A1E-88EF7C41E162}"/>
              </a:ext>
            </a:extLst>
          </p:cNvPr>
          <p:cNvPicPr>
            <a:picLocks noChangeAspect="1"/>
          </p:cNvPicPr>
          <p:nvPr/>
        </p:nvPicPr>
        <p:blipFill>
          <a:blip r:embed="rId4"/>
          <a:stretch>
            <a:fillRect/>
          </a:stretch>
        </p:blipFill>
        <p:spPr>
          <a:xfrm>
            <a:off x="4572000" y="4369221"/>
            <a:ext cx="1019404" cy="2125066"/>
          </a:xfrm>
          <a:prstGeom prst="rect">
            <a:avLst/>
          </a:prstGeom>
        </p:spPr>
      </p:pic>
      <p:sp>
        <p:nvSpPr>
          <p:cNvPr id="22" name="Speech Bubble: Oval 21">
            <a:extLst>
              <a:ext uri="{FF2B5EF4-FFF2-40B4-BE49-F238E27FC236}">
                <a16:creationId xmlns:a16="http://schemas.microsoft.com/office/drawing/2014/main" id="{07B326CA-8C33-434A-A0F8-A3355CC2024D}"/>
              </a:ext>
            </a:extLst>
          </p:cNvPr>
          <p:cNvSpPr/>
          <p:nvPr/>
        </p:nvSpPr>
        <p:spPr>
          <a:xfrm>
            <a:off x="1134737" y="3635566"/>
            <a:ext cx="3437263" cy="1277957"/>
          </a:xfrm>
          <a:prstGeom prst="wedgeEllipseCallout">
            <a:avLst>
              <a:gd name="adj1" fmla="val 52564"/>
              <a:gd name="adj2" fmla="val 42673"/>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p>
        </p:txBody>
      </p:sp>
      <p:pic>
        <p:nvPicPr>
          <p:cNvPr id="24" name="Picture 23">
            <a:extLst>
              <a:ext uri="{FF2B5EF4-FFF2-40B4-BE49-F238E27FC236}">
                <a16:creationId xmlns:a16="http://schemas.microsoft.com/office/drawing/2014/main" id="{D33F7CE8-4DA0-4F76-AB6A-EFBF5D64D4D4}"/>
              </a:ext>
            </a:extLst>
          </p:cNvPr>
          <p:cNvPicPr>
            <a:picLocks noChangeAspect="1"/>
          </p:cNvPicPr>
          <p:nvPr/>
        </p:nvPicPr>
        <p:blipFill>
          <a:blip r:embed="rId5"/>
          <a:stretch>
            <a:fillRect/>
          </a:stretch>
        </p:blipFill>
        <p:spPr>
          <a:xfrm>
            <a:off x="5964027" y="4174072"/>
            <a:ext cx="1104900" cy="2352675"/>
          </a:xfrm>
          <a:prstGeom prst="rect">
            <a:avLst/>
          </a:prstGeom>
        </p:spPr>
      </p:pic>
      <p:sp>
        <p:nvSpPr>
          <p:cNvPr id="25" name="Speech Bubble: Oval 24">
            <a:extLst>
              <a:ext uri="{FF2B5EF4-FFF2-40B4-BE49-F238E27FC236}">
                <a16:creationId xmlns:a16="http://schemas.microsoft.com/office/drawing/2014/main" id="{EE92B1FE-E601-4B82-9971-D17281919B2D}"/>
              </a:ext>
            </a:extLst>
          </p:cNvPr>
          <p:cNvSpPr/>
          <p:nvPr/>
        </p:nvSpPr>
        <p:spPr>
          <a:xfrm>
            <a:off x="7310035" y="3535093"/>
            <a:ext cx="4555131" cy="1277957"/>
          </a:xfrm>
          <a:prstGeom prst="wedgeEllipseCallout">
            <a:avLst>
              <a:gd name="adj1" fmla="val -52564"/>
              <a:gd name="adj2" fmla="val 46983"/>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chết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925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outHorizont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outHorizont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outHorizontal)">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9" name="Rounded Rectangular Callout 18"/>
          <p:cNvSpPr/>
          <p:nvPr/>
        </p:nvSpPr>
        <p:spPr>
          <a:xfrm>
            <a:off x="892253" y="1629912"/>
            <a:ext cx="8383949" cy="1014211"/>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rPr>
              <a:t>Qua trò chơi, các em rút ra được điều gì?</a:t>
            </a:r>
            <a:endParaRPr kumimoji="0" lang="vi-VN" sz="3200" b="0" i="0" u="none" strike="noStrike" kern="1200" cap="none" spc="0" normalizeH="0" baseline="0" noProof="0" dirty="0">
              <a:ln>
                <a:noFill/>
              </a:ln>
              <a:solidFill>
                <a:srgbClr val="6E4F2B"/>
              </a:solidFill>
              <a:effectLst/>
              <a:uLnTx/>
              <a:uFillTx/>
              <a:latin typeface="Arial" panose="020B0604020202020204" pitchFamily="34" charset="0"/>
              <a:ea typeface="+mn-ea"/>
              <a:cs typeface="+mn-cs"/>
            </a:endParaRPr>
          </a:p>
        </p:txBody>
      </p:sp>
      <p:sp>
        <p:nvSpPr>
          <p:cNvPr id="20" name="Rounded Rectangular Callout 19"/>
          <p:cNvSpPr/>
          <p:nvPr/>
        </p:nvSpPr>
        <p:spPr>
          <a:xfrm>
            <a:off x="3855090" y="2991545"/>
            <a:ext cx="6886356"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24962F"/>
                </a:solidFill>
              </a:rPr>
              <a:t>Vì sao phải bảo vệ môi trường sống của thực vật và động vật?</a:t>
            </a:r>
            <a:endParaRPr kumimoji="0" lang="en-US" sz="3200" b="0" i="0" u="none" strike="noStrike" kern="1200" cap="none" spc="0" normalizeH="0" baseline="0" noProof="0" dirty="0">
              <a:ln>
                <a:noFill/>
              </a:ln>
              <a:solidFill>
                <a:srgbClr val="24962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1381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a:extLst>
              <a:ext uri="{28A0092B-C50C-407E-A947-70E740481C1C}">
                <a14:useLocalDpi xmlns:a14="http://schemas.microsoft.com/office/drawing/2010/main" val="0"/>
              </a:ext>
            </a:extLst>
          </a:blip>
          <a:srcRect l="52422" t="262" r="1189" b="10016"/>
          <a:stretch/>
        </p:blipFill>
        <p:spPr>
          <a:xfrm>
            <a:off x="9400054" y="3920820"/>
            <a:ext cx="2791946" cy="2699995"/>
          </a:xfrm>
          <a:prstGeom prst="rect">
            <a:avLst/>
          </a:prstGeom>
        </p:spPr>
      </p:pic>
      <p:pic>
        <p:nvPicPr>
          <p:cNvPr id="12" name="Picture 11">
            <a:extLst>
              <a:ext uri="{FF2B5EF4-FFF2-40B4-BE49-F238E27FC236}">
                <a16:creationId xmlns:a16="http://schemas.microsoft.com/office/drawing/2014/main" id="{86A305A0-8ECF-4D2C-B9FA-12AA47BFAEEC}"/>
              </a:ext>
            </a:extLst>
          </p:cNvPr>
          <p:cNvPicPr>
            <a:picLocks noChangeAspect="1"/>
          </p:cNvPicPr>
          <p:nvPr/>
        </p:nvPicPr>
        <p:blipFill>
          <a:blip r:embed="rId4"/>
          <a:stretch>
            <a:fillRect/>
          </a:stretch>
        </p:blipFill>
        <p:spPr>
          <a:xfrm>
            <a:off x="429657" y="1523379"/>
            <a:ext cx="11549255" cy="2156255"/>
          </a:xfrm>
          <a:prstGeom prst="rect">
            <a:avLst/>
          </a:prstGeom>
        </p:spPr>
      </p:pic>
    </p:spTree>
    <p:extLst>
      <p:ext uri="{BB962C8B-B14F-4D97-AF65-F5344CB8AC3E}">
        <p14:creationId xmlns:p14="http://schemas.microsoft.com/office/powerpoint/2010/main" val="16689704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1852933" y="2101995"/>
            <a:ext cx="9169179" cy="3072650"/>
          </a:xfrm>
          <a:prstGeom prst="rect">
            <a:avLst/>
          </a:prstGeom>
        </p:spPr>
      </p:pic>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328;p68">
            <a:extLst>
              <a:ext uri="{FF2B5EF4-FFF2-40B4-BE49-F238E27FC236}">
                <a16:creationId xmlns:a16="http://schemas.microsoft.com/office/drawing/2014/main" id="{AF9985D9-6789-47E5-96EB-ED13A7A99D6F}"/>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TextBox 54">
            <a:extLst>
              <a:ext uri="{FF2B5EF4-FFF2-40B4-BE49-F238E27FC236}">
                <a16:creationId xmlns:a16="http://schemas.microsoft.com/office/drawing/2014/main" id="{0C54F76A-262E-4076-85F5-0676692586E9}"/>
              </a:ext>
            </a:extLst>
          </p:cNvPr>
          <p:cNvSpPr txBox="1"/>
          <p:nvPr/>
        </p:nvSpPr>
        <p:spPr>
          <a:xfrm>
            <a:off x="8734194" y="1492687"/>
            <a:ext cx="3457806" cy="17366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err="1">
                <a:solidFill>
                  <a:srgbClr val="F15A24"/>
                </a:solidFill>
                <a:latin typeface="Arial" panose="020B0604020202020204" pitchFamily="34" charset="0"/>
              </a:rPr>
              <a:t>Em</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cần</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làm</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gì</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để</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bảo</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vệ</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môi</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trường</a:t>
            </a:r>
            <a:r>
              <a:rPr lang="en-US" sz="3200" dirty="0">
                <a:solidFill>
                  <a:srgbClr val="F15A24"/>
                </a:solidFill>
                <a:latin typeface="Arial" panose="020B0604020202020204" pitchFamily="34" charset="0"/>
              </a:rPr>
              <a:t>?</a:t>
            </a:r>
          </a:p>
        </p:txBody>
      </p:sp>
      <p:pic>
        <p:nvPicPr>
          <p:cNvPr id="2" name="Phim hoạt hình Bé bảo vệ môi trường">
            <a:hlinkClick r:id="" action="ppaction://media"/>
            <a:extLst>
              <a:ext uri="{FF2B5EF4-FFF2-40B4-BE49-F238E27FC236}">
                <a16:creationId xmlns:a16="http://schemas.microsoft.com/office/drawing/2014/main" id="{315B1F6B-755E-4008-9072-72D2C4652C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711535"/>
            <a:ext cx="8109745" cy="499328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5"/>
                                        </p:tgtEl>
                                        <p:attrNameLst>
                                          <p:attrName>style.fontWeight</p:attrName>
                                        </p:attrNameLst>
                                      </p:cBhvr>
                                      <p:to>
                                        <p:strVal val="bold"/>
                                      </p:to>
                                    </p:set>
                                  </p:childTnLst>
                                </p:cTn>
                              </p:par>
                            </p:childTnLst>
                          </p:cTn>
                        </p:par>
                        <p:par>
                          <p:cTn id="7" fill="hold">
                            <p:stCondLst>
                              <p:cond delay="675"/>
                            </p:stCondLst>
                            <p:childTnLst>
                              <p:par>
                                <p:cTn id="8" presetID="1" presetClass="mediacall" presetSubtype="0" fill="hold" nodeType="afterEffect">
                                  <p:stCondLst>
                                    <p:cond delay="0"/>
                                  </p:stCondLst>
                                  <p:childTnLst>
                                    <p:cmd type="call" cmd="playFrom(0.0)">
                                      <p:cBhvr>
                                        <p:cTn id="9" dur="296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0EB93-3A62-43D1-80BB-426C7B71DC72}"/>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4435571" y="700405"/>
            <a:ext cx="4245610" cy="1599565"/>
          </a:xfrm>
          <a:prstGeom prst="rect">
            <a:avLst/>
          </a:prstGeom>
          <a:noFill/>
          <a:ln w="9525">
            <a:noFill/>
          </a:ln>
        </p:spPr>
      </p:pic>
      <p:sp>
        <p:nvSpPr>
          <p:cNvPr id="5" name="圆角矩形 1">
            <a:extLst>
              <a:ext uri="{FF2B5EF4-FFF2-40B4-BE49-F238E27FC236}">
                <a16:creationId xmlns:a16="http://schemas.microsoft.com/office/drawing/2014/main" id="{9BA1932E-48E6-4911-9EFA-D7C382C1B939}"/>
              </a:ext>
            </a:extLst>
          </p:cNvPr>
          <p:cNvSpPr/>
          <p:nvPr/>
        </p:nvSpPr>
        <p:spPr>
          <a:xfrm>
            <a:off x="3419475" y="0"/>
            <a:ext cx="681672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251700AB-4BE7-4294-872F-DF9ADCEBBE1E}"/>
              </a:ext>
            </a:extLst>
          </p:cNvPr>
          <p:cNvPicPr>
            <a:picLocks noChangeAspect="1"/>
          </p:cNvPicPr>
          <p:nvPr/>
        </p:nvPicPr>
        <p:blipFill>
          <a:blip r:embed="rId4"/>
          <a:stretch>
            <a:fillRect/>
          </a:stretch>
        </p:blipFill>
        <p:spPr>
          <a:xfrm>
            <a:off x="4898292" y="1265644"/>
            <a:ext cx="3706689" cy="859611"/>
          </a:xfrm>
          <a:prstGeom prst="rect">
            <a:avLst/>
          </a:prstGeom>
        </p:spPr>
      </p:pic>
      <p:pic>
        <p:nvPicPr>
          <p:cNvPr id="6" name="Picture 5">
            <a:extLst>
              <a:ext uri="{FF2B5EF4-FFF2-40B4-BE49-F238E27FC236}">
                <a16:creationId xmlns:a16="http://schemas.microsoft.com/office/drawing/2014/main" id="{2D07A1EE-8141-47EC-9769-FDBEF6D23DE7}"/>
              </a:ext>
            </a:extLst>
          </p:cNvPr>
          <p:cNvPicPr>
            <a:picLocks noChangeAspect="1"/>
          </p:cNvPicPr>
          <p:nvPr/>
        </p:nvPicPr>
        <p:blipFill>
          <a:blip r:embed="rId5"/>
          <a:stretch>
            <a:fillRect/>
          </a:stretch>
        </p:blipFill>
        <p:spPr>
          <a:xfrm>
            <a:off x="1847162" y="2426925"/>
            <a:ext cx="8242506" cy="2578832"/>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a:extLst>
              <a:ext uri="{28A0092B-C50C-407E-A947-70E740481C1C}">
                <a14:useLocalDpi xmlns:a14="http://schemas.microsoft.com/office/drawing/2010/main" val="0"/>
              </a:ext>
            </a:extLst>
          </a:blip>
          <a:srcRect l="52422" t="262" r="1189" b="10016"/>
          <a:stretch/>
        </p:blipFill>
        <p:spPr>
          <a:xfrm>
            <a:off x="369895" y="2276474"/>
            <a:ext cx="4366978" cy="4223155"/>
          </a:xfrm>
          <a:prstGeom prst="rect">
            <a:avLst/>
          </a:prstGeom>
        </p:spPr>
      </p:pic>
      <p:grpSp>
        <p:nvGrpSpPr>
          <p:cNvPr id="5" name="Group 4">
            <a:extLst>
              <a:ext uri="{FF2B5EF4-FFF2-40B4-BE49-F238E27FC236}">
                <a16:creationId xmlns:a16="http://schemas.microsoft.com/office/drawing/2014/main" id="{A6363C6C-D3FF-4F7B-BA44-FF1B464BAEAB}"/>
              </a:ext>
            </a:extLst>
          </p:cNvPr>
          <p:cNvGrpSpPr/>
          <p:nvPr/>
        </p:nvGrpSpPr>
        <p:grpSpPr>
          <a:xfrm>
            <a:off x="4353648" y="358371"/>
            <a:ext cx="7545380" cy="3664585"/>
            <a:chOff x="4457" y="2084"/>
            <a:chExt cx="9858" cy="5771"/>
          </a:xfrm>
          <a:solidFill>
            <a:schemeClr val="accent4">
              <a:lumMod val="60000"/>
              <a:lumOff val="40000"/>
            </a:schemeClr>
          </a:solidFill>
        </p:grpSpPr>
        <p:sp>
          <p:nvSpPr>
            <p:cNvPr id="6" name="椭圆 42">
              <a:extLst>
                <a:ext uri="{FF2B5EF4-FFF2-40B4-BE49-F238E27FC236}">
                  <a16:creationId xmlns:a16="http://schemas.microsoft.com/office/drawing/2014/main" id="{13C98704-A435-4220-A94A-BC8A430E700B}"/>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a:extLst>
                <a:ext uri="{FF2B5EF4-FFF2-40B4-BE49-F238E27FC236}">
                  <a16:creationId xmlns:a16="http://schemas.microsoft.com/office/drawing/2014/main" id="{33FA6540-81F1-4CC0-9036-753731EC09E3}"/>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a:extLst>
                <a:ext uri="{FF2B5EF4-FFF2-40B4-BE49-F238E27FC236}">
                  <a16:creationId xmlns:a16="http://schemas.microsoft.com/office/drawing/2014/main" id="{DB949BED-5D43-410B-AC6F-66A216B51995}"/>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a:extLst>
                <a:ext uri="{FF2B5EF4-FFF2-40B4-BE49-F238E27FC236}">
                  <a16:creationId xmlns:a16="http://schemas.microsoft.com/office/drawing/2014/main" id="{FD1183F3-A416-4FA8-956C-7D26C755862A}"/>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0" name="椭圆 42">
              <a:extLst>
                <a:ext uri="{FF2B5EF4-FFF2-40B4-BE49-F238E27FC236}">
                  <a16:creationId xmlns:a16="http://schemas.microsoft.com/office/drawing/2014/main" id="{709737DF-AC41-42BA-909A-CD88DFA61B62}"/>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3" name="Picture 12">
            <a:extLst>
              <a:ext uri="{FF2B5EF4-FFF2-40B4-BE49-F238E27FC236}">
                <a16:creationId xmlns:a16="http://schemas.microsoft.com/office/drawing/2014/main" id="{B816C217-D21D-4A1D-9D72-EA9FC0BA4E42}"/>
              </a:ext>
            </a:extLst>
          </p:cNvPr>
          <p:cNvPicPr>
            <a:picLocks noChangeAspect="1"/>
          </p:cNvPicPr>
          <p:nvPr/>
        </p:nvPicPr>
        <p:blipFill>
          <a:blip r:embed="rId4"/>
          <a:stretch>
            <a:fillRect/>
          </a:stretch>
        </p:blipFill>
        <p:spPr>
          <a:xfrm>
            <a:off x="4133520" y="1800133"/>
            <a:ext cx="7620660" cy="1511939"/>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Vector Illustration. Light Bulb With Rays Of Light. Cartoon Funny.. Royalty  Free Cliparts, Vectors, And Stock Illustration. Image 66658013.">
            <a:extLst>
              <a:ext uri="{FF2B5EF4-FFF2-40B4-BE49-F238E27FC236}">
                <a16:creationId xmlns:a16="http://schemas.microsoft.com/office/drawing/2014/main" id="{05DDC880-7AF8-4F38-B41E-930722069103}"/>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0">
            <a:extLst>
              <a:ext uri="{FF2B5EF4-FFF2-40B4-BE49-F238E27FC236}">
                <a16:creationId xmlns:a16="http://schemas.microsoft.com/office/drawing/2014/main" id="{5BB963C6-F482-4634-928D-48F6A677A035}"/>
              </a:ext>
            </a:extLst>
          </p:cNvPr>
          <p:cNvSpPr/>
          <p:nvPr/>
        </p:nvSpPr>
        <p:spPr>
          <a:xfrm>
            <a:off x="1470657" y="281643"/>
            <a:ext cx="10083168" cy="578882"/>
          </a:xfrm>
          <a:prstGeom prst="roundRect">
            <a:avLst/>
          </a:prstGeom>
          <a:noFill/>
        </p:spPr>
        <p:txBody>
          <a:bodyPr wrap="square">
            <a:spAutoFit/>
          </a:bodyPr>
          <a:lstStyle/>
          <a:p>
            <a:pPr algn="just"/>
            <a:r>
              <a:rPr lang="en-US" sz="2800" b="1" dirty="0">
                <a:solidFill>
                  <a:srgbClr val="F15A24"/>
                </a:solidFill>
                <a:latin typeface="Arial" panose="020B0604020202020204" pitchFamily="34" charset="0"/>
              </a:rPr>
              <a:t>Quan </a:t>
            </a:r>
            <a:r>
              <a:rPr lang="en-US" sz="2800" b="1" dirty="0" err="1">
                <a:solidFill>
                  <a:srgbClr val="F15A24"/>
                </a:solidFill>
                <a:latin typeface="Arial" panose="020B0604020202020204" pitchFamily="34" charset="0"/>
              </a:rPr>
              <a:t>sát</a:t>
            </a:r>
            <a:r>
              <a:rPr lang="en-US" sz="2800" b="1" dirty="0">
                <a:solidFill>
                  <a:srgbClr val="F15A24"/>
                </a:solidFill>
                <a:latin typeface="Arial" panose="020B0604020202020204" pitchFamily="34" charset="0"/>
              </a:rPr>
              <a:t> </a:t>
            </a:r>
            <a:r>
              <a:rPr lang="en-US" sz="2800" b="1" dirty="0" err="1">
                <a:solidFill>
                  <a:srgbClr val="F15A24"/>
                </a:solidFill>
                <a:latin typeface="Arial" panose="020B0604020202020204" pitchFamily="34" charset="0"/>
              </a:rPr>
              <a:t>các</a:t>
            </a:r>
            <a:r>
              <a:rPr lang="en-US" sz="2800" b="1" dirty="0">
                <a:solidFill>
                  <a:srgbClr val="F15A24"/>
                </a:solidFill>
                <a:latin typeface="Arial" panose="020B0604020202020204" pitchFamily="34" charset="0"/>
              </a:rPr>
              <a:t> </a:t>
            </a:r>
            <a:r>
              <a:rPr lang="en-US" sz="2800" b="1" dirty="0" err="1">
                <a:solidFill>
                  <a:srgbClr val="F15A24"/>
                </a:solidFill>
                <a:latin typeface="Arial" panose="020B0604020202020204" pitchFamily="34" charset="0"/>
              </a:rPr>
              <a:t>Hình</a:t>
            </a:r>
            <a:r>
              <a:rPr lang="en-US" sz="2800" b="1" dirty="0">
                <a:solidFill>
                  <a:srgbClr val="F15A24"/>
                </a:solidFill>
                <a:latin typeface="Arial" panose="020B0604020202020204" pitchFamily="34" charset="0"/>
              </a:rPr>
              <a:t> 1-6 SGK </a:t>
            </a:r>
            <a:r>
              <a:rPr lang="en-US" sz="2800" b="1" dirty="0" err="1">
                <a:solidFill>
                  <a:srgbClr val="F15A24"/>
                </a:solidFill>
                <a:latin typeface="Arial" panose="020B0604020202020204" pitchFamily="34" charset="0"/>
              </a:rPr>
              <a:t>trang</a:t>
            </a:r>
            <a:r>
              <a:rPr lang="en-US" sz="2800" b="1" dirty="0">
                <a:solidFill>
                  <a:srgbClr val="F15A24"/>
                </a:solidFill>
                <a:latin typeface="Arial" panose="020B0604020202020204" pitchFamily="34" charset="0"/>
              </a:rPr>
              <a:t> 70 </a:t>
            </a:r>
            <a:r>
              <a:rPr lang="en-US" sz="2800" b="1" dirty="0" err="1">
                <a:solidFill>
                  <a:srgbClr val="F15A24"/>
                </a:solidFill>
                <a:latin typeface="Arial" panose="020B0604020202020204" pitchFamily="34" charset="0"/>
              </a:rPr>
              <a:t>và</a:t>
            </a:r>
            <a:r>
              <a:rPr lang="en-US" sz="2800" b="1" dirty="0">
                <a:solidFill>
                  <a:srgbClr val="F15A24"/>
                </a:solidFill>
                <a:latin typeface="Arial" panose="020B0604020202020204" pitchFamily="34" charset="0"/>
              </a:rPr>
              <a:t> </a:t>
            </a:r>
            <a:r>
              <a:rPr lang="en-US" sz="2800" b="1" dirty="0" err="1">
                <a:solidFill>
                  <a:srgbClr val="F15A24"/>
                </a:solidFill>
                <a:latin typeface="Arial" panose="020B0604020202020204" pitchFamily="34" charset="0"/>
              </a:rPr>
              <a:t>trả</a:t>
            </a:r>
            <a:r>
              <a:rPr lang="en-US" sz="2800" b="1" dirty="0">
                <a:solidFill>
                  <a:srgbClr val="F15A24"/>
                </a:solidFill>
                <a:latin typeface="Arial" panose="020B0604020202020204" pitchFamily="34" charset="0"/>
              </a:rPr>
              <a:t> </a:t>
            </a:r>
            <a:r>
              <a:rPr lang="en-US" sz="2800" b="1" dirty="0" err="1">
                <a:solidFill>
                  <a:srgbClr val="F15A24"/>
                </a:solidFill>
                <a:latin typeface="Arial" panose="020B0604020202020204" pitchFamily="34" charset="0"/>
              </a:rPr>
              <a:t>lời</a:t>
            </a:r>
            <a:r>
              <a:rPr lang="en-US" sz="2800" b="1" dirty="0">
                <a:solidFill>
                  <a:srgbClr val="F15A24"/>
                </a:solidFill>
                <a:latin typeface="Arial" panose="020B0604020202020204" pitchFamily="34" charset="0"/>
              </a:rPr>
              <a:t> </a:t>
            </a:r>
            <a:r>
              <a:rPr lang="en-US" sz="2800" b="1" dirty="0" err="1">
                <a:solidFill>
                  <a:srgbClr val="F15A24"/>
                </a:solidFill>
                <a:latin typeface="Arial" panose="020B0604020202020204" pitchFamily="34" charset="0"/>
              </a:rPr>
              <a:t>câu</a:t>
            </a:r>
            <a:r>
              <a:rPr lang="en-US" sz="2800" b="1" dirty="0">
                <a:solidFill>
                  <a:srgbClr val="F15A24"/>
                </a:solidFill>
                <a:latin typeface="Arial" panose="020B0604020202020204" pitchFamily="34" charset="0"/>
              </a:rPr>
              <a:t> </a:t>
            </a:r>
            <a:r>
              <a:rPr lang="en-US" sz="2800" b="1" dirty="0" err="1">
                <a:solidFill>
                  <a:srgbClr val="F15A24"/>
                </a:solidFill>
                <a:latin typeface="Arial" panose="020B0604020202020204" pitchFamily="34" charset="0"/>
              </a:rPr>
              <a:t>hỏi</a:t>
            </a:r>
            <a:r>
              <a:rPr lang="en-US" sz="2800" b="1" dirty="0">
                <a:solidFill>
                  <a:srgbClr val="F15A24"/>
                </a:solidFill>
                <a:latin typeface="Arial" panose="020B0604020202020204" pitchFamily="34" charset="0"/>
              </a:rPr>
              <a:t>: </a:t>
            </a:r>
          </a:p>
        </p:txBody>
      </p:sp>
      <p:sp>
        <p:nvSpPr>
          <p:cNvPr id="31" name="Rounded Rectangular Callout 14">
            <a:extLst>
              <a:ext uri="{FF2B5EF4-FFF2-40B4-BE49-F238E27FC236}">
                <a16:creationId xmlns:a16="http://schemas.microsoft.com/office/drawing/2014/main" id="{B3E9AAB7-1BE1-42D3-978A-11304B4E69A8}"/>
              </a:ext>
            </a:extLst>
          </p:cNvPr>
          <p:cNvSpPr/>
          <p:nvPr/>
        </p:nvSpPr>
        <p:spPr>
          <a:xfrm>
            <a:off x="2931539" y="907318"/>
            <a:ext cx="8810741" cy="451646"/>
          </a:xfrm>
          <a:prstGeom prst="wedgeRoundRectCallout">
            <a:avLst>
              <a:gd name="adj1" fmla="val -57714"/>
              <a:gd name="adj2" fmla="val -729"/>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dirty="0"/>
              <a:t>Nhận xét về môi trường sống của thực vật, động vật trong các hình. </a:t>
            </a:r>
            <a:endParaRPr lang="en-US" sz="2200" dirty="0"/>
          </a:p>
        </p:txBody>
      </p:sp>
      <p:sp>
        <p:nvSpPr>
          <p:cNvPr id="32" name="Rounded Rectangular Callout 14">
            <a:extLst>
              <a:ext uri="{FF2B5EF4-FFF2-40B4-BE49-F238E27FC236}">
                <a16:creationId xmlns:a16="http://schemas.microsoft.com/office/drawing/2014/main" id="{5B100ECD-9D6B-44AE-A8CA-5635817BA2F9}"/>
              </a:ext>
            </a:extLst>
          </p:cNvPr>
          <p:cNvSpPr/>
          <p:nvPr/>
        </p:nvSpPr>
        <p:spPr>
          <a:xfrm>
            <a:off x="2504268" y="1484973"/>
            <a:ext cx="9439390" cy="765856"/>
          </a:xfrm>
          <a:prstGeom prst="wedgeRoundRectCallout">
            <a:avLst>
              <a:gd name="adj1" fmla="val -53264"/>
              <a:gd name="adj2" fmla="val -4914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dirty="0"/>
              <a:t>Dự đoán điều gì sẽ xảy ra với thực vật và động vật khi sống trong môi trường như vậy? Vì sao?</a:t>
            </a:r>
            <a:endParaRPr lang="en-US" sz="2200" dirty="0"/>
          </a:p>
        </p:txBody>
      </p:sp>
      <p:pic>
        <p:nvPicPr>
          <p:cNvPr id="3" name="Picture 2">
            <a:extLst>
              <a:ext uri="{FF2B5EF4-FFF2-40B4-BE49-F238E27FC236}">
                <a16:creationId xmlns:a16="http://schemas.microsoft.com/office/drawing/2014/main" id="{53C94EA8-B712-4397-A1A4-A4701FFCA120}"/>
              </a:ext>
            </a:extLst>
          </p:cNvPr>
          <p:cNvPicPr>
            <a:picLocks noChangeAspect="1"/>
          </p:cNvPicPr>
          <p:nvPr/>
        </p:nvPicPr>
        <p:blipFill>
          <a:blip r:embed="rId4"/>
          <a:stretch>
            <a:fillRect/>
          </a:stretch>
        </p:blipFill>
        <p:spPr>
          <a:xfrm>
            <a:off x="2185216" y="2317463"/>
            <a:ext cx="8486157" cy="2325272"/>
          </a:xfrm>
          <a:prstGeom prst="rect">
            <a:avLst/>
          </a:prstGeom>
        </p:spPr>
      </p:pic>
      <p:pic>
        <p:nvPicPr>
          <p:cNvPr id="34" name="Picture 33">
            <a:extLst>
              <a:ext uri="{FF2B5EF4-FFF2-40B4-BE49-F238E27FC236}">
                <a16:creationId xmlns:a16="http://schemas.microsoft.com/office/drawing/2014/main" id="{5AED0905-BF08-484B-BB85-0FC7FB0EE9DD}"/>
              </a:ext>
            </a:extLst>
          </p:cNvPr>
          <p:cNvPicPr>
            <a:picLocks noChangeAspect="1"/>
          </p:cNvPicPr>
          <p:nvPr/>
        </p:nvPicPr>
        <p:blipFill>
          <a:blip r:embed="rId5"/>
          <a:stretch>
            <a:fillRect/>
          </a:stretch>
        </p:blipFill>
        <p:spPr>
          <a:xfrm>
            <a:off x="2257131" y="4540538"/>
            <a:ext cx="8510220" cy="2160456"/>
          </a:xfrm>
          <a:prstGeom prst="rect">
            <a:avLst/>
          </a:prstGeom>
        </p:spPr>
      </p:pic>
      <p:grpSp>
        <p:nvGrpSpPr>
          <p:cNvPr id="36" name="Group 35">
            <a:extLst>
              <a:ext uri="{FF2B5EF4-FFF2-40B4-BE49-F238E27FC236}">
                <a16:creationId xmlns:a16="http://schemas.microsoft.com/office/drawing/2014/main" id="{D1490E45-365D-430F-86CA-DBE70595FF3F}"/>
              </a:ext>
            </a:extLst>
          </p:cNvPr>
          <p:cNvGrpSpPr/>
          <p:nvPr/>
        </p:nvGrpSpPr>
        <p:grpSpPr>
          <a:xfrm>
            <a:off x="275418" y="980243"/>
            <a:ext cx="2228850" cy="1474919"/>
            <a:chOff x="335302" y="962262"/>
            <a:chExt cx="2228850" cy="1474919"/>
          </a:xfrm>
        </p:grpSpPr>
        <p:pic>
          <p:nvPicPr>
            <p:cNvPr id="21" name="Picture 20">
              <a:extLst>
                <a:ext uri="{FF2B5EF4-FFF2-40B4-BE49-F238E27FC236}">
                  <a16:creationId xmlns:a16="http://schemas.microsoft.com/office/drawing/2014/main" id="{442BD22C-ECA8-4B93-9DC8-5F606EF5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530" y="962262"/>
              <a:ext cx="1513609" cy="1065760"/>
            </a:xfrm>
            <a:prstGeom prst="rect">
              <a:avLst/>
            </a:prstGeom>
          </p:spPr>
        </p:pic>
        <p:sp>
          <p:nvSpPr>
            <p:cNvPr id="35" name="TextBox 34">
              <a:extLst>
                <a:ext uri="{FF2B5EF4-FFF2-40B4-BE49-F238E27FC236}">
                  <a16:creationId xmlns:a16="http://schemas.microsoft.com/office/drawing/2014/main" id="{35E09DC6-C70E-4EF2-8201-46495B315CA7}"/>
                </a:ext>
              </a:extLst>
            </p:cNvPr>
            <p:cNvSpPr txBox="1"/>
            <p:nvPr/>
          </p:nvSpPr>
          <p:spPr>
            <a:xfrm>
              <a:off x="335302" y="2067849"/>
              <a:ext cx="2228850" cy="369332"/>
            </a:xfrm>
            <a:prstGeom prst="rect">
              <a:avLst/>
            </a:prstGeom>
            <a:noFill/>
          </p:spPr>
          <p:txBody>
            <a:bodyPr wrap="square" rtlCol="0">
              <a:spAutoFit/>
            </a:bodyPr>
            <a:lstStyle/>
            <a:p>
              <a:r>
                <a:rPr lang="en-US" dirty="0" err="1">
                  <a:solidFill>
                    <a:srgbClr val="002060"/>
                  </a:solidFill>
                  <a:latin typeface="iCiel Cadena" panose="02000503000000020004" pitchFamily="50" charset="0"/>
                </a:rPr>
                <a:t>Thảo</a:t>
              </a:r>
              <a:r>
                <a:rPr lang="en-US" dirty="0">
                  <a:solidFill>
                    <a:srgbClr val="002060"/>
                  </a:solidFill>
                  <a:latin typeface="iCiel Cadena" panose="02000503000000020004" pitchFamily="50" charset="0"/>
                </a:rPr>
                <a:t> </a:t>
              </a:r>
              <a:r>
                <a:rPr lang="en-US" dirty="0" err="1">
                  <a:solidFill>
                    <a:srgbClr val="002060"/>
                  </a:solidFill>
                  <a:latin typeface="iCiel Cadena" panose="02000503000000020004" pitchFamily="50" charset="0"/>
                </a:rPr>
                <a:t>luận</a:t>
              </a:r>
              <a:r>
                <a:rPr lang="en-US" dirty="0">
                  <a:solidFill>
                    <a:srgbClr val="002060"/>
                  </a:solidFill>
                  <a:latin typeface="iCiel Cadena" panose="02000503000000020004" pitchFamily="50" charset="0"/>
                </a:rPr>
                <a:t> </a:t>
              </a:r>
              <a:r>
                <a:rPr lang="en-US" dirty="0" err="1">
                  <a:solidFill>
                    <a:srgbClr val="002060"/>
                  </a:solidFill>
                  <a:latin typeface="iCiel Cadena" panose="02000503000000020004" pitchFamily="50" charset="0"/>
                </a:rPr>
                <a:t>nhóm</a:t>
              </a:r>
              <a:r>
                <a:rPr lang="en-US" dirty="0">
                  <a:solidFill>
                    <a:srgbClr val="002060"/>
                  </a:solidFill>
                  <a:latin typeface="iCiel Cadena" panose="02000503000000020004" pitchFamily="50" charset="0"/>
                </a:rPr>
                <a:t> </a:t>
              </a:r>
              <a:r>
                <a:rPr lang="en-US" dirty="0" err="1">
                  <a:solidFill>
                    <a:srgbClr val="002060"/>
                  </a:solidFill>
                  <a:latin typeface="iCiel Cadena" panose="02000503000000020004" pitchFamily="50" charset="0"/>
                </a:rPr>
                <a:t>đôi</a:t>
              </a:r>
              <a:endParaRPr lang="en-US" dirty="0">
                <a:solidFill>
                  <a:srgbClr val="002060"/>
                </a:solidFill>
                <a:latin typeface="iCiel Cadena" panose="02000503000000020004" pitchFamily="50" charset="0"/>
              </a:endParaRPr>
            </a:p>
          </p:txBody>
        </p:sp>
      </p:grpSp>
    </p:spTree>
    <p:extLst>
      <p:ext uri="{BB962C8B-B14F-4D97-AF65-F5344CB8AC3E}">
        <p14:creationId xmlns:p14="http://schemas.microsoft.com/office/powerpoint/2010/main" val="2381901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25" name="Picture 24">
            <a:hlinkClick r:id="rId26"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10396644" y="4549571"/>
            <a:ext cx="1454769" cy="1054364"/>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10512235" y="3525330"/>
            <a:ext cx="1195268" cy="1122531"/>
          </a:xfrm>
          <a:prstGeom prst="rect">
            <a:avLst/>
          </a:prstGeom>
        </p:spPr>
      </p:pic>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406406" y="2421817"/>
            <a:ext cx="1445007" cy="2352336"/>
          </a:xfrm>
          <a:prstGeom prst="rect">
            <a:avLst/>
          </a:prstGeom>
        </p:spPr>
      </p:pic>
      <p:sp>
        <p:nvSpPr>
          <p:cNvPr id="30" name="Rounded Rectangle 29"/>
          <p:cNvSpPr/>
          <p:nvPr/>
        </p:nvSpPr>
        <p:spPr>
          <a:xfrm>
            <a:off x="10806796" y="562466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6</a:t>
            </a:r>
          </a:p>
        </p:txBody>
      </p:sp>
      <p:pic>
        <p:nvPicPr>
          <p:cNvPr id="31" name="PA_图片 11">
            <a:hlinkClick r:id="rId27"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8"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9"/>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25"/>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with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53" presetClass="entr" presetSubtype="16"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Nhận</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xét</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về</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môi</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trường</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sống</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Dự</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lang="en-US" sz="2800" dirty="0" err="1">
                <a:solidFill>
                  <a:srgbClr val="F15A24"/>
                </a:solidFill>
                <a:latin typeface="Arial" panose="020B0604020202020204" pitchFamily="34" charset="0"/>
              </a:rPr>
              <a:t>đoán</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điều</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gì</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sẽ</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xảy</a:t>
            </a:r>
            <a:r>
              <a:rPr lang="en-US" sz="2800" dirty="0">
                <a:solidFill>
                  <a:srgbClr val="F15A24"/>
                </a:solidFill>
                <a:latin typeface="Arial" panose="020B0604020202020204" pitchFamily="34" charset="0"/>
              </a:rPr>
              <a:t> ra</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p>
        </p:txBody>
      </p:sp>
      <p:sp>
        <p:nvSpPr>
          <p:cNvPr id="45" name="Rounded Rectangle 44"/>
          <p:cNvSpPr/>
          <p:nvPr/>
        </p:nvSpPr>
        <p:spPr>
          <a:xfrm>
            <a:off x="5543551" y="1571457"/>
            <a:ext cx="6553662" cy="1055608"/>
          </a:xfrm>
          <a:prstGeom prst="round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Rừng bị cháy, chuột túi mất nơi sốn</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g,</a:t>
            </a: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đang chạy trốn vì ngạt khói</a:t>
            </a:r>
          </a:p>
        </p:txBody>
      </p:sp>
      <p:sp>
        <p:nvSpPr>
          <p:cNvPr id="48" name="Rounded Rectangle 47"/>
          <p:cNvSpPr/>
          <p:nvPr/>
        </p:nvSpPr>
        <p:spPr>
          <a:xfrm>
            <a:off x="5362575" y="2932844"/>
            <a:ext cx="6662163" cy="1532334"/>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=&gt;</a:t>
            </a: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không tìm được nơi sống mới phù hợp, chuột túi có thể sẽ chết vì ngạt thở, thiếu ăn</a:t>
            </a:r>
            <a: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42" name="PA_图片 11">
            <a:hlinkClick r:id="rId4"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5F6453AC-2495-40D3-A3C1-23E41F4B4C77}"/>
              </a:ext>
            </a:extLst>
          </p:cNvPr>
          <p:cNvPicPr>
            <a:picLocks noChangeAspect="1"/>
          </p:cNvPicPr>
          <p:nvPr/>
        </p:nvPicPr>
        <p:blipFill>
          <a:blip r:embed="rId6"/>
          <a:stretch>
            <a:fillRect/>
          </a:stretch>
        </p:blipFill>
        <p:spPr>
          <a:xfrm>
            <a:off x="565894" y="978436"/>
            <a:ext cx="4551800" cy="4105128"/>
          </a:xfrm>
          <a:prstGeom prst="rect">
            <a:avLst/>
          </a:prstGeom>
        </p:spPr>
      </p:pic>
    </p:spTree>
    <p:extLst>
      <p:ext uri="{BB962C8B-B14F-4D97-AF65-F5344CB8AC3E}">
        <p14:creationId xmlns:p14="http://schemas.microsoft.com/office/powerpoint/2010/main" val="377754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oogle Shape;2330;p68">
            <a:extLst>
              <a:ext uri="{FF2B5EF4-FFF2-40B4-BE49-F238E27FC236}">
                <a16:creationId xmlns:a16="http://schemas.microsoft.com/office/drawing/2014/main" id="{E9B32B20-B08D-4D02-8BE2-F1CD40106B8C}"/>
              </a:ext>
            </a:extLst>
          </p:cNvPr>
          <p:cNvGrpSpPr/>
          <p:nvPr/>
        </p:nvGrpSpPr>
        <p:grpSpPr>
          <a:xfrm>
            <a:off x="9957548" y="4922566"/>
            <a:ext cx="2234452" cy="1034888"/>
            <a:chOff x="1520151" y="1188351"/>
            <a:chExt cx="6724877" cy="3114630"/>
          </a:xfrm>
        </p:grpSpPr>
        <p:sp>
          <p:nvSpPr>
            <p:cNvPr id="50" name="Google Shape;2331;p68">
              <a:extLst>
                <a:ext uri="{FF2B5EF4-FFF2-40B4-BE49-F238E27FC236}">
                  <a16:creationId xmlns:a16="http://schemas.microsoft.com/office/drawing/2014/main" id="{14B5C9D7-FA53-4877-ADFE-1799EE96254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32;p68">
              <a:extLst>
                <a:ext uri="{FF2B5EF4-FFF2-40B4-BE49-F238E27FC236}">
                  <a16:creationId xmlns:a16="http://schemas.microsoft.com/office/drawing/2014/main" id="{055491E3-7F91-43F9-9382-D9E9F6DEAC7F}"/>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33;p68">
              <a:extLst>
                <a:ext uri="{FF2B5EF4-FFF2-40B4-BE49-F238E27FC236}">
                  <a16:creationId xmlns:a16="http://schemas.microsoft.com/office/drawing/2014/main" id="{A1243C9F-6B99-4EE8-915A-41B8FD2336C9}"/>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34;p68">
              <a:extLst>
                <a:ext uri="{FF2B5EF4-FFF2-40B4-BE49-F238E27FC236}">
                  <a16:creationId xmlns:a16="http://schemas.microsoft.com/office/drawing/2014/main" id="{E584B791-B59C-4890-8898-2796EAF6550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35;p68">
              <a:extLst>
                <a:ext uri="{FF2B5EF4-FFF2-40B4-BE49-F238E27FC236}">
                  <a16:creationId xmlns:a16="http://schemas.microsoft.com/office/drawing/2014/main" id="{27AD388F-689F-4819-9145-517568F8EF0D}"/>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36;p68">
              <a:extLst>
                <a:ext uri="{FF2B5EF4-FFF2-40B4-BE49-F238E27FC236}">
                  <a16:creationId xmlns:a16="http://schemas.microsoft.com/office/drawing/2014/main" id="{2C17E473-A7FE-4FDD-A652-E9C91CA1CD4C}"/>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37;p68">
              <a:extLst>
                <a:ext uri="{FF2B5EF4-FFF2-40B4-BE49-F238E27FC236}">
                  <a16:creationId xmlns:a16="http://schemas.microsoft.com/office/drawing/2014/main" id="{BC54EAD3-2195-461C-BE57-5CE49D8733A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38;p68">
              <a:extLst>
                <a:ext uri="{FF2B5EF4-FFF2-40B4-BE49-F238E27FC236}">
                  <a16:creationId xmlns:a16="http://schemas.microsoft.com/office/drawing/2014/main" id="{090D29FC-FF8C-409E-A4CD-8D0033DE369E}"/>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9;p68">
              <a:extLst>
                <a:ext uri="{FF2B5EF4-FFF2-40B4-BE49-F238E27FC236}">
                  <a16:creationId xmlns:a16="http://schemas.microsoft.com/office/drawing/2014/main" id="{EF0FA510-C9CA-43CF-9CB3-71CBC0569CB7}"/>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40;p68">
              <a:extLst>
                <a:ext uri="{FF2B5EF4-FFF2-40B4-BE49-F238E27FC236}">
                  <a16:creationId xmlns:a16="http://schemas.microsoft.com/office/drawing/2014/main" id="{41E8E656-DBFC-4457-A8C9-20F22A89E112}"/>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41;p68">
              <a:extLst>
                <a:ext uri="{FF2B5EF4-FFF2-40B4-BE49-F238E27FC236}">
                  <a16:creationId xmlns:a16="http://schemas.microsoft.com/office/drawing/2014/main" id="{7C33FBE4-6230-4CE9-8915-C27ACAB6C3BC}"/>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42;p68">
              <a:extLst>
                <a:ext uri="{FF2B5EF4-FFF2-40B4-BE49-F238E27FC236}">
                  <a16:creationId xmlns:a16="http://schemas.microsoft.com/office/drawing/2014/main" id="{3533A27B-7FB1-4504-8EE9-EA6FBEA14453}"/>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43;p68">
              <a:extLst>
                <a:ext uri="{FF2B5EF4-FFF2-40B4-BE49-F238E27FC236}">
                  <a16:creationId xmlns:a16="http://schemas.microsoft.com/office/drawing/2014/main" id="{194F35B1-97F4-4799-B0BE-7260C3BEE635}"/>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44;p68">
              <a:extLst>
                <a:ext uri="{FF2B5EF4-FFF2-40B4-BE49-F238E27FC236}">
                  <a16:creationId xmlns:a16="http://schemas.microsoft.com/office/drawing/2014/main" id="{01891081-7BF2-4B9B-A151-796255A7FC63}"/>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45;p68">
              <a:extLst>
                <a:ext uri="{FF2B5EF4-FFF2-40B4-BE49-F238E27FC236}">
                  <a16:creationId xmlns:a16="http://schemas.microsoft.com/office/drawing/2014/main" id="{7D079FF6-DAD5-4ECE-9E9E-8E570B1306D4}"/>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46;p68">
              <a:extLst>
                <a:ext uri="{FF2B5EF4-FFF2-40B4-BE49-F238E27FC236}">
                  <a16:creationId xmlns:a16="http://schemas.microsoft.com/office/drawing/2014/main" id="{00C9DE5A-2B84-4402-BF7B-8B09A531A63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347;p68">
              <a:extLst>
                <a:ext uri="{FF2B5EF4-FFF2-40B4-BE49-F238E27FC236}">
                  <a16:creationId xmlns:a16="http://schemas.microsoft.com/office/drawing/2014/main" id="{8A50255B-5115-47F1-8414-A11035913565}"/>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348;p68">
              <a:extLst>
                <a:ext uri="{FF2B5EF4-FFF2-40B4-BE49-F238E27FC236}">
                  <a16:creationId xmlns:a16="http://schemas.microsoft.com/office/drawing/2014/main" id="{9AEF3CFE-FF0F-4CB3-AAF2-F86C1C6545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349;p68">
              <a:extLst>
                <a:ext uri="{FF2B5EF4-FFF2-40B4-BE49-F238E27FC236}">
                  <a16:creationId xmlns:a16="http://schemas.microsoft.com/office/drawing/2014/main" id="{511A4185-EDD3-4F01-9A95-3879F0CDC930}"/>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350;p68">
              <a:extLst>
                <a:ext uri="{FF2B5EF4-FFF2-40B4-BE49-F238E27FC236}">
                  <a16:creationId xmlns:a16="http://schemas.microsoft.com/office/drawing/2014/main" id="{D6F37F96-D82B-41E9-B744-69007D1A5275}"/>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51;p68">
              <a:extLst>
                <a:ext uri="{FF2B5EF4-FFF2-40B4-BE49-F238E27FC236}">
                  <a16:creationId xmlns:a16="http://schemas.microsoft.com/office/drawing/2014/main" id="{AAF7FF0B-E8F8-47A0-B010-32D76145B899}"/>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52;p68">
              <a:extLst>
                <a:ext uri="{FF2B5EF4-FFF2-40B4-BE49-F238E27FC236}">
                  <a16:creationId xmlns:a16="http://schemas.microsoft.com/office/drawing/2014/main" id="{29845D2A-685E-48AD-803F-51085C1260C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3;p68">
              <a:extLst>
                <a:ext uri="{FF2B5EF4-FFF2-40B4-BE49-F238E27FC236}">
                  <a16:creationId xmlns:a16="http://schemas.microsoft.com/office/drawing/2014/main" id="{9CB1B59F-445A-4CD9-A562-CECAB43D8857}"/>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3" name="Rectangle 72">
            <a:extLst>
              <a:ext uri="{FF2B5EF4-FFF2-40B4-BE49-F238E27FC236}">
                <a16:creationId xmlns:a16="http://schemas.microsoft.com/office/drawing/2014/main" id="{FF7B79C4-CC3F-4B85-88F7-DA1EF93034C7}"/>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Nhận</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xét</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về</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môi</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trường</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sống</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Dự</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lang="en-US" sz="2800" dirty="0" err="1">
                <a:solidFill>
                  <a:srgbClr val="F15A24"/>
                </a:solidFill>
                <a:latin typeface="Arial" panose="020B0604020202020204" pitchFamily="34" charset="0"/>
              </a:rPr>
              <a:t>đoán</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điều</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gì</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sẽ</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xảy</a:t>
            </a:r>
            <a:r>
              <a:rPr lang="en-US" sz="2800" dirty="0">
                <a:solidFill>
                  <a:srgbClr val="F15A24"/>
                </a:solidFill>
                <a:latin typeface="Arial" panose="020B0604020202020204" pitchFamily="34" charset="0"/>
              </a:rPr>
              <a:t> ra</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p>
        </p:txBody>
      </p:sp>
      <p:sp>
        <p:nvSpPr>
          <p:cNvPr id="74" name="Rounded Rectangle 44">
            <a:extLst>
              <a:ext uri="{FF2B5EF4-FFF2-40B4-BE49-F238E27FC236}">
                <a16:creationId xmlns:a16="http://schemas.microsoft.com/office/drawing/2014/main" id="{23624069-59F9-4367-8B46-8EC2F1F33E05}"/>
              </a:ext>
            </a:extLst>
          </p:cNvPr>
          <p:cNvSpPr/>
          <p:nvPr/>
        </p:nvSpPr>
        <p:spPr>
          <a:xfrm>
            <a:off x="4759287" y="1571457"/>
            <a:ext cx="7337926" cy="1055608"/>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dirty="0">
                <a:solidFill>
                  <a:srgbClr val="0070C0"/>
                </a:solidFill>
              </a:rPr>
              <a:t>Nước trong ao hồ đang sắp bị cạn. Cá khó thở vì thiếu không khí trong nước</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75" name="Rounded Rectangle 47">
            <a:extLst>
              <a:ext uri="{FF2B5EF4-FFF2-40B4-BE49-F238E27FC236}">
                <a16:creationId xmlns:a16="http://schemas.microsoft.com/office/drawing/2014/main" id="{BA97BBA8-7073-4EC0-8B70-28F31D6EC5D5}"/>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=&gt;</a:t>
            </a:r>
            <a:r>
              <a:rPr lang="vi-VN" sz="2800" b="1" dirty="0">
                <a:solidFill>
                  <a:srgbClr val="002060"/>
                </a:solidFill>
              </a:rPr>
              <a:t>Nếu nước cạn hết, cá sẽ chết vì ngạt thở.</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76" name="PA_图片 11">
            <a:hlinkClick r:id="rId4" action="ppaction://hlinksldjump"/>
            <a:extLst>
              <a:ext uri="{FF2B5EF4-FFF2-40B4-BE49-F238E27FC236}">
                <a16:creationId xmlns:a16="http://schemas.microsoft.com/office/drawing/2014/main" id="{44815C6C-62FA-440E-869C-436D0948CE6B}"/>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77" name="Picture 76">
            <a:extLst>
              <a:ext uri="{FF2B5EF4-FFF2-40B4-BE49-F238E27FC236}">
                <a16:creationId xmlns:a16="http://schemas.microsoft.com/office/drawing/2014/main" id="{7D882121-0948-485D-8453-C1F9C80012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87" y="1052085"/>
            <a:ext cx="4930726" cy="3965512"/>
          </a:xfrm>
          <a:prstGeom prst="rect">
            <a:avLst/>
          </a:prstGeom>
        </p:spPr>
      </p:pic>
    </p:spTree>
    <p:extLst>
      <p:ext uri="{BB962C8B-B14F-4D97-AF65-F5344CB8AC3E}">
        <p14:creationId xmlns:p14="http://schemas.microsoft.com/office/powerpoint/2010/main" val="3726217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6"/>
                                        </p:tgtEl>
                                        <p:attrNameLst>
                                          <p:attrName>r</p:attrName>
                                        </p:attrNameLst>
                                      </p:cBhvr>
                                    </p:animRot>
                                    <p:animRot by="-240000">
                                      <p:cBhvr>
                                        <p:cTn id="15" dur="400" fill="hold">
                                          <p:stCondLst>
                                            <p:cond delay="400"/>
                                          </p:stCondLst>
                                        </p:cTn>
                                        <p:tgtEl>
                                          <p:spTgt spid="76"/>
                                        </p:tgtEl>
                                        <p:attrNameLst>
                                          <p:attrName>r</p:attrName>
                                        </p:attrNameLst>
                                      </p:cBhvr>
                                    </p:animRot>
                                    <p:animRot by="240000">
                                      <p:cBhvr>
                                        <p:cTn id="16" dur="400" fill="hold">
                                          <p:stCondLst>
                                            <p:cond delay="800"/>
                                          </p:stCondLst>
                                        </p:cTn>
                                        <p:tgtEl>
                                          <p:spTgt spid="76"/>
                                        </p:tgtEl>
                                        <p:attrNameLst>
                                          <p:attrName>r</p:attrName>
                                        </p:attrNameLst>
                                      </p:cBhvr>
                                    </p:animRot>
                                    <p:animRot by="-240000">
                                      <p:cBhvr>
                                        <p:cTn id="17" dur="400" fill="hold">
                                          <p:stCondLst>
                                            <p:cond delay="1200"/>
                                          </p:stCondLst>
                                        </p:cTn>
                                        <p:tgtEl>
                                          <p:spTgt spid="76"/>
                                        </p:tgtEl>
                                        <p:attrNameLst>
                                          <p:attrName>r</p:attrName>
                                        </p:attrNameLst>
                                      </p:cBhvr>
                                    </p:animRot>
                                    <p:animRot by="120000">
                                      <p:cBhvr>
                                        <p:cTn id="18" dur="400" fill="hold">
                                          <p:stCondLst>
                                            <p:cond delay="1600"/>
                                          </p:stCondLst>
                                        </p:cTn>
                                        <p:tgtEl>
                                          <p:spTgt spid="76"/>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3"/>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down)">
                                      <p:cBhvr>
                                        <p:cTn id="3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2330;p68">
            <a:extLst>
              <a:ext uri="{FF2B5EF4-FFF2-40B4-BE49-F238E27FC236}">
                <a16:creationId xmlns:a16="http://schemas.microsoft.com/office/drawing/2014/main" id="{295F8A10-DC33-4C7A-9526-D7533DB63306}"/>
              </a:ext>
            </a:extLst>
          </p:cNvPr>
          <p:cNvGrpSpPr/>
          <p:nvPr/>
        </p:nvGrpSpPr>
        <p:grpSpPr>
          <a:xfrm>
            <a:off x="9957548" y="4922566"/>
            <a:ext cx="2234452" cy="1034888"/>
            <a:chOff x="1520151" y="1188351"/>
            <a:chExt cx="6724877" cy="3114630"/>
          </a:xfrm>
        </p:grpSpPr>
        <p:sp>
          <p:nvSpPr>
            <p:cNvPr id="51" name="Google Shape;2331;p68">
              <a:extLst>
                <a:ext uri="{FF2B5EF4-FFF2-40B4-BE49-F238E27FC236}">
                  <a16:creationId xmlns:a16="http://schemas.microsoft.com/office/drawing/2014/main" id="{95B58C28-9223-4B4C-9C22-CFFDAE367DF5}"/>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32;p68">
              <a:extLst>
                <a:ext uri="{FF2B5EF4-FFF2-40B4-BE49-F238E27FC236}">
                  <a16:creationId xmlns:a16="http://schemas.microsoft.com/office/drawing/2014/main" id="{8A0EC94D-1923-4969-9DD2-3DD46D3F2EBF}"/>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33;p68">
              <a:extLst>
                <a:ext uri="{FF2B5EF4-FFF2-40B4-BE49-F238E27FC236}">
                  <a16:creationId xmlns:a16="http://schemas.microsoft.com/office/drawing/2014/main" id="{216EC532-890A-4157-A268-A8256939ADA2}"/>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34;p68">
              <a:extLst>
                <a:ext uri="{FF2B5EF4-FFF2-40B4-BE49-F238E27FC236}">
                  <a16:creationId xmlns:a16="http://schemas.microsoft.com/office/drawing/2014/main" id="{9600302C-F9DA-47B4-BF11-D3B451B653A4}"/>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35;p68">
              <a:extLst>
                <a:ext uri="{FF2B5EF4-FFF2-40B4-BE49-F238E27FC236}">
                  <a16:creationId xmlns:a16="http://schemas.microsoft.com/office/drawing/2014/main" id="{D0044A05-8AB8-4D50-B725-4F06372C5120}"/>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36;p68">
              <a:extLst>
                <a:ext uri="{FF2B5EF4-FFF2-40B4-BE49-F238E27FC236}">
                  <a16:creationId xmlns:a16="http://schemas.microsoft.com/office/drawing/2014/main" id="{EA1E49A3-105F-4AF1-B943-CAE1AD4C3FAB}"/>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37;p68">
              <a:extLst>
                <a:ext uri="{FF2B5EF4-FFF2-40B4-BE49-F238E27FC236}">
                  <a16:creationId xmlns:a16="http://schemas.microsoft.com/office/drawing/2014/main" id="{E848C911-A1DD-4951-8388-71B0BC8823FF}"/>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8;p68">
              <a:extLst>
                <a:ext uri="{FF2B5EF4-FFF2-40B4-BE49-F238E27FC236}">
                  <a16:creationId xmlns:a16="http://schemas.microsoft.com/office/drawing/2014/main" id="{54D6B1DA-1090-4A39-8904-A21A5325B069}"/>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39;p68">
              <a:extLst>
                <a:ext uri="{FF2B5EF4-FFF2-40B4-BE49-F238E27FC236}">
                  <a16:creationId xmlns:a16="http://schemas.microsoft.com/office/drawing/2014/main" id="{30ADF824-B238-4540-96DF-8D90710821A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40;p68">
              <a:extLst>
                <a:ext uri="{FF2B5EF4-FFF2-40B4-BE49-F238E27FC236}">
                  <a16:creationId xmlns:a16="http://schemas.microsoft.com/office/drawing/2014/main" id="{2FD126D5-5951-4530-8D20-629F2E1E588A}"/>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41;p68">
              <a:extLst>
                <a:ext uri="{FF2B5EF4-FFF2-40B4-BE49-F238E27FC236}">
                  <a16:creationId xmlns:a16="http://schemas.microsoft.com/office/drawing/2014/main" id="{63B782B8-E969-4354-A6D2-D92ED5A4CEF2}"/>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42;p68">
              <a:extLst>
                <a:ext uri="{FF2B5EF4-FFF2-40B4-BE49-F238E27FC236}">
                  <a16:creationId xmlns:a16="http://schemas.microsoft.com/office/drawing/2014/main" id="{51E47C56-4873-4071-8A57-BEC7AAA39830}"/>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43;p68">
              <a:extLst>
                <a:ext uri="{FF2B5EF4-FFF2-40B4-BE49-F238E27FC236}">
                  <a16:creationId xmlns:a16="http://schemas.microsoft.com/office/drawing/2014/main" id="{E29A34C9-1DB0-4795-86AA-E7028E25AD10}"/>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44;p68">
              <a:extLst>
                <a:ext uri="{FF2B5EF4-FFF2-40B4-BE49-F238E27FC236}">
                  <a16:creationId xmlns:a16="http://schemas.microsoft.com/office/drawing/2014/main" id="{1C44D435-6392-4DEB-8F20-B30206EBDDC4}"/>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45;p68">
              <a:extLst>
                <a:ext uri="{FF2B5EF4-FFF2-40B4-BE49-F238E27FC236}">
                  <a16:creationId xmlns:a16="http://schemas.microsoft.com/office/drawing/2014/main" id="{DF979C9D-0963-4C24-B7F3-D62DC3F2A13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346;p68">
              <a:extLst>
                <a:ext uri="{FF2B5EF4-FFF2-40B4-BE49-F238E27FC236}">
                  <a16:creationId xmlns:a16="http://schemas.microsoft.com/office/drawing/2014/main" id="{0217BC75-E4DC-4E98-87C3-398986215676}"/>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347;p68">
              <a:extLst>
                <a:ext uri="{FF2B5EF4-FFF2-40B4-BE49-F238E27FC236}">
                  <a16:creationId xmlns:a16="http://schemas.microsoft.com/office/drawing/2014/main" id="{BBAF8617-1388-41F6-9648-497D261DFE8C}"/>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348;p68">
              <a:extLst>
                <a:ext uri="{FF2B5EF4-FFF2-40B4-BE49-F238E27FC236}">
                  <a16:creationId xmlns:a16="http://schemas.microsoft.com/office/drawing/2014/main" id="{FC629AB6-BD82-489F-8CDF-B744E4D632E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349;p68">
              <a:extLst>
                <a:ext uri="{FF2B5EF4-FFF2-40B4-BE49-F238E27FC236}">
                  <a16:creationId xmlns:a16="http://schemas.microsoft.com/office/drawing/2014/main" id="{972E4620-8B84-41ED-97CF-EE4FEF9D1ED7}"/>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50;p68">
              <a:extLst>
                <a:ext uri="{FF2B5EF4-FFF2-40B4-BE49-F238E27FC236}">
                  <a16:creationId xmlns:a16="http://schemas.microsoft.com/office/drawing/2014/main" id="{FB795D19-511D-4BFE-8F54-AFCBC174C80B}"/>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51;p68">
              <a:extLst>
                <a:ext uri="{FF2B5EF4-FFF2-40B4-BE49-F238E27FC236}">
                  <a16:creationId xmlns:a16="http://schemas.microsoft.com/office/drawing/2014/main" id="{9DECEF8F-78C5-43B3-A6C7-9CBD75AF6667}"/>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2;p68">
              <a:extLst>
                <a:ext uri="{FF2B5EF4-FFF2-40B4-BE49-F238E27FC236}">
                  <a16:creationId xmlns:a16="http://schemas.microsoft.com/office/drawing/2014/main" id="{8368C1DE-55B3-486E-B7F5-37EF173381E7}"/>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353;p68">
              <a:extLst>
                <a:ext uri="{FF2B5EF4-FFF2-40B4-BE49-F238E27FC236}">
                  <a16:creationId xmlns:a16="http://schemas.microsoft.com/office/drawing/2014/main" id="{0306EF59-BA8D-435D-BD3C-7D0074CCB63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 name="Rectangle 73">
            <a:extLst>
              <a:ext uri="{FF2B5EF4-FFF2-40B4-BE49-F238E27FC236}">
                <a16:creationId xmlns:a16="http://schemas.microsoft.com/office/drawing/2014/main" id="{890EBC6D-1B16-4D92-9C18-ED69A4D0F77F}"/>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Nhận</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xét</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về</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môi</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trường</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15A24"/>
                </a:solidFill>
                <a:effectLst/>
                <a:uLnTx/>
                <a:uFillTx/>
                <a:latin typeface="Arial" panose="020B0604020202020204" pitchFamily="34" charset="0"/>
                <a:ea typeface="+mn-ea"/>
                <a:cs typeface="+mn-cs"/>
              </a:rPr>
              <a:t>sống</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F15A24"/>
                </a:solidFill>
                <a:effectLst/>
                <a:uLnTx/>
                <a:uFillTx/>
                <a:latin typeface="Arial" panose="020B0604020202020204" pitchFamily="34" charset="0"/>
                <a:ea typeface="+mn-ea"/>
                <a:cs typeface="+mn-cs"/>
              </a:rPr>
              <a:t>Dự</a:t>
            </a:r>
            <a:r>
              <a:rPr kumimoji="0" lang="en-US" sz="2800" b="0" i="0" u="none" strike="noStrike" kern="1200" cap="none" spc="0" normalizeH="0" noProof="0" dirty="0">
                <a:ln>
                  <a:noFill/>
                </a:ln>
                <a:solidFill>
                  <a:srgbClr val="F15A24"/>
                </a:solidFill>
                <a:effectLst/>
                <a:uLnTx/>
                <a:uFillTx/>
                <a:latin typeface="Arial" panose="020B0604020202020204" pitchFamily="34" charset="0"/>
                <a:ea typeface="+mn-ea"/>
                <a:cs typeface="+mn-cs"/>
              </a:rPr>
              <a:t> </a:t>
            </a:r>
            <a:r>
              <a:rPr lang="en-US" sz="2800" dirty="0" err="1">
                <a:solidFill>
                  <a:srgbClr val="F15A24"/>
                </a:solidFill>
                <a:latin typeface="Arial" panose="020B0604020202020204" pitchFamily="34" charset="0"/>
              </a:rPr>
              <a:t>đoán</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điều</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gì</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sẽ</a:t>
            </a:r>
            <a:r>
              <a:rPr lang="en-US" sz="2800" dirty="0">
                <a:solidFill>
                  <a:srgbClr val="F15A24"/>
                </a:solidFill>
                <a:latin typeface="Arial" panose="020B0604020202020204" pitchFamily="34" charset="0"/>
              </a:rPr>
              <a:t> </a:t>
            </a:r>
            <a:r>
              <a:rPr lang="en-US" sz="2800" dirty="0" err="1">
                <a:solidFill>
                  <a:srgbClr val="F15A24"/>
                </a:solidFill>
                <a:latin typeface="Arial" panose="020B0604020202020204" pitchFamily="34" charset="0"/>
              </a:rPr>
              <a:t>xảy</a:t>
            </a:r>
            <a:r>
              <a:rPr lang="en-US" sz="2800" dirty="0">
                <a:solidFill>
                  <a:srgbClr val="F15A24"/>
                </a:solidFill>
                <a:latin typeface="Arial" panose="020B0604020202020204" pitchFamily="34" charset="0"/>
              </a:rPr>
              <a:t> ra</a:t>
            </a:r>
            <a:r>
              <a:rPr kumimoji="0" lang="en-US" sz="2800" b="0"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 </a:t>
            </a:r>
          </a:p>
        </p:txBody>
      </p:sp>
      <p:sp>
        <p:nvSpPr>
          <p:cNvPr id="75" name="Rounded Rectangle 44">
            <a:extLst>
              <a:ext uri="{FF2B5EF4-FFF2-40B4-BE49-F238E27FC236}">
                <a16:creationId xmlns:a16="http://schemas.microsoft.com/office/drawing/2014/main" id="{544FCC2D-D9AC-406D-BAA8-5FAC5E332ED0}"/>
              </a:ext>
            </a:extLst>
          </p:cNvPr>
          <p:cNvSpPr/>
          <p:nvPr/>
        </p:nvSpPr>
        <p:spPr>
          <a:xfrm>
            <a:off x="4854074" y="1834259"/>
            <a:ext cx="7337926" cy="578882"/>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a:solidFill>
                  <a:srgbClr val="0070C0"/>
                </a:solidFill>
              </a:rPr>
              <a:t>Đất ruộng lúa khô nứt nẻ vì hạn hán</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76" name="Rounded Rectangle 47">
            <a:extLst>
              <a:ext uri="{FF2B5EF4-FFF2-40B4-BE49-F238E27FC236}">
                <a16:creationId xmlns:a16="http://schemas.microsoft.com/office/drawing/2014/main" id="{2D90B097-F816-45B5-92CD-759DBC6CB61E}"/>
              </a:ext>
            </a:extLst>
          </p:cNvPr>
          <p:cNvSpPr/>
          <p:nvPr/>
        </p:nvSpPr>
        <p:spPr>
          <a:xfrm>
            <a:off x="4854074" y="297690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=&gt;</a:t>
            </a:r>
            <a:r>
              <a:rPr lang="vi-VN" sz="2800" b="1" dirty="0">
                <a:solidFill>
                  <a:srgbClr val="002060"/>
                </a:solidFill>
              </a:rPr>
              <a:t>Cây lúa sẽ chết vì không đủ nước nuôi cây</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77" name="PA_图片 11">
            <a:hlinkClick r:id="rId4" action="ppaction://hlinksldjump"/>
            <a:extLst>
              <a:ext uri="{FF2B5EF4-FFF2-40B4-BE49-F238E27FC236}">
                <a16:creationId xmlns:a16="http://schemas.microsoft.com/office/drawing/2014/main" id="{DAB90306-DC10-4773-BCE4-5A1ADB2D2F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085CA934-981A-405D-A3CF-939D7B5E3C1E}"/>
              </a:ext>
            </a:extLst>
          </p:cNvPr>
          <p:cNvPicPr>
            <a:picLocks noChangeAspect="1"/>
          </p:cNvPicPr>
          <p:nvPr/>
        </p:nvPicPr>
        <p:blipFill>
          <a:blip r:embed="rId6"/>
          <a:stretch>
            <a:fillRect/>
          </a:stretch>
        </p:blipFill>
        <p:spPr>
          <a:xfrm>
            <a:off x="106900" y="1008963"/>
            <a:ext cx="4652387" cy="3847761"/>
          </a:xfrm>
          <a:prstGeom prst="rect">
            <a:avLst/>
          </a:prstGeom>
        </p:spPr>
      </p:pic>
    </p:spTree>
    <p:extLst>
      <p:ext uri="{BB962C8B-B14F-4D97-AF65-F5344CB8AC3E}">
        <p14:creationId xmlns:p14="http://schemas.microsoft.com/office/powerpoint/2010/main" val="29852499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7"/>
                                        </p:tgtEl>
                                      </p:cBhvr>
                                    </p:animEffect>
                                    <p:animScale>
                                      <p:cBhvr>
                                        <p:cTn id="12" dur="250" autoRev="1" fill="hold"/>
                                        <p:tgtEl>
                                          <p:spTgt spid="77"/>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7"/>
                                        </p:tgtEl>
                                        <p:attrNameLst>
                                          <p:attrName>r</p:attrName>
                                        </p:attrNameLst>
                                      </p:cBhvr>
                                    </p:animRot>
                                    <p:animRot by="-240000">
                                      <p:cBhvr>
                                        <p:cTn id="15" dur="400" fill="hold">
                                          <p:stCondLst>
                                            <p:cond delay="400"/>
                                          </p:stCondLst>
                                        </p:cTn>
                                        <p:tgtEl>
                                          <p:spTgt spid="77"/>
                                        </p:tgtEl>
                                        <p:attrNameLst>
                                          <p:attrName>r</p:attrName>
                                        </p:attrNameLst>
                                      </p:cBhvr>
                                    </p:animRot>
                                    <p:animRot by="240000">
                                      <p:cBhvr>
                                        <p:cTn id="16" dur="400" fill="hold">
                                          <p:stCondLst>
                                            <p:cond delay="800"/>
                                          </p:stCondLst>
                                        </p:cTn>
                                        <p:tgtEl>
                                          <p:spTgt spid="77"/>
                                        </p:tgtEl>
                                        <p:attrNameLst>
                                          <p:attrName>r</p:attrName>
                                        </p:attrNameLst>
                                      </p:cBhvr>
                                    </p:animRot>
                                    <p:animRot by="-240000">
                                      <p:cBhvr>
                                        <p:cTn id="17" dur="400" fill="hold">
                                          <p:stCondLst>
                                            <p:cond delay="1200"/>
                                          </p:stCondLst>
                                        </p:cTn>
                                        <p:tgtEl>
                                          <p:spTgt spid="77"/>
                                        </p:tgtEl>
                                        <p:attrNameLst>
                                          <p:attrName>r</p:attrName>
                                        </p:attrNameLst>
                                      </p:cBhvr>
                                    </p:animRot>
                                    <p:animRot by="120000">
                                      <p:cBhvr>
                                        <p:cTn id="18" dur="400" fill="hold">
                                          <p:stCondLst>
                                            <p:cond delay="1600"/>
                                          </p:stCondLst>
                                        </p:cTn>
                                        <p:tgtEl>
                                          <p:spTgt spid="77"/>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4"/>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624</Words>
  <Application>Microsoft Office PowerPoint</Application>
  <PresentationFormat>Widescreen</PresentationFormat>
  <Paragraphs>62</Paragraphs>
  <Slides>17</Slides>
  <Notes>15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等线</vt:lpstr>
      <vt:lpstr>等线 Light</vt:lpstr>
      <vt:lpstr>Antic</vt:lpstr>
      <vt:lpstr>Arial</vt:lpstr>
      <vt:lpstr>Calibri</vt:lpstr>
      <vt:lpstr>Coiny</vt:lpstr>
      <vt:lpstr>iCiel Cadena</vt:lpstr>
      <vt:lpstr>Neucha</vt:lpstr>
      <vt:lpstr>Roboto Condensed Light</vt:lpstr>
      <vt:lpstr>印品黑体</vt:lpstr>
      <vt:lpstr>字魂105号-简雅黑</vt:lpstr>
      <vt:lpstr>Office 主题​​</vt:lpstr>
      <vt:lpstr>1_Office 主题​​</vt:lpstr>
      <vt:lpstr>Lawn and Garden Month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cp:lastModifiedBy>
  <cp:revision>24</cp:revision>
  <dcterms:created xsi:type="dcterms:W3CDTF">2021-12-22T14:35:10Z</dcterms:created>
  <dcterms:modified xsi:type="dcterms:W3CDTF">2022-01-01T15:03:58Z</dcterms:modified>
</cp:coreProperties>
</file>