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1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4" r:id="rId3"/>
    <p:sldMasterId id="2147483679" r:id="rId4"/>
    <p:sldMasterId id="2147483691" r:id="rId5"/>
    <p:sldMasterId id="2147483703" r:id="rId6"/>
    <p:sldMasterId id="2147483714" r:id="rId7"/>
    <p:sldMasterId id="2147483726" r:id="rId8"/>
    <p:sldMasterId id="2147483728" r:id="rId9"/>
    <p:sldMasterId id="2147483740" r:id="rId10"/>
    <p:sldMasterId id="2147483766" r:id="rId11"/>
    <p:sldMasterId id="2147483778" r:id="rId12"/>
    <p:sldMasterId id="2147483792" r:id="rId13"/>
  </p:sldMasterIdLst>
  <p:notesMasterIdLst>
    <p:notesMasterId r:id="rId52"/>
  </p:notesMasterIdLst>
  <p:sldIdLst>
    <p:sldId id="522" r:id="rId14"/>
    <p:sldId id="497" r:id="rId15"/>
    <p:sldId id="289" r:id="rId16"/>
    <p:sldId id="523" r:id="rId17"/>
    <p:sldId id="290" r:id="rId18"/>
    <p:sldId id="258" r:id="rId19"/>
    <p:sldId id="524" r:id="rId20"/>
    <p:sldId id="293" r:id="rId21"/>
    <p:sldId id="294" r:id="rId22"/>
    <p:sldId id="366" r:id="rId23"/>
    <p:sldId id="525" r:id="rId24"/>
    <p:sldId id="367" r:id="rId25"/>
    <p:sldId id="526" r:id="rId26"/>
    <p:sldId id="527" r:id="rId27"/>
    <p:sldId id="371" r:id="rId28"/>
    <p:sldId id="489" r:id="rId29"/>
    <p:sldId id="490" r:id="rId30"/>
    <p:sldId id="498" r:id="rId31"/>
    <p:sldId id="528" r:id="rId32"/>
    <p:sldId id="266" r:id="rId33"/>
    <p:sldId id="256" r:id="rId34"/>
    <p:sldId id="500" r:id="rId35"/>
    <p:sldId id="529" r:id="rId36"/>
    <p:sldId id="530" r:id="rId37"/>
    <p:sldId id="505" r:id="rId38"/>
    <p:sldId id="506" r:id="rId39"/>
    <p:sldId id="531" r:id="rId40"/>
    <p:sldId id="511" r:id="rId41"/>
    <p:sldId id="532" r:id="rId42"/>
    <p:sldId id="534" r:id="rId43"/>
    <p:sldId id="514" r:id="rId44"/>
    <p:sldId id="533" r:id="rId45"/>
    <p:sldId id="516" r:id="rId46"/>
    <p:sldId id="519" r:id="rId47"/>
    <p:sldId id="517" r:id="rId48"/>
    <p:sldId id="520" r:id="rId49"/>
    <p:sldId id="521" r:id="rId50"/>
    <p:sldId id="34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5D218-9C49-4104-B13E-910403516486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99BFE-4B07-4ECF-9948-6CEA9A37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28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894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67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42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99BFE-4B07-4ECF-9948-6CEA9A37261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1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99BFE-4B07-4ECF-9948-6CEA9A3726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DC4B-121D-46CC-9D52-F4252E0865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55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97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69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1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0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3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7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6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6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55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7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6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8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6463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6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1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1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1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2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5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7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3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6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11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1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8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8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51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0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98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1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42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9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261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88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5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6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5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7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8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9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6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1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629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10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3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4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0771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5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6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8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3" r:id="rId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75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27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979D9-E8A7-4020-9F53-DCBB7345420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2D614-3122-4AE3-B731-49486E389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7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9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8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03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4739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5.wdp"/><Relationship Id="rId18" Type="http://schemas.openxmlformats.org/officeDocument/2006/relationships/image" Target="../media/image46.png"/><Relationship Id="rId3" Type="http://schemas.openxmlformats.org/officeDocument/2006/relationships/image" Target="../media/image38.png"/><Relationship Id="rId21" Type="http://schemas.openxmlformats.org/officeDocument/2006/relationships/image" Target="../media/image48.png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17" Type="http://schemas.microsoft.com/office/2007/relationships/hdphoto" Target="../media/hdphoto7.wdp"/><Relationship Id="rId2" Type="http://schemas.openxmlformats.org/officeDocument/2006/relationships/image" Target="../media/image37.jpeg"/><Relationship Id="rId16" Type="http://schemas.openxmlformats.org/officeDocument/2006/relationships/image" Target="../media/image45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microsoft.com/office/2007/relationships/hdphoto" Target="../media/hdphoto3.wdp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png"/><Relationship Id="rId3" Type="http://schemas.microsoft.com/office/2007/relationships/hdphoto" Target="../media/hdphoto8.wdp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png"/><Relationship Id="rId11" Type="http://schemas.openxmlformats.org/officeDocument/2006/relationships/image" Target="../media/image46.png"/><Relationship Id="rId5" Type="http://schemas.openxmlformats.org/officeDocument/2006/relationships/image" Target="../media/image51.gif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microsoft.com/office/2007/relationships/hdphoto" Target="../media/hdphoto9.wdp"/><Relationship Id="rId1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microsoft.com/office/2007/relationships/hdphoto" Target="../media/hdphoto10.wdp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8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10" Type="http://schemas.openxmlformats.org/officeDocument/2006/relationships/image" Target="../media/image46.png"/><Relationship Id="rId4" Type="http://schemas.openxmlformats.org/officeDocument/2006/relationships/image" Target="../media/image51.gif"/><Relationship Id="rId9" Type="http://schemas.microsoft.com/office/2007/relationships/hdphoto" Target="../media/hdphoto9.wdp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2.png"/><Relationship Id="rId5" Type="http://schemas.microsoft.com/office/2007/relationships/hdphoto" Target="../media/hdphoto11.wdp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97E20608-2B4C-480B-AE5D-10E40DC68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90" y="-317205"/>
            <a:ext cx="1858926" cy="1858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A2022-8DBC-427E-BF66-745AAD25C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EB85EC11-E79E-42DF-AB49-9A86B585F089}"/>
              </a:ext>
            </a:extLst>
          </p:cNvPr>
          <p:cNvSpPr txBox="1"/>
          <p:nvPr/>
        </p:nvSpPr>
        <p:spPr>
          <a:xfrm>
            <a:off x="1226313" y="2388068"/>
            <a:ext cx="10543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Hai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ngày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25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tháng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11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năm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20224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3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6: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Nhận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lỗi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</a:t>
            </a:r>
            <a:r>
              <a:rPr kumimoji="1" lang="en-US" altLang="zh-CN" sz="7200" b="1" baseline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à</a:t>
            </a:r>
            <a:r>
              <a:rPr kumimoji="1" lang="en-US" altLang="zh-CN" sz="72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sửa</a:t>
            </a:r>
            <a:r>
              <a:rPr kumimoji="1" lang="en-US" altLang="zh-CN" sz="72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lỗi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EC63F-BC5E-4C04-9527-B0E673D35AA9}"/>
              </a:ext>
            </a:extLst>
          </p:cNvPr>
          <p:cNvSpPr txBox="1"/>
          <p:nvPr/>
        </p:nvSpPr>
        <p:spPr>
          <a:xfrm>
            <a:off x="3231614" y="113377"/>
            <a:ext cx="572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83604" y="2870327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</a:rPr>
              <a:t>chuyện</a:t>
            </a: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lvl="0" algn="ctr" defTabSz="914153">
              <a:defRPr/>
            </a:pP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“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+mj-lt"/>
              </a:rPr>
              <a:t>đúng</a:t>
            </a:r>
            <a:r>
              <a:rPr lang="en-US" sz="4800" b="1" kern="0" dirty="0">
                <a:solidFill>
                  <a:srgbClr val="FF0000"/>
                </a:solidFill>
                <a:latin typeface="+mj-lt"/>
              </a:rPr>
              <a:t>”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AB3ED-D874-4812-BC8E-5EDFBABB71AE}"/>
              </a:ext>
            </a:extLst>
          </p:cNvPr>
          <p:cNvSpPr txBox="1"/>
          <p:nvPr/>
        </p:nvSpPr>
        <p:spPr>
          <a:xfrm>
            <a:off x="1715716" y="6488668"/>
            <a:ext cx="8985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008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2.96296E-6 L -3.95833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4.81481E-6 L 4.79167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D94E-1CF9-4665-8CF9-5F362AE1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998A4-328F-4270-9172-8AA6E3B29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83AD6-F59A-4300-BF4B-91BA7B3BB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93" y="198253"/>
            <a:ext cx="5572125" cy="2952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BAC7D-FB63-4D1C-96FB-40BE8DA91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45915"/>
            <a:ext cx="5686425" cy="225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4073E-6B7A-4518-B3C6-44D9A77FD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601" y="3336962"/>
            <a:ext cx="65817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Thảo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luận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</a:rPr>
              <a:t>nhóm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3E290-3667-46A2-9D28-ED7AEB79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188" y="145089"/>
            <a:ext cx="6367606" cy="33742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45860E-F22D-496D-AA6E-D1AFA8AE6BF4}"/>
              </a:ext>
            </a:extLst>
          </p:cNvPr>
          <p:cNvSpPr/>
          <p:nvPr/>
        </p:nvSpPr>
        <p:spPr>
          <a:xfrm>
            <a:off x="2466753" y="3870251"/>
            <a:ext cx="6709145" cy="15629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Tan học đã lâu, Huy và Nam vẫn mải mê chơi, bác bảo vệ thấy vậy đến nhắc nhở</a:t>
            </a:r>
            <a:r>
              <a:rPr lang="en-US" sz="2800" dirty="0"/>
              <a:t>:</a:t>
            </a:r>
            <a:r>
              <a:rPr lang="vi-VN" sz="2800" dirty="0"/>
              <a:t> </a:t>
            </a:r>
            <a:r>
              <a:rPr lang="en-US" sz="2800" dirty="0"/>
              <a:t>“</a:t>
            </a:r>
            <a:r>
              <a:rPr lang="vi-VN" sz="2800" dirty="0"/>
              <a:t>Muộn rồi các cháu về đi</a:t>
            </a:r>
            <a:r>
              <a:rPr lang="en-US" sz="2800" dirty="0"/>
              <a:t>”</a:t>
            </a:r>
            <a:r>
              <a:rPr lang="vi-VN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19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9B8B44-0FF1-41B6-8B49-9A2AB6410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95" y="514017"/>
            <a:ext cx="6967839" cy="2766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27D9EE-6FC2-48DF-9F0F-80ECD80346E0}"/>
              </a:ext>
            </a:extLst>
          </p:cNvPr>
          <p:cNvSpPr/>
          <p:nvPr/>
        </p:nvSpPr>
        <p:spPr>
          <a:xfrm>
            <a:off x="2466753" y="3429000"/>
            <a:ext cx="7313351" cy="20042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 (body)"/>
              </a:rPr>
              <a:t>Hai </a:t>
            </a:r>
            <a:r>
              <a:rPr lang="en-US" sz="3200" dirty="0" err="1">
                <a:latin typeface="Aria (body)"/>
              </a:rPr>
              <a:t>bạn</a:t>
            </a:r>
            <a:r>
              <a:rPr lang="en-US" sz="3200" dirty="0">
                <a:latin typeface="Aria (body)"/>
              </a:rPr>
              <a:t> </a:t>
            </a:r>
            <a:r>
              <a:rPr lang="en-US" sz="3200" dirty="0" err="1">
                <a:latin typeface="Aria (body)"/>
              </a:rPr>
              <a:t>nói</a:t>
            </a:r>
            <a:r>
              <a:rPr lang="en-US" sz="3200" dirty="0">
                <a:latin typeface="Aria (body)"/>
              </a:rPr>
              <a:t> </a:t>
            </a:r>
            <a:r>
              <a:rPr lang="en-US" sz="3200" dirty="0" err="1">
                <a:latin typeface="Aria (body)"/>
              </a:rPr>
              <a:t>với</a:t>
            </a:r>
            <a:r>
              <a:rPr lang="en-US" sz="3200" dirty="0">
                <a:latin typeface="Aria (body)"/>
              </a:rPr>
              <a:t> </a:t>
            </a:r>
            <a:r>
              <a:rPr lang="en-US" sz="3200" dirty="0" err="1">
                <a:latin typeface="Aria (body)"/>
              </a:rPr>
              <a:t>nhau</a:t>
            </a:r>
            <a:r>
              <a:rPr lang="en-US" sz="3200" b="1" dirty="0">
                <a:latin typeface="Aria (body)"/>
              </a:rPr>
              <a:t>:</a:t>
            </a:r>
          </a:p>
          <a:p>
            <a:pPr algn="ctr"/>
            <a:r>
              <a:rPr lang="vi-VN" sz="2800" dirty="0"/>
              <a:t>Nam nói: Tớ sẽ nói thật với mẹ.</a:t>
            </a:r>
            <a:endParaRPr lang="en-US" sz="2800" dirty="0"/>
          </a:p>
          <a:p>
            <a:pPr algn="ctr"/>
            <a:r>
              <a:rPr lang="vi-VN" sz="2800" dirty="0"/>
              <a:t> Còn Huy nói: Tớ sẽ nói là ở lại làm bài tập cùng các bạn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539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C756E8-BC80-46A5-942E-FB7D0C354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28" y="391743"/>
            <a:ext cx="7712035" cy="31807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BF01A6-3D12-4292-B93A-0AF7FCE99918}"/>
              </a:ext>
            </a:extLst>
          </p:cNvPr>
          <p:cNvSpPr/>
          <p:nvPr/>
        </p:nvSpPr>
        <p:spPr>
          <a:xfrm>
            <a:off x="1217259" y="3870250"/>
            <a:ext cx="9526772" cy="24135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/>
              <a:t>   </a:t>
            </a:r>
            <a:r>
              <a:rPr lang="vi-VN" sz="2400" dirty="0"/>
              <a:t>Về nhà Nam nói: Con xin lỗi mẹ, lần sau tan học con sẽ về ngay ạ! Mẹ Nam vui vẻ vỗ vai con, nói: Lần sau con không được về nhà muộn nữa nhé!</a:t>
            </a:r>
          </a:p>
          <a:p>
            <a:pPr algn="just"/>
            <a:r>
              <a:rPr lang="en-US" sz="2400" dirty="0"/>
              <a:t>   </a:t>
            </a:r>
            <a:r>
              <a:rPr lang="vi-VN" sz="2400" dirty="0"/>
              <a:t>Trong khi đấy bố Huy rất tức giận</a:t>
            </a:r>
            <a:r>
              <a:rPr lang="en-US" sz="2400" dirty="0"/>
              <a:t>,</a:t>
            </a:r>
            <a:r>
              <a:rPr lang="vi-VN" sz="2400" dirty="0"/>
              <a:t> khi bạn hàng xóm cùng lớp nói: Cô giáo có giao bài đâu mà cậu nói lạ vậy?</a:t>
            </a:r>
          </a:p>
        </p:txBody>
      </p:sp>
    </p:spTree>
    <p:extLst>
      <p:ext uri="{BB962C8B-B14F-4D97-AF65-F5344CB8AC3E}">
        <p14:creationId xmlns:p14="http://schemas.microsoft.com/office/powerpoint/2010/main" val="13378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169328" y="659718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Vì sao mẹ của Nam vui vẻ tha lỗi, còn bố của của Huy lại tức giận?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4E11B95-909B-40E1-A0F4-E37D892CCD38}"/>
              </a:ext>
            </a:extLst>
          </p:cNvPr>
          <p:cNvSpPr/>
          <p:nvPr/>
        </p:nvSpPr>
        <p:spPr>
          <a:xfrm>
            <a:off x="3169328" y="659717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Biết nhận lỗi và sửa lỗi sẽ mang lại điều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830EFB0-AE13-48E9-86B6-FF3B2AF00E2C}"/>
              </a:ext>
            </a:extLst>
          </p:cNvPr>
          <p:cNvSpPr/>
          <p:nvPr/>
        </p:nvSpPr>
        <p:spPr>
          <a:xfrm>
            <a:off x="3169328" y="659717"/>
            <a:ext cx="7133621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Nếu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không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biết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nhận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lỗi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và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sửa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lỗi</a:t>
            </a:r>
            <a:r>
              <a:rPr lang="en-US" sz="3200" dirty="0">
                <a:solidFill>
                  <a:prstClr val="white"/>
                </a:solidFill>
              </a:rPr>
              <a:t>, </a:t>
            </a:r>
            <a:r>
              <a:rPr lang="en-US" sz="3200" dirty="0" err="1">
                <a:solidFill>
                  <a:prstClr val="white"/>
                </a:solidFill>
              </a:rPr>
              <a:t>điều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sẽ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xảy</a:t>
            </a:r>
            <a:r>
              <a:rPr lang="en-US" sz="3200" dirty="0">
                <a:solidFill>
                  <a:prstClr val="white"/>
                </a:solidFill>
              </a:rPr>
              <a:t>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85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867" y="1997839"/>
            <a:ext cx="8978265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nhận lỗi và sửa lỗi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việc làm cần thiết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mình sẽ được tha thứ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và được mọi người tin tưởng. Không biết nhận lỗi và sửa lỗi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sẽ thấy lo lắng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sợ bị người khác phát hiện, mọi người xung quanh sẽ không tin tưởng mình.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950825" y="556535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1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62812" y="1412875"/>
            <a:ext cx="35962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16BEA2-6CE4-4F78-8B5E-91C908F4216A}"/>
              </a:ext>
            </a:extLst>
          </p:cNvPr>
          <p:cNvSpPr txBox="1"/>
          <p:nvPr/>
        </p:nvSpPr>
        <p:spPr>
          <a:xfrm>
            <a:off x="1715716" y="6488668"/>
            <a:ext cx="8985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40230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0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62812" y="1412875"/>
            <a:ext cx="35962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5427" y="2335959"/>
            <a:ext cx="6043340" cy="182117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Lén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dọn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dẹp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vứt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thùng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rác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ai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biết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803433" y="2245869"/>
            <a:ext cx="5532781" cy="20092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Nói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thật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bố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mẹ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hứa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lần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cẩn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thận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Do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sơ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ý,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đánh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vỡ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bát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xử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lý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như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thế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72367" y="617032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Nhận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bài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kiểm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tra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điểm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thấp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về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sẽ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52400" y="2103826"/>
            <a:ext cx="5994400" cy="124980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Nhận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lỗi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bố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mẹ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hứa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chăm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học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hành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992103" y="2070094"/>
            <a:ext cx="504749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Giấu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ai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bị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điểm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kém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50" grpId="0" animBg="1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4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4FBFDE-89E0-43B3-AB35-0E99994EB559}"/>
              </a:ext>
            </a:extLst>
          </p:cNvPr>
          <p:cNvSpPr txBox="1"/>
          <p:nvPr/>
        </p:nvSpPr>
        <p:spPr>
          <a:xfrm>
            <a:off x="499730" y="124594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5B518-8E45-4D9D-BDDF-E038CE45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413023"/>
            <a:ext cx="6800850" cy="226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8C883-57F5-457A-B67E-B301511BD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980" y="3912449"/>
            <a:ext cx="68294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Thảo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nhóm</a:t>
            </a:r>
            <a:r>
              <a:rPr lang="en-US" sz="7200" b="1" kern="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đôi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07407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5D905C-C028-4EF3-BB07-4A3CF7F3E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54" y="0"/>
            <a:ext cx="8551899" cy="2850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5A184-F684-47A8-918C-55CD0FDE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845" y="3000022"/>
            <a:ext cx="7930668" cy="275416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5E855A0-08E6-4B0A-BDA4-B947D34DC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8" y="232808"/>
            <a:ext cx="1239256" cy="119350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FE76BAC-1B9C-4A64-AE87-302296AA3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8" y="3586881"/>
            <a:ext cx="1331747" cy="133174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D2FA2658-4DD3-45B7-B969-649F39D3434C}"/>
              </a:ext>
            </a:extLst>
          </p:cNvPr>
          <p:cNvSpPr/>
          <p:nvPr/>
        </p:nvSpPr>
        <p:spPr>
          <a:xfrm>
            <a:off x="6748130" y="1708934"/>
            <a:ext cx="5443870" cy="15098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/>
              <a:t>Hải</a:t>
            </a:r>
            <a:r>
              <a:rPr lang="en-US" sz="2600" dirty="0"/>
              <a:t> </a:t>
            </a:r>
            <a:r>
              <a:rPr lang="en-US" sz="2600" dirty="0" err="1"/>
              <a:t>thể</a:t>
            </a:r>
            <a:r>
              <a:rPr lang="en-US" sz="2600" dirty="0"/>
              <a:t> </a:t>
            </a:r>
            <a:r>
              <a:rPr lang="en-US" sz="2600" dirty="0" err="1"/>
              <a:t>hiện</a:t>
            </a:r>
            <a:r>
              <a:rPr lang="en-US" sz="2600" dirty="0"/>
              <a:t> </a:t>
            </a:r>
            <a:r>
              <a:rPr lang="en-US" sz="2600" dirty="0" err="1"/>
              <a:t>thái</a:t>
            </a:r>
            <a:r>
              <a:rPr lang="en-US" sz="2600" dirty="0"/>
              <a:t> </a:t>
            </a:r>
            <a:r>
              <a:rPr lang="en-US" sz="2600" dirty="0" err="1"/>
              <a:t>độ</a:t>
            </a:r>
            <a:r>
              <a:rPr lang="en-US" sz="2600" dirty="0"/>
              <a:t> </a:t>
            </a:r>
            <a:r>
              <a:rPr lang="en-US" sz="2600" dirty="0" err="1"/>
              <a:t>biết</a:t>
            </a:r>
            <a:r>
              <a:rPr lang="en-US" sz="2600" dirty="0"/>
              <a:t> </a:t>
            </a:r>
            <a:r>
              <a:rPr lang="en-US" sz="2600" dirty="0" err="1"/>
              <a:t>nhận</a:t>
            </a:r>
            <a:r>
              <a:rPr lang="en-US" sz="2600" dirty="0"/>
              <a:t> </a:t>
            </a:r>
            <a:r>
              <a:rPr lang="en-US" sz="2600" dirty="0" err="1"/>
              <a:t>lỗi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sửa</a:t>
            </a:r>
            <a:r>
              <a:rPr lang="en-US" sz="2600" dirty="0"/>
              <a:t> </a:t>
            </a:r>
            <a:r>
              <a:rPr lang="en-US" sz="2600" dirty="0" err="1"/>
              <a:t>sai</a:t>
            </a:r>
            <a:r>
              <a:rPr lang="en-US" sz="2600" dirty="0"/>
              <a:t>.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38150DDE-C230-4B24-A5E8-7672A0155A6B}"/>
              </a:ext>
            </a:extLst>
          </p:cNvPr>
          <p:cNvSpPr/>
          <p:nvPr/>
        </p:nvSpPr>
        <p:spPr>
          <a:xfrm>
            <a:off x="4763911" y="5149066"/>
            <a:ext cx="6781451" cy="15098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/>
              <a:t>Nga </a:t>
            </a:r>
            <a:r>
              <a:rPr lang="en-US" sz="2600" dirty="0" err="1"/>
              <a:t>thể</a:t>
            </a:r>
            <a:r>
              <a:rPr lang="en-US" sz="2600" dirty="0"/>
              <a:t> </a:t>
            </a:r>
            <a:r>
              <a:rPr lang="en-US" sz="2600" dirty="0" err="1"/>
              <a:t>hiện</a:t>
            </a:r>
            <a:r>
              <a:rPr lang="en-US" sz="2600" dirty="0"/>
              <a:t> </a:t>
            </a:r>
            <a:r>
              <a:rPr lang="en-US" sz="2600" dirty="0" err="1"/>
              <a:t>thái</a:t>
            </a:r>
            <a:r>
              <a:rPr lang="en-US" sz="2600" dirty="0"/>
              <a:t> </a:t>
            </a:r>
            <a:r>
              <a:rPr lang="en-US" sz="2600" dirty="0" err="1"/>
              <a:t>độ</a:t>
            </a:r>
            <a:r>
              <a:rPr lang="en-US" sz="2600" dirty="0"/>
              <a:t> </a:t>
            </a:r>
            <a:r>
              <a:rPr lang="en-US" sz="2600" dirty="0" err="1"/>
              <a:t>cố</a:t>
            </a:r>
            <a:r>
              <a:rPr lang="en-US" sz="2600" dirty="0"/>
              <a:t> </a:t>
            </a:r>
            <a:r>
              <a:rPr lang="en-US" sz="2600" dirty="0" err="1"/>
              <a:t>chấp</a:t>
            </a:r>
            <a:r>
              <a:rPr lang="en-US" sz="2600" dirty="0"/>
              <a:t>, </a:t>
            </a:r>
            <a:r>
              <a:rPr lang="en-US" sz="2600" dirty="0" err="1"/>
              <a:t>bảo</a:t>
            </a:r>
            <a:r>
              <a:rPr lang="en-US" sz="2600" dirty="0"/>
              <a:t> </a:t>
            </a:r>
            <a:r>
              <a:rPr lang="en-US" sz="2600" dirty="0" err="1"/>
              <a:t>vệ</a:t>
            </a:r>
            <a:r>
              <a:rPr lang="en-US" sz="2600" dirty="0"/>
              <a:t> </a:t>
            </a:r>
            <a:r>
              <a:rPr lang="en-US" sz="2600" dirty="0" err="1"/>
              <a:t>quan</a:t>
            </a:r>
            <a:r>
              <a:rPr lang="en-US" sz="2600" dirty="0"/>
              <a:t> </a:t>
            </a:r>
            <a:r>
              <a:rPr lang="en-US" sz="2600" dirty="0" err="1"/>
              <a:t>điểm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mình</a:t>
            </a:r>
            <a:r>
              <a:rPr lang="en-US" sz="2600" dirty="0"/>
              <a:t>, </a:t>
            </a:r>
            <a:r>
              <a:rPr lang="en-US" sz="2600" dirty="0" err="1"/>
              <a:t>không</a:t>
            </a:r>
            <a:r>
              <a:rPr lang="en-US" sz="2600" dirty="0"/>
              <a:t> </a:t>
            </a:r>
            <a:r>
              <a:rPr lang="en-US" sz="2600" dirty="0" err="1"/>
              <a:t>biết</a:t>
            </a:r>
            <a:r>
              <a:rPr lang="en-US" sz="2600" dirty="0"/>
              <a:t> </a:t>
            </a:r>
            <a:r>
              <a:rPr lang="en-US" sz="2600" dirty="0" err="1"/>
              <a:t>nhận</a:t>
            </a:r>
            <a:r>
              <a:rPr lang="en-US" sz="2600" dirty="0"/>
              <a:t> </a:t>
            </a:r>
            <a:r>
              <a:rPr lang="en-US" sz="2600" dirty="0" err="1"/>
              <a:t>lỗi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04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273E2B-CC0E-4780-BE37-27CF9A90595A}"/>
              </a:ext>
            </a:extLst>
          </p:cNvPr>
          <p:cNvSpPr/>
          <p:nvPr/>
        </p:nvSpPr>
        <p:spPr>
          <a:xfrm>
            <a:off x="1392865" y="127591"/>
            <a:ext cx="9186530" cy="9675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</a:rPr>
              <a:t>Thực hành nói lời xin lỗi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tình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huống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dưới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4D96E-FC1A-454A-920D-07544C91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74" y="1916113"/>
            <a:ext cx="7911748" cy="3821154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1426700-9205-4090-ADCB-4AF1737DD86F}"/>
              </a:ext>
            </a:extLst>
          </p:cNvPr>
          <p:cNvSpPr/>
          <p:nvPr/>
        </p:nvSpPr>
        <p:spPr>
          <a:xfrm>
            <a:off x="7712765" y="1120733"/>
            <a:ext cx="4366346" cy="4272902"/>
          </a:xfrm>
          <a:prstGeom prst="cloudCallout">
            <a:avLst>
              <a:gd name="adj1" fmla="val -75555"/>
              <a:gd name="adj2" fmla="val 342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xin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!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ý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quên</a:t>
            </a:r>
            <a:r>
              <a:rPr lang="en-US" sz="2800" dirty="0"/>
              <a:t> </a:t>
            </a:r>
            <a:r>
              <a:rPr lang="en-US" sz="2800" dirty="0" err="1"/>
              <a:t>truyện</a:t>
            </a:r>
            <a:r>
              <a:rPr lang="en-US" sz="2800" dirty="0"/>
              <a:t> ở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. Mai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  <a:p>
            <a:pPr algn="ctr"/>
            <a:r>
              <a:rPr lang="en-US" sz="2800" dirty="0"/>
              <a:t>-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,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2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3.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Xử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lý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tình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huống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298915-548F-4D5C-8BF1-0BBEF4FD7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56" y="334788"/>
            <a:ext cx="8669124" cy="2679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CE141-94FA-4B19-88E1-BBCF297B1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022" y="3468940"/>
            <a:ext cx="8292748" cy="252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356381"/>
            <a:ext cx="6803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vi-VN" altLang="zh-CN" sz="2800" b="1" dirty="0">
                <a:solidFill>
                  <a:prstClr val="black"/>
                </a:solidFill>
                <a:latin typeface="Calibri" panose="020F0502020204030204" pitchFamily="34" charset="0"/>
                <a:ea typeface="仓耳羽辰体-谷力 W05" panose="02020400000000000000" pitchFamily="18" charset="-122"/>
              </a:rPr>
              <a:t>Nêu được vì sao phải nhận lỗi và sửa 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Nêu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biểu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nhận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sửa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595270" y="1515620"/>
            <a:ext cx="531427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Mục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tiêu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bài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học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847955" y="335638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782131" y="332332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179195"/>
            <a:ext cx="6526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Thực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việc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nhận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sửa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833627" y="412026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774823" y="4105318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E357F-8488-4A93-8B38-FC64AA42D499}"/>
              </a:ext>
            </a:extLst>
          </p:cNvPr>
          <p:cNvSpPr txBox="1"/>
          <p:nvPr/>
        </p:nvSpPr>
        <p:spPr>
          <a:xfrm>
            <a:off x="1715716" y="6488668"/>
            <a:ext cx="8985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66D741-DD9F-4BB7-9EB1-C870DDAD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218" y="1535289"/>
            <a:ext cx="9409812" cy="31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5DE9235C-3291-4349-81D0-097852E39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56" y="507137"/>
            <a:ext cx="6084154" cy="4532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5216ED-B626-4C85-9FCC-18BF11B98FDB}"/>
              </a:ext>
            </a:extLst>
          </p:cNvPr>
          <p:cNvSpPr txBox="1"/>
          <p:nvPr/>
        </p:nvSpPr>
        <p:spPr>
          <a:xfrm>
            <a:off x="1871331" y="5188688"/>
            <a:ext cx="876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 thảo luận nhóm để giải quyết tình huống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1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EA6120-CBE6-4F96-8670-639BB907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491" y="0"/>
            <a:ext cx="8443346" cy="2609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B11D0-07E1-453F-A202-5991321B2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45" y="3494902"/>
            <a:ext cx="7897637" cy="24083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C1D05E-4AE8-430C-9BAF-157F98C740A2}"/>
              </a:ext>
            </a:extLst>
          </p:cNvPr>
          <p:cNvSpPr/>
          <p:nvPr/>
        </p:nvSpPr>
        <p:spPr>
          <a:xfrm>
            <a:off x="1286933" y="2675467"/>
            <a:ext cx="10001956" cy="7535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Xin lỗi cô vì đã làm ảnh hưởng đến lớp học và các bạn. Nói rõ lí do rằng bị bạn Quang trêu nên mới nhỏm dậy.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7C07DF-6026-4E69-8709-F1EE86B9058D}"/>
              </a:ext>
            </a:extLst>
          </p:cNvPr>
          <p:cNvSpPr/>
          <p:nvPr/>
        </p:nvSpPr>
        <p:spPr>
          <a:xfrm>
            <a:off x="1399821" y="5984650"/>
            <a:ext cx="9889067" cy="75353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Xin lỗi anh trai vì đã không để ý va vào anh. Cùng anh dọn bát đũa.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85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B36DD-AC89-458F-8F9C-CC6071A7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73" y="598312"/>
            <a:ext cx="9409812" cy="31899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B65436-8688-497E-9CE0-AED69A4E711D}"/>
              </a:ext>
            </a:extLst>
          </p:cNvPr>
          <p:cNvSpPr/>
          <p:nvPr/>
        </p:nvSpPr>
        <p:spPr>
          <a:xfrm>
            <a:off x="2438400" y="4109156"/>
            <a:ext cx="7981244" cy="8918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Mai </a:t>
            </a:r>
            <a:r>
              <a:rPr lang="en-US" sz="2400" dirty="0" err="1"/>
              <a:t>xin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dẫm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,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AEB6AC-CBF8-47BF-A78C-D68C4D77DBCC}"/>
              </a:ext>
            </a:extLst>
          </p:cNvPr>
          <p:cNvSpPr txBox="1"/>
          <p:nvPr/>
        </p:nvSpPr>
        <p:spPr>
          <a:xfrm>
            <a:off x="967563" y="6351192"/>
            <a:ext cx="9987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197340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867" y="2290855"/>
            <a:ext cx="897826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cần biết nhận lỗi và sửa lỗi. 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không biết nhận lỗi mà đổ lỗi cho người khác là hành động đáng bị phê phán.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C90B9-F986-487B-8AA1-4657F980DF47}"/>
              </a:ext>
            </a:extLst>
          </p:cNvPr>
          <p:cNvSpPr txBox="1"/>
          <p:nvPr/>
        </p:nvSpPr>
        <p:spPr>
          <a:xfrm>
            <a:off x="1715716" y="6488668"/>
            <a:ext cx="8985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9544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2785" y="3006461"/>
            <a:ext cx="358799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259314"/>
            <a:ext cx="7818554" cy="38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169328" y="659718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</a:rPr>
              <a:t>Chia </a:t>
            </a:r>
            <a:r>
              <a:rPr lang="en-US" sz="3600" dirty="0" err="1">
                <a:solidFill>
                  <a:prstClr val="white"/>
                </a:solidFill>
              </a:rPr>
              <a:t>sẻ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bạn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về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lần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em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đã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mắc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lỗi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và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sửa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lỗi</a:t>
            </a:r>
            <a:r>
              <a:rPr lang="en-US" sz="3600" dirty="0">
                <a:solidFill>
                  <a:prstClr val="white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C8C02881-39A6-4E06-BC78-10B0DB4C90D8}"/>
              </a:ext>
            </a:extLst>
          </p:cNvPr>
          <p:cNvSpPr/>
          <p:nvPr/>
        </p:nvSpPr>
        <p:spPr>
          <a:xfrm>
            <a:off x="3169327" y="659718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</a:rPr>
              <a:t>Chia sẻ về một lần em chưa biết nhận lỗi?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2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50328-2BBB-4B8E-A68C-EAF3F6F5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88" y="1614046"/>
            <a:ext cx="10254182" cy="3629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86AD8F-C4DC-484E-AC04-9B1332F7E913}"/>
              </a:ext>
            </a:extLst>
          </p:cNvPr>
          <p:cNvSpPr txBox="1"/>
          <p:nvPr/>
        </p:nvSpPr>
        <p:spPr>
          <a:xfrm>
            <a:off x="967563" y="6351192"/>
            <a:ext cx="9987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568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1565" y="1258029"/>
            <a:ext cx="8242852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̛̣ biết nhận lỗi">
            <a:hlinkClick r:id="" action="ppaction://media"/>
            <a:extLst>
              <a:ext uri="{FF2B5EF4-FFF2-40B4-BE49-F238E27FC236}">
                <a16:creationId xmlns:a16="http://schemas.microsoft.com/office/drawing/2014/main" id="{ABE3BDFB-03FF-4155-8615-7F672BC4C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471065" y="991141"/>
            <a:ext cx="7597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Em đã bao giờ mắc lỗi </a:t>
            </a:r>
            <a:r>
              <a:rPr lang="en-US" altLang="zh-CN" sz="3600" b="1" dirty="0" err="1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giống</a:t>
            </a:r>
            <a:r>
              <a:rPr lang="en-US" altLang="zh-CN" sz="36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bạn</a:t>
            </a:r>
            <a:r>
              <a:rPr lang="en-US" altLang="zh-CN" sz="36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nhỏ</a:t>
            </a:r>
            <a:r>
              <a:rPr lang="en-US" altLang="zh-CN" sz="36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trong</a:t>
            </a:r>
            <a:r>
              <a:rPr lang="en-US" altLang="zh-CN" sz="36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video </a:t>
            </a:r>
            <a:r>
              <a:rPr lang="en-US" altLang="zh-CN" sz="3600" b="1" dirty="0" err="1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chưa</a:t>
            </a:r>
            <a:r>
              <a:rPr lang="en-US" altLang="zh-CN" sz="36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1048952" y="2320449"/>
            <a:ext cx="675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Em đã làm gì khi mắc lỗi đó?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phá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84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2553" b="68345"/>
          <a:stretch>
            <a:fillRect/>
          </a:stretch>
        </p:blipFill>
        <p:spPr>
          <a:xfrm>
            <a:off x="464502" y="27940"/>
            <a:ext cx="11257915" cy="19363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0" b="5023"/>
          <a:stretch>
            <a:fillRect/>
          </a:stretch>
        </p:blipFill>
        <p:spPr>
          <a:xfrm>
            <a:off x="0" y="5782317"/>
            <a:ext cx="12192000" cy="1047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B39FD-6490-4989-816A-1A810487CAE8}"/>
              </a:ext>
            </a:extLst>
          </p:cNvPr>
          <p:cNvSpPr txBox="1"/>
          <p:nvPr/>
        </p:nvSpPr>
        <p:spPr>
          <a:xfrm>
            <a:off x="2370666" y="33302"/>
            <a:ext cx="717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</a:rPr>
              <a:t>1. Quan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hỏi</a:t>
            </a:r>
            <a:endParaRPr lang="en-US" sz="36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A0171B-FB6F-4BDD-BB81-1B8FBB0BE289}"/>
              </a:ext>
            </a:extLst>
          </p:cNvPr>
          <p:cNvSpPr/>
          <p:nvPr/>
        </p:nvSpPr>
        <p:spPr>
          <a:xfrm>
            <a:off x="2641601" y="679633"/>
            <a:ext cx="6254044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tranh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mắc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lỗi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448DE-2D89-4385-BFB7-0E59500F4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48" y="1367095"/>
            <a:ext cx="3573816" cy="4108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D94F5E-A020-440E-985E-A4E949D4F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017" y="1494337"/>
            <a:ext cx="2794883" cy="38112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CC30A7-7B99-4CB1-99E5-C17EAB8FB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643" y="1494338"/>
            <a:ext cx="3007004" cy="381120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8A32470-1A06-4FBE-88E4-02BBF095A9E9}"/>
              </a:ext>
            </a:extLst>
          </p:cNvPr>
          <p:cNvSpPr/>
          <p:nvPr/>
        </p:nvSpPr>
        <p:spPr>
          <a:xfrm>
            <a:off x="1749778" y="4510013"/>
            <a:ext cx="1275644" cy="965320"/>
          </a:xfrm>
          <a:prstGeom prst="ellipse">
            <a:avLst/>
          </a:prstGeom>
          <a:noFill/>
          <a:ln w="28575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041821-C591-413A-AE21-D340D942EDFB}"/>
              </a:ext>
            </a:extLst>
          </p:cNvPr>
          <p:cNvSpPr/>
          <p:nvPr/>
        </p:nvSpPr>
        <p:spPr>
          <a:xfrm>
            <a:off x="171078" y="4797778"/>
            <a:ext cx="1431944" cy="6775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</a:rPr>
              <a:t>Làm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vỡ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bát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DE2135D-24B7-4E13-80EC-A6E69AE2D752}"/>
              </a:ext>
            </a:extLst>
          </p:cNvPr>
          <p:cNvSpPr/>
          <p:nvPr/>
        </p:nvSpPr>
        <p:spPr>
          <a:xfrm>
            <a:off x="4316687" y="3186442"/>
            <a:ext cx="1275644" cy="965320"/>
          </a:xfrm>
          <a:prstGeom prst="ellipse">
            <a:avLst/>
          </a:prstGeom>
          <a:noFill/>
          <a:ln w="28575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36C974-660E-4396-86C5-758A4129D105}"/>
              </a:ext>
            </a:extLst>
          </p:cNvPr>
          <p:cNvSpPr/>
          <p:nvPr/>
        </p:nvSpPr>
        <p:spPr>
          <a:xfrm>
            <a:off x="3790380" y="2392611"/>
            <a:ext cx="1431944" cy="6775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</a:rPr>
              <a:t>Vứt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rác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bừa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bãi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CF3834-EC2D-41C0-8283-2EAC847CB329}"/>
              </a:ext>
            </a:extLst>
          </p:cNvPr>
          <p:cNvSpPr/>
          <p:nvPr/>
        </p:nvSpPr>
        <p:spPr>
          <a:xfrm>
            <a:off x="9340323" y="3390632"/>
            <a:ext cx="1275644" cy="965320"/>
          </a:xfrm>
          <a:prstGeom prst="ellipse">
            <a:avLst/>
          </a:prstGeom>
          <a:noFill/>
          <a:ln w="28575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09825A7-58BD-4DD6-B9EE-FC22903D3EE8}"/>
              </a:ext>
            </a:extLst>
          </p:cNvPr>
          <p:cNvSpPr/>
          <p:nvPr/>
        </p:nvSpPr>
        <p:spPr>
          <a:xfrm>
            <a:off x="10020379" y="4315118"/>
            <a:ext cx="1702037" cy="6775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</a:rPr>
              <a:t>Làm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ngã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3249F23-BB2A-46BF-814B-9EFDF59FADCB}"/>
              </a:ext>
            </a:extLst>
          </p:cNvPr>
          <p:cNvSpPr/>
          <p:nvPr/>
        </p:nvSpPr>
        <p:spPr>
          <a:xfrm>
            <a:off x="2302934" y="5772018"/>
            <a:ext cx="7089421" cy="64633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</a:rPr>
              <a:t>Các bạn đã nhận lỗi và sửa lỗi như thế nào?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2553" b="68345"/>
          <a:stretch>
            <a:fillRect/>
          </a:stretch>
        </p:blipFill>
        <p:spPr>
          <a:xfrm>
            <a:off x="464502" y="27940"/>
            <a:ext cx="11257915" cy="16487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0" b="5023"/>
          <a:stretch>
            <a:fillRect/>
          </a:stretch>
        </p:blipFill>
        <p:spPr>
          <a:xfrm>
            <a:off x="0" y="5197475"/>
            <a:ext cx="12192000" cy="16325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A8E0ED">
                  <a:alpha val="100000"/>
                </a:srgbClr>
              </a:clrFrom>
              <a:clrTo>
                <a:srgbClr val="A8E0ED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38276" r="81907" b="29118"/>
          <a:stretch>
            <a:fillRect/>
          </a:stretch>
        </p:blipFill>
        <p:spPr>
          <a:xfrm>
            <a:off x="480788" y="2093618"/>
            <a:ext cx="2395706" cy="3087683"/>
          </a:xfrm>
          <a:prstGeom prst="rect">
            <a:avLst/>
          </a:prstGeom>
        </p:spPr>
      </p:pic>
      <p:sp>
        <p:nvSpPr>
          <p:cNvPr id="7" name="思想气泡: 云 6">
            <a:extLst>
              <a:ext uri="{FF2B5EF4-FFF2-40B4-BE49-F238E27FC236}">
                <a16:creationId xmlns:a16="http://schemas.microsoft.com/office/drawing/2014/main" id="{24FD74E6-B0D2-40B1-BE73-F23393683CE3}"/>
              </a:ext>
            </a:extLst>
          </p:cNvPr>
          <p:cNvSpPr/>
          <p:nvPr/>
        </p:nvSpPr>
        <p:spPr>
          <a:xfrm>
            <a:off x="2729947" y="-993914"/>
            <a:ext cx="9568070" cy="6785114"/>
          </a:xfrm>
          <a:prstGeom prst="cloudCallout">
            <a:avLst>
              <a:gd name="adj1" fmla="val -52982"/>
              <a:gd name="adj2" fmla="val 4370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Các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bạn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trong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tranh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khi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mắc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lỗi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đã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biết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nhận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lỗi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,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xin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lỗi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và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đã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có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hành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kịp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thời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để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sửa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lỗi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của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mình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Chúng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ta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nên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học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tập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những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việc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làm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của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các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bạn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966</Words>
  <Application>Microsoft Office PowerPoint</Application>
  <PresentationFormat>Widescreen</PresentationFormat>
  <Paragraphs>99</Paragraphs>
  <Slides>38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38</vt:i4>
      </vt:variant>
    </vt:vector>
  </HeadingPairs>
  <TitlesOfParts>
    <vt:vector size="62" baseType="lpstr">
      <vt:lpstr>等线</vt:lpstr>
      <vt:lpstr>等线 Light</vt:lpstr>
      <vt:lpstr>微软雅黑</vt:lpstr>
      <vt:lpstr>微软雅黑</vt:lpstr>
      <vt:lpstr>Aria (body)</vt:lpstr>
      <vt:lpstr>Arial</vt:lpstr>
      <vt:lpstr>Arial Rounded MT Bold</vt:lpstr>
      <vt:lpstr>Arial-Rounded</vt:lpstr>
      <vt:lpstr>Calibri</vt:lpstr>
      <vt:lpstr>Calibri Light</vt:lpstr>
      <vt:lpstr>字魂59号-创粗黑</vt:lpstr>
      <vt:lpstr>1_Office Theme</vt:lpstr>
      <vt:lpstr>Office 主题​​</vt:lpstr>
      <vt:lpstr>包图主题2</vt:lpstr>
      <vt:lpstr>1_Office 主题​​</vt:lpstr>
      <vt:lpstr>2_Office 主题​​</vt:lpstr>
      <vt:lpstr>Office 主题</vt:lpstr>
      <vt:lpstr>3_Office 主题​​</vt:lpstr>
      <vt:lpstr>2_Office Theme</vt:lpstr>
      <vt:lpstr>4_Office Theme</vt:lpstr>
      <vt:lpstr>5_Office Theme</vt:lpstr>
      <vt:lpstr>3_Office Theme</vt:lpstr>
      <vt:lpstr>6_Office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38</cp:revision>
  <dcterms:created xsi:type="dcterms:W3CDTF">2021-06-19T01:14:02Z</dcterms:created>
  <dcterms:modified xsi:type="dcterms:W3CDTF">2025-01-04T09:45:37Z</dcterms:modified>
</cp:coreProperties>
</file>