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453" r:id="rId2"/>
    <p:sldId id="454" r:id="rId3"/>
    <p:sldId id="489" r:id="rId4"/>
    <p:sldId id="456" r:id="rId5"/>
    <p:sldId id="484" r:id="rId6"/>
    <p:sldId id="458" r:id="rId7"/>
    <p:sldId id="459" r:id="rId8"/>
    <p:sldId id="460" r:id="rId9"/>
    <p:sldId id="463" r:id="rId10"/>
    <p:sldId id="464" r:id="rId11"/>
    <p:sldId id="465" r:id="rId12"/>
    <p:sldId id="466" r:id="rId13"/>
    <p:sldId id="467" r:id="rId14"/>
    <p:sldId id="468" r:id="rId15"/>
    <p:sldId id="469" r:id="rId16"/>
    <p:sldId id="483" r:id="rId17"/>
    <p:sldId id="472" r:id="rId18"/>
    <p:sldId id="470" r:id="rId19"/>
    <p:sldId id="473" r:id="rId20"/>
    <p:sldId id="474" r:id="rId21"/>
    <p:sldId id="475" r:id="rId22"/>
    <p:sldId id="476" r:id="rId23"/>
    <p:sldId id="477" r:id="rId24"/>
    <p:sldId id="478" r:id="rId25"/>
    <p:sldId id="479" r:id="rId26"/>
    <p:sldId id="481" r:id="rId27"/>
    <p:sldId id="485" r:id="rId28"/>
    <p:sldId id="486" r:id="rId29"/>
    <p:sldId id="488" r:id="rId30"/>
    <p:sldId id="487" r:id="rId31"/>
    <p:sldId id="340" r:id="rId32"/>
    <p:sldId id="462" r:id="rId33"/>
    <p:sldId id="480" r:id="rId34"/>
  </p:sldIdLst>
  <p:sldSz cx="16276638" cy="9144000"/>
  <p:notesSz cx="6858000" cy="9144000"/>
  <p:custDataLst>
    <p:tags r:id="rId3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3333FF"/>
    <a:srgbClr val="FF0066"/>
    <a:srgbClr val="FF6600"/>
    <a:srgbClr val="FF7C80"/>
    <a:srgbClr val="FF3399"/>
    <a:srgbClr val="EDF6F7"/>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2" d="100"/>
          <a:sy n="52" d="100"/>
        </p:scale>
        <p:origin x="496" y="48"/>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3034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8742B4-F40E-4839-AF86-57D9A7AFE09F}" type="slidenum">
              <a:rPr lang="vi-VN" smtClean="0">
                <a:solidFill>
                  <a:prstClr val="black"/>
                </a:solidFill>
              </a:rPr>
              <a:pPr/>
              <a:t>5</a:t>
            </a:fld>
            <a:endParaRPr lang="vi-VN">
              <a:solidFill>
                <a:prstClr val="black"/>
              </a:solidFill>
            </a:endParaRPr>
          </a:p>
        </p:txBody>
      </p:sp>
    </p:spTree>
    <p:extLst>
      <p:ext uri="{BB962C8B-B14F-4D97-AF65-F5344CB8AC3E}">
        <p14:creationId xmlns:p14="http://schemas.microsoft.com/office/powerpoint/2010/main" val="365282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0E2DAD78-633D-4D2E-931D-C98849FD02E7}"/>
              </a:ext>
            </a:extLst>
          </p:cNvPr>
          <p:cNvSpPr/>
          <p:nvPr userDrawn="1"/>
        </p:nvSpPr>
        <p:spPr>
          <a:xfrm>
            <a:off x="-435984" y="154823"/>
            <a:ext cx="17168952" cy="8989180"/>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印品黑体" panose="00000500000000000000" pitchFamily="2" charset="-122"/>
              <a:ea typeface="印品黑体" panose="00000500000000000000" pitchFamily="2" charset="-122"/>
            </a:endParaRPr>
          </a:p>
        </p:txBody>
      </p:sp>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11793961" y="369436"/>
            <a:ext cx="4334910" cy="2430912"/>
          </a:xfrm>
          <a:prstGeom prst="rect">
            <a:avLst/>
          </a:prstGeom>
        </p:spPr>
      </p:pic>
    </p:spTree>
    <p:extLst>
      <p:ext uri="{BB962C8B-B14F-4D97-AF65-F5344CB8AC3E}">
        <p14:creationId xmlns:p14="http://schemas.microsoft.com/office/powerpoint/2010/main" val="2700135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video" Target="../media/media1.mp4"/><Relationship Id="rId7" Type="http://schemas.openxmlformats.org/officeDocument/2006/relationships/image" Target="../media/image4.emf"/><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emf"/><Relationship Id="rId11"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image" Target="../media/image7.emf"/><Relationship Id="rId4" Type="http://schemas.openxmlformats.org/officeDocument/2006/relationships/slideLayout" Target="../slideLayouts/slideLayout12.xml"/><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3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11F698E-424C-4AE6-B50E-19FEC7288BB8}"/>
              </a:ext>
            </a:extLst>
          </p:cNvPr>
          <p:cNvPicPr>
            <a:picLocks noChangeAspect="1"/>
          </p:cNvPicPr>
          <p:nvPr/>
        </p:nvPicPr>
        <p:blipFill>
          <a:blip r:embed="rId6"/>
          <a:stretch>
            <a:fillRect/>
          </a:stretch>
        </p:blipFill>
        <p:spPr>
          <a:xfrm>
            <a:off x="4666647" y="6864695"/>
            <a:ext cx="6958584" cy="2279308"/>
          </a:xfrm>
          <a:prstGeom prst="rect">
            <a:avLst/>
          </a:prstGeom>
        </p:spPr>
      </p:pic>
      <p:pic>
        <p:nvPicPr>
          <p:cNvPr id="6" name="图片 5">
            <a:extLst>
              <a:ext uri="{FF2B5EF4-FFF2-40B4-BE49-F238E27FC236}">
                <a16:creationId xmlns:a16="http://schemas.microsoft.com/office/drawing/2014/main" id="{3D7CA8BB-DBC1-465C-A8F8-DC9900452074}"/>
              </a:ext>
            </a:extLst>
          </p:cNvPr>
          <p:cNvPicPr>
            <a:picLocks noChangeAspect="1"/>
          </p:cNvPicPr>
          <p:nvPr/>
        </p:nvPicPr>
        <p:blipFill>
          <a:blip r:embed="rId7"/>
          <a:stretch>
            <a:fillRect/>
          </a:stretch>
        </p:blipFill>
        <p:spPr>
          <a:xfrm>
            <a:off x="12785541" y="2838312"/>
            <a:ext cx="1716405" cy="1137016"/>
          </a:xfrm>
          <a:prstGeom prst="rect">
            <a:avLst/>
          </a:prstGeom>
        </p:spPr>
      </p:pic>
      <p:pic>
        <p:nvPicPr>
          <p:cNvPr id="8" name="图片 7">
            <a:extLst>
              <a:ext uri="{FF2B5EF4-FFF2-40B4-BE49-F238E27FC236}">
                <a16:creationId xmlns:a16="http://schemas.microsoft.com/office/drawing/2014/main" id="{B3F6A219-28DC-414F-9CB3-B1190C293349}"/>
              </a:ext>
            </a:extLst>
          </p:cNvPr>
          <p:cNvPicPr>
            <a:picLocks noChangeAspect="1"/>
          </p:cNvPicPr>
          <p:nvPr/>
        </p:nvPicPr>
        <p:blipFill>
          <a:blip r:embed="rId7"/>
          <a:stretch>
            <a:fillRect/>
          </a:stretch>
        </p:blipFill>
        <p:spPr>
          <a:xfrm>
            <a:off x="2551991" y="433224"/>
            <a:ext cx="1716405" cy="1137016"/>
          </a:xfrm>
          <a:prstGeom prst="rect">
            <a:avLst/>
          </a:prstGeom>
        </p:spPr>
      </p:pic>
      <p:pic>
        <p:nvPicPr>
          <p:cNvPr id="10" name="图片 9">
            <a:extLst>
              <a:ext uri="{FF2B5EF4-FFF2-40B4-BE49-F238E27FC236}">
                <a16:creationId xmlns:a16="http://schemas.microsoft.com/office/drawing/2014/main" id="{92CD855E-1A2C-46C9-ACA5-C850EC70B009}"/>
              </a:ext>
            </a:extLst>
          </p:cNvPr>
          <p:cNvPicPr>
            <a:picLocks noChangeAspect="1"/>
          </p:cNvPicPr>
          <p:nvPr/>
        </p:nvPicPr>
        <p:blipFill>
          <a:blip r:embed="rId8"/>
          <a:stretch>
            <a:fillRect/>
          </a:stretch>
        </p:blipFill>
        <p:spPr>
          <a:xfrm>
            <a:off x="2958612" y="6631385"/>
            <a:ext cx="1904963" cy="2479764"/>
          </a:xfrm>
          <a:prstGeom prst="rect">
            <a:avLst/>
          </a:prstGeom>
        </p:spPr>
      </p:pic>
      <p:pic>
        <p:nvPicPr>
          <p:cNvPr id="11" name="图片 10">
            <a:extLst>
              <a:ext uri="{FF2B5EF4-FFF2-40B4-BE49-F238E27FC236}">
                <a16:creationId xmlns:a16="http://schemas.microsoft.com/office/drawing/2014/main" id="{9BDF7786-B216-4E4F-9E63-F438101DFB50}"/>
              </a:ext>
            </a:extLst>
          </p:cNvPr>
          <p:cNvPicPr>
            <a:picLocks noChangeAspect="1"/>
          </p:cNvPicPr>
          <p:nvPr/>
        </p:nvPicPr>
        <p:blipFill>
          <a:blip r:embed="rId9"/>
          <a:stretch>
            <a:fillRect/>
          </a:stretch>
        </p:blipFill>
        <p:spPr>
          <a:xfrm>
            <a:off x="11110518" y="6631383"/>
            <a:ext cx="1939919" cy="2431381"/>
          </a:xfrm>
          <a:prstGeom prst="rect">
            <a:avLst/>
          </a:prstGeom>
        </p:spPr>
      </p:pic>
      <p:pic>
        <p:nvPicPr>
          <p:cNvPr id="12" name="图片 11">
            <a:extLst>
              <a:ext uri="{FF2B5EF4-FFF2-40B4-BE49-F238E27FC236}">
                <a16:creationId xmlns:a16="http://schemas.microsoft.com/office/drawing/2014/main" id="{3DB50836-E293-471D-B26D-E577D8AFE385}"/>
              </a:ext>
            </a:extLst>
          </p:cNvPr>
          <p:cNvPicPr>
            <a:picLocks noChangeAspect="1"/>
          </p:cNvPicPr>
          <p:nvPr/>
        </p:nvPicPr>
        <p:blipFill>
          <a:blip r:embed="rId10"/>
          <a:stretch>
            <a:fillRect/>
          </a:stretch>
        </p:blipFill>
        <p:spPr>
          <a:xfrm>
            <a:off x="7161050" y="6631385"/>
            <a:ext cx="2251508" cy="2560969"/>
          </a:xfrm>
          <a:prstGeom prst="rect">
            <a:avLst/>
          </a:prstGeom>
        </p:spPr>
      </p:pic>
      <p:sp>
        <p:nvSpPr>
          <p:cNvPr id="13" name="TextBox 12"/>
          <p:cNvSpPr txBox="1"/>
          <p:nvPr/>
        </p:nvSpPr>
        <p:spPr>
          <a:xfrm>
            <a:off x="2174479" y="1438807"/>
            <a:ext cx="12327467" cy="2326296"/>
          </a:xfrm>
          <a:prstGeom prst="rect">
            <a:avLst/>
          </a:prstGeom>
          <a:noFill/>
        </p:spPr>
        <p:txBody>
          <a:bodyPr wrap="square" rtlCol="0">
            <a:prstTxWarp prst="textDeflate">
              <a:avLst/>
            </a:prstTxWarp>
            <a:spAutoFit/>
          </a:bodyPr>
          <a:lstStyle/>
          <a:p>
            <a:pPr defTabSz="1219170" eaLnBrk="1" fontAlgn="auto" hangingPunct="1">
              <a:spcBef>
                <a:spcPts val="0"/>
              </a:spcBef>
              <a:spcAft>
                <a:spcPts val="0"/>
              </a:spcAft>
              <a:defRPr/>
            </a:pPr>
            <a:r>
              <a:rPr lang="en-US" sz="2400" dirty="0">
                <a:solidFill>
                  <a:srgbClr val="002060"/>
                </a:solidFill>
                <a:latin typeface="Times New Roman" panose="02020603050405020304" pitchFamily="18" charset="0"/>
                <a:cs typeface="Times New Roman" panose="02020603050405020304" pitchFamily="18" charset="0"/>
              </a:rPr>
              <a:t>CHÀO MỪNG QUÝ THẦY CÔ VÀ CÁC EM  VỀ DỰ GIỜ THĂM LỚP</a:t>
            </a:r>
            <a:endParaRPr lang="en-US" sz="2133" dirty="0">
              <a:solidFill>
                <a:srgbClr val="FF0000"/>
              </a:solidFill>
              <a:latin typeface="Times New Roman" panose="02020603050405020304" pitchFamily="18" charset="0"/>
              <a:cs typeface="Times New Roman" panose="02020603050405020304" pitchFamily="18" charset="0"/>
            </a:endParaRPr>
          </a:p>
        </p:txBody>
      </p:sp>
      <p:sp>
        <p:nvSpPr>
          <p:cNvPr id="14" name="WordArt 4"/>
          <p:cNvSpPr>
            <a:spLocks noChangeArrowheads="1" noChangeShapeType="1" noTextEdit="1"/>
          </p:cNvSpPr>
          <p:nvPr/>
        </p:nvSpPr>
        <p:spPr bwMode="auto">
          <a:xfrm>
            <a:off x="3695449" y="4477783"/>
            <a:ext cx="9548270" cy="2956093"/>
          </a:xfrm>
          <a:prstGeom prst="rect">
            <a:avLst/>
          </a:prstGeom>
        </p:spPr>
        <p:txBody>
          <a:bodyPr spcFirstLastPara="1" wrap="none" fromWordArt="1">
            <a:prstTxWarp prst="textArchUp">
              <a:avLst>
                <a:gd name="adj" fmla="val 10800004"/>
              </a:avLst>
            </a:prstTxWarp>
          </a:bodyPr>
          <a:lstStyle/>
          <a:p>
            <a:pPr algn="ctr" defTabSz="1219170" eaLnBrk="1" fontAlgn="auto" hangingPunct="1">
              <a:spcBef>
                <a:spcPts val="0"/>
              </a:spcBef>
              <a:spcAft>
                <a:spcPts val="0"/>
              </a:spcAft>
              <a:defRPr/>
            </a:pPr>
            <a:r>
              <a:rPr lang="en-US" sz="8800" b="1" kern="10" dirty="0" smtClean="0">
                <a:ln w="9360">
                  <a:solidFill>
                    <a:srgbClr val="000000"/>
                  </a:solidFill>
                  <a:miter lim="800000"/>
                  <a:headEnd/>
                  <a:tailEnd/>
                </a:ln>
                <a:solidFill>
                  <a:srgbClr val="00B050"/>
                </a:solidFill>
                <a:latin typeface="Times New Roman" pitchFamily="18" charset="0"/>
                <a:cs typeface="Times New Roman" pitchFamily="18" charset="0"/>
              </a:rPr>
              <a:t>MÔN: TỰ NHIÊN VÀ XÃ HỘI </a:t>
            </a:r>
            <a:endParaRPr lang="en-US" sz="8800" b="1" kern="10" dirty="0">
              <a:ln w="9360">
                <a:solidFill>
                  <a:srgbClr val="000000"/>
                </a:solidFill>
                <a:miter lim="800000"/>
                <a:headEnd/>
                <a:tailEnd/>
              </a:ln>
              <a:solidFill>
                <a:srgbClr val="00B050"/>
              </a:solidFill>
              <a:latin typeface="Times New Roman" pitchFamily="18" charset="0"/>
              <a:cs typeface="Times New Roman" pitchFamily="18" charset="0"/>
            </a:endParaRPr>
          </a:p>
        </p:txBody>
      </p:sp>
      <p:pic>
        <p:nvPicPr>
          <p:cNvPr id="2" name="nhạc  1.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8036719" y="4514853"/>
            <a:ext cx="203200" cy="114300"/>
          </a:xfrm>
          <a:prstGeom prst="rect">
            <a:avLst/>
          </a:prstGeom>
        </p:spPr>
      </p:pic>
    </p:spTree>
    <p:custDataLst>
      <p:tags r:id="rId1"/>
    </p:custDataLst>
    <p:extLst>
      <p:ext uri="{BB962C8B-B14F-4D97-AF65-F5344CB8AC3E}">
        <p14:creationId xmlns:p14="http://schemas.microsoft.com/office/powerpoint/2010/main" val="2356917435"/>
      </p:ext>
    </p:extLst>
  </p:cSld>
  <p:clrMapOvr>
    <a:masterClrMapping/>
  </p:clrMapOvr>
  <p:transition spd="slow">
    <p:fade/>
  </p:transition>
  <p:timing>
    <p:tnLst>
      <p:par>
        <p:cTn id="1" dur="indefinite" restart="never" nodeType="tmRoot">
          <p:childTnLst>
            <p:video>
              <p:cMediaNode vol="29592">
                <p:cTn id="2"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13609" objId="2"/>
        <p14:stopEvt time="3107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1101B0-BDE3-4731-89F7-0C72B35489D5}"/>
              </a:ext>
            </a:extLst>
          </p:cNvPr>
          <p:cNvPicPr>
            <a:picLocks noChangeAspect="1"/>
          </p:cNvPicPr>
          <p:nvPr/>
        </p:nvPicPr>
        <p:blipFill>
          <a:blip r:embed="rId2"/>
          <a:stretch>
            <a:fillRect/>
          </a:stretch>
        </p:blipFill>
        <p:spPr>
          <a:xfrm>
            <a:off x="10319" y="0"/>
            <a:ext cx="16256000" cy="9144000"/>
          </a:xfrm>
          <a:prstGeom prst="rect">
            <a:avLst/>
          </a:prstGeom>
        </p:spPr>
      </p:pic>
      <p:pic>
        <p:nvPicPr>
          <p:cNvPr id="8" name="图片 19">
            <a:extLst>
              <a:ext uri="{FF2B5EF4-FFF2-40B4-BE49-F238E27FC236}">
                <a16:creationId xmlns:a16="http://schemas.microsoft.com/office/drawing/2014/main" id="{E4CA4537-4A08-436C-8D23-0BA58AEE4101}"/>
              </a:ext>
            </a:extLst>
          </p:cNvPr>
          <p:cNvPicPr>
            <a:picLocks noChangeAspect="1"/>
          </p:cNvPicPr>
          <p:nvPr/>
        </p:nvPicPr>
        <p:blipFill rotWithShape="1">
          <a:blip r:embed="rId3"/>
          <a:srcRect l="3125" t="9355" r="3020" b="4895"/>
          <a:stretch/>
        </p:blipFill>
        <p:spPr>
          <a:xfrm>
            <a:off x="1000920" y="109397"/>
            <a:ext cx="14071599" cy="7671612"/>
          </a:xfrm>
          <a:prstGeom prst="rect">
            <a:avLst/>
          </a:prstGeom>
        </p:spPr>
      </p:pic>
      <p:pic>
        <p:nvPicPr>
          <p:cNvPr id="10" name="图片 33">
            <a:extLst>
              <a:ext uri="{FF2B5EF4-FFF2-40B4-BE49-F238E27FC236}">
                <a16:creationId xmlns:a16="http://schemas.microsoft.com/office/drawing/2014/main" id="{42A7FA1D-E836-4F92-876D-B59FDAAA24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967" t="14882" r="11490" b="60222"/>
          <a:stretch/>
        </p:blipFill>
        <p:spPr>
          <a:xfrm>
            <a:off x="-331896" y="-86819"/>
            <a:ext cx="3456144" cy="3176996"/>
          </a:xfrm>
          <a:prstGeom prst="rect">
            <a:avLst/>
          </a:prstGeom>
        </p:spPr>
      </p:pic>
      <p:sp>
        <p:nvSpPr>
          <p:cNvPr id="12" name="TextBox 11">
            <a:extLst>
              <a:ext uri="{FF2B5EF4-FFF2-40B4-BE49-F238E27FC236}">
                <a16:creationId xmlns:a16="http://schemas.microsoft.com/office/drawing/2014/main" id="{462573A3-DE2E-4C6F-8F5D-BDDE5505317E}"/>
              </a:ext>
            </a:extLst>
          </p:cNvPr>
          <p:cNvSpPr txBox="1"/>
          <p:nvPr/>
        </p:nvSpPr>
        <p:spPr>
          <a:xfrm>
            <a:off x="2729963" y="1797515"/>
            <a:ext cx="10613511" cy="2585323"/>
          </a:xfrm>
          <a:prstGeom prst="rect">
            <a:avLst/>
          </a:prstGeom>
          <a:noFill/>
        </p:spPr>
        <p:txBody>
          <a:bodyPr wrap="square" rtlCol="0">
            <a:spAutoFit/>
          </a:bodyPr>
          <a:lstStyle/>
          <a:p>
            <a:pPr algn="ctr" defTabSz="1219170" eaLnBrk="1" fontAlgn="auto" hangingPunct="1">
              <a:spcBef>
                <a:spcPts val="0"/>
              </a:spcBef>
              <a:spcAft>
                <a:spcPts val="0"/>
              </a:spcAft>
              <a:defRPr/>
            </a:pPr>
            <a:r>
              <a:rPr lang="en-US"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Kể thêm một số việc sử dụng thực vật và động vật trong đời sống mà em biết.</a:t>
            </a:r>
            <a:endParaRPr lang="vi-VN" sz="5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3731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141589" y="2805274"/>
            <a:ext cx="4163457" cy="3406449"/>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225789" y="987982"/>
              <a:ext cx="2633569" cy="635465"/>
            </a:xfrm>
            <a:prstGeom prst="rect">
              <a:avLst/>
            </a:prstGeom>
            <a:noFill/>
          </p:spPr>
          <p:txBody>
            <a:bodyPr wrap="square" rtlCol="0">
              <a:spAutoFit/>
            </a:bodyPr>
            <a:lstStyle/>
            <a:p>
              <a:pPr algn="ctr" defTabSz="1219170" eaLnBrk="1" fontAlgn="auto" hangingPunct="1">
                <a:spcBef>
                  <a:spcPts val="0"/>
                </a:spcBef>
                <a:spcAft>
                  <a:spcPts val="0"/>
                </a:spcAft>
                <a:buSzPts val="1000"/>
                <a:tabLst>
                  <a:tab pos="609585" algn="l"/>
                </a:tabLst>
                <a:defRPr/>
              </a:pPr>
              <a:r>
                <a:rPr lang="nl-NL" sz="3733" b="1" dirty="0">
                  <a:solidFill>
                    <a:srgbClr val="FF0000"/>
                  </a:solidFill>
                  <a:latin typeface="Calibri"/>
                  <a:ea typeface="Times New Roman" panose="02020603050405020304" pitchFamily="18" charset="0"/>
                  <a:cs typeface="Times New Roman" panose="02020603050405020304" pitchFamily="18" charset="0"/>
                </a:rPr>
                <a:t>Làm nước hoa, tinh dầu.</a:t>
              </a:r>
              <a:endParaRPr lang="en-US" sz="3733" b="1" dirty="0">
                <a:solidFill>
                  <a:srgbClr val="FF0000"/>
                </a:solidFill>
                <a:latin typeface="Calibri"/>
                <a:ea typeface="Times New Roman" panose="02020603050405020304" pitchFamily="18" charset="0"/>
                <a:cs typeface="Times New Roman" panose="02020603050405020304" pitchFamily="18" charset="0"/>
              </a:endParaRPr>
            </a:p>
          </p:txBody>
        </p:sp>
      </p:grpSp>
      <p:pic>
        <p:nvPicPr>
          <p:cNvPr id="1026" name="Picture 2" descr="Cách sử dụng nước hoa hồng đúng cách - Mỹ Phẩm Bích Xuân">
            <a:extLst>
              <a:ext uri="{FF2B5EF4-FFF2-40B4-BE49-F238E27FC236}">
                <a16:creationId xmlns:a16="http://schemas.microsoft.com/office/drawing/2014/main" id="{B15D2488-548A-473C-9A25-8F6E0E7849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6426" y="1524000"/>
            <a:ext cx="8947727" cy="628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692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grpSp>
        <p:nvGrpSpPr>
          <p:cNvPr id="5" name="Group 4">
            <a:extLst>
              <a:ext uri="{FF2B5EF4-FFF2-40B4-BE49-F238E27FC236}">
                <a16:creationId xmlns:a16="http://schemas.microsoft.com/office/drawing/2014/main" id="{1041DD9D-7124-4F37-83E7-8A0130D800D4}"/>
              </a:ext>
            </a:extLst>
          </p:cNvPr>
          <p:cNvGrpSpPr/>
          <p:nvPr/>
        </p:nvGrpSpPr>
        <p:grpSpPr>
          <a:xfrm>
            <a:off x="858458" y="3073874"/>
            <a:ext cx="4770783" cy="3406450"/>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71684" y="1087488"/>
              <a:ext cx="2820943" cy="341369"/>
            </a:xfrm>
            <a:prstGeom prst="rect">
              <a:avLst/>
            </a:prstGeom>
            <a:noFill/>
          </p:spPr>
          <p:txBody>
            <a:bodyPr wrap="square" rtlCol="0">
              <a:spAutoFit/>
            </a:bodyPr>
            <a:lstStyle/>
            <a:p>
              <a:pPr algn="ctr" defTabSz="1219170" eaLnBrk="1" fontAlgn="auto" hangingPunct="1">
                <a:spcBef>
                  <a:spcPts val="0"/>
                </a:spcBef>
                <a:spcAft>
                  <a:spcPts val="0"/>
                </a:spcAft>
                <a:buSzPts val="1000"/>
                <a:tabLst>
                  <a:tab pos="609585" algn="l"/>
                </a:tabLst>
                <a:defRPr/>
              </a:pPr>
              <a:r>
                <a:rPr lang="nl-NL" sz="3733" b="1" dirty="0">
                  <a:solidFill>
                    <a:srgbClr val="FF0000"/>
                  </a:solidFill>
                  <a:latin typeface="Calibri"/>
                  <a:ea typeface="Times New Roman" panose="02020603050405020304" pitchFamily="18" charset="0"/>
                  <a:cs typeface="Times New Roman" panose="02020603050405020304" pitchFamily="18" charset="0"/>
                </a:rPr>
                <a:t>Làm mứt, bánh kẹo.</a:t>
              </a:r>
              <a:endParaRPr lang="en-US" sz="3733" b="1" dirty="0">
                <a:solidFill>
                  <a:srgbClr val="FF0000"/>
                </a:solidFill>
                <a:latin typeface="Calibri"/>
                <a:ea typeface="Times New Roman" panose="02020603050405020304" pitchFamily="18" charset="0"/>
                <a:cs typeface="Times New Roman" panose="02020603050405020304" pitchFamily="18" charset="0"/>
              </a:endParaRPr>
            </a:p>
          </p:txBody>
        </p:sp>
      </p:grpSp>
      <p:pic>
        <p:nvPicPr>
          <p:cNvPr id="2050" name="Picture 2" descr="Khay mứt ngày Tết của người Việt có những gì?">
            <a:extLst>
              <a:ext uri="{FF2B5EF4-FFF2-40B4-BE49-F238E27FC236}">
                <a16:creationId xmlns:a16="http://schemas.microsoft.com/office/drawing/2014/main" id="{F3C1B8FD-48B9-4F08-A271-E247420C8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414" y="1676400"/>
            <a:ext cx="9302045" cy="628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62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483520" y="2868776"/>
            <a:ext cx="4163457" cy="3406449"/>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163263" y="994484"/>
              <a:ext cx="2633569" cy="467424"/>
            </a:xfrm>
            <a:prstGeom prst="rect">
              <a:avLst/>
            </a:prstGeom>
            <a:noFill/>
          </p:spPr>
          <p:txBody>
            <a:bodyPr wrap="square" rtlCol="0">
              <a:spAutoFit/>
            </a:bodyPr>
            <a:lstStyle/>
            <a:p>
              <a:pPr algn="ctr" defTabSz="1219170" eaLnBrk="1" fontAlgn="auto" hangingPunct="1">
                <a:spcBef>
                  <a:spcPts val="0"/>
                </a:spcBef>
                <a:spcAft>
                  <a:spcPts val="0"/>
                </a:spcAft>
                <a:buSzPts val="1000"/>
                <a:tabLst>
                  <a:tab pos="609585" algn="l"/>
                </a:tabLst>
                <a:defRPr/>
              </a:pPr>
              <a:r>
                <a:rPr lang="nl-NL" sz="5333" b="1" dirty="0">
                  <a:solidFill>
                    <a:srgbClr val="FF0000"/>
                  </a:solidFill>
                  <a:latin typeface="Calibri"/>
                  <a:ea typeface="Times New Roman" panose="02020603050405020304" pitchFamily="18" charset="0"/>
                  <a:cs typeface="Times New Roman" panose="02020603050405020304" pitchFamily="18" charset="0"/>
                </a:rPr>
                <a:t>Trang trí</a:t>
              </a:r>
              <a:endParaRPr lang="en-US" sz="5333" b="1" dirty="0">
                <a:solidFill>
                  <a:srgbClr val="FF0000"/>
                </a:solidFill>
                <a:latin typeface="Calibri"/>
                <a:ea typeface="Times New Roman" panose="02020603050405020304" pitchFamily="18" charset="0"/>
                <a:cs typeface="Times New Roman" panose="02020603050405020304" pitchFamily="18" charset="0"/>
              </a:endParaRPr>
            </a:p>
          </p:txBody>
        </p:sp>
      </p:grpSp>
      <p:pic>
        <p:nvPicPr>
          <p:cNvPr id="3074" name="Picture 2" descr="Cách trang trí nhà với hoa khô đơn giản mà đẹp">
            <a:extLst>
              <a:ext uri="{FF2B5EF4-FFF2-40B4-BE49-F238E27FC236}">
                <a16:creationId xmlns:a16="http://schemas.microsoft.com/office/drawing/2014/main" id="{BE17CE71-CB9E-4CF3-81F2-12F2F31C5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931" y="1752601"/>
            <a:ext cx="8656461" cy="631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35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529042" y="3055115"/>
            <a:ext cx="4506359" cy="3406450"/>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163263" y="994484"/>
              <a:ext cx="2633569" cy="383453"/>
            </a:xfrm>
            <a:prstGeom prst="rect">
              <a:avLst/>
            </a:prstGeom>
            <a:noFill/>
          </p:spPr>
          <p:txBody>
            <a:bodyPr wrap="square" rtlCol="0">
              <a:spAutoFit/>
            </a:bodyPr>
            <a:lstStyle/>
            <a:p>
              <a:pPr algn="ctr" defTabSz="1219170" eaLnBrk="1" fontAlgn="auto" hangingPunct="1">
                <a:spcBef>
                  <a:spcPts val="0"/>
                </a:spcBef>
                <a:spcAft>
                  <a:spcPts val="0"/>
                </a:spcAft>
                <a:buSzPts val="1000"/>
                <a:tabLst>
                  <a:tab pos="609585" algn="l"/>
                </a:tabLst>
                <a:defRPr/>
              </a:pPr>
              <a:r>
                <a:rPr lang="nl-NL" sz="4267" b="1" dirty="0">
                  <a:solidFill>
                    <a:srgbClr val="FF0000"/>
                  </a:solidFill>
                  <a:latin typeface="Calibri"/>
                  <a:ea typeface="Times New Roman" panose="02020603050405020304" pitchFamily="18" charset="0"/>
                  <a:cs typeface="Times New Roman" panose="02020603050405020304" pitchFamily="18" charset="0"/>
                </a:rPr>
                <a:t>Làm đệm cao su.</a:t>
              </a:r>
              <a:endParaRPr lang="en-US" sz="4267" b="1" dirty="0">
                <a:solidFill>
                  <a:srgbClr val="FF0000"/>
                </a:solidFill>
                <a:latin typeface="Calibri"/>
                <a:ea typeface="Times New Roman" panose="02020603050405020304" pitchFamily="18" charset="0"/>
                <a:cs typeface="Times New Roman" panose="02020603050405020304" pitchFamily="18" charset="0"/>
              </a:endParaRPr>
            </a:p>
          </p:txBody>
        </p:sp>
      </p:grpSp>
      <p:pic>
        <p:nvPicPr>
          <p:cNvPr id="4098" name="Picture 2" descr="Mẫu Cao Su - sofakimtuan.net">
            <a:extLst>
              <a:ext uri="{FF2B5EF4-FFF2-40B4-BE49-F238E27FC236}">
                <a16:creationId xmlns:a16="http://schemas.microsoft.com/office/drawing/2014/main" id="{0E10C59F-F980-4281-849C-24677D746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722" y="1371600"/>
            <a:ext cx="7620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805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167090" y="3092629"/>
            <a:ext cx="4506359" cy="3406449"/>
            <a:chOff x="38415" y="44877"/>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415" y="44877"/>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122000" y="883951"/>
              <a:ext cx="2633569" cy="719634"/>
            </a:xfrm>
            <a:prstGeom prst="rect">
              <a:avLst/>
            </a:prstGeom>
            <a:noFill/>
          </p:spPr>
          <p:txBody>
            <a:bodyPr wrap="square" rtlCol="0">
              <a:spAutoFit/>
            </a:bodyPr>
            <a:lstStyle/>
            <a:p>
              <a:pPr algn="ctr" defTabSz="1219170" eaLnBrk="1" fontAlgn="auto" hangingPunct="1">
                <a:spcBef>
                  <a:spcPts val="0"/>
                </a:spcBef>
                <a:spcAft>
                  <a:spcPts val="0"/>
                </a:spcAft>
                <a:buSzPts val="1000"/>
                <a:tabLst>
                  <a:tab pos="609585" algn="l"/>
                </a:tabLst>
                <a:defRPr/>
              </a:pPr>
              <a:r>
                <a:rPr lang="nl-NL" sz="4267" b="1" dirty="0">
                  <a:solidFill>
                    <a:srgbClr val="FF0000"/>
                  </a:solidFill>
                  <a:latin typeface="Calibri"/>
                  <a:ea typeface="Times New Roman" panose="02020603050405020304" pitchFamily="18" charset="0"/>
                  <a:cs typeface="Times New Roman" panose="02020603050405020304" pitchFamily="18" charset="0"/>
                </a:rPr>
                <a:t>Làm nón, làm chiếu, làm mũ</a:t>
              </a:r>
              <a:endParaRPr lang="en-US" sz="4267" b="1" dirty="0">
                <a:solidFill>
                  <a:srgbClr val="FF0000"/>
                </a:solidFill>
                <a:latin typeface="Calibri"/>
                <a:ea typeface="Times New Roman" panose="02020603050405020304" pitchFamily="18" charset="0"/>
                <a:cs typeface="Times New Roman" panose="02020603050405020304" pitchFamily="18" charset="0"/>
              </a:endParaRPr>
            </a:p>
          </p:txBody>
        </p:sp>
      </p:grpSp>
      <p:pic>
        <p:nvPicPr>
          <p:cNvPr id="5122" name="Picture 2" descr="Công phu nghề làm nón lá - huecity.gov.vn">
            <a:extLst>
              <a:ext uri="{FF2B5EF4-FFF2-40B4-BE49-F238E27FC236}">
                <a16:creationId xmlns:a16="http://schemas.microsoft.com/office/drawing/2014/main" id="{2DD5A5B8-445B-4AB9-99F7-EC9BD5E5F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427" y="196083"/>
            <a:ext cx="6629400" cy="43288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59441" t="33875" r="3496" b="12792"/>
          <a:stretch/>
        </p:blipFill>
        <p:spPr>
          <a:xfrm>
            <a:off x="6995319" y="4343400"/>
            <a:ext cx="8703538" cy="4572000"/>
          </a:xfrm>
          <a:prstGeom prst="rect">
            <a:avLst/>
          </a:prstGeom>
        </p:spPr>
      </p:pic>
    </p:spTree>
    <p:extLst>
      <p:ext uri="{BB962C8B-B14F-4D97-AF65-F5344CB8AC3E}">
        <p14:creationId xmlns:p14="http://schemas.microsoft.com/office/powerpoint/2010/main" val="912655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594519" y="0"/>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grpSp>
        <p:nvGrpSpPr>
          <p:cNvPr id="5" name="Group 4">
            <a:extLst>
              <a:ext uri="{FF2B5EF4-FFF2-40B4-BE49-F238E27FC236}">
                <a16:creationId xmlns:a16="http://schemas.microsoft.com/office/drawing/2014/main" id="{1041DD9D-7124-4F37-83E7-8A0130D800D4}"/>
              </a:ext>
            </a:extLst>
          </p:cNvPr>
          <p:cNvGrpSpPr/>
          <p:nvPr/>
        </p:nvGrpSpPr>
        <p:grpSpPr>
          <a:xfrm>
            <a:off x="1324884" y="4733236"/>
            <a:ext cx="4506359" cy="3406449"/>
            <a:chOff x="140952" y="884804"/>
            <a:chExt cx="2928308" cy="1743970"/>
          </a:xfrm>
        </p:grpSpPr>
        <p:pic>
          <p:nvPicPr>
            <p:cNvPr id="6" name="Graphic 5">
              <a:extLst>
                <a:ext uri="{FF2B5EF4-FFF2-40B4-BE49-F238E27FC236}">
                  <a16:creationId xmlns:a16="http://schemas.microsoft.com/office/drawing/2014/main" id="{0D4208E6-EC68-4F90-9960-3F873194582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0952" y="884804"/>
              <a:ext cx="2928308" cy="1743970"/>
            </a:xfrm>
            <a:prstGeom prst="rect">
              <a:avLst/>
            </a:prstGeom>
          </p:spPr>
        </p:pic>
        <p:sp>
          <p:nvSpPr>
            <p:cNvPr id="8" name="TextBox 7">
              <a:extLst>
                <a:ext uri="{FF2B5EF4-FFF2-40B4-BE49-F238E27FC236}">
                  <a16:creationId xmlns:a16="http://schemas.microsoft.com/office/drawing/2014/main" id="{E5FA59A6-B55A-42EE-BF3E-3503EF73CE50}"/>
                </a:ext>
              </a:extLst>
            </p:cNvPr>
            <p:cNvSpPr txBox="1"/>
            <p:nvPr/>
          </p:nvSpPr>
          <p:spPr>
            <a:xfrm>
              <a:off x="246993" y="1892816"/>
              <a:ext cx="2633569" cy="383453"/>
            </a:xfrm>
            <a:prstGeom prst="rect">
              <a:avLst/>
            </a:prstGeom>
            <a:noFill/>
          </p:spPr>
          <p:txBody>
            <a:bodyPr wrap="square" rtlCol="0">
              <a:spAutoFit/>
            </a:bodyPr>
            <a:lstStyle/>
            <a:p>
              <a:pPr algn="ctr" defTabSz="1219170" eaLnBrk="1" fontAlgn="auto" hangingPunct="1">
                <a:spcBef>
                  <a:spcPts val="0"/>
                </a:spcBef>
                <a:spcAft>
                  <a:spcPts val="0"/>
                </a:spcAft>
                <a:buSzPts val="1000"/>
                <a:tabLst>
                  <a:tab pos="609585" algn="l"/>
                </a:tabLst>
                <a:defRPr/>
              </a:pPr>
              <a:r>
                <a:rPr lang="nl-NL" sz="4267" b="1" dirty="0">
                  <a:solidFill>
                    <a:srgbClr val="FF0000"/>
                  </a:solidFill>
                  <a:latin typeface="Calibri"/>
                  <a:ea typeface="Times New Roman" panose="02020603050405020304" pitchFamily="18" charset="0"/>
                  <a:cs typeface="Times New Roman" panose="02020603050405020304" pitchFamily="18" charset="0"/>
                </a:rPr>
                <a:t>Làm </a:t>
              </a:r>
              <a:r>
                <a:rPr lang="nl-NL" sz="4267" b="1" dirty="0" smtClean="0">
                  <a:solidFill>
                    <a:srgbClr val="FF0000"/>
                  </a:solidFill>
                  <a:latin typeface="Calibri"/>
                  <a:ea typeface="Times New Roman" panose="02020603050405020304" pitchFamily="18" charset="0"/>
                  <a:cs typeface="Times New Roman" panose="02020603050405020304" pitchFamily="18" charset="0"/>
                </a:rPr>
                <a:t>thuốc</a:t>
              </a:r>
              <a:endParaRPr lang="en-US" sz="4267" b="1" dirty="0">
                <a:solidFill>
                  <a:srgbClr val="FF0000"/>
                </a:solidFill>
                <a:latin typeface="Calibri"/>
                <a:ea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4"/>
          <a:stretch>
            <a:fillRect/>
          </a:stretch>
        </p:blipFill>
        <p:spPr>
          <a:xfrm>
            <a:off x="5481877" y="132493"/>
            <a:ext cx="6923641" cy="5811107"/>
          </a:xfrm>
          <a:prstGeom prst="rect">
            <a:avLst/>
          </a:prstGeom>
        </p:spPr>
      </p:pic>
      <p:pic>
        <p:nvPicPr>
          <p:cNvPr id="3" name="Picture 2"/>
          <p:cNvPicPr>
            <a:picLocks noChangeAspect="1"/>
          </p:cNvPicPr>
          <p:nvPr/>
        </p:nvPicPr>
        <p:blipFill>
          <a:blip r:embed="rId5"/>
          <a:stretch>
            <a:fillRect/>
          </a:stretch>
        </p:blipFill>
        <p:spPr>
          <a:xfrm>
            <a:off x="10487195" y="4343399"/>
            <a:ext cx="5638800" cy="4419601"/>
          </a:xfrm>
          <a:prstGeom prst="rect">
            <a:avLst/>
          </a:prstGeom>
        </p:spPr>
      </p:pic>
    </p:spTree>
    <p:extLst>
      <p:ext uri="{BB962C8B-B14F-4D97-AF65-F5344CB8AC3E}">
        <p14:creationId xmlns:p14="http://schemas.microsoft.com/office/powerpoint/2010/main" val="3028232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10319" y="-39672"/>
            <a:ext cx="16256000" cy="9183672"/>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69" y="-1244793"/>
            <a:ext cx="6018148" cy="6018148"/>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2441604" y="940607"/>
            <a:ext cx="12869801" cy="6270355"/>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3200" dirty="0">
                  <a:solidFill>
                    <a:prstClr val="white"/>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altLang="zh-CN" sz="5333" b="1" dirty="0" smtClean="0">
                    <a:solidFill>
                      <a:prstClr val="white"/>
                    </a:solidFill>
                    <a:latin typeface="Calibri" panose="020F0502020204030204" pitchFamily="34" charset="0"/>
                    <a:ea typeface="Vogue-ExtraBold" panose="020B0500000000000000" pitchFamily="34" charset="0"/>
                    <a:cs typeface="Calibri" panose="020F0502020204030204" pitchFamily="34" charset="0"/>
                  </a:rPr>
                  <a:t>KẾT LUẬN</a:t>
                </a:r>
                <a:endParaRPr lang="en-US" altLang="zh-CN" sz="5333" b="1" dirty="0">
                  <a:solidFill>
                    <a:prstClr val="white"/>
                  </a:solidFill>
                  <a:latin typeface="Calibri" panose="020F0502020204030204" pitchFamily="34" charset="0"/>
                  <a:ea typeface="Vogue-ExtraBold" panose="020B0500000000000000" pitchFamily="34" charset="0"/>
                  <a:cs typeface="Calibri" panose="020F0502020204030204" pitchFamily="34"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817" y="2280783"/>
            <a:ext cx="5065740" cy="5065740"/>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7333" y="5648571"/>
            <a:ext cx="3995484" cy="3395883"/>
          </a:xfrm>
          <a:prstGeom prst="rect">
            <a:avLst/>
          </a:prstGeom>
        </p:spPr>
      </p:pic>
      <p:sp>
        <p:nvSpPr>
          <p:cNvPr id="3" name="Rectangle 2"/>
          <p:cNvSpPr/>
          <p:nvPr/>
        </p:nvSpPr>
        <p:spPr>
          <a:xfrm>
            <a:off x="4764253" y="3247248"/>
            <a:ext cx="10513827" cy="2308324"/>
          </a:xfrm>
          <a:prstGeom prst="rect">
            <a:avLst/>
          </a:prstGeom>
        </p:spPr>
        <p:txBody>
          <a:bodyPr wrap="square">
            <a:spAutoFit/>
          </a:bodyPr>
          <a:lstStyle/>
          <a:p>
            <a:pPr lvl="0" algn="ctr" eaLnBrk="1" fontAlgn="auto" hangingPunct="1">
              <a:spcBef>
                <a:spcPts val="0"/>
              </a:spcBef>
              <a:spcAft>
                <a:spcPts val="0"/>
              </a:spcAft>
              <a:defRPr/>
            </a:pPr>
            <a:r>
              <a:rPr lang="en-US" sz="4800" b="1" dirty="0">
                <a:solidFill>
                  <a:srgbClr val="002060"/>
                </a:solidFill>
                <a:latin typeface="Times New Roman" panose="02020603050405020304" pitchFamily="18" charset="0"/>
                <a:cs typeface="Times New Roman" panose="02020603050405020304" pitchFamily="18" charset="0"/>
              </a:rPr>
              <a:t>Con người sử dụng thực vật và động vật để lấy thức ăn, đồ dùng, sức lao động,… trong cuộc sống hàng ngày</a:t>
            </a:r>
            <a:endParaRPr lang="vi-VN" sz="4800" b="1" dirty="0">
              <a:solidFill>
                <a:srgbClr val="002060"/>
              </a:solidFill>
              <a:latin typeface="Times New Roman" panose="02020603050405020304" pitchFamily="18" charset="0"/>
              <a:ea typeface="思源黑体 CN"/>
              <a:cs typeface="Times New Roman" panose="02020603050405020304" pitchFamily="18" charset="0"/>
            </a:endParaRPr>
          </a:p>
        </p:txBody>
      </p:sp>
    </p:spTree>
    <p:custDataLst>
      <p:tags r:id="rId1"/>
    </p:custDataLst>
    <p:extLst>
      <p:ext uri="{BB962C8B-B14F-4D97-AF65-F5344CB8AC3E}">
        <p14:creationId xmlns:p14="http://schemas.microsoft.com/office/powerpoint/2010/main" val="4214705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0319" y="89718"/>
            <a:ext cx="10201479" cy="7699511"/>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5883081" y="2394211"/>
            <a:ext cx="8615953" cy="3785652"/>
          </a:xfrm>
          <a:prstGeom prst="rect">
            <a:avLst/>
          </a:prstGeom>
          <a:noFill/>
        </p:spPr>
        <p:txBody>
          <a:bodyPr wrap="square" rtlCol="0">
            <a:spAutoFit/>
          </a:bodyPr>
          <a:lstStyle/>
          <a:p>
            <a:pPr lvl="0" algn="ctr" eaLnBrk="1" fontAlgn="auto" hangingPunct="1">
              <a:spcBef>
                <a:spcPts val="0"/>
              </a:spcBef>
              <a:spcAft>
                <a:spcPts val="0"/>
              </a:spcAft>
              <a:defRPr/>
            </a:pPr>
            <a:r>
              <a:rPr lang="en-US" sz="60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 động 2: </a:t>
            </a:r>
          </a:p>
          <a:p>
            <a:pPr lvl="0" algn="ctr" eaLnBrk="1" fontAlgn="auto" hangingPunct="1">
              <a:spcBef>
                <a:spcPts val="0"/>
              </a:spcBef>
              <a:spcAft>
                <a:spcPts val="0"/>
              </a:spcAft>
              <a:defRPr/>
            </a:pP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việc làm thể hiện việc sử dụng thực vật và động vật hợp lí.</a:t>
            </a:r>
          </a:p>
        </p:txBody>
      </p:sp>
      <p:pic>
        <p:nvPicPr>
          <p:cNvPr id="2" name="Picture 1" descr="A picture containing toy, doll&#10;&#10;Description automatically generated">
            <a:extLst>
              <a:ext uri="{FF2B5EF4-FFF2-40B4-BE49-F238E27FC236}">
                <a16:creationId xmlns:a16="http://schemas.microsoft.com/office/drawing/2014/main" id="{31A7A793-11B5-1968-8E98-273755CB4F82}"/>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536285" y="2343036"/>
            <a:ext cx="4156893" cy="6013113"/>
          </a:xfrm>
          <a:prstGeom prst="rect">
            <a:avLst/>
          </a:prstGeom>
        </p:spPr>
      </p:pic>
    </p:spTree>
    <p:extLst>
      <p:ext uri="{BB962C8B-B14F-4D97-AF65-F5344CB8AC3E}">
        <p14:creationId xmlns:p14="http://schemas.microsoft.com/office/powerpoint/2010/main" val="412622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by="(-#ppt_w*2)" calcmode="lin" valueType="num">
                                      <p:cBhvr rctx="PPT">
                                        <p:cTn id="14" dur="500" autoRev="1" fill="hold">
                                          <p:stCondLst>
                                            <p:cond delay="0"/>
                                          </p:stCondLst>
                                        </p:cTn>
                                        <p:tgtEl>
                                          <p:spTgt spid="6"/>
                                        </p:tgtEl>
                                        <p:attrNameLst>
                                          <p:attrName>ppt_w</p:attrName>
                                        </p:attrNameLst>
                                      </p:cBhvr>
                                    </p:anim>
                                    <p:anim by="(#ppt_w*0.50)" calcmode="lin" valueType="num">
                                      <p:cBhvr>
                                        <p:cTn id="15" dur="500" decel="50000" autoRev="1" fill="hold">
                                          <p:stCondLst>
                                            <p:cond delay="0"/>
                                          </p:stCondLst>
                                        </p:cTn>
                                        <p:tgtEl>
                                          <p:spTgt spid="6"/>
                                        </p:tgtEl>
                                        <p:attrNameLst>
                                          <p:attrName>ppt_x</p:attrName>
                                        </p:attrNameLst>
                                      </p:cBhvr>
                                    </p:anim>
                                    <p:anim from="(-#ppt_h/2)" to="(#ppt_y)" calcmode="lin" valueType="num">
                                      <p:cBhvr>
                                        <p:cTn id="16" dur="1000" fill="hold">
                                          <p:stCondLst>
                                            <p:cond delay="0"/>
                                          </p:stCondLst>
                                        </p:cTn>
                                        <p:tgtEl>
                                          <p:spTgt spid="6"/>
                                        </p:tgtEl>
                                        <p:attrNameLst>
                                          <p:attrName>ppt_y</p:attrName>
                                        </p:attrNameLst>
                                      </p:cBhvr>
                                    </p:anim>
                                    <p:animRot by="21600000">
                                      <p:cBhvr>
                                        <p:cTn id="1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5C508-289D-4D45-AF8F-9BFE7005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19" y="1600200"/>
            <a:ext cx="5257800" cy="3962400"/>
          </a:xfrm>
          <a:prstGeom prst="rect">
            <a:avLst/>
          </a:prstGeom>
        </p:spPr>
      </p:pic>
      <p:pic>
        <p:nvPicPr>
          <p:cNvPr id="3" name="Picture 2">
            <a:extLst>
              <a:ext uri="{FF2B5EF4-FFF2-40B4-BE49-F238E27FC236}">
                <a16:creationId xmlns:a16="http://schemas.microsoft.com/office/drawing/2014/main" id="{26CC628D-ADA5-45D6-837E-84E88DDDA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776" y="4343400"/>
            <a:ext cx="5486400" cy="4495800"/>
          </a:xfrm>
          <a:prstGeom prst="rect">
            <a:avLst/>
          </a:prstGeom>
        </p:spPr>
      </p:pic>
      <p:pic>
        <p:nvPicPr>
          <p:cNvPr id="4" name="Picture 3">
            <a:extLst>
              <a:ext uri="{FF2B5EF4-FFF2-40B4-BE49-F238E27FC236}">
                <a16:creationId xmlns:a16="http://schemas.microsoft.com/office/drawing/2014/main" id="{BB6FA0ED-9315-4D5B-8C31-CF378CBC7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5719" y="1622854"/>
            <a:ext cx="5638800" cy="3962400"/>
          </a:xfrm>
          <a:prstGeom prst="rect">
            <a:avLst/>
          </a:prstGeom>
        </p:spPr>
      </p:pic>
      <p:sp>
        <p:nvSpPr>
          <p:cNvPr id="5" name="Hộp Văn bản 9">
            <a:extLst>
              <a:ext uri="{FF2B5EF4-FFF2-40B4-BE49-F238E27FC236}">
                <a16:creationId xmlns:a16="http://schemas.microsoft.com/office/drawing/2014/main" id="{F2751DC3-98A7-588C-FC4E-F308EEAA6B9C}"/>
              </a:ext>
            </a:extLst>
          </p:cNvPr>
          <p:cNvSpPr txBox="1"/>
          <p:nvPr/>
        </p:nvSpPr>
        <p:spPr>
          <a:xfrm>
            <a:off x="1966119" y="228600"/>
            <a:ext cx="13258800" cy="1200329"/>
          </a:xfrm>
          <a:prstGeom prst="rect">
            <a:avLst/>
          </a:prstGeom>
          <a:noFill/>
        </p:spPr>
        <p:txBody>
          <a:bodyPr wrap="square">
            <a:spAutoFit/>
          </a:bodyPr>
          <a:lstStyle/>
          <a:p>
            <a:pPr lvl="0" algn="just" defTabSz="457200"/>
            <a:r>
              <a:rPr lang="vi-VN"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Gia đình Hòa đã sử dụng thực vật và động vật để làm gì?</a:t>
            </a:r>
          </a:p>
          <a:p>
            <a:pPr lvl="0" algn="just" defTabSz="457200"/>
            <a:r>
              <a:rPr lang="vi-VN"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Cách sử dụng đó hợp lí hay không hợp lí? Vì sao?</a:t>
            </a:r>
          </a:p>
        </p:txBody>
      </p:sp>
    </p:spTree>
    <p:extLst>
      <p:ext uri="{BB962C8B-B14F-4D97-AF65-F5344CB8AC3E}">
        <p14:creationId xmlns:p14="http://schemas.microsoft.com/office/powerpoint/2010/main" val="1269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F3E6C-A419-42DB-9091-4EADE144F82C}"/>
              </a:ext>
            </a:extLst>
          </p:cNvPr>
          <p:cNvPicPr>
            <a:picLocks noChangeAspect="1"/>
          </p:cNvPicPr>
          <p:nvPr/>
        </p:nvPicPr>
        <p:blipFill>
          <a:blip r:embed="rId2"/>
          <a:stretch>
            <a:fillRect/>
          </a:stretch>
        </p:blipFill>
        <p:spPr>
          <a:xfrm>
            <a:off x="10319" y="0"/>
            <a:ext cx="16256000" cy="9144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562" y="0"/>
            <a:ext cx="12599492" cy="7941744"/>
          </a:xfrm>
          <a:prstGeom prst="rect">
            <a:avLst/>
          </a:prstGeom>
        </p:spPr>
      </p:pic>
    </p:spTree>
    <p:extLst>
      <p:ext uri="{BB962C8B-B14F-4D97-AF65-F5344CB8AC3E}">
        <p14:creationId xmlns:p14="http://schemas.microsoft.com/office/powerpoint/2010/main" val="3043808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sp>
        <p:nvSpPr>
          <p:cNvPr id="18" name="Speech Bubble: Rectangle with Corners Rounded 17">
            <a:extLst>
              <a:ext uri="{FF2B5EF4-FFF2-40B4-BE49-F238E27FC236}">
                <a16:creationId xmlns:a16="http://schemas.microsoft.com/office/drawing/2014/main" id="{4E8D89CC-9097-4D40-B558-A2C54F4CA323}"/>
              </a:ext>
            </a:extLst>
          </p:cNvPr>
          <p:cNvSpPr/>
          <p:nvPr/>
        </p:nvSpPr>
        <p:spPr>
          <a:xfrm>
            <a:off x="6940189" y="2085197"/>
            <a:ext cx="8589530" cy="2115402"/>
          </a:xfrm>
          <a:prstGeom prst="wedgeRoundRectCallout">
            <a:avLst>
              <a:gd name="adj1" fmla="val 33067"/>
              <a:gd name="adj2" fmla="val 4329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b="1" kern="0" dirty="0">
                <a:solidFill>
                  <a:srgbClr val="002060"/>
                </a:solidFill>
                <a:latin typeface="Times New Roman" panose="02020603050405020304" pitchFamily="18" charset="0"/>
                <a:cs typeface="Times New Roman" panose="02020603050405020304" pitchFamily="18" charset="0"/>
              </a:rPr>
              <a:t>Gia đình Hòa đã sử dụng thực vật và động vật để </a:t>
            </a:r>
            <a:r>
              <a:rPr lang="en-US" sz="4400" b="1" kern="0" dirty="0">
                <a:solidFill>
                  <a:srgbClr val="002060"/>
                </a:solidFill>
                <a:latin typeface="Times New Roman" panose="02020603050405020304" pitchFamily="18" charset="0"/>
                <a:cs typeface="Times New Roman" panose="02020603050405020304" pitchFamily="18" charset="0"/>
              </a:rPr>
              <a:t>l</a:t>
            </a:r>
            <a:r>
              <a:rPr lang="vi-VN" sz="4400" b="1" kern="0" dirty="0">
                <a:solidFill>
                  <a:srgbClr val="002060"/>
                </a:solidFill>
                <a:latin typeface="Times New Roman" panose="02020603050405020304" pitchFamily="18" charset="0"/>
                <a:cs typeface="Times New Roman" panose="02020603050405020304" pitchFamily="18" charset="0"/>
              </a:rPr>
              <a:t>àm thực phẩm.</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D916545-4155-4477-A1B5-550605A73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119" y="2085196"/>
            <a:ext cx="5525841" cy="5687204"/>
          </a:xfrm>
          <a:prstGeom prst="rect">
            <a:avLst/>
          </a:prstGeom>
        </p:spPr>
      </p:pic>
      <p:sp>
        <p:nvSpPr>
          <p:cNvPr id="8" name="Speech Bubble: Rectangle with Corners Rounded 7">
            <a:extLst>
              <a:ext uri="{FF2B5EF4-FFF2-40B4-BE49-F238E27FC236}">
                <a16:creationId xmlns:a16="http://schemas.microsoft.com/office/drawing/2014/main" id="{E7DEDE4B-EF59-451C-A388-27477FC7FC88}"/>
              </a:ext>
            </a:extLst>
          </p:cNvPr>
          <p:cNvSpPr/>
          <p:nvPr/>
        </p:nvSpPr>
        <p:spPr>
          <a:xfrm>
            <a:off x="6940189" y="5533591"/>
            <a:ext cx="8589530" cy="2048816"/>
          </a:xfrm>
          <a:prstGeom prst="wedgeRoundRectCallout">
            <a:avLst>
              <a:gd name="adj1" fmla="val 36512"/>
              <a:gd name="adj2" fmla="val 45122"/>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b="1" kern="0" dirty="0">
                <a:solidFill>
                  <a:srgbClr val="002060"/>
                </a:solidFill>
                <a:latin typeface="Times New Roman" panose="02020603050405020304" pitchFamily="18" charset="0"/>
                <a:cs typeface="Times New Roman" panose="02020603050405020304" pitchFamily="18" charset="0"/>
              </a:rPr>
              <a:t>Cách sử dụng đó </a:t>
            </a:r>
            <a:r>
              <a:rPr lang="en-US" sz="4400" b="1" kern="0" dirty="0">
                <a:solidFill>
                  <a:srgbClr val="002060"/>
                </a:solidFill>
                <a:latin typeface="Times New Roman" panose="02020603050405020304" pitchFamily="18" charset="0"/>
                <a:cs typeface="Times New Roman" panose="02020603050405020304" pitchFamily="18" charset="0"/>
              </a:rPr>
              <a:t>chưa </a:t>
            </a:r>
            <a:r>
              <a:rPr lang="vi-VN" sz="4400" b="1" kern="0" dirty="0">
                <a:solidFill>
                  <a:srgbClr val="002060"/>
                </a:solidFill>
                <a:latin typeface="Times New Roman" panose="02020603050405020304" pitchFamily="18" charset="0"/>
                <a:cs typeface="Times New Roman" panose="02020603050405020304" pitchFamily="18" charset="0"/>
              </a:rPr>
              <a:t>hợp lí</a:t>
            </a:r>
            <a:r>
              <a:rPr lang="en-US" sz="4400" b="1" kern="0" dirty="0">
                <a:solidFill>
                  <a:srgbClr val="002060"/>
                </a:solidFill>
                <a:latin typeface="Times New Roman" panose="02020603050405020304" pitchFamily="18" charset="0"/>
                <a:cs typeface="Times New Roman" panose="02020603050405020304" pitchFamily="18" charset="0"/>
              </a:rPr>
              <a:t>.</a:t>
            </a:r>
            <a:r>
              <a:rPr lang="vi-VN" sz="4400" b="1" kern="0" dirty="0">
                <a:solidFill>
                  <a:srgbClr val="002060"/>
                </a:solidFill>
                <a:latin typeface="Times New Roman" panose="02020603050405020304" pitchFamily="18" charset="0"/>
                <a:cs typeface="Times New Roman" panose="02020603050405020304" pitchFamily="18" charset="0"/>
              </a:rPr>
              <a:t> Vì </a:t>
            </a:r>
            <a:r>
              <a:rPr lang="en-US" sz="4400" b="1" kern="0" dirty="0">
                <a:solidFill>
                  <a:srgbClr val="002060"/>
                </a:solidFill>
                <a:latin typeface="Times New Roman" panose="02020603050405020304" pitchFamily="18" charset="0"/>
                <a:cs typeface="Times New Roman" panose="02020603050405020304" pitchFamily="18" charset="0"/>
              </a:rPr>
              <a:t>nấu nhiều ăn không hết sẽ lãng phí.</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9242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sp>
        <p:nvSpPr>
          <p:cNvPr id="18" name="Speech Bubble: Rectangle with Corners Rounded 17">
            <a:extLst>
              <a:ext uri="{FF2B5EF4-FFF2-40B4-BE49-F238E27FC236}">
                <a16:creationId xmlns:a16="http://schemas.microsoft.com/office/drawing/2014/main" id="{4E8D89CC-9097-4D40-B558-A2C54F4CA323}"/>
              </a:ext>
            </a:extLst>
          </p:cNvPr>
          <p:cNvSpPr/>
          <p:nvPr/>
        </p:nvSpPr>
        <p:spPr>
          <a:xfrm>
            <a:off x="6940189" y="2459683"/>
            <a:ext cx="8167437" cy="2048816"/>
          </a:xfrm>
          <a:prstGeom prst="wedgeRoundRectCallout">
            <a:avLst>
              <a:gd name="adj1" fmla="val 33067"/>
              <a:gd name="adj2" fmla="val 4329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b="1" kern="0" dirty="0">
                <a:solidFill>
                  <a:srgbClr val="002060"/>
                </a:solidFill>
                <a:latin typeface="Times New Roman" panose="02020603050405020304" pitchFamily="18" charset="0"/>
                <a:cs typeface="Times New Roman" panose="02020603050405020304" pitchFamily="18" charset="0"/>
              </a:rPr>
              <a:t>Gia đình Hòa đã sử dụng thực vật </a:t>
            </a:r>
            <a:r>
              <a:rPr lang="vi-VN" sz="4400" b="1" kern="0" dirty="0" smtClean="0">
                <a:solidFill>
                  <a:srgbClr val="002060"/>
                </a:solidFill>
                <a:latin typeface="Times New Roman" panose="02020603050405020304" pitchFamily="18" charset="0"/>
                <a:cs typeface="Times New Roman" panose="02020603050405020304" pitchFamily="18" charset="0"/>
              </a:rPr>
              <a:t>để </a:t>
            </a:r>
            <a:r>
              <a:rPr lang="en-US" sz="4400" b="1" kern="0" dirty="0">
                <a:solidFill>
                  <a:srgbClr val="002060"/>
                </a:solidFill>
                <a:latin typeface="Times New Roman" panose="02020603050405020304" pitchFamily="18" charset="0"/>
                <a:cs typeface="Times New Roman" panose="02020603050405020304" pitchFamily="18" charset="0"/>
              </a:rPr>
              <a:t>Trang trí.</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E7DEDE4B-EF59-451C-A388-27477FC7FC88}"/>
              </a:ext>
            </a:extLst>
          </p:cNvPr>
          <p:cNvSpPr/>
          <p:nvPr/>
        </p:nvSpPr>
        <p:spPr>
          <a:xfrm>
            <a:off x="6940189" y="5257800"/>
            <a:ext cx="8167437" cy="2324607"/>
          </a:xfrm>
          <a:prstGeom prst="wedgeRoundRectCallout">
            <a:avLst>
              <a:gd name="adj1" fmla="val 36512"/>
              <a:gd name="adj2" fmla="val 45122"/>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just" defTabSz="1219170" eaLnBrk="1" fontAlgn="auto" hangingPunct="1">
              <a:spcBef>
                <a:spcPts val="0"/>
              </a:spcBef>
              <a:spcAft>
                <a:spcPts val="0"/>
              </a:spcAft>
              <a:defRPr/>
            </a:pPr>
            <a:r>
              <a:rPr lang="vi-VN" sz="4400" b="1" kern="0" dirty="0">
                <a:solidFill>
                  <a:srgbClr val="002060"/>
                </a:solidFill>
                <a:latin typeface="Times New Roman" panose="02020603050405020304" pitchFamily="18" charset="0"/>
                <a:cs typeface="Times New Roman" panose="02020603050405020304" pitchFamily="18" charset="0"/>
              </a:rPr>
              <a:t>Cách sử dụng đó hợp lí</a:t>
            </a:r>
            <a:r>
              <a:rPr lang="en-US" sz="4400" b="1" kern="0" dirty="0">
                <a:solidFill>
                  <a:srgbClr val="002060"/>
                </a:solidFill>
                <a:latin typeface="Times New Roman" panose="02020603050405020304" pitchFamily="18" charset="0"/>
                <a:cs typeface="Times New Roman" panose="02020603050405020304" pitchFamily="18" charset="0"/>
              </a:rPr>
              <a:t>.</a:t>
            </a:r>
            <a:r>
              <a:rPr lang="vi-VN" sz="4400" b="1" kern="0" dirty="0">
                <a:solidFill>
                  <a:srgbClr val="002060"/>
                </a:solidFill>
                <a:latin typeface="Times New Roman" panose="02020603050405020304" pitchFamily="18" charset="0"/>
                <a:cs typeface="Times New Roman" panose="02020603050405020304" pitchFamily="18" charset="0"/>
              </a:rPr>
              <a:t> Vì </a:t>
            </a:r>
            <a:r>
              <a:rPr lang="en-US" sz="4400" b="1" kern="0" dirty="0">
                <a:solidFill>
                  <a:srgbClr val="002060"/>
                </a:solidFill>
                <a:latin typeface="Times New Roman" panose="02020603050405020304" pitchFamily="18" charset="0"/>
                <a:cs typeface="Times New Roman" panose="02020603050405020304" pitchFamily="18" charset="0"/>
              </a:rPr>
              <a:t>cành lá thừa có thể ủ thành phân bón cho cây trồng khác.</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84091A1-186B-447D-A4E8-432E223F2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038" y="2209800"/>
            <a:ext cx="5512832" cy="4880213"/>
          </a:xfrm>
          <a:prstGeom prst="rect">
            <a:avLst/>
          </a:prstGeom>
        </p:spPr>
      </p:pic>
    </p:spTree>
    <p:extLst>
      <p:ext uri="{BB962C8B-B14F-4D97-AF65-F5344CB8AC3E}">
        <p14:creationId xmlns:p14="http://schemas.microsoft.com/office/powerpoint/2010/main" val="1293201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sp>
        <p:nvSpPr>
          <p:cNvPr id="18" name="Speech Bubble: Rectangle with Corners Rounded 17">
            <a:extLst>
              <a:ext uri="{FF2B5EF4-FFF2-40B4-BE49-F238E27FC236}">
                <a16:creationId xmlns:a16="http://schemas.microsoft.com/office/drawing/2014/main" id="{4E8D89CC-9097-4D40-B558-A2C54F4CA323}"/>
              </a:ext>
            </a:extLst>
          </p:cNvPr>
          <p:cNvSpPr/>
          <p:nvPr/>
        </p:nvSpPr>
        <p:spPr>
          <a:xfrm>
            <a:off x="6940189" y="2459683"/>
            <a:ext cx="8167437" cy="2048816"/>
          </a:xfrm>
          <a:prstGeom prst="wedgeRoundRectCallout">
            <a:avLst>
              <a:gd name="adj1" fmla="val 33067"/>
              <a:gd name="adj2" fmla="val 43290"/>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b="1" kern="0" dirty="0">
                <a:solidFill>
                  <a:srgbClr val="002060"/>
                </a:solidFill>
                <a:latin typeface="Times New Roman" panose="02020603050405020304" pitchFamily="18" charset="0"/>
                <a:cs typeface="Times New Roman" panose="02020603050405020304" pitchFamily="18" charset="0"/>
              </a:rPr>
              <a:t>Gia đình Hòa đã sử dụng thực vật </a:t>
            </a:r>
            <a:r>
              <a:rPr lang="vi-VN" sz="4400" b="1" kern="0" dirty="0" smtClean="0">
                <a:solidFill>
                  <a:srgbClr val="002060"/>
                </a:solidFill>
                <a:latin typeface="Times New Roman" panose="02020603050405020304" pitchFamily="18" charset="0"/>
                <a:cs typeface="Times New Roman" panose="02020603050405020304" pitchFamily="18" charset="0"/>
              </a:rPr>
              <a:t>để </a:t>
            </a:r>
            <a:r>
              <a:rPr lang="en-US" sz="4400" b="1" kern="0" dirty="0">
                <a:solidFill>
                  <a:srgbClr val="002060"/>
                </a:solidFill>
                <a:latin typeface="Times New Roman" panose="02020603050405020304" pitchFamily="18" charset="0"/>
                <a:cs typeface="Times New Roman" panose="02020603050405020304" pitchFamily="18" charset="0"/>
              </a:rPr>
              <a:t>Làm thuốc.</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E7DEDE4B-EF59-451C-A388-27477FC7FC88}"/>
              </a:ext>
            </a:extLst>
          </p:cNvPr>
          <p:cNvSpPr/>
          <p:nvPr/>
        </p:nvSpPr>
        <p:spPr>
          <a:xfrm>
            <a:off x="6940189" y="5168114"/>
            <a:ext cx="8408556" cy="3213886"/>
          </a:xfrm>
          <a:prstGeom prst="wedgeRoundRectCallout">
            <a:avLst>
              <a:gd name="adj1" fmla="val 36512"/>
              <a:gd name="adj2" fmla="val 45122"/>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4400" b="1" kern="0" dirty="0">
                <a:solidFill>
                  <a:srgbClr val="002060"/>
                </a:solidFill>
                <a:latin typeface="Times New Roman" panose="02020603050405020304" pitchFamily="18" charset="0"/>
                <a:cs typeface="Times New Roman" panose="02020603050405020304" pitchFamily="18" charset="0"/>
              </a:rPr>
              <a:t>Cách sử dụng đó hợp lí</a:t>
            </a:r>
            <a:r>
              <a:rPr lang="en-US" sz="4400" b="1" kern="0" dirty="0">
                <a:solidFill>
                  <a:srgbClr val="002060"/>
                </a:solidFill>
                <a:latin typeface="Times New Roman" panose="02020603050405020304" pitchFamily="18" charset="0"/>
                <a:cs typeface="Times New Roman" panose="02020603050405020304" pitchFamily="18" charset="0"/>
              </a:rPr>
              <a:t>.</a:t>
            </a:r>
            <a:r>
              <a:rPr lang="vi-VN" sz="4400" b="1" kern="0" dirty="0">
                <a:solidFill>
                  <a:srgbClr val="002060"/>
                </a:solidFill>
                <a:latin typeface="Times New Roman" panose="02020603050405020304" pitchFamily="18" charset="0"/>
                <a:cs typeface="Times New Roman" panose="02020603050405020304" pitchFamily="18" charset="0"/>
              </a:rPr>
              <a:t> </a:t>
            </a:r>
            <a:r>
              <a:rPr lang="en-US" sz="4400" b="1" kern="0" dirty="0">
                <a:solidFill>
                  <a:srgbClr val="002060"/>
                </a:solidFill>
                <a:latin typeface="Times New Roman" panose="02020603050405020304" pitchFamily="18" charset="0"/>
                <a:cs typeface="Times New Roman" panose="02020603050405020304" pitchFamily="18" charset="0"/>
              </a:rPr>
              <a:t>V</a:t>
            </a:r>
            <a:r>
              <a:rPr lang="vi-VN" sz="4400" b="1" kern="0" dirty="0">
                <a:solidFill>
                  <a:srgbClr val="002060"/>
                </a:solidFill>
                <a:latin typeface="Times New Roman" panose="02020603050405020304" pitchFamily="18" charset="0"/>
                <a:cs typeface="Times New Roman" panose="02020603050405020304" pitchFamily="18" charset="0"/>
              </a:rPr>
              <a:t>ì không làm lãng phí thực </a:t>
            </a:r>
            <a:r>
              <a:rPr lang="vi-VN" sz="4400" b="1" kern="0" dirty="0" smtClean="0">
                <a:solidFill>
                  <a:srgbClr val="002060"/>
                </a:solidFill>
                <a:latin typeface="Times New Roman" panose="02020603050405020304" pitchFamily="18" charset="0"/>
                <a:cs typeface="Times New Roman" panose="02020603050405020304" pitchFamily="18" charset="0"/>
              </a:rPr>
              <a:t>vật</a:t>
            </a:r>
            <a:r>
              <a:rPr lang="en-US" sz="4400" b="1" kern="0" dirty="0" smtClean="0">
                <a:solidFill>
                  <a:srgbClr val="002060"/>
                </a:solidFill>
                <a:latin typeface="Times New Roman" panose="02020603050405020304" pitchFamily="18" charset="0"/>
                <a:cs typeface="Times New Roman" panose="02020603050405020304" pitchFamily="18" charset="0"/>
              </a:rPr>
              <a:t> </a:t>
            </a:r>
            <a:r>
              <a:rPr lang="vi-VN" sz="4400" b="1" kern="0" dirty="0" smtClean="0">
                <a:solidFill>
                  <a:srgbClr val="002060"/>
                </a:solidFill>
                <a:latin typeface="Times New Roman" panose="02020603050405020304" pitchFamily="18" charset="0"/>
                <a:cs typeface="Times New Roman" panose="02020603050405020304" pitchFamily="18" charset="0"/>
              </a:rPr>
              <a:t>và </a:t>
            </a:r>
            <a:r>
              <a:rPr lang="vi-VN" sz="4400" b="1" kern="0" dirty="0">
                <a:solidFill>
                  <a:srgbClr val="002060"/>
                </a:solidFill>
                <a:latin typeface="Times New Roman" panose="02020603050405020304" pitchFamily="18" charset="0"/>
                <a:cs typeface="Times New Roman" panose="02020603050405020304" pitchFamily="18" charset="0"/>
              </a:rPr>
              <a:t>có lợi cho sức khỏe của con người.</a:t>
            </a:r>
            <a:r>
              <a:rPr lang="en-US" sz="4400" b="1" kern="0" dirty="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FC35DE4-F3F8-43F0-9B07-D167D3CE9E03}"/>
              </a:ext>
            </a:extLst>
          </p:cNvPr>
          <p:cNvPicPr>
            <a:picLocks noChangeAspect="1"/>
          </p:cNvPicPr>
          <p:nvPr/>
        </p:nvPicPr>
        <p:blipFill>
          <a:blip r:embed="rId2"/>
          <a:stretch>
            <a:fillRect/>
          </a:stretch>
        </p:blipFill>
        <p:spPr>
          <a:xfrm>
            <a:off x="927892" y="2459683"/>
            <a:ext cx="5755123" cy="5160317"/>
          </a:xfrm>
          <a:prstGeom prst="rect">
            <a:avLst/>
          </a:prstGeom>
        </p:spPr>
      </p:pic>
    </p:spTree>
    <p:extLst>
      <p:ext uri="{BB962C8B-B14F-4D97-AF65-F5344CB8AC3E}">
        <p14:creationId xmlns:p14="http://schemas.microsoft.com/office/powerpoint/2010/main" val="1528890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10319" y="-39672"/>
            <a:ext cx="16256000" cy="9183672"/>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69" y="-1244793"/>
            <a:ext cx="6018148" cy="6018148"/>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2441604" y="940607"/>
            <a:ext cx="12869801" cy="6270355"/>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3200" dirty="0">
                  <a:solidFill>
                    <a:prstClr val="white"/>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altLang="zh-CN" sz="5333" b="1" dirty="0" smtClean="0">
                    <a:solidFill>
                      <a:prstClr val="white"/>
                    </a:solidFill>
                    <a:latin typeface="Calibri" panose="020F0502020204030204" pitchFamily="34" charset="0"/>
                    <a:ea typeface="Vogue-ExtraBold" panose="020B0500000000000000" pitchFamily="34" charset="0"/>
                    <a:cs typeface="Calibri" panose="020F0502020204030204" pitchFamily="34" charset="0"/>
                  </a:rPr>
                  <a:t>KẾT LUẬN</a:t>
                </a:r>
                <a:endParaRPr lang="en-US" altLang="zh-CN" sz="5333" b="1" dirty="0">
                  <a:solidFill>
                    <a:prstClr val="white"/>
                  </a:solidFill>
                  <a:latin typeface="Calibri" panose="020F0502020204030204" pitchFamily="34" charset="0"/>
                  <a:ea typeface="Vogue-ExtraBold" panose="020B0500000000000000" pitchFamily="34" charset="0"/>
                  <a:cs typeface="Calibri" panose="020F0502020204030204" pitchFamily="34" charset="0"/>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817" y="2280783"/>
            <a:ext cx="3311940" cy="5065740"/>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7333" y="5648571"/>
            <a:ext cx="3995484" cy="3395883"/>
          </a:xfrm>
          <a:prstGeom prst="rect">
            <a:avLst/>
          </a:prstGeom>
        </p:spPr>
      </p:pic>
      <p:sp>
        <p:nvSpPr>
          <p:cNvPr id="3" name="Rectangle 2"/>
          <p:cNvSpPr/>
          <p:nvPr/>
        </p:nvSpPr>
        <p:spPr>
          <a:xfrm>
            <a:off x="3204768" y="3104877"/>
            <a:ext cx="11942179" cy="3046988"/>
          </a:xfrm>
          <a:prstGeom prst="rect">
            <a:avLst/>
          </a:prstGeom>
        </p:spPr>
        <p:txBody>
          <a:bodyPr wrap="square">
            <a:spAutoFit/>
          </a:bodyPr>
          <a:lstStyle/>
          <a:p>
            <a:pPr lvl="0" algn="ctr" eaLnBrk="1" fontAlgn="auto" hangingPunct="1">
              <a:spcBef>
                <a:spcPts val="0"/>
              </a:spcBef>
              <a:spcAft>
                <a:spcPts val="0"/>
              </a:spcAft>
              <a:defRPr/>
            </a:pPr>
            <a:r>
              <a:rPr lang="vi-VN" sz="4800" b="1" dirty="0">
                <a:solidFill>
                  <a:srgbClr val="002060"/>
                </a:solidFill>
                <a:latin typeface="Times New Roman" panose="02020603050405020304" pitchFamily="18" charset="0"/>
                <a:ea typeface="思源黑体 CN"/>
                <a:cs typeface="Times New Roman" panose="02020603050405020304" pitchFamily="18" charset="0"/>
              </a:rPr>
              <a:t>Thực vật, động vật cung cấp thức ăn, đồ uống , nguyên liệu để phục vụ nhu cầu của con người. Mỗi gia đình cần có ý thức sử dụng hợp lí thực vật và động vật.</a:t>
            </a:r>
          </a:p>
        </p:txBody>
      </p:sp>
    </p:spTree>
    <p:custDataLst>
      <p:tags r:id="rId1"/>
    </p:custDataLst>
    <p:extLst>
      <p:ext uri="{BB962C8B-B14F-4D97-AF65-F5344CB8AC3E}">
        <p14:creationId xmlns:p14="http://schemas.microsoft.com/office/powerpoint/2010/main" val="309215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60215D5D-F92C-3DF3-5DE8-B5314088E6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0319" y="89718"/>
            <a:ext cx="10201479" cy="7699511"/>
          </a:xfrm>
          <a:prstGeom prst="rect">
            <a:avLst/>
          </a:prstGeom>
        </p:spPr>
      </p:pic>
      <p:sp>
        <p:nvSpPr>
          <p:cNvPr id="6" name="TextBox 5">
            <a:extLst>
              <a:ext uri="{FF2B5EF4-FFF2-40B4-BE49-F238E27FC236}">
                <a16:creationId xmlns:a16="http://schemas.microsoft.com/office/drawing/2014/main" id="{F803AD19-B78D-107B-1CC1-524E82DE985E}"/>
              </a:ext>
            </a:extLst>
          </p:cNvPr>
          <p:cNvSpPr txBox="1"/>
          <p:nvPr/>
        </p:nvSpPr>
        <p:spPr>
          <a:xfrm>
            <a:off x="5883081" y="2394211"/>
            <a:ext cx="8615953" cy="1938992"/>
          </a:xfrm>
          <a:prstGeom prst="rect">
            <a:avLst/>
          </a:prstGeom>
          <a:noFill/>
        </p:spPr>
        <p:txBody>
          <a:bodyPr wrap="square" rtlCol="0">
            <a:spAutoFit/>
          </a:bodyPr>
          <a:lstStyle/>
          <a:p>
            <a:pPr lvl="0" algn="ctr" eaLnBrk="1" fontAlgn="auto" hangingPunct="1">
              <a:spcBef>
                <a:spcPts val="0"/>
              </a:spcBef>
              <a:spcAft>
                <a:spcPts val="0"/>
              </a:spcAft>
              <a:defRPr/>
            </a:pPr>
            <a:r>
              <a:rPr lang="en-US" sz="60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 động 3</a:t>
            </a:r>
            <a:r>
              <a:rPr lang="en-US" sz="6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lvl="0" algn="ctr" eaLnBrk="1" fontAlgn="auto" hangingPunct="1">
              <a:spcBef>
                <a:spcPts val="0"/>
              </a:spcBef>
              <a:spcAft>
                <a:spcPts val="0"/>
              </a:spcAft>
              <a:defRPr/>
            </a:pPr>
            <a:r>
              <a:rPr lang="en-US" sz="6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Liên hệ bản thân</a:t>
            </a:r>
          </a:p>
        </p:txBody>
      </p:sp>
      <p:pic>
        <p:nvPicPr>
          <p:cNvPr id="2" name="Picture 1" descr="A picture containing toy, doll&#10;&#10;Description automatically generated">
            <a:extLst>
              <a:ext uri="{FF2B5EF4-FFF2-40B4-BE49-F238E27FC236}">
                <a16:creationId xmlns:a16="http://schemas.microsoft.com/office/drawing/2014/main" id="{31A7A793-11B5-1968-8E98-273755CB4F82}"/>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536285" y="2343036"/>
            <a:ext cx="4156893" cy="6013113"/>
          </a:xfrm>
          <a:prstGeom prst="rect">
            <a:avLst/>
          </a:prstGeom>
        </p:spPr>
      </p:pic>
    </p:spTree>
    <p:extLst>
      <p:ext uri="{BB962C8B-B14F-4D97-AF65-F5344CB8AC3E}">
        <p14:creationId xmlns:p14="http://schemas.microsoft.com/office/powerpoint/2010/main" val="285636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 by="(-#ppt_w*2)" calcmode="lin" valueType="num">
                                      <p:cBhvr rctx="PPT">
                                        <p:cTn id="14" dur="500" autoRev="1" fill="hold">
                                          <p:stCondLst>
                                            <p:cond delay="0"/>
                                          </p:stCondLst>
                                        </p:cTn>
                                        <p:tgtEl>
                                          <p:spTgt spid="6"/>
                                        </p:tgtEl>
                                        <p:attrNameLst>
                                          <p:attrName>ppt_w</p:attrName>
                                        </p:attrNameLst>
                                      </p:cBhvr>
                                    </p:anim>
                                    <p:anim by="(#ppt_w*0.50)" calcmode="lin" valueType="num">
                                      <p:cBhvr>
                                        <p:cTn id="15" dur="500" decel="50000" autoRev="1" fill="hold">
                                          <p:stCondLst>
                                            <p:cond delay="0"/>
                                          </p:stCondLst>
                                        </p:cTn>
                                        <p:tgtEl>
                                          <p:spTgt spid="6"/>
                                        </p:tgtEl>
                                        <p:attrNameLst>
                                          <p:attrName>ppt_x</p:attrName>
                                        </p:attrNameLst>
                                      </p:cBhvr>
                                    </p:anim>
                                    <p:anim from="(-#ppt_h/2)" to="(#ppt_y)" calcmode="lin" valueType="num">
                                      <p:cBhvr>
                                        <p:cTn id="16" dur="1000" fill="hold">
                                          <p:stCondLst>
                                            <p:cond delay="0"/>
                                          </p:stCondLst>
                                        </p:cTn>
                                        <p:tgtEl>
                                          <p:spTgt spid="6"/>
                                        </p:tgtEl>
                                        <p:attrNameLst>
                                          <p:attrName>ppt_y</p:attrName>
                                        </p:attrNameLst>
                                      </p:cBhvr>
                                    </p:anim>
                                    <p:animRot by="21600000">
                                      <p:cBhvr>
                                        <p:cTn id="17"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p:cNvSpPr/>
          <p:nvPr/>
        </p:nvSpPr>
        <p:spPr>
          <a:xfrm>
            <a:off x="670720" y="101601"/>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sp>
        <p:nvSpPr>
          <p:cNvPr id="7" name="Rectangle 6">
            <a:extLst>
              <a:ext uri="{FF2B5EF4-FFF2-40B4-BE49-F238E27FC236}">
                <a16:creationId xmlns:a16="http://schemas.microsoft.com/office/drawing/2014/main" id="{254939C1-CF73-40FA-A302-86BE75AF51FC}"/>
              </a:ext>
            </a:extLst>
          </p:cNvPr>
          <p:cNvSpPr/>
          <p:nvPr/>
        </p:nvSpPr>
        <p:spPr>
          <a:xfrm>
            <a:off x="1790756" y="943397"/>
            <a:ext cx="13510363" cy="5509713"/>
          </a:xfrm>
          <a:prstGeom prst="rect">
            <a:avLst/>
          </a:prstGeom>
        </p:spPr>
        <p:txBody>
          <a:bodyPr wrap="square">
            <a:spAutoFit/>
          </a:bodyPr>
          <a:lstStyle/>
          <a:p>
            <a:pPr algn="just">
              <a:lnSpc>
                <a:spcPct val="150000"/>
              </a:lnSpc>
            </a:pPr>
            <a:r>
              <a:rPr lang="en-US" sz="5867"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5867"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 đình em đã sử dụng thực vật và động vật trong cuộc sống hằng ngày như thế nào?</a:t>
            </a:r>
            <a:endParaRPr lang="en-US" sz="5867"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5867"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5867"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Cần thay đổi gì để việc sử dụng thực vật và động vật hợp lí hơn? Vì sao?</a:t>
            </a:r>
            <a:endParaRPr lang="en-US" sz="5867"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831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334548CB-06B8-4FFA-AA16-778530FF6E7C}"/>
              </a:ext>
            </a:extLst>
          </p:cNvPr>
          <p:cNvPicPr>
            <a:picLocks noChangeAspect="1"/>
          </p:cNvPicPr>
          <p:nvPr/>
        </p:nvPicPr>
        <p:blipFill rotWithShape="1">
          <a:blip r:embed="rId2"/>
          <a:srcRect l="3125" t="9355" r="3020" b="4895"/>
          <a:stretch/>
        </p:blipFill>
        <p:spPr>
          <a:xfrm>
            <a:off x="2809936" y="1362992"/>
            <a:ext cx="10394168" cy="6418017"/>
          </a:xfrm>
          <a:prstGeom prst="rect">
            <a:avLst/>
          </a:prstGeom>
        </p:spPr>
      </p:pic>
      <p:sp>
        <p:nvSpPr>
          <p:cNvPr id="5" name="TextBox 4">
            <a:extLst>
              <a:ext uri="{FF2B5EF4-FFF2-40B4-BE49-F238E27FC236}">
                <a16:creationId xmlns:a16="http://schemas.microsoft.com/office/drawing/2014/main" id="{6EB03BF2-1F5E-4067-914F-16EFB95D5BBC}"/>
              </a:ext>
            </a:extLst>
          </p:cNvPr>
          <p:cNvSpPr txBox="1"/>
          <p:nvPr/>
        </p:nvSpPr>
        <p:spPr>
          <a:xfrm>
            <a:off x="5093175" y="3976129"/>
            <a:ext cx="6189784" cy="1323439"/>
          </a:xfrm>
          <a:prstGeom prst="rect">
            <a:avLst/>
          </a:prstGeom>
          <a:noFill/>
        </p:spPr>
        <p:txBody>
          <a:bodyPr wrap="square" rtlCol="0">
            <a:spAutoFit/>
          </a:bodyPr>
          <a:lstStyle/>
          <a:p>
            <a:pPr algn="ctr"/>
            <a:r>
              <a:rPr lang="en-US" sz="8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4192621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212833" y="93084"/>
            <a:ext cx="15850973" cy="8957832"/>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3287796" y="443083"/>
            <a:ext cx="10019519" cy="1733680"/>
          </a:xfrm>
          <a:prstGeom prst="rect">
            <a:avLst/>
          </a:prstGeom>
          <a:noFill/>
        </p:spPr>
        <p:txBody>
          <a:bodyPr wrap="square" rtlCol="0">
            <a:spAutoFit/>
          </a:bodyPr>
          <a:lstStyle/>
          <a:p>
            <a:pPr algn="ctr" defTabSz="1219170" eaLnBrk="1" fontAlgn="auto" hangingPunct="1">
              <a:spcBef>
                <a:spcPts val="0"/>
              </a:spcBef>
              <a:spcAft>
                <a:spcPts val="0"/>
              </a:spcAft>
              <a:defRPr/>
            </a:pPr>
            <a:r>
              <a:rPr lang="en-US" sz="5333" b="1">
                <a:solidFill>
                  <a:sysClr val="windowText" lastClr="000000"/>
                </a:solidFill>
                <a:latin typeface="+mj-lt"/>
              </a:rPr>
              <a:t>Em đồng tình với hành động trong tranh không?</a:t>
            </a:r>
            <a:endParaRPr lang="en-US" sz="5333" b="1" dirty="0">
              <a:solidFill>
                <a:sysClr val="windowText" lastClr="000000"/>
              </a:solidFill>
              <a:latin typeface="+mj-lt"/>
            </a:endParaRPr>
          </a:p>
        </p:txBody>
      </p:sp>
      <p:pic>
        <p:nvPicPr>
          <p:cNvPr id="4" name="Picture 3">
            <a:extLst>
              <a:ext uri="{FF2B5EF4-FFF2-40B4-BE49-F238E27FC236}">
                <a16:creationId xmlns:a16="http://schemas.microsoft.com/office/drawing/2014/main" id="{2CD4446A-F174-4F58-A6F0-8FE59EA2BFC9}"/>
              </a:ext>
            </a:extLst>
          </p:cNvPr>
          <p:cNvPicPr>
            <a:picLocks noChangeAspect="1"/>
          </p:cNvPicPr>
          <p:nvPr/>
        </p:nvPicPr>
        <p:blipFill rotWithShape="1">
          <a:blip r:embed="rId3"/>
          <a:srcRect l="50858" t="1192" r="-808" b="3725"/>
          <a:stretch/>
        </p:blipFill>
        <p:spPr>
          <a:xfrm>
            <a:off x="5388569" y="2557667"/>
            <a:ext cx="5817969" cy="5812743"/>
          </a:xfrm>
          <a:prstGeom prst="rect">
            <a:avLst/>
          </a:prstGeom>
        </p:spPr>
      </p:pic>
      <p:sp>
        <p:nvSpPr>
          <p:cNvPr id="5" name="Arrow: Left 4">
            <a:hlinkClick r:id="rId4" action="ppaction://hlinksldjump"/>
            <a:extLst>
              <a:ext uri="{FF2B5EF4-FFF2-40B4-BE49-F238E27FC236}">
                <a16:creationId xmlns:a16="http://schemas.microsoft.com/office/drawing/2014/main" id="{DD43C9AD-FD7B-48D7-AF71-E33CC5BFCA08}"/>
              </a:ext>
            </a:extLst>
          </p:cNvPr>
          <p:cNvSpPr/>
          <p:nvPr/>
        </p:nvSpPr>
        <p:spPr>
          <a:xfrm>
            <a:off x="516757" y="7727852"/>
            <a:ext cx="1012873" cy="642557"/>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út thích – Wikipedia tiếng Việt">
            <a:extLst>
              <a:ext uri="{FF2B5EF4-FFF2-40B4-BE49-F238E27FC236}">
                <a16:creationId xmlns:a16="http://schemas.microsoft.com/office/drawing/2014/main" id="{CDE24ACF-A27F-4142-8F77-59F4465C35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02443">
            <a:off x="1164490" y="3409802"/>
            <a:ext cx="3957941" cy="339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5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212833" y="93084"/>
            <a:ext cx="15850973" cy="8957832"/>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3287796" y="443083"/>
            <a:ext cx="10019519" cy="1733680"/>
          </a:xfrm>
          <a:prstGeom prst="rect">
            <a:avLst/>
          </a:prstGeom>
          <a:noFill/>
        </p:spPr>
        <p:txBody>
          <a:bodyPr wrap="square" rtlCol="0">
            <a:spAutoFit/>
          </a:bodyPr>
          <a:lstStyle/>
          <a:p>
            <a:pPr algn="ctr" defTabSz="1219170" eaLnBrk="1" fontAlgn="auto" hangingPunct="1">
              <a:spcBef>
                <a:spcPts val="0"/>
              </a:spcBef>
              <a:spcAft>
                <a:spcPts val="0"/>
              </a:spcAft>
              <a:defRPr/>
            </a:pPr>
            <a:r>
              <a:rPr lang="en-US" sz="5333" b="1">
                <a:solidFill>
                  <a:sysClr val="windowText" lastClr="000000"/>
                </a:solidFill>
                <a:latin typeface="Helvetica" panose="020F0302020204030204"/>
              </a:rPr>
              <a:t>Em đồng tình với hành động trong tranh không?</a:t>
            </a:r>
            <a:endParaRPr lang="en-US" sz="5333" b="1" dirty="0">
              <a:solidFill>
                <a:sysClr val="windowText" lastClr="000000"/>
              </a:solidFill>
              <a:latin typeface="Helvetica" panose="020F0302020204030204"/>
            </a:endParaRPr>
          </a:p>
        </p:txBody>
      </p:sp>
      <p:pic>
        <p:nvPicPr>
          <p:cNvPr id="4" name="Picture 3">
            <a:extLst>
              <a:ext uri="{FF2B5EF4-FFF2-40B4-BE49-F238E27FC236}">
                <a16:creationId xmlns:a16="http://schemas.microsoft.com/office/drawing/2014/main" id="{2CD4446A-F174-4F58-A6F0-8FE59EA2BFC9}"/>
              </a:ext>
            </a:extLst>
          </p:cNvPr>
          <p:cNvPicPr>
            <a:picLocks noChangeAspect="1"/>
          </p:cNvPicPr>
          <p:nvPr/>
        </p:nvPicPr>
        <p:blipFill rotWithShape="1">
          <a:blip r:embed="rId3"/>
          <a:srcRect l="-993" t="-245" r="49418" b="2786"/>
          <a:stretch/>
        </p:blipFill>
        <p:spPr>
          <a:xfrm>
            <a:off x="5793116" y="2412433"/>
            <a:ext cx="6007203" cy="5957976"/>
          </a:xfrm>
          <a:prstGeom prst="rect">
            <a:avLst/>
          </a:prstGeom>
        </p:spPr>
      </p:pic>
      <p:sp>
        <p:nvSpPr>
          <p:cNvPr id="5" name="Arrow: Left 4">
            <a:hlinkClick r:id="rId4" action="ppaction://hlinksldjump"/>
            <a:extLst>
              <a:ext uri="{FF2B5EF4-FFF2-40B4-BE49-F238E27FC236}">
                <a16:creationId xmlns:a16="http://schemas.microsoft.com/office/drawing/2014/main" id="{DD43C9AD-FD7B-48D7-AF71-E33CC5BFCA08}"/>
              </a:ext>
            </a:extLst>
          </p:cNvPr>
          <p:cNvSpPr/>
          <p:nvPr/>
        </p:nvSpPr>
        <p:spPr>
          <a:xfrm>
            <a:off x="516757" y="7727852"/>
            <a:ext cx="1012873" cy="642557"/>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Helvetica" panose="020F0502020204030204"/>
            </a:endParaRPr>
          </a:p>
        </p:txBody>
      </p:sp>
      <p:pic>
        <p:nvPicPr>
          <p:cNvPr id="6" name="Picture 2" descr="Nút thích – Wikipedia tiếng Việt">
            <a:extLst>
              <a:ext uri="{FF2B5EF4-FFF2-40B4-BE49-F238E27FC236}">
                <a16:creationId xmlns:a16="http://schemas.microsoft.com/office/drawing/2014/main" id="{5E130EBB-04B0-47C4-8B8B-DF1D3C55D2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825" y="3259747"/>
            <a:ext cx="3957941" cy="339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346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212833" y="93084"/>
            <a:ext cx="15850973" cy="8957832"/>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3287796" y="443083"/>
            <a:ext cx="10019519" cy="1733680"/>
          </a:xfrm>
          <a:prstGeom prst="rect">
            <a:avLst/>
          </a:prstGeom>
          <a:noFill/>
        </p:spPr>
        <p:txBody>
          <a:bodyPr wrap="square" rtlCol="0">
            <a:spAutoFit/>
          </a:bodyPr>
          <a:lstStyle/>
          <a:p>
            <a:pPr algn="ctr" defTabSz="1219170" eaLnBrk="1" fontAlgn="auto" hangingPunct="1">
              <a:spcBef>
                <a:spcPts val="0"/>
              </a:spcBef>
              <a:spcAft>
                <a:spcPts val="0"/>
              </a:spcAft>
              <a:defRPr/>
            </a:pPr>
            <a:r>
              <a:rPr lang="en-US" sz="5333" b="1">
                <a:solidFill>
                  <a:sysClr val="windowText" lastClr="000000"/>
                </a:solidFill>
                <a:latin typeface="Helvetica" panose="020F0302020204030204"/>
              </a:rPr>
              <a:t>Em đồng tình với hành động trong tranh không?</a:t>
            </a:r>
            <a:endParaRPr lang="en-US" sz="5333" b="1" dirty="0">
              <a:solidFill>
                <a:sysClr val="windowText" lastClr="000000"/>
              </a:solidFill>
              <a:latin typeface="Helvetica" panose="020F0302020204030204"/>
            </a:endParaRPr>
          </a:p>
        </p:txBody>
      </p:sp>
      <p:sp>
        <p:nvSpPr>
          <p:cNvPr id="5" name="Arrow: Left 4">
            <a:hlinkClick r:id="rId3" action="ppaction://hlinksldjump"/>
            <a:extLst>
              <a:ext uri="{FF2B5EF4-FFF2-40B4-BE49-F238E27FC236}">
                <a16:creationId xmlns:a16="http://schemas.microsoft.com/office/drawing/2014/main" id="{DD43C9AD-FD7B-48D7-AF71-E33CC5BFCA08}"/>
              </a:ext>
            </a:extLst>
          </p:cNvPr>
          <p:cNvSpPr/>
          <p:nvPr/>
        </p:nvSpPr>
        <p:spPr>
          <a:xfrm>
            <a:off x="516757" y="7727852"/>
            <a:ext cx="1012873" cy="642557"/>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Helvetica" panose="020F0502020204030204"/>
            </a:endParaRPr>
          </a:p>
        </p:txBody>
      </p:sp>
      <p:pic>
        <p:nvPicPr>
          <p:cNvPr id="6" name="Picture 5">
            <a:extLst>
              <a:ext uri="{FF2B5EF4-FFF2-40B4-BE49-F238E27FC236}">
                <a16:creationId xmlns:a16="http://schemas.microsoft.com/office/drawing/2014/main" id="{0ACAEB25-D624-47C7-8F70-2FD549F04A36}"/>
              </a:ext>
            </a:extLst>
          </p:cNvPr>
          <p:cNvPicPr>
            <a:picLocks noChangeAspect="1"/>
          </p:cNvPicPr>
          <p:nvPr/>
        </p:nvPicPr>
        <p:blipFill rotWithShape="1">
          <a:blip r:embed="rId4"/>
          <a:srcRect l="51575" t="-797" r="-221" b="2502"/>
          <a:stretch/>
        </p:blipFill>
        <p:spPr>
          <a:xfrm>
            <a:off x="5698699" y="2207668"/>
            <a:ext cx="5945944" cy="5976592"/>
          </a:xfrm>
          <a:prstGeom prst="rect">
            <a:avLst/>
          </a:prstGeom>
        </p:spPr>
      </p:pic>
      <p:pic>
        <p:nvPicPr>
          <p:cNvPr id="7" name="Picture 2" descr="Nút thích – Wikipedia tiếng Việt">
            <a:extLst>
              <a:ext uri="{FF2B5EF4-FFF2-40B4-BE49-F238E27FC236}">
                <a16:creationId xmlns:a16="http://schemas.microsoft.com/office/drawing/2014/main" id="{782FEB9C-A402-445B-807B-715F1BFD02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02443">
            <a:off x="1164490" y="3409802"/>
            <a:ext cx="3957941" cy="339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0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ạy Bé Món Ăn - Nhạc Thiếu Nhi Hay Cho Bé - TOPK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381000"/>
            <a:ext cx="15544800" cy="8229600"/>
          </a:xfrm>
          <a:prstGeom prst="rect">
            <a:avLst/>
          </a:prstGeom>
        </p:spPr>
      </p:pic>
    </p:spTree>
    <p:extLst>
      <p:ext uri="{BB962C8B-B14F-4D97-AF65-F5344CB8AC3E}">
        <p14:creationId xmlns:p14="http://schemas.microsoft.com/office/powerpoint/2010/main" val="404589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68DEA9-C49D-4083-86DC-A5EA6B88357F}"/>
              </a:ext>
            </a:extLst>
          </p:cNvPr>
          <p:cNvPicPr>
            <a:picLocks noChangeAspect="1"/>
          </p:cNvPicPr>
          <p:nvPr/>
        </p:nvPicPr>
        <p:blipFill>
          <a:blip r:embed="rId2"/>
          <a:stretch>
            <a:fillRect/>
          </a:stretch>
        </p:blipFill>
        <p:spPr>
          <a:xfrm>
            <a:off x="212833" y="93084"/>
            <a:ext cx="15850973" cy="8957832"/>
          </a:xfrm>
          <a:prstGeom prst="rect">
            <a:avLst/>
          </a:prstGeom>
        </p:spPr>
      </p:pic>
      <p:sp>
        <p:nvSpPr>
          <p:cNvPr id="3" name="TextBox 2">
            <a:extLst>
              <a:ext uri="{FF2B5EF4-FFF2-40B4-BE49-F238E27FC236}">
                <a16:creationId xmlns:a16="http://schemas.microsoft.com/office/drawing/2014/main" id="{8E93EDF7-DBA6-47E7-BBEC-6DAA690CCC75}"/>
              </a:ext>
            </a:extLst>
          </p:cNvPr>
          <p:cNvSpPr txBox="1"/>
          <p:nvPr/>
        </p:nvSpPr>
        <p:spPr>
          <a:xfrm>
            <a:off x="3287796" y="443083"/>
            <a:ext cx="10019519" cy="1733680"/>
          </a:xfrm>
          <a:prstGeom prst="rect">
            <a:avLst/>
          </a:prstGeom>
          <a:noFill/>
        </p:spPr>
        <p:txBody>
          <a:bodyPr wrap="square" rtlCol="0">
            <a:spAutoFit/>
          </a:bodyPr>
          <a:lstStyle/>
          <a:p>
            <a:pPr algn="ctr" defTabSz="1219170" eaLnBrk="1" fontAlgn="auto" hangingPunct="1">
              <a:spcBef>
                <a:spcPts val="0"/>
              </a:spcBef>
              <a:spcAft>
                <a:spcPts val="0"/>
              </a:spcAft>
              <a:defRPr/>
            </a:pPr>
            <a:r>
              <a:rPr lang="en-US" sz="5333" b="1">
                <a:solidFill>
                  <a:sysClr val="windowText" lastClr="000000"/>
                </a:solidFill>
                <a:latin typeface="Helvetica" panose="020F0302020204030204"/>
              </a:rPr>
              <a:t>Em đồng tình với hành động trong tranh không?</a:t>
            </a:r>
            <a:endParaRPr lang="en-US" sz="5333" b="1" dirty="0">
              <a:solidFill>
                <a:sysClr val="windowText" lastClr="000000"/>
              </a:solidFill>
              <a:latin typeface="Helvetica" panose="020F0302020204030204"/>
            </a:endParaRPr>
          </a:p>
        </p:txBody>
      </p:sp>
      <p:sp>
        <p:nvSpPr>
          <p:cNvPr id="5" name="Arrow: Left 4">
            <a:hlinkClick r:id="rId3" action="ppaction://hlinksldjump"/>
            <a:extLst>
              <a:ext uri="{FF2B5EF4-FFF2-40B4-BE49-F238E27FC236}">
                <a16:creationId xmlns:a16="http://schemas.microsoft.com/office/drawing/2014/main" id="{DD43C9AD-FD7B-48D7-AF71-E33CC5BFCA08}"/>
              </a:ext>
            </a:extLst>
          </p:cNvPr>
          <p:cNvSpPr/>
          <p:nvPr/>
        </p:nvSpPr>
        <p:spPr>
          <a:xfrm>
            <a:off x="516757" y="7727852"/>
            <a:ext cx="1012873" cy="642557"/>
          </a:xfrm>
          <a:prstGeom prst="lef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sz="2400">
              <a:solidFill>
                <a:prstClr val="white"/>
              </a:solidFill>
              <a:latin typeface="Helvetica" panose="020F0502020204030204"/>
            </a:endParaRPr>
          </a:p>
        </p:txBody>
      </p:sp>
      <p:pic>
        <p:nvPicPr>
          <p:cNvPr id="6" name="Picture 5">
            <a:extLst>
              <a:ext uri="{FF2B5EF4-FFF2-40B4-BE49-F238E27FC236}">
                <a16:creationId xmlns:a16="http://schemas.microsoft.com/office/drawing/2014/main" id="{0ACAEB25-D624-47C7-8F70-2FD549F04A36}"/>
              </a:ext>
            </a:extLst>
          </p:cNvPr>
          <p:cNvPicPr>
            <a:picLocks noChangeAspect="1"/>
          </p:cNvPicPr>
          <p:nvPr/>
        </p:nvPicPr>
        <p:blipFill rotWithShape="1">
          <a:blip r:embed="rId4"/>
          <a:srcRect l="934" t="-2694" r="50727" b="1703"/>
          <a:stretch/>
        </p:blipFill>
        <p:spPr>
          <a:xfrm>
            <a:off x="5343339" y="2229827"/>
            <a:ext cx="5908429" cy="6140583"/>
          </a:xfrm>
          <a:prstGeom prst="rect">
            <a:avLst/>
          </a:prstGeom>
        </p:spPr>
      </p:pic>
      <p:pic>
        <p:nvPicPr>
          <p:cNvPr id="7" name="Picture 2" descr="Nút thích – Wikipedia tiếng Việt">
            <a:extLst>
              <a:ext uri="{FF2B5EF4-FFF2-40B4-BE49-F238E27FC236}">
                <a16:creationId xmlns:a16="http://schemas.microsoft.com/office/drawing/2014/main" id="{489867D9-E7BD-4239-8902-287793F749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8825" y="3259747"/>
            <a:ext cx="3957941" cy="339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59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10319" y="-39672"/>
            <a:ext cx="16256000" cy="9183672"/>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2576091" y="1280160"/>
            <a:ext cx="11205733" cy="656336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3200" dirty="0">
                  <a:solidFill>
                    <a:prstClr val="white"/>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4800" dirty="0">
                  <a:solidFill>
                    <a:prstClr val="white"/>
                  </a:solidFill>
                  <a:latin typeface="阿里妈妈刀隶体" pitchFamily="2" charset="-122"/>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517" y="3785867"/>
            <a:ext cx="6983431" cy="6983431"/>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77" y="5881616"/>
            <a:ext cx="5519736" cy="3424680"/>
          </a:xfrm>
          <a:prstGeom prst="rect">
            <a:avLst/>
          </a:prstGeom>
        </p:spPr>
      </p:pic>
      <p:sp>
        <p:nvSpPr>
          <p:cNvPr id="3" name="Rectangle 2"/>
          <p:cNvSpPr/>
          <p:nvPr/>
        </p:nvSpPr>
        <p:spPr>
          <a:xfrm>
            <a:off x="3388753" y="3665211"/>
            <a:ext cx="9907220" cy="1998059"/>
          </a:xfrm>
          <a:prstGeom prst="rect">
            <a:avLst/>
          </a:prstGeom>
        </p:spPr>
        <p:txBody>
          <a:bodyPr wrap="square">
            <a:prstTxWarp prst="textChevron">
              <a:avLst/>
            </a:prstTxWarp>
            <a:spAutoFit/>
          </a:bodyPr>
          <a:lstStyle/>
          <a:p>
            <a:pPr algn="ctr"/>
            <a:r>
              <a:rPr lang="en-US" sz="5333"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PHÓNG VIÊN NHỎ</a:t>
            </a:r>
            <a:endParaRPr lang="en-US" sz="5333" b="1" dirty="0">
              <a:ln w="22225">
                <a:solidFill>
                  <a:schemeClr val="accent2"/>
                </a:solidFill>
                <a:prstDash val="solid"/>
              </a:ln>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350226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5">
            <a:extLst>
              <a:ext uri="{FF2B5EF4-FFF2-40B4-BE49-F238E27FC236}">
                <a16:creationId xmlns:a16="http://schemas.microsoft.com/office/drawing/2014/main" id="{32EAB460-BF50-4CBA-BC2C-0C10FA05A63A}"/>
              </a:ext>
            </a:extLst>
          </p:cNvPr>
          <p:cNvSpPr/>
          <p:nvPr/>
        </p:nvSpPr>
        <p:spPr>
          <a:xfrm>
            <a:off x="764504" y="330202"/>
            <a:ext cx="15028137" cy="8813799"/>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GB" sz="2400">
              <a:solidFill>
                <a:prstClr val="white"/>
              </a:solidFill>
              <a:latin typeface="Calibri"/>
            </a:endParaRPr>
          </a:p>
        </p:txBody>
      </p:sp>
      <p:pic>
        <p:nvPicPr>
          <p:cNvPr id="2" name="图片 3">
            <a:extLst>
              <a:ext uri="{FF2B5EF4-FFF2-40B4-BE49-F238E27FC236}">
                <a16:creationId xmlns:a16="http://schemas.microsoft.com/office/drawing/2014/main" id="{0BF8EB42-E78C-4B67-9665-B85759E607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063" r="65568"/>
          <a:stretch/>
        </p:blipFill>
        <p:spPr>
          <a:xfrm flipH="1">
            <a:off x="13700919" y="4419600"/>
            <a:ext cx="3429000" cy="5300224"/>
          </a:xfrm>
          <a:prstGeom prst="rect">
            <a:avLst/>
          </a:prstGeom>
        </p:spPr>
      </p:pic>
      <p:sp>
        <p:nvSpPr>
          <p:cNvPr id="6" name="TextBox 5">
            <a:extLst>
              <a:ext uri="{FF2B5EF4-FFF2-40B4-BE49-F238E27FC236}">
                <a16:creationId xmlns:a16="http://schemas.microsoft.com/office/drawing/2014/main" id="{20AB8CDE-1B6F-4B8D-9891-B11169EE715A}"/>
              </a:ext>
            </a:extLst>
          </p:cNvPr>
          <p:cNvSpPr txBox="1"/>
          <p:nvPr/>
        </p:nvSpPr>
        <p:spPr>
          <a:xfrm>
            <a:off x="1280319" y="1066800"/>
            <a:ext cx="12268200" cy="6863417"/>
          </a:xfrm>
          <a:prstGeom prst="rect">
            <a:avLst/>
          </a:prstGeom>
          <a:noFill/>
        </p:spPr>
        <p:txBody>
          <a:bodyPr wrap="square">
            <a:spAutoFit/>
          </a:bodyPr>
          <a:lstStyle/>
          <a:p>
            <a:pPr algn="just"/>
            <a:r>
              <a:rPr lang="vi-VN" sz="4400" dirty="0">
                <a:solidFill>
                  <a:srgbClr val="002060"/>
                </a:solidFill>
                <a:latin typeface="Times New Roman" panose="02020603050405020304" pitchFamily="18" charset="0"/>
                <a:cs typeface="Times New Roman" panose="02020603050405020304" pitchFamily="18" charset="0"/>
              </a:rPr>
              <a:t>- Gia đình em đã sử dụng thực vật và động vật trong cuộc sống hằng ngày:</a:t>
            </a:r>
          </a:p>
          <a:p>
            <a:pPr algn="just"/>
            <a:r>
              <a:rPr lang="vi-VN" sz="4400" dirty="0">
                <a:solidFill>
                  <a:srgbClr val="002060"/>
                </a:solidFill>
                <a:latin typeface="Times New Roman" panose="02020603050405020304" pitchFamily="18" charset="0"/>
                <a:cs typeface="Times New Roman" panose="02020603050405020304" pitchFamily="18" charset="0"/>
              </a:rPr>
              <a:t>+ Làm lương thực, thực phẩm</a:t>
            </a:r>
          </a:p>
          <a:p>
            <a:pPr algn="just"/>
            <a:r>
              <a:rPr lang="vi-VN" sz="4400" dirty="0">
                <a:solidFill>
                  <a:srgbClr val="002060"/>
                </a:solidFill>
                <a:latin typeface="Times New Roman" panose="02020603050405020304" pitchFamily="18" charset="0"/>
                <a:cs typeface="Times New Roman" panose="02020603050405020304" pitchFamily="18" charset="0"/>
              </a:rPr>
              <a:t>+ Làm đồ trang trí: cây cảnh, hoa, thú cưng,..</a:t>
            </a:r>
          </a:p>
          <a:p>
            <a:pPr algn="just"/>
            <a:r>
              <a:rPr lang="vi-VN" sz="4400" dirty="0">
                <a:solidFill>
                  <a:srgbClr val="002060"/>
                </a:solidFill>
                <a:latin typeface="Times New Roman" panose="02020603050405020304" pitchFamily="18" charset="0"/>
                <a:cs typeface="Times New Roman" panose="02020603050405020304" pitchFamily="18" charset="0"/>
              </a:rPr>
              <a:t>+ Làm đồ dùng: làm bàn ghế,…</a:t>
            </a:r>
          </a:p>
          <a:p>
            <a:pPr algn="just"/>
            <a:r>
              <a:rPr lang="vi-VN" sz="4400" dirty="0">
                <a:solidFill>
                  <a:srgbClr val="002060"/>
                </a:solidFill>
                <a:latin typeface="Times New Roman" panose="02020603050405020304" pitchFamily="18" charset="0"/>
                <a:cs typeface="Times New Roman" panose="02020603050405020304" pitchFamily="18" charset="0"/>
              </a:rPr>
              <a:t>+ Làm thuốc</a:t>
            </a:r>
          </a:p>
          <a:p>
            <a:pPr algn="just"/>
            <a:r>
              <a:rPr lang="vi-VN" sz="4400" dirty="0">
                <a:solidFill>
                  <a:srgbClr val="0000FF"/>
                </a:solidFill>
                <a:latin typeface="Times New Roman" panose="02020603050405020304" pitchFamily="18" charset="0"/>
                <a:cs typeface="Times New Roman" panose="02020603050405020304" pitchFamily="18" charset="0"/>
              </a:rPr>
              <a:t>- Cần thay đổi việc sử dụng lãng phí thực vật và động vật. Vì có nhiều hôm gia đình em đã nấu quá nhiều đồ ăn dẫn đến ăn không hết và phải bỏ đi. Rất lãng phí.</a:t>
            </a:r>
          </a:p>
        </p:txBody>
      </p:sp>
    </p:spTree>
    <p:extLst>
      <p:ext uri="{BB962C8B-B14F-4D97-AF65-F5344CB8AC3E}">
        <p14:creationId xmlns:p14="http://schemas.microsoft.com/office/powerpoint/2010/main" val="401957851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10319" y="-39672"/>
            <a:ext cx="16256000" cy="9183672"/>
          </a:xfrm>
          <a:prstGeom prst="rect">
            <a:avLst/>
          </a:prstGeom>
        </p:spPr>
      </p:pic>
      <p:pic>
        <p:nvPicPr>
          <p:cNvPr id="36" name="图片 35">
            <a:extLst>
              <a:ext uri="{FF2B5EF4-FFF2-40B4-BE49-F238E27FC236}">
                <a16:creationId xmlns:a16="http://schemas.microsoft.com/office/drawing/2014/main"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4669" y="-1244793"/>
            <a:ext cx="6018148" cy="6018148"/>
          </a:xfrm>
          <a:prstGeom prst="rect">
            <a:avLst/>
          </a:prstGeom>
        </p:spPr>
      </p:pic>
      <p:grpSp>
        <p:nvGrpSpPr>
          <p:cNvPr id="2" name="组合 1">
            <a:extLst>
              <a:ext uri="{FF2B5EF4-FFF2-40B4-BE49-F238E27FC236}">
                <a16:creationId xmlns:a16="http://schemas.microsoft.com/office/drawing/2014/main" id="{64839120-64DA-3CB7-7266-B7DD45CAA8BC}"/>
              </a:ext>
            </a:extLst>
          </p:cNvPr>
          <p:cNvGrpSpPr/>
          <p:nvPr/>
        </p:nvGrpSpPr>
        <p:grpSpPr>
          <a:xfrm>
            <a:off x="2441604" y="940607"/>
            <a:ext cx="12869801" cy="6270355"/>
            <a:chOff x="1055370" y="960120"/>
            <a:chExt cx="10211753" cy="46939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3200" dirty="0">
                  <a:solidFill>
                    <a:prstClr val="white"/>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r>
                  <a:rPr lang="en-US" altLang="zh-CN" sz="5333" b="1" dirty="0">
                    <a:solidFill>
                      <a:prstClr val="white"/>
                    </a:solidFill>
                    <a:latin typeface="Calibri" panose="020F0502020204030204" pitchFamily="34" charset="0"/>
                    <a:ea typeface="Vogue-ExtraBold" panose="020B0500000000000000" pitchFamily="34" charset="0"/>
                    <a:cs typeface="Calibri" panose="020F0502020204030204" pitchFamily="34" charset="0"/>
                  </a:rPr>
                  <a:t>Tự nhiên và xã hội</a:t>
                </a: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pic>
        <p:nvPicPr>
          <p:cNvPr id="55" name="图片 54">
            <a:extLst>
              <a:ext uri="{FF2B5EF4-FFF2-40B4-BE49-F238E27FC236}">
                <a16:creationId xmlns:a16="http://schemas.microsoft.com/office/drawing/2014/main"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817" y="2280783"/>
            <a:ext cx="5065740" cy="5065740"/>
          </a:xfrm>
          <a:prstGeom prst="rect">
            <a:avLst/>
          </a:prstGeom>
        </p:spPr>
      </p:pic>
      <p:pic>
        <p:nvPicPr>
          <p:cNvPr id="25" name="图片 24">
            <a:extLst>
              <a:ext uri="{FF2B5EF4-FFF2-40B4-BE49-F238E27FC236}">
                <a16:creationId xmlns:a16="http://schemas.microsoft.com/office/drawing/2014/main"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57333" y="5648571"/>
            <a:ext cx="3995484" cy="3395883"/>
          </a:xfrm>
          <a:prstGeom prst="rect">
            <a:avLst/>
          </a:prstGeom>
        </p:spPr>
      </p:pic>
      <p:sp>
        <p:nvSpPr>
          <p:cNvPr id="3" name="Rectangle 2"/>
          <p:cNvSpPr/>
          <p:nvPr/>
        </p:nvSpPr>
        <p:spPr>
          <a:xfrm>
            <a:off x="5050048" y="3235389"/>
            <a:ext cx="9479835" cy="2554354"/>
          </a:xfrm>
          <a:prstGeom prst="rect">
            <a:avLst/>
          </a:prstGeom>
        </p:spPr>
        <p:txBody>
          <a:bodyPr wrap="square">
            <a:spAutoFit/>
          </a:bodyPr>
          <a:lstStyle/>
          <a:p>
            <a:pPr algn="ctr"/>
            <a:r>
              <a:rPr lang="en-US" sz="5333" b="1" dirty="0">
                <a:ln/>
                <a:solidFill>
                  <a:srgbClr val="002060"/>
                </a:solidFill>
                <a:effectLst>
                  <a:outerShdw blurRad="38100" dist="19050" dir="2700000" algn="tl" rotWithShape="0">
                    <a:prstClr val="black">
                      <a:alpha val="40000"/>
                    </a:prstClr>
                  </a:outerShdw>
                </a:effectLst>
                <a:latin typeface="Times New Roman" panose="02020603050405020304" charset="0"/>
                <a:cs typeface="Times New Roman" panose="02020603050405020304" charset="0"/>
              </a:rPr>
              <a:t>BÀI 18: </a:t>
            </a:r>
            <a:r>
              <a:rPr lang="en-US" sz="5333" b="1" dirty="0">
                <a:solidFill>
                  <a:srgbClr val="002060"/>
                </a:solidFill>
                <a:latin typeface="Times New Roman" panose="02020603050405020304" pitchFamily="18" charset="0"/>
                <a:cs typeface="Times New Roman" panose="02020603050405020304" pitchFamily="18" charset="0"/>
              </a:rPr>
              <a:t>SỬ DỤNG HỢP LÍ THỰC VẬT VÀ ĐỘNG VẬT (TIẾT 1)</a:t>
            </a:r>
            <a:endParaRPr lang="en-US" sz="5333" b="1" dirty="0">
              <a:ln/>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3479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E11B549-2A38-4486-5E2F-3B1567DFF3DC}"/>
              </a:ext>
            </a:extLst>
          </p:cNvPr>
          <p:cNvGrpSpPr/>
          <p:nvPr/>
        </p:nvGrpSpPr>
        <p:grpSpPr>
          <a:xfrm>
            <a:off x="484788" y="455249"/>
            <a:ext cx="15491148" cy="8744662"/>
            <a:chOff x="304800" y="555627"/>
            <a:chExt cx="9457911" cy="6709533"/>
          </a:xfrm>
        </p:grpSpPr>
        <p:sp>
          <p:nvSpPr>
            <p:cNvPr id="10" name="Rectangle 9">
              <a:extLst>
                <a:ext uri="{FF2B5EF4-FFF2-40B4-BE49-F238E27FC236}">
                  <a16:creationId xmlns:a16="http://schemas.microsoft.com/office/drawing/2014/main" id="{CF84EBDC-E44A-31FB-1420-0784E7904168}"/>
                </a:ext>
              </a:extLst>
            </p:cNvPr>
            <p:cNvSpPr/>
            <p:nvPr/>
          </p:nvSpPr>
          <p:spPr>
            <a:xfrm>
              <a:off x="304801" y="4651539"/>
              <a:ext cx="2907176" cy="2613621"/>
            </a:xfrm>
            <a:prstGeom prst="rect">
              <a:avLst/>
            </a:prstGeom>
            <a:noFill/>
            <a:ln w="3175">
              <a:solidFill>
                <a:schemeClr val="tx1"/>
              </a:solidFill>
            </a:ln>
          </p:spPr>
          <p:txBody>
            <a:bodyPr wrap="square" lIns="121920" tIns="60960" rIns="121920" bIns="60960">
              <a:spAutoFit/>
            </a:bodyPr>
            <a:lstStyle/>
            <a:p>
              <a:pPr algn="ctr"/>
              <a:r>
                <a:rPr lang="en-US" sz="4267"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 động 1</a:t>
              </a:r>
              <a:r>
                <a:rPr lang="en-US" sz="4267"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42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 sử dụng thực vật và động vật trong cuộc sống hàng ngày</a:t>
              </a:r>
              <a:endParaRPr lang="en-US" sz="4267" dirty="0"/>
            </a:p>
          </p:txBody>
        </p:sp>
        <p:sp>
          <p:nvSpPr>
            <p:cNvPr id="11" name="Rectangle 10">
              <a:extLst>
                <a:ext uri="{FF2B5EF4-FFF2-40B4-BE49-F238E27FC236}">
                  <a16:creationId xmlns:a16="http://schemas.microsoft.com/office/drawing/2014/main" id="{D8B8D4BA-5F0E-193F-E2C5-64155C2F582B}"/>
                </a:ext>
              </a:extLst>
            </p:cNvPr>
            <p:cNvSpPr/>
            <p:nvPr/>
          </p:nvSpPr>
          <p:spPr>
            <a:xfrm>
              <a:off x="2744462" y="555627"/>
              <a:ext cx="3065882" cy="2613621"/>
            </a:xfrm>
            <a:prstGeom prst="rect">
              <a:avLst/>
            </a:prstGeom>
            <a:noFill/>
            <a:ln w="3175">
              <a:solidFill>
                <a:schemeClr val="tx1"/>
              </a:solidFill>
            </a:ln>
          </p:spPr>
          <p:txBody>
            <a:bodyPr wrap="square" lIns="121920" tIns="60960" rIns="121920" bIns="60960">
              <a:spAutoFit/>
            </a:bodyPr>
            <a:lstStyle/>
            <a:p>
              <a:pPr lvl="0" algn="ctr">
                <a:defRPr/>
              </a:pPr>
              <a:r>
                <a:rPr lang="en-US" sz="4267"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 động 2: </a:t>
              </a:r>
            </a:p>
            <a:p>
              <a:pPr lvl="0" algn="ctr">
                <a:defRPr/>
              </a:pPr>
              <a:r>
                <a:rPr lang="en-US" sz="42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 số việc làm thể hiện việc sử dụng thực vật và động vật hợp lí.</a:t>
              </a:r>
            </a:p>
          </p:txBody>
        </p:sp>
        <p:sp>
          <p:nvSpPr>
            <p:cNvPr id="14" name="Freeform: Shape 13">
              <a:extLst>
                <a:ext uri="{FF2B5EF4-FFF2-40B4-BE49-F238E27FC236}">
                  <a16:creationId xmlns:a16="http://schemas.microsoft.com/office/drawing/2014/main" id="{5BECDDCC-9CCB-FB78-3497-46A956713D25}"/>
                </a:ext>
              </a:extLst>
            </p:cNvPr>
            <p:cNvSpPr/>
            <p:nvPr/>
          </p:nvSpPr>
          <p:spPr>
            <a:xfrm>
              <a:off x="304800" y="2568898"/>
              <a:ext cx="7718132" cy="2728316"/>
            </a:xfrm>
            <a:custGeom>
              <a:avLst/>
              <a:gdLst>
                <a:gd name="connsiteX0" fmla="*/ 0 w 7451834"/>
                <a:gd name="connsiteY0" fmla="*/ 2728316 h 2728316"/>
                <a:gd name="connsiteX1" fmla="*/ 1765738 w 7451834"/>
                <a:gd name="connsiteY1" fmla="*/ 437061 h 2728316"/>
                <a:gd name="connsiteX2" fmla="*/ 3909848 w 7451834"/>
                <a:gd name="connsiteY2" fmla="*/ 2255350 h 2728316"/>
                <a:gd name="connsiteX3" fmla="*/ 5665076 w 7451834"/>
                <a:gd name="connsiteY3" fmla="*/ 58688 h 2728316"/>
                <a:gd name="connsiteX4" fmla="*/ 7451834 w 7451834"/>
                <a:gd name="connsiteY4" fmla="*/ 846964 h 2728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1834" h="2728316">
                  <a:moveTo>
                    <a:pt x="0" y="2728316"/>
                  </a:moveTo>
                  <a:cubicBezTo>
                    <a:pt x="557048" y="1622102"/>
                    <a:pt x="1114097" y="515889"/>
                    <a:pt x="1765738" y="437061"/>
                  </a:cubicBezTo>
                  <a:cubicBezTo>
                    <a:pt x="2417379" y="358233"/>
                    <a:pt x="3259958" y="2318412"/>
                    <a:pt x="3909848" y="2255350"/>
                  </a:cubicBezTo>
                  <a:cubicBezTo>
                    <a:pt x="4559738" y="2192288"/>
                    <a:pt x="5074745" y="293419"/>
                    <a:pt x="5665076" y="58688"/>
                  </a:cubicBezTo>
                  <a:cubicBezTo>
                    <a:pt x="6255407" y="-176043"/>
                    <a:pt x="6853620" y="335460"/>
                    <a:pt x="7451834" y="846964"/>
                  </a:cubicBezTo>
                </a:path>
              </a:pathLst>
            </a:custGeom>
            <a:ln w="28575">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15" name="Picture 14">
              <a:extLst>
                <a:ext uri="{FF2B5EF4-FFF2-40B4-BE49-F238E27FC236}">
                  <a16:creationId xmlns:a16="http://schemas.microsoft.com/office/drawing/2014/main" id="{20AB5D15-C6A6-C98A-30A5-9FB02854B625}"/>
                </a:ext>
              </a:extLst>
            </p:cNvPr>
            <p:cNvPicPr>
              <a:picLocks noChangeAspect="1"/>
            </p:cNvPicPr>
            <p:nvPr/>
          </p:nvPicPr>
          <p:blipFill>
            <a:blip r:embed="rId3"/>
            <a:stretch>
              <a:fillRect/>
            </a:stretch>
          </p:blipFill>
          <p:spPr>
            <a:xfrm>
              <a:off x="3099619" y="3729860"/>
              <a:ext cx="559844" cy="56755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CCA695CC-18A1-F383-C253-0795187EA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501" y="3583973"/>
              <a:ext cx="319607" cy="59859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EB02A98B-6AF6-1A8F-5DFE-6A0A8BD3DDD4}"/>
                </a:ext>
              </a:extLst>
            </p:cNvPr>
            <p:cNvPicPr>
              <a:picLocks noChangeAspect="1"/>
            </p:cNvPicPr>
            <p:nvPr/>
          </p:nvPicPr>
          <p:blipFill>
            <a:blip r:embed="rId5"/>
            <a:stretch>
              <a:fillRect/>
            </a:stretch>
          </p:blipFill>
          <p:spPr>
            <a:xfrm>
              <a:off x="6829790" y="2886405"/>
              <a:ext cx="523092" cy="49170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a:extLst>
                <a:ext uri="{FF2B5EF4-FFF2-40B4-BE49-F238E27FC236}">
                  <a16:creationId xmlns:a16="http://schemas.microsoft.com/office/drawing/2014/main" id="{EE42C0C9-2AF4-A02B-2803-7D5CA79749A7}"/>
                </a:ext>
              </a:extLst>
            </p:cNvPr>
            <p:cNvSpPr/>
            <p:nvPr/>
          </p:nvSpPr>
          <p:spPr>
            <a:xfrm>
              <a:off x="7440552" y="3494514"/>
              <a:ext cx="2322159" cy="1605956"/>
            </a:xfrm>
            <a:prstGeom prst="rect">
              <a:avLst/>
            </a:prstGeom>
            <a:noFill/>
            <a:ln w="3175">
              <a:solidFill>
                <a:schemeClr val="tx1"/>
              </a:solidFill>
            </a:ln>
          </p:spPr>
          <p:txBody>
            <a:bodyPr wrap="square" lIns="121920" tIns="60960" rIns="121920" bIns="60960">
              <a:spAutoFit/>
            </a:bodyPr>
            <a:lstStyle/>
            <a:p>
              <a:pPr lvl="0" algn="ctr">
                <a:defRPr/>
              </a:pPr>
              <a:r>
                <a:rPr lang="en-US" sz="4267"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 động 3</a:t>
              </a:r>
              <a:r>
                <a:rPr lang="en-US" sz="4267"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42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lvl="0" algn="ctr">
                <a:defRPr/>
              </a:pPr>
              <a:r>
                <a:rPr lang="en-US" sz="4267"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Liên hệ bản thân</a:t>
              </a:r>
            </a:p>
          </p:txBody>
        </p:sp>
      </p:grpSp>
    </p:spTree>
    <p:extLst>
      <p:ext uri="{BB962C8B-B14F-4D97-AF65-F5344CB8AC3E}">
        <p14:creationId xmlns:p14="http://schemas.microsoft.com/office/powerpoint/2010/main" val="3791940109"/>
      </p:ext>
    </p:extLst>
  </p:cSld>
  <p:clrMapOvr>
    <a:masterClrMapping/>
  </p:clrMapOvr>
  <p:transition spd="med">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10319" y="-39672"/>
            <a:ext cx="16256000" cy="9183672"/>
          </a:xfrm>
          <a:prstGeom prst="rect">
            <a:avLst/>
          </a:prstGeom>
        </p:spPr>
      </p:pic>
      <p:grpSp>
        <p:nvGrpSpPr>
          <p:cNvPr id="2" name="组合 1">
            <a:extLst>
              <a:ext uri="{FF2B5EF4-FFF2-40B4-BE49-F238E27FC236}">
                <a16:creationId xmlns:a16="http://schemas.microsoft.com/office/drawing/2014/main" id="{DF128EA7-A07B-D5F5-A5C9-2F9706B837F6}"/>
              </a:ext>
            </a:extLst>
          </p:cNvPr>
          <p:cNvGrpSpPr/>
          <p:nvPr/>
        </p:nvGrpSpPr>
        <p:grpSpPr>
          <a:xfrm>
            <a:off x="2576091" y="1280160"/>
            <a:ext cx="11205733" cy="6563360"/>
            <a:chOff x="1924329" y="960120"/>
            <a:chExt cx="8404300" cy="4922520"/>
          </a:xfrm>
        </p:grpSpPr>
        <p:grpSp>
          <p:nvGrpSpPr>
            <p:cNvPr id="20" name="组合 19">
              <a:extLst>
                <a:ext uri="{FF2B5EF4-FFF2-40B4-BE49-F238E27FC236}">
                  <a16:creationId xmlns:a16="http://schemas.microsoft.com/office/drawing/2014/main"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12" name="矩形: 圆角 11">
                <a:extLst>
                  <a:ext uri="{FF2B5EF4-FFF2-40B4-BE49-F238E27FC236}">
                    <a16:creationId xmlns:a16="http://schemas.microsoft.com/office/drawing/2014/main"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nvGrpSpPr>
            <p:cNvPr id="57" name="组合 56">
              <a:extLst>
                <a:ext uri="{FF2B5EF4-FFF2-40B4-BE49-F238E27FC236}">
                  <a16:creationId xmlns:a16="http://schemas.microsoft.com/office/drawing/2014/main"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3200" dirty="0">
                  <a:solidFill>
                    <a:prstClr val="white"/>
                  </a:solidFill>
                  <a:latin typeface="阿里妈妈刀隶体" pitchFamily="2" charset="-122"/>
                  <a:ea typeface="阿里妈妈刀隶体" pitchFamily="2" charset="-122"/>
                </a:endParaRPr>
              </a:p>
            </p:txBody>
          </p:sp>
          <p:sp>
            <p:nvSpPr>
              <p:cNvPr id="8" name="矩形: 圆角 7">
                <a:extLst>
                  <a:ext uri="{FF2B5EF4-FFF2-40B4-BE49-F238E27FC236}">
                    <a16:creationId xmlns:a16="http://schemas.microsoft.com/office/drawing/2014/main"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en-US" altLang="zh-CN" sz="4800" dirty="0">
                  <a:solidFill>
                    <a:prstClr val="white"/>
                  </a:solidFill>
                  <a:latin typeface="阿里妈妈刀隶体" pitchFamily="2" charset="-122"/>
                  <a:ea typeface="阿里妈妈刀隶体" pitchFamily="2" charset="-122"/>
                </a:endParaRPr>
              </a:p>
            </p:txBody>
          </p:sp>
          <p:sp>
            <p:nvSpPr>
              <p:cNvPr id="38" name="椭圆 37">
                <a:extLst>
                  <a:ext uri="{FF2B5EF4-FFF2-40B4-BE49-F238E27FC236}">
                    <a16:creationId xmlns:a16="http://schemas.microsoft.com/office/drawing/2014/main"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39" name="椭圆 38">
                <a:extLst>
                  <a:ext uri="{FF2B5EF4-FFF2-40B4-BE49-F238E27FC236}">
                    <a16:creationId xmlns:a16="http://schemas.microsoft.com/office/drawing/2014/main"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cxnSp>
            <p:nvCxnSpPr>
              <p:cNvPr id="41" name="直接连接符 40">
                <a:extLst>
                  <a:ext uri="{FF2B5EF4-FFF2-40B4-BE49-F238E27FC236}">
                    <a16:creationId xmlns:a16="http://schemas.microsoft.com/office/drawing/2014/main"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sp>
            <p:nvSpPr>
              <p:cNvPr id="44" name="椭圆 43">
                <a:extLst>
                  <a:ext uri="{FF2B5EF4-FFF2-40B4-BE49-F238E27FC236}">
                    <a16:creationId xmlns:a16="http://schemas.microsoft.com/office/drawing/2014/main"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defRPr/>
                </a:pPr>
                <a:endParaRPr lang="zh-CN" altLang="en-US" sz="2400">
                  <a:solidFill>
                    <a:prstClr val="white"/>
                  </a:solidFill>
                  <a:latin typeface="阿里巴巴普惠体"/>
                </a:endParaRPr>
              </a:p>
            </p:txBody>
          </p:sp>
        </p:grpSp>
      </p:grpSp>
      <p:pic>
        <p:nvPicPr>
          <p:cNvPr id="16" name="图片 15">
            <a:extLst>
              <a:ext uri="{FF2B5EF4-FFF2-40B4-BE49-F238E27FC236}">
                <a16:creationId xmlns:a16="http://schemas.microsoft.com/office/drawing/2014/main"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5517" y="3785867"/>
            <a:ext cx="6983431" cy="6983431"/>
          </a:xfrm>
          <a:prstGeom prst="rect">
            <a:avLst/>
          </a:prstGeom>
        </p:spPr>
      </p:pic>
      <p:pic>
        <p:nvPicPr>
          <p:cNvPr id="18" name="图片 17">
            <a:extLst>
              <a:ext uri="{FF2B5EF4-FFF2-40B4-BE49-F238E27FC236}">
                <a16:creationId xmlns:a16="http://schemas.microsoft.com/office/drawing/2014/main"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77" y="5881616"/>
            <a:ext cx="5519736" cy="3424680"/>
          </a:xfrm>
          <a:prstGeom prst="rect">
            <a:avLst/>
          </a:prstGeom>
        </p:spPr>
      </p:pic>
      <p:sp>
        <p:nvSpPr>
          <p:cNvPr id="3" name="Rectangle 2"/>
          <p:cNvSpPr/>
          <p:nvPr/>
        </p:nvSpPr>
        <p:spPr>
          <a:xfrm>
            <a:off x="2773503" y="3498635"/>
            <a:ext cx="11059225" cy="2554354"/>
          </a:xfrm>
          <a:prstGeom prst="rect">
            <a:avLst/>
          </a:prstGeom>
        </p:spPr>
        <p:txBody>
          <a:bodyPr wrap="square">
            <a:spAutoFit/>
          </a:bodyPr>
          <a:lstStyle/>
          <a:p>
            <a:pPr algn="ctr"/>
            <a:r>
              <a:rPr lang="en-US" sz="5333"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 động 1</a:t>
            </a:r>
            <a:r>
              <a:rPr lang="en-US" sz="5333"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5333"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 sử dụng thực vật và động vật trong cuộc sống hàng ngày</a:t>
            </a:r>
            <a:endParaRPr lang="en-US" sz="5333" dirty="0"/>
          </a:p>
        </p:txBody>
      </p:sp>
    </p:spTree>
    <p:custDataLst>
      <p:tags r:id="rId1"/>
    </p:custDataLst>
    <p:extLst>
      <p:ext uri="{BB962C8B-B14F-4D97-AF65-F5344CB8AC3E}">
        <p14:creationId xmlns:p14="http://schemas.microsoft.com/office/powerpoint/2010/main" val="1835315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119" y="2440127"/>
            <a:ext cx="11277600" cy="6475274"/>
          </a:xfrm>
          <a:prstGeom prst="rect">
            <a:avLst/>
          </a:prstGeom>
        </p:spPr>
      </p:pic>
      <p:sp>
        <p:nvSpPr>
          <p:cNvPr id="5" name="Hộp Văn bản 9">
            <a:extLst>
              <a:ext uri="{FF2B5EF4-FFF2-40B4-BE49-F238E27FC236}">
                <a16:creationId xmlns:a16="http://schemas.microsoft.com/office/drawing/2014/main" id="{F2751DC3-98A7-588C-FC4E-F308EEAA6B9C}"/>
              </a:ext>
            </a:extLst>
          </p:cNvPr>
          <p:cNvSpPr txBox="1"/>
          <p:nvPr/>
        </p:nvSpPr>
        <p:spPr>
          <a:xfrm>
            <a:off x="1613414" y="533400"/>
            <a:ext cx="14401800" cy="1200329"/>
          </a:xfrm>
          <a:prstGeom prst="rect">
            <a:avLst/>
          </a:prstGeom>
          <a:noFill/>
        </p:spPr>
        <p:txBody>
          <a:bodyPr wrap="square">
            <a:spAutoFit/>
          </a:bodyPr>
          <a:lstStyle/>
          <a:p>
            <a:pPr lvl="0" algn="just" defTabSz="457200"/>
            <a:r>
              <a:rPr lang="vi-VN"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Nêu một số ví dụ về việc con người sử dụng thực vật và động vật trong đời sống hàng ngày?</a:t>
            </a:r>
          </a:p>
        </p:txBody>
      </p:sp>
      <p:pic>
        <p:nvPicPr>
          <p:cNvPr id="6" name="Picture 5">
            <a:extLst>
              <a:ext uri="{FF2B5EF4-FFF2-40B4-BE49-F238E27FC236}">
                <a16:creationId xmlns:a16="http://schemas.microsoft.com/office/drawing/2014/main" id="{3630D7A5-EAEB-4B97-B00F-546545D610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572" y="381000"/>
            <a:ext cx="1212129" cy="881549"/>
          </a:xfrm>
          <a:prstGeom prst="rect">
            <a:avLst/>
          </a:prstGeom>
        </p:spPr>
      </p:pic>
    </p:spTree>
    <p:extLst>
      <p:ext uri="{BB962C8B-B14F-4D97-AF65-F5344CB8AC3E}">
        <p14:creationId xmlns:p14="http://schemas.microsoft.com/office/powerpoint/2010/main" val="62225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rotWithShape="1">
          <a:blip r:embed="rId2">
            <a:extLst>
              <a:ext uri="{28A0092B-C50C-407E-A947-70E740481C1C}">
                <a14:useLocalDpi xmlns:a14="http://schemas.microsoft.com/office/drawing/2010/main" val="0"/>
              </a:ext>
            </a:extLst>
          </a:blip>
          <a:srcRect r="32700" b="54819"/>
          <a:stretch/>
        </p:blipFill>
        <p:spPr>
          <a:xfrm>
            <a:off x="746919" y="685800"/>
            <a:ext cx="7010400" cy="5410200"/>
          </a:xfrm>
          <a:prstGeom prst="rect">
            <a:avLst/>
          </a:prstGeom>
        </p:spPr>
      </p:pic>
      <p:sp>
        <p:nvSpPr>
          <p:cNvPr id="5" name="Rectangle: Rounded Corners 6">
            <a:extLst>
              <a:ext uri="{FF2B5EF4-FFF2-40B4-BE49-F238E27FC236}">
                <a16:creationId xmlns:a16="http://schemas.microsoft.com/office/drawing/2014/main" id="{E3826705-48A4-4170-9639-DD6337F28DA5}"/>
              </a:ext>
            </a:extLst>
          </p:cNvPr>
          <p:cNvSpPr/>
          <p:nvPr/>
        </p:nvSpPr>
        <p:spPr>
          <a:xfrm>
            <a:off x="1356519" y="6324600"/>
            <a:ext cx="5094058" cy="1524991"/>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 thực phẩm: thịt cá, rau xanh,…</a:t>
            </a:r>
          </a:p>
        </p:txBody>
      </p:sp>
      <p:pic>
        <p:nvPicPr>
          <p:cNvPr id="6" name="Picture 5">
            <a:extLst>
              <a:ext uri="{FF2B5EF4-FFF2-40B4-BE49-F238E27FC236}">
                <a16:creationId xmlns:a16="http://schemas.microsoft.com/office/drawing/2014/main" id="{9AB1CDC3-91E3-46AC-825D-EC5D616CEA17}"/>
              </a:ext>
            </a:extLst>
          </p:cNvPr>
          <p:cNvPicPr>
            <a:picLocks noChangeAspect="1"/>
          </p:cNvPicPr>
          <p:nvPr/>
        </p:nvPicPr>
        <p:blipFill rotWithShape="1">
          <a:blip r:embed="rId2">
            <a:extLst>
              <a:ext uri="{28A0092B-C50C-407E-A947-70E740481C1C}">
                <a14:useLocalDpi xmlns:a14="http://schemas.microsoft.com/office/drawing/2010/main" val="0"/>
              </a:ext>
            </a:extLst>
          </a:blip>
          <a:srcRect l="67252" t="-3890" r="-516" b="54573"/>
          <a:stretch/>
        </p:blipFill>
        <p:spPr>
          <a:xfrm>
            <a:off x="7909719" y="304800"/>
            <a:ext cx="7620000" cy="5867400"/>
          </a:xfrm>
          <a:prstGeom prst="rect">
            <a:avLst/>
          </a:prstGeom>
        </p:spPr>
      </p:pic>
      <p:sp>
        <p:nvSpPr>
          <p:cNvPr id="7" name="Rectangle: Rounded Corners 6">
            <a:extLst>
              <a:ext uri="{FF2B5EF4-FFF2-40B4-BE49-F238E27FC236}">
                <a16:creationId xmlns:a16="http://schemas.microsoft.com/office/drawing/2014/main" id="{E3826705-48A4-4170-9639-DD6337F28DA5}"/>
              </a:ext>
            </a:extLst>
          </p:cNvPr>
          <p:cNvSpPr/>
          <p:nvPr/>
        </p:nvSpPr>
        <p:spPr>
          <a:xfrm>
            <a:off x="9967119" y="6186616"/>
            <a:ext cx="3666979" cy="1391279"/>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800"/>
              </a:spcAft>
            </a:pPr>
            <a:r>
              <a:rPr lang="vi-VN"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Làm sức ké</a:t>
            </a:r>
            <a:r>
              <a:rPr lang="en-US" sz="4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o</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927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B1CDC3-91E3-46AC-825D-EC5D616CEA17}"/>
              </a:ext>
            </a:extLst>
          </p:cNvPr>
          <p:cNvPicPr>
            <a:picLocks noChangeAspect="1"/>
          </p:cNvPicPr>
          <p:nvPr/>
        </p:nvPicPr>
        <p:blipFill rotWithShape="1">
          <a:blip r:embed="rId2">
            <a:extLst>
              <a:ext uri="{28A0092B-C50C-407E-A947-70E740481C1C}">
                <a14:useLocalDpi xmlns:a14="http://schemas.microsoft.com/office/drawing/2010/main" val="0"/>
              </a:ext>
            </a:extLst>
          </a:blip>
          <a:srcRect l="-1637" t="46256" r="51893" b="-1248"/>
          <a:stretch/>
        </p:blipFill>
        <p:spPr>
          <a:xfrm>
            <a:off x="365919" y="609600"/>
            <a:ext cx="7772399" cy="5562237"/>
          </a:xfrm>
          <a:prstGeom prst="rect">
            <a:avLst/>
          </a:prstGeom>
        </p:spPr>
      </p:pic>
      <p:sp>
        <p:nvSpPr>
          <p:cNvPr id="5" name="Rectangle: Rounded Corners 6">
            <a:extLst>
              <a:ext uri="{FF2B5EF4-FFF2-40B4-BE49-F238E27FC236}">
                <a16:creationId xmlns:a16="http://schemas.microsoft.com/office/drawing/2014/main" id="{E3826705-48A4-4170-9639-DD6337F28DA5}"/>
              </a:ext>
            </a:extLst>
          </p:cNvPr>
          <p:cNvSpPr/>
          <p:nvPr/>
        </p:nvSpPr>
        <p:spPr>
          <a:xfrm>
            <a:off x="975519" y="6477000"/>
            <a:ext cx="6400800" cy="1569660"/>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Làm</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nguyên</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liệu sản xuất đồ </a:t>
            </a:r>
            <a:r>
              <a:rPr kumimoji="0" lang="en-US" sz="4400" b="1" i="0" u="none" strike="noStrike" kern="1200" cap="none" spc="0" normalizeH="0" noProof="0" dirty="0" smtClean="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dùng</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AB1CDC3-91E3-46AC-825D-EC5D616CEA17}"/>
              </a:ext>
            </a:extLst>
          </p:cNvPr>
          <p:cNvPicPr>
            <a:picLocks noChangeAspect="1"/>
          </p:cNvPicPr>
          <p:nvPr/>
        </p:nvPicPr>
        <p:blipFill rotWithShape="1">
          <a:blip r:embed="rId2">
            <a:extLst>
              <a:ext uri="{28A0092B-C50C-407E-A947-70E740481C1C}">
                <a14:useLocalDpi xmlns:a14="http://schemas.microsoft.com/office/drawing/2010/main" val="0"/>
              </a:ext>
            </a:extLst>
          </a:blip>
          <a:srcRect l="47469" t="45831" r="-938" b="-1259"/>
          <a:stretch/>
        </p:blipFill>
        <p:spPr>
          <a:xfrm>
            <a:off x="8166485" y="640491"/>
            <a:ext cx="7287033" cy="5531345"/>
          </a:xfrm>
          <a:prstGeom prst="rect">
            <a:avLst/>
          </a:prstGeom>
        </p:spPr>
      </p:pic>
      <p:sp>
        <p:nvSpPr>
          <p:cNvPr id="7" name="Rectangle: Rounded Corners 6">
            <a:extLst>
              <a:ext uri="{FF2B5EF4-FFF2-40B4-BE49-F238E27FC236}">
                <a16:creationId xmlns:a16="http://schemas.microsoft.com/office/drawing/2014/main" id="{E3826705-48A4-4170-9639-DD6337F28DA5}"/>
              </a:ext>
            </a:extLst>
          </p:cNvPr>
          <p:cNvSpPr/>
          <p:nvPr/>
        </p:nvSpPr>
        <p:spPr>
          <a:xfrm>
            <a:off x="9052719" y="6324600"/>
            <a:ext cx="5943600" cy="1569660"/>
          </a:xfrm>
          <a:prstGeom prst="roundRect">
            <a:avLst/>
          </a:prstGeom>
          <a:solidFill>
            <a:srgbClr val="FDEBC4"/>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Lấy</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da làm trống, quần áo da....</a:t>
            </a:r>
            <a:endPar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98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2|4.6|1.9|1.2|5.4"/>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6.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7.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8.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11296</TotalTime>
  <Words>638</Words>
  <Application>Microsoft Office PowerPoint</Application>
  <PresentationFormat>Custom</PresentationFormat>
  <Paragraphs>59</Paragraphs>
  <Slides>33</Slides>
  <Notes>3</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宋体</vt:lpstr>
      <vt:lpstr>Arial</vt:lpstr>
      <vt:lpstr>Calibri</vt:lpstr>
      <vt:lpstr>Cambria</vt:lpstr>
      <vt:lpstr>Helvetica</vt:lpstr>
      <vt:lpstr>Times New Roman</vt:lpstr>
      <vt:lpstr>Vogue-ExtraBold</vt:lpstr>
      <vt:lpstr>印品黑体</vt:lpstr>
      <vt:lpstr>思源黑体 CN</vt:lpstr>
      <vt:lpstr>阿里妈妈刀隶体</vt:lpstr>
      <vt:lpstr>阿里巴巴普惠体</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Windows User</cp:lastModifiedBy>
  <cp:revision>1128</cp:revision>
  <dcterms:created xsi:type="dcterms:W3CDTF">2008-09-09T22:52:10Z</dcterms:created>
  <dcterms:modified xsi:type="dcterms:W3CDTF">2024-01-23T01:58:46Z</dcterms:modified>
</cp:coreProperties>
</file>