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312" r:id="rId3"/>
    <p:sldId id="293" r:id="rId4"/>
    <p:sldId id="287" r:id="rId5"/>
    <p:sldId id="313" r:id="rId6"/>
    <p:sldId id="329" r:id="rId7"/>
    <p:sldId id="340" r:id="rId8"/>
    <p:sldId id="345" r:id="rId9"/>
    <p:sldId id="341" r:id="rId10"/>
    <p:sldId id="347" r:id="rId11"/>
    <p:sldId id="344" r:id="rId12"/>
    <p:sldId id="343" r:id="rId13"/>
    <p:sldId id="342" r:id="rId14"/>
    <p:sldId id="348" r:id="rId15"/>
    <p:sldId id="349" r:id="rId16"/>
    <p:sldId id="327" r:id="rId17"/>
    <p:sldId id="351" r:id="rId18"/>
    <p:sldId id="352" r:id="rId19"/>
    <p:sldId id="350" r:id="rId20"/>
    <p:sldId id="29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CF7"/>
    <a:srgbClr val="F2744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91065-653E-4736-9072-8AE14FEBBC5A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1FAFA-03DA-4F27-AF7F-3F7DB936D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1FAFA-03DA-4F27-AF7F-3F7DB936D01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D589-7209-4ED7-A9DE-53F5D1BDE5F1}" type="datetimeFigureOut">
              <a:rPr lang="en-US"/>
              <a:pPr>
                <a:defRPr/>
              </a:pPr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B4979-7D1E-4AB4-BEB1-4B00954F6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4E49E-559F-487B-AC0D-6F14A7F72D66}" type="datetimeFigureOut">
              <a:rPr lang="en-US"/>
              <a:pPr>
                <a:defRPr/>
              </a:pPr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20FCF-F873-4BCB-8E06-146A8CEC2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77E79-E8C0-44D3-A7DC-40E320CD867F}" type="datetimeFigureOut">
              <a:rPr lang="en-US"/>
              <a:pPr>
                <a:defRPr/>
              </a:pPr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B4BF7-4714-420A-86E9-FF03982E1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10C94-466D-4AE8-A19C-000BC1C58BB3}" type="datetimeFigureOut">
              <a:rPr lang="en-US"/>
              <a:pPr>
                <a:defRPr/>
              </a:pPr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64024-C37E-4F23-80F9-161ADC8CE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1373F-E379-4C2B-ADDF-4F60D7975891}" type="datetimeFigureOut">
              <a:rPr lang="en-US"/>
              <a:pPr>
                <a:defRPr/>
              </a:pPr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2EAF-56A9-4CD4-ABEE-7033102C3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762FF-692B-4BEA-9F0E-56632476AF1C}" type="datetimeFigureOut">
              <a:rPr lang="en-US"/>
              <a:pPr>
                <a:defRPr/>
              </a:pPr>
              <a:t>8/30/2024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7C3B7-69DD-4C0A-857F-18BFE2F8F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D3EF6-7794-46AE-9AE3-A8DAB00F3A9D}" type="datetimeFigureOut">
              <a:rPr lang="en-US"/>
              <a:pPr>
                <a:defRPr/>
              </a:pPr>
              <a:t>8/30/2024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5DAE2-2A9B-4082-8E8A-E2D7A5123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EF6B-D723-4B6A-8CB5-06E7EE28A223}" type="datetimeFigureOut">
              <a:rPr lang="en-US"/>
              <a:pPr>
                <a:defRPr/>
              </a:pPr>
              <a:t>8/30/2024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77CF3-80F3-4F60-AC56-AFA49AF26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D1FFA-C238-4BE7-B76A-832D4422A8F4}" type="datetimeFigureOut">
              <a:rPr lang="en-US"/>
              <a:pPr>
                <a:defRPr/>
              </a:pPr>
              <a:t>8/30/2024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D00F-2C3A-4E9F-A94D-FA519B02A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ABBA-7CAA-4B3D-B079-253BB6EF6C15}" type="datetimeFigureOut">
              <a:rPr lang="en-US"/>
              <a:pPr>
                <a:defRPr/>
              </a:pPr>
              <a:t>8/30/2024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29AC8-E6BC-4557-8B20-003EB7D71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BBA3F-D67E-4232-94CE-3D6D2F7A7073}" type="datetimeFigureOut">
              <a:rPr lang="en-US"/>
              <a:pPr>
                <a:defRPr/>
              </a:pPr>
              <a:t>8/30/2024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1496A-06F7-4C4F-8257-99E41A227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9ACB9C-3A0A-4D31-BD31-C5444D6407F5}" type="datetimeFigureOut">
              <a:rPr lang="en-US"/>
              <a:pPr>
                <a:defRPr/>
              </a:pPr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330FD3-3A54-4816-9090-204CA7DF4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au%203.mp3" TargetMode="External" /><Relationship Id="rId2" Type="http://schemas.openxmlformats.org/officeDocument/2006/relationships/slideLayout" Target="../slideLayouts/slideLayout2.xml" /><Relationship Id="rId1" Type="http://schemas.openxmlformats.org/officeDocument/2006/relationships/audio" Target="file:///C:/Users/ADMIN/Desktop/New%20folder%20(2)/cau%203.mp3" TargetMode="External" /><Relationship Id="rId5" Type="http://schemas.openxmlformats.org/officeDocument/2006/relationships/image" Target="../media/image10.png" /><Relationship Id="rId4" Type="http://schemas.openxmlformats.org/officeDocument/2006/relationships/image" Target="../media/image6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7" Type="http://schemas.openxmlformats.org/officeDocument/2006/relationships/hyperlink" Target="cau%203.mp3" TargetMode="External" /><Relationship Id="rId2" Type="http://schemas.openxmlformats.org/officeDocument/2006/relationships/audio" Target="../media/media2.mp3" /><Relationship Id="rId1" Type="http://schemas.microsoft.com/office/2007/relationships/media" Target="../media/media2.mp3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notesSlide" Target="../notesSlides/notesSlide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au%204.mp3" TargetMode="External" /><Relationship Id="rId2" Type="http://schemas.openxmlformats.org/officeDocument/2006/relationships/slideLayout" Target="../slideLayouts/slideLayout2.xml" /><Relationship Id="rId1" Type="http://schemas.openxmlformats.org/officeDocument/2006/relationships/audio" Target="file:///C:/Users/ADMIN/Desktop/New%20folder%20(2)/cau%204.mp3" TargetMode="External" /><Relationship Id="rId6" Type="http://schemas.openxmlformats.org/officeDocument/2006/relationships/image" Target="../media/image10.png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7" Type="http://schemas.openxmlformats.org/officeDocument/2006/relationships/image" Target="../media/image5.png" /><Relationship Id="rId2" Type="http://schemas.openxmlformats.org/officeDocument/2006/relationships/audio" Target="../media/media2.mp3" /><Relationship Id="rId1" Type="http://schemas.microsoft.com/office/2007/relationships/media" Target="../media/media2.mp3" /><Relationship Id="rId6" Type="http://schemas.openxmlformats.org/officeDocument/2006/relationships/hyperlink" Target="cau%204.mp3" TargetMode="External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slideLayout" Target="../slideLayouts/slideLayout2.xml" /><Relationship Id="rId1" Type="http://schemas.openxmlformats.org/officeDocument/2006/relationships/audio" Target="file:///C:/Users/ADMIN/Desktop/New%20folder%20(2)/cau%205.mp3" TargetMode="External" /><Relationship Id="rId5" Type="http://schemas.openxmlformats.org/officeDocument/2006/relationships/image" Target="../media/image10.png" /><Relationship Id="rId4" Type="http://schemas.openxmlformats.org/officeDocument/2006/relationships/hyperlink" Target="cau%205.mp3" TargetMode="Externa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2.mp3" /><Relationship Id="rId1" Type="http://schemas.microsoft.com/office/2007/relationships/media" Target="../media/media2.mp3" /><Relationship Id="rId6" Type="http://schemas.openxmlformats.org/officeDocument/2006/relationships/image" Target="../media/image5.png" /><Relationship Id="rId5" Type="http://schemas.openxmlformats.org/officeDocument/2006/relationships/image" Target="../media/image6.png" /><Relationship Id="rId4" Type="http://schemas.openxmlformats.org/officeDocument/2006/relationships/hyperlink" Target="cau%205.mp3" TargetMode="Externa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au%201.mp3" TargetMode="External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 /><Relationship Id="rId7" Type="http://schemas.openxmlformats.org/officeDocument/2006/relationships/image" Target="../media/image17.gif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6.gif" /><Relationship Id="rId5" Type="http://schemas.openxmlformats.org/officeDocument/2006/relationships/image" Target="../media/image15.gif" /><Relationship Id="rId4" Type="http://schemas.openxmlformats.org/officeDocument/2006/relationships/image" Target="../media/image14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7" Type="http://schemas.openxmlformats.org/officeDocument/2006/relationships/image" Target="../media/image5.png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6" Type="http://schemas.openxmlformats.org/officeDocument/2006/relationships/image" Target="../media/image4.wmf" /><Relationship Id="rId5" Type="http://schemas.openxmlformats.org/officeDocument/2006/relationships/oleObject" Target="../embeddings/oleObject1.bin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au%201.mp3" TargetMode="External" /><Relationship Id="rId7" Type="http://schemas.openxmlformats.org/officeDocument/2006/relationships/image" Target="../media/image9.png" /><Relationship Id="rId2" Type="http://schemas.openxmlformats.org/officeDocument/2006/relationships/slideLayout" Target="../slideLayouts/slideLayout2.xml" /><Relationship Id="rId1" Type="http://schemas.openxmlformats.org/officeDocument/2006/relationships/audio" Target="file:///C:/Users/ADMIN/Desktop/New%20folder%20(2)/cau%201.mp3" TargetMode="External" /><Relationship Id="rId6" Type="http://schemas.openxmlformats.org/officeDocument/2006/relationships/image" Target="../media/image8.png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audio" Target="file:///C:/Users/ADMIN/Desktop/New%20folder%20(2)/cau%201.mp3" TargetMode="External" /><Relationship Id="rId7" Type="http://schemas.openxmlformats.org/officeDocument/2006/relationships/image" Target="../media/image7.png" /><Relationship Id="rId2" Type="http://schemas.openxmlformats.org/officeDocument/2006/relationships/audio" Target="../media/media2.mp3" /><Relationship Id="rId1" Type="http://schemas.microsoft.com/office/2007/relationships/media" Target="../media/media2.mp3" /><Relationship Id="rId6" Type="http://schemas.openxmlformats.org/officeDocument/2006/relationships/image" Target="../media/image5.png" /><Relationship Id="rId5" Type="http://schemas.openxmlformats.org/officeDocument/2006/relationships/image" Target="../media/image6.png" /><Relationship Id="rId4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au%202.mp3" TargetMode="External" /><Relationship Id="rId2" Type="http://schemas.openxmlformats.org/officeDocument/2006/relationships/slideLayout" Target="../slideLayouts/slideLayout2.xml" /><Relationship Id="rId1" Type="http://schemas.openxmlformats.org/officeDocument/2006/relationships/audio" Target="file:///C:/Users/ADMIN/Desktop/New%20folder%20(2)/cau%202.mp3" TargetMode="External" /><Relationship Id="rId5" Type="http://schemas.openxmlformats.org/officeDocument/2006/relationships/image" Target="../media/image10.png" /><Relationship Id="rId4" Type="http://schemas.openxmlformats.org/officeDocument/2006/relationships/image" Target="../media/image6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2.mp3" /><Relationship Id="rId1" Type="http://schemas.microsoft.com/office/2007/relationships/media" Target="../media/media2.mp3" /><Relationship Id="rId6" Type="http://schemas.openxmlformats.org/officeDocument/2006/relationships/image" Target="../media/image5.png" /><Relationship Id="rId5" Type="http://schemas.openxmlformats.org/officeDocument/2006/relationships/image" Target="../media/image6.png" /><Relationship Id="rId4" Type="http://schemas.openxmlformats.org/officeDocument/2006/relationships/hyperlink" Target="cau%202.mp3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vi-VN" altLang="en-US"/>
          </a:p>
        </p:txBody>
      </p:sp>
      <p:pic>
        <p:nvPicPr>
          <p:cNvPr id="1130" name="Picture 4" descr="Pla0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14400" y="914400"/>
            <a:ext cx="76962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BONG SON 2 PRIMARY SCHOOL</a:t>
            </a:r>
          </a:p>
        </p:txBody>
      </p:sp>
      <p:sp>
        <p:nvSpPr>
          <p:cNvPr id="1132" name="Text Box 7"/>
          <p:cNvSpPr txBox="1">
            <a:spLocks noChangeArrowheads="1"/>
          </p:cNvSpPr>
          <p:nvPr/>
        </p:nvSpPr>
        <p:spPr bwMode="auto">
          <a:xfrm>
            <a:off x="990600" y="3276600"/>
            <a:ext cx="716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 sz="320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533400" y="2514600"/>
            <a:ext cx="80772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200" kern="10" dirty="0">
                <a:ln w="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Welcome to class 3a1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5029200"/>
            <a:ext cx="5257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B050"/>
                </a:solidFill>
                <a:latin typeface="+mn-lt"/>
                <a:cs typeface="+mn-cs"/>
              </a:rPr>
              <a:t>Teacher : Pham </a:t>
            </a:r>
            <a:r>
              <a:rPr lang="en-US" sz="2800" dirty="0" err="1">
                <a:solidFill>
                  <a:srgbClr val="00B050"/>
                </a:solidFill>
                <a:latin typeface="+mn-lt"/>
                <a:cs typeface="+mn-cs"/>
              </a:rPr>
              <a:t>Thi</a:t>
            </a:r>
            <a:r>
              <a:rPr lang="en-US" sz="28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+mn-lt"/>
                <a:cs typeface="+mn-cs"/>
              </a:rPr>
              <a:t>Kieu</a:t>
            </a:r>
            <a:r>
              <a:rPr lang="en-US" sz="28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+mn-lt"/>
                <a:cs typeface="+mn-cs"/>
              </a:rPr>
              <a:t>Anh</a:t>
            </a:r>
            <a:endParaRPr lang="en-US" sz="2800" dirty="0">
              <a:solidFill>
                <a:srgbClr val="00B05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School year: 2023- 2024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724400" y="1447800"/>
            <a:ext cx="37338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Friday, April 5</a:t>
            </a:r>
            <a:r>
              <a:rPr lang="en-US" sz="2400" b="1" kern="0" baseline="300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4104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00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06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A.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C.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74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B.</a:t>
                      </a:r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r>
                        <a:rPr lang="en-US" sz="3200" dirty="0"/>
                        <a:t>D.</a:t>
                      </a:r>
                    </a:p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74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>
            <a:hlinkClick r:id="rId3" action="ppaction://hlinkfile"/>
          </p:cNvPr>
          <p:cNvSpPr/>
          <p:nvPr/>
        </p:nvSpPr>
        <p:spPr>
          <a:xfrm>
            <a:off x="685800" y="457200"/>
            <a:ext cx="7772400" cy="762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                       </a:t>
            </a:r>
            <a:r>
              <a:rPr lang="en-US" sz="3600" b="1" dirty="0">
                <a:solidFill>
                  <a:srgbClr val="0070C0"/>
                </a:solidFill>
              </a:rPr>
              <a:t>3. Tom: </a:t>
            </a:r>
            <a:r>
              <a:rPr lang="en-US" sz="3600" b="1" dirty="0">
                <a:solidFill>
                  <a:srgbClr val="002060"/>
                </a:solidFill>
              </a:rPr>
              <a:t>How many marbles?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5636" y="3879273"/>
          <a:ext cx="8194964" cy="365760"/>
        </p:xfrm>
        <a:graphic>
          <a:graphicData uri="http://schemas.openxmlformats.org/drawingml/2006/table">
            <a:tbl>
              <a:tblPr/>
              <a:tblGrid>
                <a:gridCol w="8194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4" cstate="print"/>
          <a:srcRect l="55974" t="49288" r="37178" b="39878"/>
          <a:stretch>
            <a:fillRect/>
          </a:stretch>
        </p:blipFill>
        <p:spPr bwMode="auto">
          <a:xfrm>
            <a:off x="2209800" y="1676400"/>
            <a:ext cx="20097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 l="63829" t="49288" r="29173" b="39490"/>
          <a:stretch>
            <a:fillRect/>
          </a:stretch>
        </p:blipFill>
        <p:spPr bwMode="auto">
          <a:xfrm>
            <a:off x="5791200" y="1752600"/>
            <a:ext cx="26162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 l="71757" t="49288" r="21379" b="39490"/>
          <a:stretch>
            <a:fillRect/>
          </a:stretch>
        </p:blipFill>
        <p:spPr bwMode="auto">
          <a:xfrm>
            <a:off x="1981200" y="4419600"/>
            <a:ext cx="21621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 cstate="print"/>
          <a:srcRect l="21506" t="49122" r="72466" b="40281"/>
          <a:stretch>
            <a:fillRect/>
          </a:stretch>
        </p:blipFill>
        <p:spPr bwMode="auto">
          <a:xfrm>
            <a:off x="5943600" y="4343400"/>
            <a:ext cx="24288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au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200" y="5334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00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06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A.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C.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74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B.</a:t>
                      </a:r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r>
                        <a:rPr lang="en-US" sz="3200" dirty="0"/>
                        <a:t>D.</a:t>
                      </a:r>
                    </a:p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74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399" y="3879273"/>
          <a:ext cx="8077200" cy="365760"/>
        </p:xfrm>
        <a:graphic>
          <a:graphicData uri="http://schemas.openxmlformats.org/drawingml/2006/table">
            <a:tbl>
              <a:tblPr/>
              <a:tblGrid>
                <a:gridCol w="80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4267200"/>
            <a:ext cx="3886200" cy="2133600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</a:rPr>
              <a:t>C.</a:t>
            </a:r>
            <a:r>
              <a:rPr lang="en-US" sz="3200" b="1" dirty="0">
                <a:solidFill>
                  <a:schemeClr val="bg1"/>
                </a:solidFill>
                <a:latin typeface="Tempus Sans ITC"/>
              </a:rPr>
              <a:t>√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0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8763000" y="2590800"/>
            <a:ext cx="381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6" cstate="print"/>
          <a:srcRect l="55974" t="49288" r="37178" b="39878"/>
          <a:stretch>
            <a:fillRect/>
          </a:stretch>
        </p:blipFill>
        <p:spPr bwMode="auto">
          <a:xfrm>
            <a:off x="2209800" y="1676400"/>
            <a:ext cx="20097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6" cstate="print"/>
          <a:srcRect l="63829" t="49288" r="29173" b="39490"/>
          <a:stretch>
            <a:fillRect/>
          </a:stretch>
        </p:blipFill>
        <p:spPr bwMode="auto">
          <a:xfrm>
            <a:off x="5791200" y="1752600"/>
            <a:ext cx="26162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6" cstate="print"/>
          <a:srcRect l="21506" t="49122" r="72466" b="40281"/>
          <a:stretch>
            <a:fillRect/>
          </a:stretch>
        </p:blipFill>
        <p:spPr bwMode="auto">
          <a:xfrm>
            <a:off x="5943600" y="4343400"/>
            <a:ext cx="24288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>
            <a:hlinkClick r:id="rId7" action="ppaction://hlinkfile"/>
          </p:cNvPr>
          <p:cNvSpPr/>
          <p:nvPr/>
        </p:nvSpPr>
        <p:spPr>
          <a:xfrm>
            <a:off x="914400" y="457200"/>
            <a:ext cx="7772400" cy="762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                     </a:t>
            </a:r>
            <a:r>
              <a:rPr lang="en-US" sz="3600" b="1" dirty="0">
                <a:solidFill>
                  <a:srgbClr val="0070C0"/>
                </a:solidFill>
              </a:rPr>
              <a:t>3. Tom: </a:t>
            </a:r>
            <a:r>
              <a:rPr lang="en-US" sz="3600" b="1" dirty="0">
                <a:solidFill>
                  <a:srgbClr val="002060"/>
                </a:solidFill>
              </a:rPr>
              <a:t>How many marbles?</a:t>
            </a:r>
          </a:p>
        </p:txBody>
      </p:sp>
      <p:pic>
        <p:nvPicPr>
          <p:cNvPr id="15" name="Picture 14"/>
          <p:cNvPicPr/>
          <p:nvPr/>
        </p:nvPicPr>
        <p:blipFill>
          <a:blip r:embed="rId6" cstate="print"/>
          <a:srcRect l="71757" t="49288" r="21379" b="39490"/>
          <a:stretch>
            <a:fillRect/>
          </a:stretch>
        </p:blipFill>
        <p:spPr bwMode="auto">
          <a:xfrm>
            <a:off x="1981200" y="4419600"/>
            <a:ext cx="21621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9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9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00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06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A.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C.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74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B.</a:t>
                      </a:r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r>
                        <a:rPr lang="en-US" sz="3200" dirty="0"/>
                        <a:t>D.</a:t>
                      </a:r>
                    </a:p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74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>
            <a:hlinkClick r:id="rId3" action="ppaction://hlinkfile"/>
          </p:cNvPr>
          <p:cNvSpPr/>
          <p:nvPr/>
        </p:nvSpPr>
        <p:spPr>
          <a:xfrm>
            <a:off x="685800" y="457200"/>
            <a:ext cx="7772400" cy="762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                                 4.Nick:</a:t>
            </a:r>
            <a:r>
              <a:rPr lang="en-US" sz="3200" b="1" dirty="0">
                <a:solidFill>
                  <a:srgbClr val="002060"/>
                </a:solidFill>
              </a:rPr>
              <a:t> How many cards?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5636" y="3879273"/>
          <a:ext cx="8194964" cy="365760"/>
        </p:xfrm>
        <a:graphic>
          <a:graphicData uri="http://schemas.openxmlformats.org/drawingml/2006/table">
            <a:tbl>
              <a:tblPr/>
              <a:tblGrid>
                <a:gridCol w="8194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4" cstate="print"/>
          <a:srcRect l="21478" t="70930" r="72800" b="18398"/>
          <a:stretch>
            <a:fillRect/>
          </a:stretch>
        </p:blipFill>
        <p:spPr bwMode="auto">
          <a:xfrm>
            <a:off x="1752600" y="18288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 l="28571" t="70930" r="64656" b="18398"/>
          <a:stretch>
            <a:fillRect/>
          </a:stretch>
        </p:blipFill>
        <p:spPr bwMode="auto">
          <a:xfrm>
            <a:off x="5867400" y="1752600"/>
            <a:ext cx="20825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 l="36138" t="70930" r="57132" b="18398"/>
          <a:stretch>
            <a:fillRect/>
          </a:stretch>
        </p:blipFill>
        <p:spPr bwMode="auto">
          <a:xfrm>
            <a:off x="1828800" y="44196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5" cstate="print"/>
          <a:srcRect l="52731" t="8497" r="9676" b="10457"/>
          <a:stretch>
            <a:fillRect/>
          </a:stretch>
        </p:blipFill>
        <p:spPr bwMode="auto">
          <a:xfrm>
            <a:off x="5867400" y="4419600"/>
            <a:ext cx="1895475" cy="163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au 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62000" y="457200"/>
            <a:ext cx="6096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7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00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06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A.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C.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74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B.</a:t>
                      </a:r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r>
                        <a:rPr lang="en-US" sz="3200" dirty="0"/>
                        <a:t>D.</a:t>
                      </a:r>
                    </a:p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74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5636" y="3879273"/>
          <a:ext cx="8194964" cy="365760"/>
        </p:xfrm>
        <a:graphic>
          <a:graphicData uri="http://schemas.openxmlformats.org/drawingml/2006/table">
            <a:tbl>
              <a:tblPr/>
              <a:tblGrid>
                <a:gridCol w="8194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4" cstate="print"/>
          <a:srcRect l="21478" t="70930" r="72800" b="18398"/>
          <a:stretch>
            <a:fillRect/>
          </a:stretch>
        </p:blipFill>
        <p:spPr bwMode="auto">
          <a:xfrm>
            <a:off x="1752600" y="1828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 l="28571" t="70930" r="64656" b="18398"/>
          <a:stretch>
            <a:fillRect/>
          </a:stretch>
        </p:blipFill>
        <p:spPr bwMode="auto">
          <a:xfrm>
            <a:off x="5867400" y="1752600"/>
            <a:ext cx="20825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5" cstate="print"/>
          <a:srcRect l="52731" t="8497" r="9676" b="10457"/>
          <a:stretch>
            <a:fillRect/>
          </a:stretch>
        </p:blipFill>
        <p:spPr bwMode="auto">
          <a:xfrm>
            <a:off x="5943600" y="4495800"/>
            <a:ext cx="1895475" cy="163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>
            <a:hlinkClick r:id="rId6" action="ppaction://hlinkfile"/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                                 4.Nick:</a:t>
            </a:r>
            <a:r>
              <a:rPr lang="en-US" sz="3200" b="1" dirty="0">
                <a:solidFill>
                  <a:srgbClr val="002060"/>
                </a:solidFill>
              </a:rPr>
              <a:t> How many cards?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4267200"/>
            <a:ext cx="3886200" cy="2133600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</a:rPr>
              <a:t>C.</a:t>
            </a:r>
            <a:r>
              <a:rPr lang="en-US" sz="3200" b="1" dirty="0">
                <a:solidFill>
                  <a:schemeClr val="bg1"/>
                </a:solidFill>
                <a:latin typeface="Tempus Sans ITC"/>
              </a:rPr>
              <a:t>√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/>
          <a:srcRect l="36138" t="70930" r="57132" b="18398"/>
          <a:stretch>
            <a:fillRect/>
          </a:stretch>
        </p:blipFill>
        <p:spPr bwMode="auto">
          <a:xfrm>
            <a:off x="1828800" y="44196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8763000" y="2590800"/>
            <a:ext cx="381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90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90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00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06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A.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C.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74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B.</a:t>
                      </a:r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r>
                        <a:rPr lang="en-US" sz="3200" dirty="0"/>
                        <a:t>D.</a:t>
                      </a:r>
                    </a:p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74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5636" y="3879273"/>
          <a:ext cx="8194964" cy="365760"/>
        </p:xfrm>
        <a:graphic>
          <a:graphicData uri="http://schemas.openxmlformats.org/drawingml/2006/table">
            <a:tbl>
              <a:tblPr/>
              <a:tblGrid>
                <a:gridCol w="8194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3" cstate="print"/>
          <a:srcRect l="56264" t="70329" r="37264" b="18249"/>
          <a:stretch>
            <a:fillRect/>
          </a:stretch>
        </p:blipFill>
        <p:spPr bwMode="auto">
          <a:xfrm>
            <a:off x="1828800" y="175260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 cstate="print"/>
          <a:srcRect l="63950" t="70838" r="29250" b="18249"/>
          <a:stretch>
            <a:fillRect/>
          </a:stretch>
        </p:blipFill>
        <p:spPr bwMode="auto">
          <a:xfrm>
            <a:off x="5715000" y="1752600"/>
            <a:ext cx="24034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 cstate="print"/>
          <a:srcRect l="71696" t="70329" r="21379" b="18249"/>
          <a:stretch>
            <a:fillRect/>
          </a:stretch>
        </p:blipFill>
        <p:spPr bwMode="auto">
          <a:xfrm>
            <a:off x="5715000" y="44196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3" cstate="print"/>
          <a:srcRect l="28571" t="70930" r="64656" b="18398"/>
          <a:stretch>
            <a:fillRect/>
          </a:stretch>
        </p:blipFill>
        <p:spPr bwMode="auto">
          <a:xfrm>
            <a:off x="1981200" y="4495800"/>
            <a:ext cx="20825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>
            <a:hlinkClick r:id="rId4" action="ppaction://hlinkfile"/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                 </a:t>
            </a:r>
            <a:r>
              <a:rPr lang="en-US" sz="3600" b="1" dirty="0">
                <a:solidFill>
                  <a:srgbClr val="0070C0"/>
                </a:solidFill>
              </a:rPr>
              <a:t>5. Join: </a:t>
            </a:r>
            <a:r>
              <a:rPr lang="en-US" sz="3600" b="1" dirty="0">
                <a:solidFill>
                  <a:srgbClr val="002060"/>
                </a:solidFill>
              </a:rPr>
              <a:t>How many robots?</a:t>
            </a:r>
          </a:p>
        </p:txBody>
      </p:sp>
      <p:pic>
        <p:nvPicPr>
          <p:cNvPr id="13" name="cau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09600" y="304800"/>
            <a:ext cx="6858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00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06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A.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C. 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74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B.</a:t>
                      </a:r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r>
                        <a:rPr lang="en-US" sz="3200" dirty="0"/>
                        <a:t>D.</a:t>
                      </a:r>
                    </a:p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74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>
            <a:hlinkClick r:id="rId4" action="ppaction://hlinkfile"/>
          </p:cNvPr>
          <p:cNvSpPr/>
          <p:nvPr/>
        </p:nvSpPr>
        <p:spPr>
          <a:xfrm>
            <a:off x="685800" y="457200"/>
            <a:ext cx="7772400" cy="762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                          5. Join: </a:t>
            </a:r>
            <a:r>
              <a:rPr lang="en-US" sz="3200" b="1" dirty="0">
                <a:solidFill>
                  <a:srgbClr val="002060"/>
                </a:solidFill>
              </a:rPr>
              <a:t>How many robots?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3879273"/>
          <a:ext cx="8077200" cy="365760"/>
        </p:xfrm>
        <a:graphic>
          <a:graphicData uri="http://schemas.openxmlformats.org/drawingml/2006/table">
            <a:tbl>
              <a:tblPr/>
              <a:tblGrid>
                <a:gridCol w="80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5" cstate="print"/>
          <a:srcRect l="56264" t="70329" r="37264" b="18249"/>
          <a:stretch>
            <a:fillRect/>
          </a:stretch>
        </p:blipFill>
        <p:spPr bwMode="auto">
          <a:xfrm>
            <a:off x="2209800" y="1676400"/>
            <a:ext cx="1752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 l="63950" t="70838" r="29250" b="18249"/>
          <a:stretch>
            <a:fillRect/>
          </a:stretch>
        </p:blipFill>
        <p:spPr bwMode="auto">
          <a:xfrm>
            <a:off x="5943600" y="1752600"/>
            <a:ext cx="21748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5" cstate="print"/>
          <a:srcRect l="28571" t="70930" r="64656" b="18398"/>
          <a:stretch>
            <a:fillRect/>
          </a:stretch>
        </p:blipFill>
        <p:spPr bwMode="auto">
          <a:xfrm>
            <a:off x="1676400" y="4419600"/>
            <a:ext cx="20825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419600" y="4267200"/>
            <a:ext cx="4267200" cy="2133600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</a:rPr>
              <a:t>D.</a:t>
            </a:r>
            <a:r>
              <a:rPr lang="en-US" sz="3200" b="1" dirty="0">
                <a:solidFill>
                  <a:schemeClr val="bg1"/>
                </a:solidFill>
                <a:latin typeface="Tempus Sans ITC"/>
              </a:rPr>
              <a:t>√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5" cstate="print"/>
          <a:srcRect l="71696" t="70329" r="21379" b="18249"/>
          <a:stretch>
            <a:fillRect/>
          </a:stretch>
        </p:blipFill>
        <p:spPr bwMode="auto">
          <a:xfrm>
            <a:off x="5791200" y="44958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763000" y="2590800"/>
            <a:ext cx="381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9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9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199"/>
            <a:ext cx="7772400" cy="83820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4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554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Work </a:t>
            </a:r>
            <a:r>
              <a:rPr lang="en-US" sz="4400" noProof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in groups</a:t>
            </a:r>
            <a:r>
              <a:rPr kumimoji="0" lang="en-US" sz="4400" b="0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lvl="0" algn="ctr">
              <a:defRPr/>
            </a:pPr>
            <a:r>
              <a:rPr lang="en-US" sz="4400" u="sng" noProof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B. </a:t>
            </a:r>
            <a:r>
              <a:rPr lang="en-US" sz="4400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Look and read. Put a (</a:t>
            </a:r>
            <a:r>
              <a:rPr lang="en-US" sz="4400" b="1" u="sng" dirty="0">
                <a:solidFill>
                  <a:srgbClr val="00B050"/>
                </a:solidFill>
                <a:latin typeface="Tempus Sans ITC"/>
              </a:rPr>
              <a:t>√</a:t>
            </a:r>
            <a:r>
              <a:rPr lang="en-US" sz="4400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) or a (</a:t>
            </a:r>
            <a:r>
              <a:rPr lang="en-US" sz="4400" b="1" u="sng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x</a:t>
            </a:r>
            <a:r>
              <a:rPr lang="en-US" sz="4400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). 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16689" t="27201" r="40307" b="11155"/>
          <a:stretch>
            <a:fillRect/>
          </a:stretch>
        </p:blipFill>
        <p:spPr bwMode="auto">
          <a:xfrm>
            <a:off x="228600" y="16764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199"/>
            <a:ext cx="7772400" cy="83820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4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554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Work </a:t>
            </a:r>
            <a:r>
              <a:rPr lang="en-US" sz="4400" noProof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in groups</a:t>
            </a:r>
            <a:r>
              <a:rPr kumimoji="0" lang="en-US" sz="4400" b="0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lvl="0" algn="ctr">
              <a:defRPr/>
            </a:pPr>
            <a:r>
              <a:rPr lang="en-US" sz="4400" u="sng" noProof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B. </a:t>
            </a:r>
            <a:r>
              <a:rPr lang="en-US" sz="4400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Look and read. Put a (</a:t>
            </a:r>
            <a:r>
              <a:rPr lang="en-US" sz="4400" b="1" u="sng" dirty="0">
                <a:solidFill>
                  <a:srgbClr val="00B050"/>
                </a:solidFill>
                <a:latin typeface="Tempus Sans ITC"/>
              </a:rPr>
              <a:t>√</a:t>
            </a:r>
            <a:r>
              <a:rPr lang="en-US" sz="4400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) or a (</a:t>
            </a:r>
            <a:r>
              <a:rPr lang="en-US" sz="4400" b="1" u="sng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x</a:t>
            </a:r>
            <a:r>
              <a:rPr lang="en-US" sz="4400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). 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16689" t="27201" r="40307" b="11155"/>
          <a:stretch>
            <a:fillRect/>
          </a:stretch>
        </p:blipFill>
        <p:spPr bwMode="auto">
          <a:xfrm>
            <a:off x="228600" y="16764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848600" y="4419600"/>
            <a:ext cx="60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x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848600" y="1905000"/>
            <a:ext cx="60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x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7772400" y="5562600"/>
            <a:ext cx="53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empus Sans ITC"/>
              </a:rPr>
              <a:t>√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7924800" y="3200400"/>
            <a:ext cx="53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empus Sans ITC"/>
              </a:rPr>
              <a:t>√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3941058" y="3244334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3" action="ppaction://hlinkfile"/>
              </a:rPr>
              <a:t>cau 1.mp3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914400"/>
            <a:ext cx="6172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Play “go fishing”: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175" y="2590800"/>
            <a:ext cx="251614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EJ145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448800" cy="6858000"/>
          </a:xfrm>
          <a:solidFill>
            <a:schemeClr val="bg1"/>
          </a:solidFill>
        </p:spPr>
      </p:pic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438400" y="2286000"/>
            <a:ext cx="44958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altLang="en-US"/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990600" y="2667000"/>
            <a:ext cx="6781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1524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HOMEWORK: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3000" y="2438400"/>
            <a:ext cx="6858000" cy="2514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Remind the main knowledge.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 them how to do practice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home for the next lesson.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Listen and answer: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What can you see?( in the box)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https://youtu.be/eb53_Kdc1XI?si=gixPw11V4X3NuVw5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2" descr="200703240335296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CC66"/>
            </a:solidFill>
            <a:miter lim="800000"/>
            <a:headEnd/>
            <a:tailEnd/>
          </a:ln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684213" y="5013325"/>
            <a:ext cx="7943850" cy="1343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Shelley Allegro"/>
              </a:rPr>
              <a:t>Good bye! See you again!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1968500" y="4254500"/>
            <a:ext cx="719138" cy="7191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 sz="2400">
              <a:latin typeface=".VnTimeH"/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2819400" y="41148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 sz="2400">
              <a:latin typeface=".VnTimeH"/>
            </a:endParaRP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457200" y="48768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 sz="2400">
              <a:latin typeface=".VnTimeH"/>
            </a:endParaRP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1066800" y="27432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 sz="2400">
              <a:latin typeface=".VnTimeH"/>
            </a:endParaRP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4343400" y="36576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 sz="2400">
              <a:latin typeface=".VnTimeH"/>
            </a:endParaRP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6324600" y="4495800"/>
            <a:ext cx="719138" cy="7191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 sz="2400">
              <a:latin typeface=".VnTimeH"/>
            </a:endParaRP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8001000" y="22860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 sz="2400">
              <a:latin typeface=".VnTimeH"/>
            </a:endParaRP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5334000" y="914400"/>
            <a:ext cx="719138" cy="7191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 sz="2400">
              <a:latin typeface=".VnTimeH"/>
            </a:endParaRP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3581400" y="7620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 sz="2400">
              <a:latin typeface=".VnTimeH"/>
            </a:endParaRP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2484438" y="2493963"/>
            <a:ext cx="719137" cy="71913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 sz="2400">
              <a:latin typeface=".VnTimeH"/>
            </a:endParaRPr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5868988" y="3068638"/>
            <a:ext cx="719137" cy="71913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 sz="2400">
              <a:latin typeface=".VnTimeH"/>
            </a:endParaRPr>
          </a:p>
        </p:txBody>
      </p:sp>
      <p:sp>
        <p:nvSpPr>
          <p:cNvPr id="29711" name="WordArt 15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7488238" cy="2438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Thank you very much</a:t>
            </a:r>
          </a:p>
        </p:txBody>
      </p:sp>
      <p:pic>
        <p:nvPicPr>
          <p:cNvPr id="32783" name="Picture 16" descr="4028x9kn03h8e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1125538"/>
            <a:ext cx="10795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17" descr="707627j14ckqnn9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2957513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25" descr="duong phan cac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6" name="Picture 26" descr="duong phan cac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0" y="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t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96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699" grpId="1" animBg="1"/>
      <p:bldP spid="29700" grpId="0" animBg="1"/>
      <p:bldP spid="29701" grpId="0" animBg="1"/>
      <p:bldP spid="29702" grpId="0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  <p:bldP spid="297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2" descr="C:\Users\ADMIN\Desktop\hinh-nen h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63938" y="981075"/>
            <a:ext cx="46799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400" b="1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750" y="1700213"/>
            <a:ext cx="81375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  <a:defRPr/>
            </a:pPr>
            <a:endParaRPr lang="en-US" sz="28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609600" indent="-609600" algn="ctr">
              <a:spcBef>
                <a:spcPct val="20000"/>
              </a:spcBef>
              <a:defRPr/>
            </a:pPr>
            <a:endParaRPr lang="en-US" sz="28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en-US" sz="4000" b="1" u="sng" kern="0" dirty="0">
                <a:solidFill>
                  <a:srgbClr val="00B050"/>
                </a:solidFill>
                <a:latin typeface="+mn-lt"/>
                <a:cs typeface="+mn-cs"/>
              </a:rPr>
              <a:t>UNIT 7: TOYS</a:t>
            </a: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en-US" sz="4400" b="1" kern="0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en-US" sz="5400" b="1" kern="0" dirty="0">
                <a:solidFill>
                  <a:srgbClr val="7030A0"/>
                </a:solidFill>
                <a:latin typeface="+mn-lt"/>
                <a:cs typeface="+mn-cs"/>
              </a:rPr>
              <a:t>Review and practice </a:t>
            </a:r>
          </a:p>
          <a:p>
            <a:pPr marL="609600" indent="-609600" algn="ctr">
              <a:spcBef>
                <a:spcPct val="20000"/>
              </a:spcBef>
              <a:defRPr/>
            </a:pPr>
            <a:endParaRPr lang="en-US" sz="2000" b="1" kern="0" dirty="0">
              <a:latin typeface="+mn-lt"/>
              <a:cs typeface="+mn-cs"/>
            </a:endParaRPr>
          </a:p>
          <a:p>
            <a:pPr marL="609600" indent="-609600" algn="ctr">
              <a:spcBef>
                <a:spcPct val="20000"/>
              </a:spcBef>
              <a:defRPr/>
            </a:pPr>
            <a:endParaRPr lang="en-US" sz="2000" b="1" kern="0" dirty="0">
              <a:latin typeface="+mn-lt"/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66800" y="381000"/>
            <a:ext cx="76962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BONG SON 2 PRIMARY SCHOOL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716338" y="1133475"/>
            <a:ext cx="46799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Friday, April 5</a:t>
            </a:r>
            <a:r>
              <a:rPr lang="en-US" sz="2400" b="1" kern="0" baseline="300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2" descr="C:\Users\ADMIN\Desktop\hinh-nen h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63938" y="981075"/>
            <a:ext cx="46799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Friday, April 5</a:t>
            </a:r>
            <a:r>
              <a:rPr lang="en-US" sz="2400" b="1" kern="0" baseline="300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</a:t>
            </a:r>
            <a:r>
              <a:rPr lang="en-US" sz="24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2024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750" y="1700213"/>
            <a:ext cx="81375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  <a:defRPr/>
            </a:pPr>
            <a:endParaRPr lang="en-US" sz="28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609600" indent="-609600" algn="ctr">
              <a:spcBef>
                <a:spcPct val="20000"/>
              </a:spcBef>
              <a:defRPr/>
            </a:pPr>
            <a:endParaRPr lang="en-US" sz="28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en-US" sz="6600" b="1" kern="0" dirty="0">
                <a:solidFill>
                  <a:srgbClr val="7030A0"/>
                </a:solidFill>
                <a:latin typeface="+mn-lt"/>
                <a:cs typeface="+mn-cs"/>
              </a:rPr>
              <a:t>A. Listen and tick : </a:t>
            </a:r>
            <a:r>
              <a:rPr lang="en-US" sz="8800" b="1" dirty="0">
                <a:solidFill>
                  <a:srgbClr val="00B050"/>
                </a:solidFill>
                <a:latin typeface="Tempus Sans ITC"/>
              </a:rPr>
              <a:t>√</a:t>
            </a:r>
            <a:endParaRPr lang="en-US" sz="6600" b="1" dirty="0">
              <a:solidFill>
                <a:srgbClr val="00B050"/>
              </a:solidFill>
            </a:endParaRP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en-US" sz="6600" b="1" kern="0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en-US" sz="4400" b="1" kern="0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</a:p>
          <a:p>
            <a:pPr marL="609600" indent="-609600" algn="ctr">
              <a:spcBef>
                <a:spcPct val="20000"/>
              </a:spcBef>
              <a:defRPr/>
            </a:pPr>
            <a:endParaRPr lang="en-US" sz="2000" b="1" kern="0" dirty="0">
              <a:latin typeface="+mn-lt"/>
              <a:cs typeface="+mn-cs"/>
            </a:endParaRPr>
          </a:p>
          <a:p>
            <a:pPr marL="609600" indent="-609600" algn="ctr">
              <a:spcBef>
                <a:spcPct val="20000"/>
              </a:spcBef>
              <a:defRPr/>
            </a:pPr>
            <a:endParaRPr lang="en-US" sz="2000" b="1" kern="0" dirty="0">
              <a:latin typeface="+mn-lt"/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66800" y="381000"/>
            <a:ext cx="76962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BONG SON 2 PRIMARY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09600"/>
            <a:ext cx="4648200" cy="4933533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16438" y="2855913"/>
          <a:ext cx="11239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5" imgW="1123920" imgH="437760" progId="Package">
                  <p:embed/>
                </p:oleObj>
              </mc:Choice>
              <mc:Fallback>
                <p:oleObj name="Packager Shell Object" showAsIcon="1" r:id="rId5" imgW="1123920" imgH="437760" progId="Package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2855913"/>
                        <a:ext cx="112395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85800" y="5516564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00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06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A.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C.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74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B.</a:t>
                      </a:r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r>
                        <a:rPr lang="en-US" sz="3200" dirty="0"/>
                        <a:t>D.</a:t>
                      </a:r>
                    </a:p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74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>
            <a:hlinkClick r:id="rId3" action="ppaction://hlinkfile"/>
          </p:cNvPr>
          <p:cNvSpPr/>
          <p:nvPr/>
        </p:nvSpPr>
        <p:spPr>
          <a:xfrm>
            <a:off x="685800" y="457200"/>
            <a:ext cx="7772400" cy="762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               1. What can Lucy see?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5636" y="3879273"/>
          <a:ext cx="8194964" cy="365760"/>
        </p:xfrm>
        <a:graphic>
          <a:graphicData uri="http://schemas.openxmlformats.org/drawingml/2006/table">
            <a:tbl>
              <a:tblPr/>
              <a:tblGrid>
                <a:gridCol w="8194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Content Placeholder 8"/>
          <p:cNvPicPr>
            <a:picLocks/>
          </p:cNvPicPr>
          <p:nvPr/>
        </p:nvPicPr>
        <p:blipFill>
          <a:blip r:embed="rId4" cstate="print"/>
          <a:srcRect l="35434" t="29651" r="56863" b="60330"/>
          <a:stretch>
            <a:fillRect/>
          </a:stretch>
        </p:blipFill>
        <p:spPr bwMode="auto">
          <a:xfrm>
            <a:off x="1600200" y="18288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5" cstate="print"/>
          <a:srcRect l="52731" t="8497" r="9676" b="10457"/>
          <a:stretch>
            <a:fillRect/>
          </a:stretch>
        </p:blipFill>
        <p:spPr bwMode="auto">
          <a:xfrm>
            <a:off x="1676400" y="4495800"/>
            <a:ext cx="1895475" cy="163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 cstate="print"/>
          <a:srcRect l="21506" t="49122" r="72466" b="40281"/>
          <a:stretch>
            <a:fillRect/>
          </a:stretch>
        </p:blipFill>
        <p:spPr bwMode="auto">
          <a:xfrm>
            <a:off x="5638800" y="4495800"/>
            <a:ext cx="1895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 cstate="print"/>
          <a:srcRect l="43121" t="28849" r="48766" b="59929"/>
          <a:stretch>
            <a:fillRect/>
          </a:stretch>
        </p:blipFill>
        <p:spPr bwMode="auto">
          <a:xfrm>
            <a:off x="5486400" y="1905000"/>
            <a:ext cx="2466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au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cau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62000" y="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52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00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06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A.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C.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74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B.</a:t>
                      </a:r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r>
                        <a:rPr lang="en-US" sz="3200" dirty="0"/>
                        <a:t>D.</a:t>
                      </a:r>
                    </a:p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74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85800" y="457200"/>
            <a:ext cx="7772400" cy="762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1. What can Lucy see?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399" y="3879273"/>
          <a:ext cx="8077200" cy="365760"/>
        </p:xfrm>
        <a:graphic>
          <a:graphicData uri="http://schemas.openxmlformats.org/drawingml/2006/table">
            <a:tbl>
              <a:tblPr/>
              <a:tblGrid>
                <a:gridCol w="80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1600200"/>
            <a:ext cx="3886200" cy="2286000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</a:rPr>
              <a:t>A.</a:t>
            </a:r>
            <a:r>
              <a:rPr lang="en-US" sz="3200" b="1" dirty="0">
                <a:solidFill>
                  <a:schemeClr val="bg1"/>
                </a:solidFill>
                <a:latin typeface="Tempus Sans ITC"/>
              </a:rPr>
              <a:t>√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/>
          </p:cNvPicPr>
          <p:nvPr/>
        </p:nvPicPr>
        <p:blipFill>
          <a:blip r:embed="rId5" cstate="print"/>
          <a:srcRect l="35434" t="29651" r="56863" b="60330"/>
          <a:stretch>
            <a:fillRect/>
          </a:stretch>
        </p:blipFill>
        <p:spPr bwMode="auto">
          <a:xfrm>
            <a:off x="1676400" y="18288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763000" y="2590800"/>
            <a:ext cx="381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7" cstate="print"/>
          <a:srcRect l="52731" t="8497" r="9676" b="10457"/>
          <a:stretch>
            <a:fillRect/>
          </a:stretch>
        </p:blipFill>
        <p:spPr bwMode="auto">
          <a:xfrm>
            <a:off x="1676400" y="4495800"/>
            <a:ext cx="1895475" cy="163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5" cstate="print"/>
          <a:srcRect l="21506" t="49122" r="72466" b="40281"/>
          <a:stretch>
            <a:fillRect/>
          </a:stretch>
        </p:blipFill>
        <p:spPr bwMode="auto">
          <a:xfrm>
            <a:off x="5562600" y="4495800"/>
            <a:ext cx="19716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5" cstate="print"/>
          <a:srcRect l="43121" t="28849" r="48766" b="59929"/>
          <a:stretch>
            <a:fillRect/>
          </a:stretch>
        </p:blipFill>
        <p:spPr bwMode="auto">
          <a:xfrm>
            <a:off x="5486400" y="1752600"/>
            <a:ext cx="2466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cau 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762000" y="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9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9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5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00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06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A.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C.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74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B.</a:t>
                      </a:r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r>
                        <a:rPr lang="en-US" sz="3200" dirty="0"/>
                        <a:t>D.</a:t>
                      </a:r>
                    </a:p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74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5636" y="3879273"/>
          <a:ext cx="8194964" cy="365760"/>
        </p:xfrm>
        <a:graphic>
          <a:graphicData uri="http://schemas.openxmlformats.org/drawingml/2006/table">
            <a:tbl>
              <a:tblPr/>
              <a:tblGrid>
                <a:gridCol w="8194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>
            <a:hlinkClick r:id="rId3" action="ppaction://hlinkfile"/>
          </p:cNvPr>
          <p:cNvSpPr/>
          <p:nvPr/>
        </p:nvSpPr>
        <p:spPr>
          <a:xfrm>
            <a:off x="685800" y="457200"/>
            <a:ext cx="7772400" cy="762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                   2. What can Ben see?</a:t>
            </a:r>
          </a:p>
        </p:txBody>
      </p:sp>
      <p:pic>
        <p:nvPicPr>
          <p:cNvPr id="10" name="Picture 9"/>
          <p:cNvPicPr/>
          <p:nvPr/>
        </p:nvPicPr>
        <p:blipFill>
          <a:blip r:embed="rId4" cstate="print"/>
          <a:srcRect l="21506" t="49122" r="72466" b="40281"/>
          <a:stretch>
            <a:fillRect/>
          </a:stretch>
        </p:blipFill>
        <p:spPr bwMode="auto">
          <a:xfrm>
            <a:off x="1524000" y="1676400"/>
            <a:ext cx="2428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 cstate="print"/>
          <a:srcRect l="27572" t="49412" r="64566" b="39684"/>
          <a:stretch>
            <a:fillRect/>
          </a:stretch>
        </p:blipFill>
        <p:spPr bwMode="auto">
          <a:xfrm>
            <a:off x="5791201" y="17526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 cstate="print"/>
          <a:srcRect l="43121" t="28849" r="48766" b="59929"/>
          <a:stretch>
            <a:fillRect/>
          </a:stretch>
        </p:blipFill>
        <p:spPr bwMode="auto">
          <a:xfrm>
            <a:off x="1524000" y="4419600"/>
            <a:ext cx="2466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4" cstate="print"/>
          <a:srcRect l="21478" t="70930" r="72800" b="18398"/>
          <a:stretch>
            <a:fillRect/>
          </a:stretch>
        </p:blipFill>
        <p:spPr bwMode="auto">
          <a:xfrm>
            <a:off x="5943600" y="43434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cau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6200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00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06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A.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C.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74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B.</a:t>
                      </a:r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r>
                        <a:rPr lang="en-US" sz="3200" dirty="0"/>
                        <a:t>D.</a:t>
                      </a:r>
                    </a:p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74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5636" y="3879273"/>
          <a:ext cx="8194964" cy="365760"/>
        </p:xfrm>
        <a:graphic>
          <a:graphicData uri="http://schemas.openxmlformats.org/drawingml/2006/table">
            <a:tbl>
              <a:tblPr/>
              <a:tblGrid>
                <a:gridCol w="8194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>
            <a:hlinkClick r:id="rId4" action="ppaction://hlinkfile"/>
          </p:cNvPr>
          <p:cNvSpPr/>
          <p:nvPr/>
        </p:nvSpPr>
        <p:spPr>
          <a:xfrm>
            <a:off x="685800" y="457200"/>
            <a:ext cx="7772400" cy="762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                   2. What can Ben see?</a:t>
            </a:r>
          </a:p>
        </p:txBody>
      </p:sp>
      <p:pic>
        <p:nvPicPr>
          <p:cNvPr id="10" name="Picture 9"/>
          <p:cNvPicPr/>
          <p:nvPr/>
        </p:nvPicPr>
        <p:blipFill>
          <a:blip r:embed="rId5" cstate="print"/>
          <a:srcRect l="21506" t="49122" r="72466" b="40281"/>
          <a:stretch>
            <a:fillRect/>
          </a:stretch>
        </p:blipFill>
        <p:spPr bwMode="auto">
          <a:xfrm>
            <a:off x="1524000" y="1676400"/>
            <a:ext cx="2428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5" cstate="print"/>
          <a:srcRect l="43121" t="28849" r="48766" b="59929"/>
          <a:stretch>
            <a:fillRect/>
          </a:stretch>
        </p:blipFill>
        <p:spPr bwMode="auto">
          <a:xfrm>
            <a:off x="1524000" y="4419600"/>
            <a:ext cx="2466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5" cstate="print"/>
          <a:srcRect l="21478" t="70930" r="72800" b="18398"/>
          <a:stretch>
            <a:fillRect/>
          </a:stretch>
        </p:blipFill>
        <p:spPr bwMode="auto">
          <a:xfrm>
            <a:off x="5943600" y="43434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343400" y="1600200"/>
            <a:ext cx="4343400" cy="2286000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</a:rPr>
              <a:t>B.</a:t>
            </a:r>
            <a:r>
              <a:rPr lang="en-US" sz="3200" b="1" dirty="0">
                <a:solidFill>
                  <a:schemeClr val="bg1"/>
                </a:solidFill>
                <a:latin typeface="Tempus Sans ITC"/>
              </a:rPr>
              <a:t>√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 cstate="print"/>
          <a:srcRect l="27572" t="49412" r="64566" b="39684"/>
          <a:stretch>
            <a:fillRect/>
          </a:stretch>
        </p:blipFill>
        <p:spPr bwMode="auto">
          <a:xfrm>
            <a:off x="5562600" y="17526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763000" y="2590800"/>
            <a:ext cx="381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90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90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332</Words>
  <Application>Microsoft Office PowerPoint</Application>
  <PresentationFormat>Trình chiếu Trên màn hình (4:3)</PresentationFormat>
  <Paragraphs>194</Paragraphs>
  <Slides>20</Slides>
  <Notes>1</Notes>
  <HiddenSlides>0</HiddenSlides>
  <MMClips>13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1" baseType="lpstr">
      <vt:lpstr>Office Theme</vt:lpstr>
      <vt:lpstr>Bản trình bày PowerPoint</vt:lpstr>
      <vt:lpstr>Listen and answer: What can you see?( in the box)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                                4.Nick: How many cards?</vt:lpstr>
      <vt:lpstr>                 5. Join: How many robots?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THTraOn</dc:creator>
  <cp:lastModifiedBy>Thịnh Quý</cp:lastModifiedBy>
  <cp:revision>112</cp:revision>
  <dcterms:created xsi:type="dcterms:W3CDTF">2016-03-04T04:39:59Z</dcterms:created>
  <dcterms:modified xsi:type="dcterms:W3CDTF">2024-08-30T00:48:51Z</dcterms:modified>
</cp:coreProperties>
</file>