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2" r:id="rId2"/>
    <p:sldId id="372" r:id="rId3"/>
    <p:sldId id="371" r:id="rId4"/>
    <p:sldId id="342" r:id="rId5"/>
    <p:sldId id="300" r:id="rId6"/>
    <p:sldId id="380" r:id="rId7"/>
    <p:sldId id="303" r:id="rId8"/>
    <p:sldId id="304" r:id="rId9"/>
    <p:sldId id="368" r:id="rId10"/>
    <p:sldId id="373" r:id="rId11"/>
    <p:sldId id="381" r:id="rId12"/>
    <p:sldId id="35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9" autoAdjust="0"/>
    <p:restoredTop sz="94660"/>
  </p:normalViewPr>
  <p:slideViewPr>
    <p:cSldViewPr>
      <p:cViewPr varScale="1">
        <p:scale>
          <a:sx n="81" d="100"/>
          <a:sy n="81" d="100"/>
        </p:scale>
        <p:origin x="3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8424D-B6CD-42F2-B912-2C4A097F930C}" type="datetimeFigureOut">
              <a:rPr lang="vi-VN" smtClean="0"/>
              <a:t>28/08/2024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D9EFB-979E-4693-9A4A-E332E2B295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68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81921">
            <a:extLst>
              <a:ext uri="{FF2B5EF4-FFF2-40B4-BE49-F238E27FC236}">
                <a16:creationId xmlns:a16="http://schemas.microsoft.com/office/drawing/2014/main" id="{4DC60BE1-B6F0-4CB3-A1B4-FB5AE612F9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文本占位符 81922">
            <a:extLst>
              <a:ext uri="{FF2B5EF4-FFF2-40B4-BE49-F238E27FC236}">
                <a16:creationId xmlns:a16="http://schemas.microsoft.com/office/drawing/2014/main" id="{607ACECA-24A2-4B42-8AD5-9BB3C2B65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9700" name="灯片编号占位符 1">
            <a:extLst>
              <a:ext uri="{FF2B5EF4-FFF2-40B4-BE49-F238E27FC236}">
                <a16:creationId xmlns:a16="http://schemas.microsoft.com/office/drawing/2014/main" id="{BAB3063F-9508-42CA-96E6-BC202A349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D04FCC-F114-4A4A-AA82-5409CF3C4703}" type="slidenum">
              <a:rPr lang="en-US" altLang="zh-CN" smtClean="0"/>
              <a:pPr/>
              <a:t>12</a:t>
            </a:fld>
            <a:endParaRPr lang="zh-CN" altLang="vi-VN"/>
          </a:p>
        </p:txBody>
      </p:sp>
    </p:spTree>
    <p:extLst>
      <p:ext uri="{BB962C8B-B14F-4D97-AF65-F5344CB8AC3E}">
        <p14:creationId xmlns:p14="http://schemas.microsoft.com/office/powerpoint/2010/main" val="227379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352800" y="3200400"/>
            <a:ext cx="73152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ÔN TẬP VỀ TỪ LOẠI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142)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7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12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2023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3200400" y="962521"/>
            <a:ext cx="6076666" cy="18477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vi-VN" sz="6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n-lt"/>
                <a:cs typeface="+mn-lt"/>
              </a:rPr>
              <a:t> LUYỆN TỪ VÀ </a:t>
            </a:r>
            <a:r>
              <a:rPr lang="vi-VN" sz="6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n-lt"/>
                <a:cs typeface="+mn-lt"/>
              </a:rPr>
              <a:t>CÂU</a:t>
            </a:r>
            <a:r>
              <a:rPr lang="en-US" sz="6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n-lt"/>
                <a:cs typeface="+mn-lt"/>
              </a:rPr>
              <a:t> </a:t>
            </a:r>
          </a:p>
          <a:p>
            <a:pPr algn="ctr"/>
            <a:r>
              <a:rPr lang="en-US" sz="6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n-lt"/>
                <a:cs typeface="+mn-lt"/>
              </a:rPr>
              <a:t>LỚP 5a1  </a:t>
            </a:r>
            <a:endParaRPr lang="en-US" sz="6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ea typeface="+mn-lt"/>
              <a:cs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58095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SỐ 2 BỒNG SƠN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79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powerpoint chủ đề mầm non cực đẹp">
            <a:extLst>
              <a:ext uri="{FF2B5EF4-FFF2-40B4-BE49-F238E27FC236}">
                <a16:creationId xmlns:a16="http://schemas.microsoft.com/office/drawing/2014/main" id="{99A33B84-46FA-44A7-9438-5EBA91A6C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5">
            <a:extLst>
              <a:ext uri="{FF2B5EF4-FFF2-40B4-BE49-F238E27FC236}">
                <a16:creationId xmlns:a16="http://schemas.microsoft.com/office/drawing/2014/main" id="{0DB55837-B554-472C-BBAC-72D112B13F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600200"/>
            <a:ext cx="5638800" cy="2033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kern="10" dirty="0" smtClean="0">
                <a:latin typeface="+mj-lt"/>
                <a:cs typeface="Times New Roman" panose="02020603050405020304" pitchFamily="18" charset="0"/>
              </a:rPr>
              <a:t> VẬN DỤNG</a:t>
            </a:r>
            <a:endParaRPr lang="vi-VN" sz="3600" b="1" kern="1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1043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nói một câu chúc mừng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sinh nhật bạn,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sử dụng  tính từ</a:t>
            </a:r>
            <a:r>
              <a:rPr lang="nl-N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5959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elicitsh71-1">
            <a:extLst>
              <a:ext uri="{FF2B5EF4-FFF2-40B4-BE49-F238E27FC236}">
                <a16:creationId xmlns:a16="http://schemas.microsoft.com/office/drawing/2014/main" id="{CC3A0CC8-D00B-4D72-8A6F-560EEDC977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图片 73732" descr="PPT素材-12">
            <a:extLst>
              <a:ext uri="{FF2B5EF4-FFF2-40B4-BE49-F238E27FC236}">
                <a16:creationId xmlns:a16="http://schemas.microsoft.com/office/drawing/2014/main" id="{C7BB4E76-DD25-42C5-814E-E1E9DF02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74664"/>
            <a:ext cx="8442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>
            <a:extLst>
              <a:ext uri="{FF2B5EF4-FFF2-40B4-BE49-F238E27FC236}">
                <a16:creationId xmlns:a16="http://schemas.microsoft.com/office/drawing/2014/main" id="{04287AD0-EF17-4FE0-B460-CF09D183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721100"/>
            <a:ext cx="27940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195AF41-9496-47AB-9F3B-0F94483D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224" y="2762518"/>
            <a:ext cx="59559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2938" indent="-642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vi-VN" sz="4000" b="1" dirty="0" smtClean="0">
                <a:solidFill>
                  <a:srgbClr val="ED73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TẠM BIỆT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EM!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929AB0D6-F0C2-43A9-83E9-A350EDE9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2423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447800"/>
            <a:ext cx="37179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7620000" cy="9144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rgbClr val="FF0000"/>
                </a:solidFill>
              </a:rPr>
              <a:t>Trò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chơi</a:t>
            </a:r>
            <a:r>
              <a:rPr lang="en-US" b="1" kern="0" dirty="0">
                <a:solidFill>
                  <a:srgbClr val="FF0000"/>
                </a:solidFill>
              </a:rPr>
              <a:t>: </a:t>
            </a:r>
            <a:r>
              <a:rPr lang="en-US" b="1" kern="0" dirty="0" err="1">
                <a:solidFill>
                  <a:srgbClr val="FF0000"/>
                </a:solidFill>
              </a:rPr>
              <a:t>Hái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táo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endParaRPr lang="vi-VN" b="1" kern="0" dirty="0">
              <a:solidFill>
                <a:srgbClr val="FF00FF"/>
              </a:solidFill>
            </a:endParaRPr>
          </a:p>
        </p:txBody>
      </p:sp>
      <p:pic>
        <p:nvPicPr>
          <p:cNvPr id="4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1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1905000"/>
            <a:ext cx="8255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32" y="3353402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733801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2116138"/>
            <a:ext cx="8858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257800"/>
            <a:ext cx="4937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25" y="711326"/>
            <a:ext cx="493926" cy="8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163" y="6904038"/>
            <a:ext cx="8842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0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447800"/>
            <a:ext cx="37179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7620000" cy="9144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rgbClr val="FF0000"/>
                </a:solidFill>
              </a:rPr>
              <a:t>Trò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chơi</a:t>
            </a:r>
            <a:r>
              <a:rPr lang="en-US" b="1" kern="0" dirty="0">
                <a:solidFill>
                  <a:srgbClr val="FF0000"/>
                </a:solidFill>
              </a:rPr>
              <a:t>: </a:t>
            </a:r>
            <a:r>
              <a:rPr lang="en-US" b="1" kern="0" dirty="0" err="1">
                <a:solidFill>
                  <a:srgbClr val="FF0000"/>
                </a:solidFill>
              </a:rPr>
              <a:t>Hái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táo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endParaRPr lang="vi-VN" b="1" kern="0" dirty="0">
              <a:solidFill>
                <a:srgbClr val="FF00FF"/>
              </a:solidFill>
            </a:endParaRPr>
          </a:p>
        </p:txBody>
      </p:sp>
      <p:pic>
        <p:nvPicPr>
          <p:cNvPr id="4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1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1905000"/>
            <a:ext cx="8255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32" y="3353402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o 1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733801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795610" y="3515519"/>
            <a:ext cx="5957888" cy="2600325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.”?</a:t>
            </a:r>
            <a:endParaRPr lang="en-US" altLang="vi-VN" sz="3200" dirty="0">
              <a:solidFill>
                <a:srgbClr val="FFFFFF"/>
              </a:solidFill>
              <a:latin typeface="Quicksand Medium" charset="0"/>
              <a:sym typeface="Arial" panose="020B0604020202020204" pitchFamily="34" charset="0"/>
            </a:endParaRPr>
          </a:p>
        </p:txBody>
      </p:sp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2116138"/>
            <a:ext cx="8858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257800"/>
            <a:ext cx="4937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25" y="711326"/>
            <a:ext cx="493926" cy="8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1295400" y="3505200"/>
            <a:ext cx="8038274" cy="10287000"/>
            <a:chOff x="94936" y="-8187382"/>
            <a:chExt cx="8061922" cy="10288575"/>
          </a:xfrm>
        </p:grpSpPr>
        <p:sp>
          <p:nvSpPr>
            <p:cNvPr id="4111" name="Flowchart: Alternate Process 19"/>
            <p:cNvSpPr>
              <a:spLocks noChangeArrowheads="1"/>
            </p:cNvSpPr>
            <p:nvPr/>
          </p:nvSpPr>
          <p:spPr bwMode="auto">
            <a:xfrm>
              <a:off x="2188606" y="-8187382"/>
              <a:ext cx="5968252" cy="2600719"/>
            </a:xfrm>
            <a:prstGeom prst="flowChartAlternateProcess">
              <a:avLst/>
            </a:prstGeom>
            <a:solidFill>
              <a:srgbClr val="B7DEE8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600" dirty="0">
                  <a:solidFill>
                    <a:srgbClr val="FFFFFF"/>
                  </a:solidFill>
                  <a:latin typeface="VNI-Avo" pitchFamily="2" charset="0"/>
                </a:rPr>
                <a:t> 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bổng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chuông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.”, 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“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chuông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vi-VN" sz="3600" b="1" dirty="0">
                <a:solidFill>
                  <a:srgbClr val="10253F"/>
                </a:solidFill>
                <a:latin typeface="VNI-Avo" pitchFamily="2" charset="0"/>
              </a:endParaRPr>
            </a:p>
          </p:txBody>
        </p:sp>
        <p:pic>
          <p:nvPicPr>
            <p:cNvPr id="41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6" y="1295400"/>
              <a:ext cx="884434" cy="80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163" y="6904038"/>
            <a:ext cx="8842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601F6A7A-9C8D-4970-A41B-677A73D7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5" y="5440377"/>
            <a:ext cx="2959145" cy="57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vi-VN" altLang="vi-VN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601F6A7A-9C8D-4970-A41B-677A73D7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239" y="5029200"/>
            <a:ext cx="2976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altLang="vi-VN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04801" y="4429614"/>
            <a:ext cx="6698762" cy="1209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8"/>
              </a:avLst>
            </a:prstTxWarp>
          </a:bodyPr>
          <a:lstStyle/>
          <a:p>
            <a:r>
              <a:rPr lang="vi-VN" sz="2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</a:t>
            </a:r>
            <a:r>
              <a:rPr lang="vi-VN" sz="2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đã hái được táo</a:t>
            </a:r>
            <a:endParaRPr lang="vi-VN" sz="28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0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uare">
            <a:extLst>
              <a:ext uri="{FF2B5EF4-FFF2-40B4-BE49-F238E27FC236}">
                <a16:creationId xmlns:a16="http://schemas.microsoft.com/office/drawing/2014/main" id="{51646CEB-600E-488A-AE9F-766602C3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:a16="http://schemas.microsoft.com/office/drawing/2014/main" id="{C4A36346-9D0C-41CC-B141-9C644CA755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743200"/>
            <a:ext cx="5638800" cy="95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TẬP VỀ TỪ LOẠI</a:t>
            </a:r>
            <a:endParaRPr lang="vi-VN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>
            <a:extLst>
              <a:ext uri="{FF2B5EF4-FFF2-40B4-BE49-F238E27FC236}">
                <a16:creationId xmlns:a16="http://schemas.microsoft.com/office/drawing/2014/main" id="{1CE3F00E-8C99-4D23-8FB1-EFE3BDE49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44" y="1566049"/>
            <a:ext cx="11128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66D56D53-B738-47EC-9DF9-8878DE5CA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60979"/>
            <a:ext cx="113109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altLang="vi-VN" sz="2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altLang="vi-VN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khoé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                                                                                                              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vi-V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Thùy</a:t>
            </a:r>
            <a:r>
              <a:rPr lang="en-US" alt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</a:p>
        </p:txBody>
      </p:sp>
      <p:sp>
        <p:nvSpPr>
          <p:cNvPr id="58373" name="Text Box 7">
            <a:extLst>
              <a:ext uri="{FF2B5EF4-FFF2-40B4-BE49-F238E27FC236}">
                <a16:creationId xmlns:a16="http://schemas.microsoft.com/office/drawing/2014/main" id="{7620003D-EA58-4BB1-94D1-93C78C9A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360" y="484484"/>
            <a:ext cx="3231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endParaRPr lang="en-US" altLang="vi-VN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D662A6AC-6712-4E9E-AA3C-8C298857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996977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8375" name="Text Box 22">
            <a:extLst>
              <a:ext uri="{FF2B5EF4-FFF2-40B4-BE49-F238E27FC236}">
                <a16:creationId xmlns:a16="http://schemas.microsoft.com/office/drawing/2014/main" id="{FA9A4B2F-9684-419D-8438-30426290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10201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8376" name="Text Box 24">
            <a:extLst>
              <a:ext uri="{FF2B5EF4-FFF2-40B4-BE49-F238E27FC236}">
                <a16:creationId xmlns:a16="http://schemas.microsoft.com/office/drawing/2014/main" id="{FE75632A-4241-465D-B2CC-F76344984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1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graphicFrame>
        <p:nvGraphicFramePr>
          <p:cNvPr id="10" name="Group 9">
            <a:extLst>
              <a:ext uri="{FF2B5EF4-FFF2-40B4-BE49-F238E27FC236}">
                <a16:creationId xmlns:a16="http://schemas.microsoft.com/office/drawing/2014/main" id="{2F07646A-0F0F-429F-84B8-D79E616D0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193"/>
              </p:ext>
            </p:extLst>
          </p:nvPr>
        </p:nvGraphicFramePr>
        <p:xfrm>
          <a:off x="1143000" y="4182291"/>
          <a:ext cx="8686800" cy="2360612"/>
        </p:xfrm>
        <a:graphic>
          <a:graphicData uri="http://schemas.openxmlformats.org/drawingml/2006/table">
            <a:tbl>
              <a:tblPr/>
              <a:tblGrid>
                <a:gridCol w="371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Quan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hệ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29">
            <a:extLst>
              <a:ext uri="{FF2B5EF4-FFF2-40B4-BE49-F238E27FC236}">
                <a16:creationId xmlns:a16="http://schemas.microsoft.com/office/drawing/2014/main" id="{59456FB8-D41E-466C-B127-6F7BC022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2" y="5249091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46B4486-A014-428E-AAA6-8F13DB14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7" y="5544366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828800"/>
            <a:ext cx="92964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từ “</a:t>
            </a: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trong hai câu văn trên là từ loại nào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a)Em </a:t>
            </a:r>
            <a:r>
              <a:rPr lang="nl-NL" sz="3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tay lấy cuốn sách trên giá.</a:t>
            </a:r>
            <a:endParaRPr lang="vi-VN" sz="3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b)Em </a:t>
            </a:r>
            <a:r>
              <a:rPr lang="nl-NL" sz="3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bạn Mai ngồi cùng một bàn</a:t>
            </a:r>
            <a:r>
              <a:rPr lang="nl-N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01000" y="2362200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001000" y="2920425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>
            <a:extLst>
              <a:ext uri="{FF2B5EF4-FFF2-40B4-BE49-F238E27FC236}">
                <a16:creationId xmlns:a16="http://schemas.microsoft.com/office/drawing/2014/main" id="{6DA93B87-E2FE-498B-989B-EE086988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06054"/>
            <a:ext cx="4490113" cy="411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Khoa,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468" name="Text Box 7">
            <a:extLst>
              <a:ext uri="{FF2B5EF4-FFF2-40B4-BE49-F238E27FC236}">
                <a16:creationId xmlns:a16="http://schemas.microsoft.com/office/drawing/2014/main" id="{09CF34CF-CCA0-4742-B21F-7087FBC24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F133C3AF-9737-492A-8BF8-7C2BAE6D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426" y="1806054"/>
            <a:ext cx="4038600" cy="411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altLang="vi-V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vi-V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1149" name="Line 13">
            <a:extLst>
              <a:ext uri="{FF2B5EF4-FFF2-40B4-BE49-F238E27FC236}">
                <a16:creationId xmlns:a16="http://schemas.microsoft.com/office/drawing/2014/main" id="{634E6E00-E77C-4F1C-96A1-CC7CCF39B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814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50" name="Line 14">
            <a:extLst>
              <a:ext uri="{FF2B5EF4-FFF2-40B4-BE49-F238E27FC236}">
                <a16:creationId xmlns:a16="http://schemas.microsoft.com/office/drawing/2014/main" id="{A030FF74-89DC-48BE-B6E9-CBB8A1EB9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39624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51" name="Line 15">
            <a:extLst>
              <a:ext uri="{FF2B5EF4-FFF2-40B4-BE49-F238E27FC236}">
                <a16:creationId xmlns:a16="http://schemas.microsoft.com/office/drawing/2014/main" id="{C2D3C45F-A22C-4E18-9F54-16B59E37A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4196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52" name="Line 16">
            <a:extLst>
              <a:ext uri="{FF2B5EF4-FFF2-40B4-BE49-F238E27FC236}">
                <a16:creationId xmlns:a16="http://schemas.microsoft.com/office/drawing/2014/main" id="{3EEC6244-7A61-42E1-825B-6CE7E5F501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62100" y="4789321"/>
            <a:ext cx="1143000" cy="225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53" name="Line 17">
            <a:extLst>
              <a:ext uri="{FF2B5EF4-FFF2-40B4-BE49-F238E27FC236}">
                <a16:creationId xmlns:a16="http://schemas.microsoft.com/office/drawing/2014/main" id="{6773AEDB-3B75-48A6-88FE-8B657E4C2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6669" y="4814848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54" name="Line 18">
            <a:extLst>
              <a:ext uri="{FF2B5EF4-FFF2-40B4-BE49-F238E27FC236}">
                <a16:creationId xmlns:a16="http://schemas.microsoft.com/office/drawing/2014/main" id="{3E041DA9-27FE-4553-AAFF-4E1469313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5257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E4AE80B1-D933-4A1E-8B4E-AD1FC6B6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4191000" cy="4648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492" name="Text Box 7">
            <a:extLst>
              <a:ext uri="{FF2B5EF4-FFF2-40B4-BE49-F238E27FC236}">
                <a16:creationId xmlns:a16="http://schemas.microsoft.com/office/drawing/2014/main" id="{F4282DC3-8695-4C96-8CB0-16C0F20FD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4762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3" name="AutoShape 9">
            <a:extLst>
              <a:ext uri="{FF2B5EF4-FFF2-40B4-BE49-F238E27FC236}">
                <a16:creationId xmlns:a16="http://schemas.microsoft.com/office/drawing/2014/main" id="{2F533F77-055B-41E0-8588-78C9694D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088886"/>
            <a:ext cx="5029200" cy="2119475"/>
          </a:xfrm>
          <a:prstGeom prst="cloudCallout">
            <a:avLst>
              <a:gd name="adj1" fmla="val -92509"/>
              <a:gd name="adj2" fmla="val 82419"/>
            </a:avLst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vi-VN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93" grpId="0" animBg="1"/>
      <p:bldP spid="9319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4282" y="152399"/>
            <a:ext cx="11317666" cy="230695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ý khổ thơ 2 trong b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“Hạt gạo l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ta”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Trần Đăng Khoa, viết một 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người mẹ </a:t>
            </a:r>
            <a:r>
              <a:rPr lang="en-US" altLang="en-US" sz="3600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 lúa giữa trưa tháng sáu nóng bức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</a:t>
            </a:r>
            <a:r>
              <a:rPr lang="en-US" altLang="en-US" sz="36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động từ</a:t>
            </a:r>
            <a:r>
              <a:rPr lang="en-US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tính từ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quan hệ từ 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dùng trong đoạn văn ấy.</a:t>
            </a:r>
            <a:endParaRPr lang="en-US" altLang="en-US" sz="36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1108F8F0-F203-4072-B395-199DD755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721"/>
            <a:ext cx="5349239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253" y="3562719"/>
            <a:ext cx="4028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555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.VnTime</vt:lpstr>
      <vt:lpstr>Arial</vt:lpstr>
      <vt:lpstr>Calibri</vt:lpstr>
      <vt:lpstr>等线</vt:lpstr>
      <vt:lpstr>Quicksand Medium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Nguyet</cp:lastModifiedBy>
  <cp:revision>100</cp:revision>
  <dcterms:created xsi:type="dcterms:W3CDTF">2020-04-06T08:42:51Z</dcterms:created>
  <dcterms:modified xsi:type="dcterms:W3CDTF">2024-08-28T10:38:39Z</dcterms:modified>
</cp:coreProperties>
</file>