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 id="2147483725" r:id="rId5"/>
  </p:sldMasterIdLst>
  <p:notesMasterIdLst>
    <p:notesMasterId r:id="rId45"/>
  </p:notesMasterIdLst>
  <p:sldIdLst>
    <p:sldId id="733" r:id="rId6"/>
    <p:sldId id="660" r:id="rId7"/>
    <p:sldId id="734" r:id="rId8"/>
    <p:sldId id="257" r:id="rId9"/>
    <p:sldId id="258" r:id="rId10"/>
    <p:sldId id="727" r:id="rId11"/>
    <p:sldId id="259" r:id="rId12"/>
    <p:sldId id="263" r:id="rId13"/>
    <p:sldId id="260" r:id="rId14"/>
    <p:sldId id="267" r:id="rId15"/>
    <p:sldId id="261" r:id="rId16"/>
    <p:sldId id="268" r:id="rId17"/>
    <p:sldId id="262" r:id="rId18"/>
    <p:sldId id="269" r:id="rId19"/>
    <p:sldId id="687" r:id="rId20"/>
    <p:sldId id="682" r:id="rId21"/>
    <p:sldId id="735" r:id="rId22"/>
    <p:sldId id="689" r:id="rId23"/>
    <p:sldId id="723" r:id="rId24"/>
    <p:sldId id="724" r:id="rId25"/>
    <p:sldId id="725" r:id="rId26"/>
    <p:sldId id="726" r:id="rId27"/>
    <p:sldId id="729" r:id="rId28"/>
    <p:sldId id="692" r:id="rId29"/>
    <p:sldId id="693" r:id="rId30"/>
    <p:sldId id="694" r:id="rId31"/>
    <p:sldId id="695" r:id="rId32"/>
    <p:sldId id="696" r:id="rId33"/>
    <p:sldId id="697" r:id="rId34"/>
    <p:sldId id="705" r:id="rId35"/>
    <p:sldId id="699" r:id="rId36"/>
    <p:sldId id="700" r:id="rId37"/>
    <p:sldId id="701" r:id="rId38"/>
    <p:sldId id="702" r:id="rId39"/>
    <p:sldId id="698" r:id="rId40"/>
    <p:sldId id="713" r:id="rId41"/>
    <p:sldId id="712" r:id="rId42"/>
    <p:sldId id="285" r:id="rId43"/>
    <p:sldId id="722" r:id="rId44"/>
  </p:sldIdLst>
  <p:sldSz cx="12161838" cy="6858000"/>
  <p:notesSz cx="6858000" cy="9144000"/>
  <p:embeddedFontLst>
    <p:embeddedFont>
      <p:font typeface="Arial Black" pitchFamily="34" charset="0"/>
      <p:bold r:id="rId46"/>
    </p:embeddedFont>
    <p:embeddedFont>
      <p:font typeface="Calibri" pitchFamily="34" charset="0"/>
      <p:regular r:id="rId47"/>
      <p:bold r:id="rId48"/>
      <p:italic r:id="rId49"/>
      <p:boldItalic r:id="rId50"/>
    </p:embeddedFont>
    <p:embeddedFont>
      <p:font typeface="Lilita One" charset="0"/>
      <p:regular r:id="rId51"/>
    </p:embeddedFont>
    <p:embeddedFont>
      <p:font typeface="Poppins" charset="0"/>
      <p:regular r:id="rId52"/>
      <p:bold r:id="rId53"/>
      <p:italic r:id="rId54"/>
      <p:boldItalic r:id="rId55"/>
    </p:embeddedFont>
    <p:embeddedFont>
      <p:font typeface="Annifont"/>
      <p:italic r:id="rId56"/>
    </p:embeddedFont>
    <p:embeddedFont>
      <p:font typeface="VNI-Trung Kien"/>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838" userDrawn="1">
          <p15:clr>
            <a:srgbClr val="9AA0A6"/>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FDF8E7"/>
    <a:srgbClr val="F9E9B5"/>
    <a:srgbClr val="F7E19B"/>
    <a:srgbClr val="FF8969"/>
    <a:srgbClr val="56A58A"/>
    <a:srgbClr val="FFFFFF"/>
    <a:srgbClr val="FFCACA"/>
    <a:srgbClr val="ECE84E"/>
    <a:srgbClr val="DCD65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BCEB18-425A-42F7-B3A5-CD7DEF018856}">
  <a:tblStyle styleId="{D0BCEB18-425A-42F7-B3A5-CD7DEF0188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737" autoAdjust="0"/>
    <p:restoredTop sz="87293" autoAdjust="0"/>
  </p:normalViewPr>
  <p:slideViewPr>
    <p:cSldViewPr snapToGrid="0">
      <p:cViewPr varScale="1">
        <p:scale>
          <a:sx n="61" d="100"/>
          <a:sy n="61" d="100"/>
        </p:scale>
        <p:origin x="-684" y="-84"/>
      </p:cViewPr>
      <p:guideLst>
        <p:guide orient="horz" pos="838"/>
        <p:guide pos="3830"/>
      </p:guideLst>
    </p:cSldViewPr>
  </p:slideViewPr>
  <p:notesTextViewPr>
    <p:cViewPr>
      <p:scale>
        <a:sx n="1" d="1"/>
        <a:sy n="1" d="1"/>
      </p:scale>
      <p:origin x="0" y="30"/>
    </p:cViewPr>
  </p:notesTextViewPr>
  <p:sorterViewPr>
    <p:cViewPr>
      <p:scale>
        <a:sx n="120" d="100"/>
        <a:sy n="120" d="100"/>
      </p:scale>
      <p:origin x="0" y="-1291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4758537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C3%94-boa"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vi.wikipedia.org/w/index.php?title=D%C4%83m_%C4%91%C6%A1n&amp;action=edit&amp;redlink=1"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vi.wikipedia.org/wiki/Nh%E1%BA%A1c_c%C3%B4ng" TargetMode="External"/><Relationship Id="rId3" Type="http://schemas.openxmlformats.org/officeDocument/2006/relationships/hyperlink" Target="https://vi.wikipedia.org/wiki/%C4%90%C3%A0n" TargetMode="External"/><Relationship Id="rId7" Type="http://schemas.openxmlformats.org/officeDocument/2006/relationships/hyperlink" Target="https://vi.wikipedia.org/wiki/Ng%E1%BB%B1a"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vi.wikipedia.org/wiki/C%C3%A2y_v%C4%A9_(%C3%A2m_nh%E1%BA%A1c)" TargetMode="External"/><Relationship Id="rId5" Type="http://schemas.openxmlformats.org/officeDocument/2006/relationships/hyperlink" Target="https://vi.wikipedia.org/wiki/Nh%E1%BA%A1c_c%E1%BB%A5_d%C3%A2y_d%C3%B9ng_v%C4%A9" TargetMode="External"/><Relationship Id="rId4" Type="http://schemas.openxmlformats.org/officeDocument/2006/relationships/hyperlink" Target="https://vi.wikipedia.org/wiki/V%C4%A9_c%E1%BA%A7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00402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trước lớp</a:t>
            </a:r>
          </a:p>
        </p:txBody>
      </p:sp>
    </p:spTree>
    <p:extLst>
      <p:ext uri="{BB962C8B-B14F-4D97-AF65-F5344CB8AC3E}">
        <p14:creationId xmlns:p14="http://schemas.microsoft.com/office/powerpoint/2010/main" xmlns="" val="189522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giọng đọc, cách đọc của HS</a:t>
            </a:r>
          </a:p>
        </p:txBody>
      </p:sp>
    </p:spTree>
    <p:extLst>
      <p:ext uri="{BB962C8B-B14F-4D97-AF65-F5344CB8AC3E}">
        <p14:creationId xmlns:p14="http://schemas.microsoft.com/office/powerpoint/2010/main" xmlns="" val="3762865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 để tìm hiểu ND (nếu có đủ thời gian) </a:t>
            </a:r>
          </a:p>
        </p:txBody>
      </p:sp>
    </p:spTree>
    <p:extLst>
      <p:ext uri="{BB962C8B-B14F-4D97-AF65-F5344CB8AC3E}">
        <p14:creationId xmlns:p14="http://schemas.microsoft.com/office/powerpoint/2010/main" xmlns="" val="124782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có những đáp án khác phù hợp. </a:t>
            </a:r>
          </a:p>
          <a:p>
            <a:r>
              <a:rPr lang="en-US"/>
              <a:t>GV đọc sgv để nắm thêm thông tin nhé</a:t>
            </a:r>
          </a:p>
        </p:txBody>
      </p:sp>
    </p:spTree>
    <p:extLst>
      <p:ext uri="{BB962C8B-B14F-4D97-AF65-F5344CB8AC3E}">
        <p14:creationId xmlns:p14="http://schemas.microsoft.com/office/powerpoint/2010/main" xmlns="" val="284359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tự giới thiệu trước lớp</a:t>
            </a:r>
          </a:p>
        </p:txBody>
      </p:sp>
    </p:spTree>
    <p:extLst>
      <p:ext uri="{BB962C8B-B14F-4D97-AF65-F5344CB8AC3E}">
        <p14:creationId xmlns:p14="http://schemas.microsoft.com/office/powerpoint/2010/main" xmlns="" val="131830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Trước đó, GV có thể hỏi dẫn dắt như cảm xúc của thầy vàng anh ntn khi xem các học trò biểu diễn?</a:t>
            </a:r>
          </a:p>
        </p:txBody>
      </p:sp>
    </p:spTree>
    <p:extLst>
      <p:ext uri="{BB962C8B-B14F-4D97-AF65-F5344CB8AC3E}">
        <p14:creationId xmlns:p14="http://schemas.microsoft.com/office/powerpoint/2010/main" xmlns="" val="399034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52993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xmlns="" val="330744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pPr/>
              <a:t>38</a:t>
            </a:fld>
            <a:endParaRPr lang="en-US"/>
          </a:p>
        </p:txBody>
      </p:sp>
    </p:spTree>
    <p:extLst>
      <p:ext uri="{BB962C8B-B14F-4D97-AF65-F5344CB8AC3E}">
        <p14:creationId xmlns:p14="http://schemas.microsoft.com/office/powerpoint/2010/main" xmlns="" val="1626295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vi-VN" b="0" dirty="0"/>
          </a:p>
          <a:p>
            <a:endParaRPr lang="en-US" dirty="0"/>
          </a:p>
          <a:p>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pPr/>
              <a:t>39</a:t>
            </a:fld>
            <a:endParaRPr lang="en-US"/>
          </a:p>
        </p:txBody>
      </p:sp>
    </p:spTree>
    <p:extLst>
      <p:ext uri="{BB962C8B-B14F-4D97-AF65-F5344CB8AC3E}">
        <p14:creationId xmlns:p14="http://schemas.microsoft.com/office/powerpoint/2010/main" xmlns="" val="200134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95972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95972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xmlns="" val="369586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a:solidFill>
                  <a:srgbClr val="202122"/>
                </a:solidFill>
                <a:effectLst/>
                <a:latin typeface="Arial" panose="020B0604020202020204" pitchFamily="34" charset="0"/>
              </a:rPr>
              <a:t>Kèn Cla-ri-nét</a:t>
            </a:r>
            <a:r>
              <a:rPr lang="vi-VN" b="0" i="0">
                <a:solidFill>
                  <a:srgbClr val="202122"/>
                </a:solidFill>
                <a:effectLst/>
                <a:latin typeface="Arial" panose="020B0604020202020204" pitchFamily="34" charset="0"/>
              </a:rPr>
              <a:t> có hình dáng tương tự </a:t>
            </a:r>
            <a:r>
              <a:rPr lang="vi-VN" b="0" i="0" u="none" strike="noStrike">
                <a:solidFill>
                  <a:srgbClr val="3366CC"/>
                </a:solidFill>
                <a:effectLst/>
                <a:latin typeface="Arial" panose="020B0604020202020204" pitchFamily="34" charset="0"/>
                <a:hlinkClick r:id="rId3" tooltip="Ô-boa"/>
              </a:rPr>
              <a:t>sáo dọc</a:t>
            </a:r>
            <a:r>
              <a:rPr lang="vi-VN" b="0" i="0">
                <a:solidFill>
                  <a:srgbClr val="202122"/>
                </a:solidFill>
                <a:effectLst/>
                <a:latin typeface="Arial" panose="020B0604020202020204" pitchFamily="34" charset="0"/>
              </a:rPr>
              <a:t>, nhưng có miệng thổi bằng </a:t>
            </a:r>
            <a:r>
              <a:rPr lang="vi-VN" b="0" i="0" u="none" strike="noStrike">
                <a:solidFill>
                  <a:srgbClr val="DD3333"/>
                </a:solidFill>
                <a:effectLst/>
                <a:latin typeface="Arial" panose="020B0604020202020204" pitchFamily="34" charset="0"/>
                <a:hlinkClick r:id="rId4" tooltip="Dăm đơn (trang không tồn tại)"/>
              </a:rPr>
              <a:t>dăm đơn</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single reed</a:t>
            </a:r>
            <a:r>
              <a:rPr lang="vi-VN" b="0" i="0">
                <a:solidFill>
                  <a:srgbClr val="202122"/>
                </a:solidFill>
                <a:effectLst/>
                <a:latin typeface="Arial" panose="020B0604020202020204" pitchFamily="34" charset="0"/>
              </a:rPr>
              <a:t>). Nó có âm thanh rất hay, phong phú đẹp đẽ và có nhiều kỹ xảo nên được mệnh danh là "Vua Kèn gỗ".</a:t>
            </a:r>
          </a:p>
          <a:p>
            <a:pPr algn="l"/>
            <a:r>
              <a:rPr lang="vi-VN" b="0" i="0">
                <a:solidFill>
                  <a:srgbClr val="202122"/>
                </a:solidFill>
                <a:effectLst/>
                <a:latin typeface="Arial" panose="020B0604020202020204" pitchFamily="34" charset="0"/>
              </a:rPr>
              <a:t>Trong dàn nhạc, thường có ba loại: Cla-ri-nét </a:t>
            </a:r>
            <a:r>
              <a:rPr lang="vi-VN" b="0" i="1">
                <a:solidFill>
                  <a:srgbClr val="202122"/>
                </a:solidFill>
                <a:effectLst/>
                <a:latin typeface="Arial" panose="020B0604020202020204" pitchFamily="34" charset="0"/>
              </a:rPr>
              <a:t>giọng Si giáng</a:t>
            </a:r>
            <a:r>
              <a:rPr lang="vi-VN" b="0" i="0">
                <a:solidFill>
                  <a:srgbClr val="202122"/>
                </a:solidFill>
                <a:effectLst/>
                <a:latin typeface="Arial" panose="020B0604020202020204" pitchFamily="34" charset="0"/>
              </a:rPr>
              <a:t>, Cla-ri-nét </a:t>
            </a:r>
            <a:r>
              <a:rPr lang="vi-VN" b="0" i="1">
                <a:solidFill>
                  <a:srgbClr val="202122"/>
                </a:solidFill>
                <a:effectLst/>
                <a:latin typeface="Arial" panose="020B0604020202020204" pitchFamily="34" charset="0"/>
              </a:rPr>
              <a:t>giọng La</a:t>
            </a:r>
            <a:r>
              <a:rPr lang="vi-VN" b="0" i="0">
                <a:solidFill>
                  <a:srgbClr val="202122"/>
                </a:solidFill>
                <a:effectLst/>
                <a:latin typeface="Arial" panose="020B0604020202020204" pitchFamily="34" charset="0"/>
              </a:rPr>
              <a:t> và, ít dùng hơn, Cla-ri-nét </a:t>
            </a:r>
            <a:r>
              <a:rPr lang="vi-VN" b="0" i="1">
                <a:solidFill>
                  <a:srgbClr val="202122"/>
                </a:solidFill>
                <a:effectLst/>
                <a:latin typeface="Arial" panose="020B0604020202020204" pitchFamily="34" charset="0"/>
              </a:rPr>
              <a:t>giọng Do</a:t>
            </a:r>
            <a:r>
              <a:rPr lang="vi-VN" b="0" i="0">
                <a:solidFill>
                  <a:srgbClr val="202122"/>
                </a:solidFill>
                <a:effectLst/>
                <a:latin typeface="Arial" panose="020B0604020202020204" pitchFamily="34" charset="0"/>
              </a:rPr>
              <a:t>.</a:t>
            </a:r>
          </a:p>
          <a:p>
            <a:pPr algn="l"/>
            <a:r>
              <a:rPr lang="vi-VN" b="0" i="0">
                <a:solidFill>
                  <a:srgbClr val="202122"/>
                </a:solidFill>
                <a:effectLst/>
                <a:latin typeface="Arial" panose="020B0604020202020204" pitchFamily="34" charset="0"/>
              </a:rPr>
              <a:t>Về mặt kỹ thuật, khi viết cho Cla-ri-nét phải dịch giọng lên một cung (giọng Si giáng) hoặc một cung rưỡi (giọng La).</a:t>
            </a:r>
          </a:p>
          <a:p>
            <a:endParaRPr lang="en-US"/>
          </a:p>
        </p:txBody>
      </p:sp>
    </p:spTree>
    <p:extLst>
      <p:ext uri="{BB962C8B-B14F-4D97-AF65-F5344CB8AC3E}">
        <p14:creationId xmlns:p14="http://schemas.microsoft.com/office/powerpoint/2010/main" xmlns="" val="356191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202122"/>
                </a:solidFill>
                <a:effectLst/>
                <a:latin typeface="Arial" panose="020B0604020202020204" pitchFamily="34" charset="0"/>
              </a:rPr>
              <a:t>Cello</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Xen-lô</a:t>
            </a:r>
            <a:r>
              <a:rPr lang="vi-VN" b="0" i="0">
                <a:solidFill>
                  <a:srgbClr val="202122"/>
                </a:solidFill>
                <a:effectLst/>
                <a:latin typeface="Arial" panose="020B0604020202020204" pitchFamily="34" charset="0"/>
              </a:rPr>
              <a:t>) hay </a:t>
            </a:r>
            <a:r>
              <a:rPr lang="vi-VN" b="1" i="0">
                <a:solidFill>
                  <a:srgbClr val="202122"/>
                </a:solidFill>
                <a:effectLst/>
                <a:latin typeface="Arial" panose="020B0604020202020204" pitchFamily="34" charset="0"/>
              </a:rPr>
              <a:t>Violoncelle</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Vi-ô-lông-xen</a:t>
            </a:r>
            <a:r>
              <a:rPr lang="vi-VN" b="0" i="0">
                <a:solidFill>
                  <a:srgbClr val="202122"/>
                </a:solidFill>
                <a:effectLst/>
                <a:latin typeface="Arial" panose="020B0604020202020204" pitchFamily="34" charset="0"/>
              </a:rPr>
              <a:t>), còn được gọi </a:t>
            </a:r>
            <a:r>
              <a:rPr lang="vi-VN" b="1" i="0">
                <a:solidFill>
                  <a:srgbClr val="202122"/>
                </a:solidFill>
                <a:effectLst/>
                <a:latin typeface="Arial" panose="020B0604020202020204" pitchFamily="34" charset="0"/>
              </a:rPr>
              <a:t>trung vĩ cầm</a:t>
            </a:r>
            <a:r>
              <a:rPr lang="vi-VN" b="0" i="0">
                <a:solidFill>
                  <a:srgbClr val="202122"/>
                </a:solidFill>
                <a:effectLst/>
                <a:latin typeface="Arial" panose="020B0604020202020204" pitchFamily="34" charset="0"/>
              </a:rPr>
              <a:t>, là một loại </a:t>
            </a:r>
            <a:r>
              <a:rPr lang="vi-VN" b="0" i="0" u="none" strike="noStrike">
                <a:solidFill>
                  <a:srgbClr val="3366CC"/>
                </a:solidFill>
                <a:effectLst/>
                <a:latin typeface="Arial" panose="020B0604020202020204" pitchFamily="34" charset="0"/>
                <a:hlinkClick r:id="rId3" tooltip="Đàn"/>
              </a:rPr>
              <a:t>đàn</a:t>
            </a:r>
            <a:r>
              <a:rPr lang="vi-VN" b="0" i="0">
                <a:solidFill>
                  <a:srgbClr val="202122"/>
                </a:solidFill>
                <a:effectLst/>
                <a:latin typeface="Arial" panose="020B0604020202020204" pitchFamily="34" charset="0"/>
              </a:rPr>
              <a:t> cùng họ với </a:t>
            </a:r>
            <a:r>
              <a:rPr lang="vi-VN" b="0" i="0" u="none" strike="noStrike">
                <a:solidFill>
                  <a:srgbClr val="3366CC"/>
                </a:solidFill>
                <a:effectLst/>
                <a:latin typeface="Arial" panose="020B0604020202020204" pitchFamily="34" charset="0"/>
                <a:hlinkClick r:id="rId4" tooltip="Vĩ cầm"/>
              </a:rPr>
              <a:t>vĩ cầm</a:t>
            </a:r>
            <a:r>
              <a:rPr lang="vi-VN" b="0" i="0">
                <a:solidFill>
                  <a:srgbClr val="202122"/>
                </a:solidFill>
                <a:effectLst/>
                <a:latin typeface="Arial" panose="020B0604020202020204" pitchFamily="34" charset="0"/>
              </a:rPr>
              <a:t>, thuộc họ </a:t>
            </a:r>
            <a:r>
              <a:rPr lang="vi-VN" b="0" i="0" u="none" strike="noStrike">
                <a:solidFill>
                  <a:srgbClr val="3366CC"/>
                </a:solidFill>
                <a:effectLst/>
                <a:latin typeface="Arial" panose="020B0604020202020204" pitchFamily="34" charset="0"/>
                <a:hlinkClick r:id="rId5" tooltip="Nhạc cụ dây dùng vĩ"/>
              </a:rPr>
              <a:t>nhạc cụ dây dùng cây vĩ</a:t>
            </a:r>
            <a:r>
              <a:rPr lang="vi-VN" b="0" i="0">
                <a:solidFill>
                  <a:srgbClr val="202122"/>
                </a:solidFill>
                <a:effectLst/>
                <a:latin typeface="Arial" panose="020B0604020202020204" pitchFamily="34" charset="0"/>
              </a:rPr>
              <a:t>. Giống như vĩ cầm, cello được chơi bằng cách dùng một </a:t>
            </a:r>
            <a:r>
              <a:rPr lang="vi-VN" b="0" i="0" u="none" strike="noStrike">
                <a:solidFill>
                  <a:srgbClr val="3366CC"/>
                </a:solidFill>
                <a:effectLst/>
                <a:latin typeface="Arial" panose="020B0604020202020204" pitchFamily="34" charset="0"/>
                <a:hlinkClick r:id="rId6" tooltip="Cây vĩ (âm nhạc)"/>
              </a:rPr>
              <a:t>cây vĩ</a:t>
            </a:r>
            <a:r>
              <a:rPr lang="vi-VN" b="0" i="0">
                <a:solidFill>
                  <a:srgbClr val="202122"/>
                </a:solidFill>
                <a:effectLst/>
                <a:latin typeface="Arial" panose="020B0604020202020204" pitchFamily="34" charset="0"/>
              </a:rPr>
              <a:t> có căng lông đuôi </a:t>
            </a:r>
            <a:r>
              <a:rPr lang="vi-VN" b="0" i="0" u="none" strike="noStrike">
                <a:solidFill>
                  <a:srgbClr val="3366CC"/>
                </a:solidFill>
                <a:effectLst/>
                <a:latin typeface="Arial" panose="020B0604020202020204" pitchFamily="34" charset="0"/>
                <a:hlinkClick r:id="rId7" tooltip="Ngựa"/>
              </a:rPr>
              <a:t>ngựa</a:t>
            </a:r>
            <a:r>
              <a:rPr lang="vi-VN" b="0" i="0">
                <a:solidFill>
                  <a:srgbClr val="202122"/>
                </a:solidFill>
                <a:effectLst/>
                <a:latin typeface="Arial" panose="020B0604020202020204" pitchFamily="34" charset="0"/>
              </a:rPr>
              <a:t>, kéo ngang những dây đàn và làm cho dây đàn rung lên thành âm điệu. Cello có kích thước lớn hơn vĩ cầm và thường được chơi bằng một </a:t>
            </a:r>
            <a:r>
              <a:rPr lang="vi-VN" b="0" i="0" u="none" strike="noStrike">
                <a:solidFill>
                  <a:srgbClr val="3366CC"/>
                </a:solidFill>
                <a:effectLst/>
                <a:latin typeface="Arial" panose="020B0604020202020204" pitchFamily="34" charset="0"/>
                <a:hlinkClick r:id="rId8" tooltip="Nhạc công"/>
              </a:rPr>
              <a:t>nhạc công</a:t>
            </a:r>
            <a:r>
              <a:rPr lang="vi-VN" b="0" i="0">
                <a:solidFill>
                  <a:srgbClr val="202122"/>
                </a:solidFill>
                <a:effectLst/>
                <a:latin typeface="Arial" panose="020B0604020202020204" pitchFamily="34" charset="0"/>
              </a:rPr>
              <a:t> ngồi trên ghế kẹp hồ cầm giữa hai chân</a:t>
            </a:r>
            <a:endParaRPr lang="en-US"/>
          </a:p>
        </p:txBody>
      </p:sp>
    </p:spTree>
    <p:extLst>
      <p:ext uri="{BB962C8B-B14F-4D97-AF65-F5344CB8AC3E}">
        <p14:creationId xmlns:p14="http://schemas.microsoft.com/office/powerpoint/2010/main" xmlns="" val="75241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đọc nối tiếp</a:t>
            </a:r>
          </a:p>
          <a:p>
            <a:r>
              <a:rPr lang="en-US"/>
              <a:t>GV có thể hỏi HS về cách chia đoạn nếu có thời gian</a:t>
            </a:r>
          </a:p>
          <a:p>
            <a:endParaRPr lang="en-US"/>
          </a:p>
        </p:txBody>
      </p:sp>
    </p:spTree>
    <p:extLst>
      <p:ext uri="{BB962C8B-B14F-4D97-AF65-F5344CB8AC3E}">
        <p14:creationId xmlns:p14="http://schemas.microsoft.com/office/powerpoint/2010/main" xmlns="" val="21828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xmlns="" val="255259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a:t>
            </a:r>
          </a:p>
        </p:txBody>
      </p:sp>
    </p:spTree>
    <p:extLst>
      <p:ext uri="{BB962C8B-B14F-4D97-AF65-F5344CB8AC3E}">
        <p14:creationId xmlns:p14="http://schemas.microsoft.com/office/powerpoint/2010/main" xmlns="" val="19631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97241" y="-79"/>
            <a:ext cx="12957101"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3" name="Google Shape;13;p2"/>
          <p:cNvSpPr txBox="1">
            <a:spLocks noGrp="1"/>
          </p:cNvSpPr>
          <p:nvPr>
            <p:ph type="ctrTitle"/>
          </p:nvPr>
        </p:nvSpPr>
        <p:spPr>
          <a:xfrm>
            <a:off x="2938855" y="2053485"/>
            <a:ext cx="6284910"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38855" y="4528587"/>
            <a:ext cx="6284910"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38855" y="3411397"/>
            <a:ext cx="6284910"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0789" y="5483313"/>
            <a:ext cx="14624214"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7" name="Google Shape;17;p2"/>
          <p:cNvGrpSpPr/>
          <p:nvPr/>
        </p:nvGrpSpPr>
        <p:grpSpPr>
          <a:xfrm rot="-2127242">
            <a:off x="1203919" y="485504"/>
            <a:ext cx="848009"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 name="Google Shape;26;p2"/>
          <p:cNvGrpSpPr/>
          <p:nvPr/>
        </p:nvGrpSpPr>
        <p:grpSpPr>
          <a:xfrm rot="2127242" flipH="1">
            <a:off x="10110727" y="485504"/>
            <a:ext cx="848009"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5" name="Google Shape;35;p2"/>
          <p:cNvGrpSpPr/>
          <p:nvPr/>
        </p:nvGrpSpPr>
        <p:grpSpPr>
          <a:xfrm rot="-756441">
            <a:off x="-217007" y="862285"/>
            <a:ext cx="1733573"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46" name="Google Shape;46;p2"/>
          <p:cNvGrpSpPr/>
          <p:nvPr/>
        </p:nvGrpSpPr>
        <p:grpSpPr>
          <a:xfrm>
            <a:off x="-298179" y="-539980"/>
            <a:ext cx="270541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57" name="Google Shape;57;p2"/>
          <p:cNvGrpSpPr/>
          <p:nvPr/>
        </p:nvGrpSpPr>
        <p:grpSpPr>
          <a:xfrm rot="756441" flipH="1">
            <a:off x="10646053" y="862285"/>
            <a:ext cx="1733573"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68" name="Google Shape;68;p2"/>
          <p:cNvGrpSpPr/>
          <p:nvPr/>
        </p:nvGrpSpPr>
        <p:grpSpPr>
          <a:xfrm flipH="1">
            <a:off x="9755385" y="-539980"/>
            <a:ext cx="270541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79" name="Google Shape;79;p2"/>
          <p:cNvGrpSpPr/>
          <p:nvPr/>
        </p:nvGrpSpPr>
        <p:grpSpPr>
          <a:xfrm>
            <a:off x="3206622" y="5596977"/>
            <a:ext cx="699398"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 name="Google Shape;84;p2"/>
          <p:cNvGrpSpPr/>
          <p:nvPr/>
        </p:nvGrpSpPr>
        <p:grpSpPr>
          <a:xfrm>
            <a:off x="8528531" y="5500585"/>
            <a:ext cx="699398"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9" name="Google Shape;89;p2"/>
          <p:cNvGrpSpPr/>
          <p:nvPr/>
        </p:nvGrpSpPr>
        <p:grpSpPr>
          <a:xfrm flipH="1">
            <a:off x="6443431" y="5276016"/>
            <a:ext cx="518791"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94" name="Google Shape;94;p2"/>
          <p:cNvSpPr/>
          <p:nvPr/>
        </p:nvSpPr>
        <p:spPr>
          <a:xfrm>
            <a:off x="9282516" y="635936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5" name="Google Shape;95;p2"/>
          <p:cNvSpPr/>
          <p:nvPr/>
        </p:nvSpPr>
        <p:spPr>
          <a:xfrm flipH="1">
            <a:off x="4038381" y="6355697"/>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6" name="Google Shape;96;p2"/>
          <p:cNvSpPr/>
          <p:nvPr/>
        </p:nvSpPr>
        <p:spPr>
          <a:xfrm rot="-2700000">
            <a:off x="772415" y="4150647"/>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7" name="Google Shape;97;p2"/>
          <p:cNvSpPr/>
          <p:nvPr/>
        </p:nvSpPr>
        <p:spPr>
          <a:xfrm rot="-338711">
            <a:off x="11016629" y="4150646"/>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5369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5369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162995" y="1083283"/>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42891" y="4689696"/>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800355" y="2835625"/>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29435" y="6384938"/>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1391"/>
        <p:cNvGrpSpPr/>
        <p:nvPr/>
      </p:nvGrpSpPr>
      <p:grpSpPr>
        <a:xfrm>
          <a:off x="0" y="0"/>
          <a:ext cx="0" cy="0"/>
          <a:chOff x="0" y="0"/>
          <a:chExt cx="0" cy="0"/>
        </a:xfrm>
      </p:grpSpPr>
      <p:grpSp>
        <p:nvGrpSpPr>
          <p:cNvPr id="1392" name="Google Shape;1392;p11"/>
          <p:cNvGrpSpPr/>
          <p:nvPr/>
        </p:nvGrpSpPr>
        <p:grpSpPr>
          <a:xfrm>
            <a:off x="-397241" y="-79"/>
            <a:ext cx="12957101"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398" name="Google Shape;1398;p11"/>
          <p:cNvGrpSpPr/>
          <p:nvPr/>
        </p:nvGrpSpPr>
        <p:grpSpPr>
          <a:xfrm rot="-1258759">
            <a:off x="-851145" y="-317936"/>
            <a:ext cx="2160405"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001" y="-453541"/>
            <a:ext cx="2944551"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53361" y="-248837"/>
            <a:ext cx="2160405"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27069" y="-384443"/>
            <a:ext cx="2944551"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7238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43923" y="5721742"/>
            <a:ext cx="609104"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897916" y="6060025"/>
            <a:ext cx="472857"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16520" y="641565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4397" y="4020383"/>
            <a:ext cx="357525"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49643" y="2443934"/>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09366" y="719821"/>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52487" y="2925819"/>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388783" y="4705479"/>
            <a:ext cx="284930" cy="33035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81"/>
        <p:cNvGrpSpPr/>
        <p:nvPr/>
      </p:nvGrpSpPr>
      <p:grpSpPr>
        <a:xfrm>
          <a:off x="0" y="0"/>
          <a:ext cx="0" cy="0"/>
          <a:chOff x="0" y="0"/>
          <a:chExt cx="0" cy="0"/>
        </a:xfrm>
      </p:grpSpPr>
      <p:grpSp>
        <p:nvGrpSpPr>
          <p:cNvPr id="2582" name="Google Shape;2582;p27"/>
          <p:cNvGrpSpPr/>
          <p:nvPr/>
        </p:nvGrpSpPr>
        <p:grpSpPr>
          <a:xfrm>
            <a:off x="-397241" y="-79"/>
            <a:ext cx="12957101"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586" name="Google Shape;2586;p27"/>
          <p:cNvGrpSpPr/>
          <p:nvPr/>
        </p:nvGrpSpPr>
        <p:grpSpPr>
          <a:xfrm flipH="1">
            <a:off x="-111750" y="5866604"/>
            <a:ext cx="1351384"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97" name="Google Shape;2697;p27"/>
          <p:cNvGrpSpPr/>
          <p:nvPr/>
        </p:nvGrpSpPr>
        <p:grpSpPr>
          <a:xfrm>
            <a:off x="10923055" y="5866621"/>
            <a:ext cx="1351384"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08" name="Google Shape;2808;p27"/>
          <p:cNvSpPr/>
          <p:nvPr/>
        </p:nvSpPr>
        <p:spPr>
          <a:xfrm>
            <a:off x="249924" y="4909840"/>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09" name="Google Shape;2809;p27"/>
          <p:cNvSpPr/>
          <p:nvPr/>
        </p:nvSpPr>
        <p:spPr>
          <a:xfrm rot="-1998728">
            <a:off x="11632550" y="4915033"/>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0" name="Google Shape;2810;p27"/>
          <p:cNvSpPr/>
          <p:nvPr/>
        </p:nvSpPr>
        <p:spPr>
          <a:xfrm rot="-632712">
            <a:off x="385182" y="2886659"/>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1" name="Google Shape;2811;p27"/>
          <p:cNvSpPr/>
          <p:nvPr/>
        </p:nvSpPr>
        <p:spPr>
          <a:xfrm rot="-338711">
            <a:off x="11586595" y="3157314"/>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12" name="Google Shape;2812;p27"/>
          <p:cNvGrpSpPr/>
          <p:nvPr/>
        </p:nvGrpSpPr>
        <p:grpSpPr>
          <a:xfrm>
            <a:off x="-435632" y="-135091"/>
            <a:ext cx="13033797"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3229"/>
        <p:cNvGrpSpPr/>
        <p:nvPr/>
      </p:nvGrpSpPr>
      <p:grpSpPr>
        <a:xfrm>
          <a:off x="0" y="0"/>
          <a:ext cx="0" cy="0"/>
          <a:chOff x="0" y="0"/>
          <a:chExt cx="0" cy="0"/>
        </a:xfrm>
      </p:grpSpPr>
      <p:grpSp>
        <p:nvGrpSpPr>
          <p:cNvPr id="3230" name="Google Shape;3230;p30"/>
          <p:cNvGrpSpPr/>
          <p:nvPr/>
        </p:nvGrpSpPr>
        <p:grpSpPr>
          <a:xfrm>
            <a:off x="-397241" y="-79"/>
            <a:ext cx="12957101"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234" name="Google Shape;3234;p30"/>
          <p:cNvSpPr/>
          <p:nvPr/>
        </p:nvSpPr>
        <p:spPr>
          <a:xfrm>
            <a:off x="830338" y="6377986"/>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5" name="Google Shape;3235;p30"/>
          <p:cNvSpPr/>
          <p:nvPr/>
        </p:nvSpPr>
        <p:spPr>
          <a:xfrm rot="-1249862">
            <a:off x="11606880" y="5772663"/>
            <a:ext cx="357522"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6" name="Google Shape;3236;p30"/>
          <p:cNvSpPr/>
          <p:nvPr/>
        </p:nvSpPr>
        <p:spPr>
          <a:xfrm rot="-2317354">
            <a:off x="215166" y="5772663"/>
            <a:ext cx="357521"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7" name="Google Shape;3237;p30"/>
          <p:cNvSpPr/>
          <p:nvPr/>
        </p:nvSpPr>
        <p:spPr>
          <a:xfrm rot="-2157691">
            <a:off x="10911842" y="642846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238" name="Google Shape;3238;p30"/>
          <p:cNvGrpSpPr/>
          <p:nvPr/>
        </p:nvGrpSpPr>
        <p:grpSpPr>
          <a:xfrm>
            <a:off x="-688367" y="-358076"/>
            <a:ext cx="13539354"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4">
  <p:cSld name="BLANK_1_1_1_1_1_1_1_1_1_1_1">
    <p:spTree>
      <p:nvGrpSpPr>
        <p:cNvPr id="1" name="Shape 3301"/>
        <p:cNvGrpSpPr/>
        <p:nvPr/>
      </p:nvGrpSpPr>
      <p:grpSpPr>
        <a:xfrm>
          <a:off x="0" y="0"/>
          <a:ext cx="0" cy="0"/>
          <a:chOff x="0" y="0"/>
          <a:chExt cx="0" cy="0"/>
        </a:xfrm>
      </p:grpSpPr>
      <p:grpSp>
        <p:nvGrpSpPr>
          <p:cNvPr id="3302" name="Google Shape;3302;p31"/>
          <p:cNvGrpSpPr/>
          <p:nvPr/>
        </p:nvGrpSpPr>
        <p:grpSpPr>
          <a:xfrm>
            <a:off x="-397241" y="-79"/>
            <a:ext cx="12957101"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06" name="Google Shape;3306;p31"/>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7" name="Google Shape;3307;p31"/>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8" name="Google Shape;3308;p31"/>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9" name="Google Shape;3309;p31"/>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0" name="Google Shape;3310;p31"/>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1" name="Google Shape;3311;p31"/>
          <p:cNvGrpSpPr/>
          <p:nvPr/>
        </p:nvGrpSpPr>
        <p:grpSpPr>
          <a:xfrm>
            <a:off x="730087" y="6238310"/>
            <a:ext cx="48772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16" name="Google Shape;3316;p31"/>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7" name="Google Shape;3317;p31"/>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8" name="Google Shape;3318;p31"/>
          <p:cNvGrpSpPr/>
          <p:nvPr/>
        </p:nvGrpSpPr>
        <p:grpSpPr>
          <a:xfrm>
            <a:off x="5281970" y="6356670"/>
            <a:ext cx="48772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3" name="Google Shape;3323;p31"/>
          <p:cNvGrpSpPr/>
          <p:nvPr/>
        </p:nvGrpSpPr>
        <p:grpSpPr>
          <a:xfrm>
            <a:off x="10465604" y="6287572"/>
            <a:ext cx="48772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8" name="Google Shape;3328;p31"/>
          <p:cNvGrpSpPr/>
          <p:nvPr/>
        </p:nvGrpSpPr>
        <p:grpSpPr>
          <a:xfrm>
            <a:off x="-688367" y="-358077"/>
            <a:ext cx="13539354"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lt1"/>
        </a:solid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xmlns="" val="2458099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3673" y="-811867"/>
            <a:ext cx="4305622"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1670" y="6092626"/>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55060" y="619101"/>
            <a:ext cx="838373"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30288" y="5779789"/>
            <a:ext cx="672200"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xmlns="" val="245225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6126" y="6356351"/>
            <a:ext cx="2736414" cy="365125"/>
          </a:xfrm>
          <a:prstGeom prst="rect">
            <a:avLst/>
          </a:prstGeom>
        </p:spPr>
        <p:txBody>
          <a:bodyPr/>
          <a:lstStyle/>
          <a:p>
            <a:fld id="{24B5DA0A-A745-4ADB-9D01-C26C1A2242A9}" type="datetimeFigureOut">
              <a:rPr lang="en-US" smtClean="0"/>
              <a:pPr/>
              <a:t>8/29/2024</a:t>
            </a:fld>
            <a:endParaRPr lang="en-US"/>
          </a:p>
        </p:txBody>
      </p:sp>
      <p:sp>
        <p:nvSpPr>
          <p:cNvPr id="3" name="Footer Placeholder 2"/>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589298" y="6356351"/>
            <a:ext cx="2736414"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2544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111" y="713267"/>
            <a:ext cx="10260256"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1168" y="1801678"/>
            <a:ext cx="10260256"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xmlns="" id="{DEBDF05D-4474-7EEE-457A-48964513F1D8}"/>
              </a:ext>
            </a:extLst>
          </p:cNvPr>
          <p:cNvSpPr txBox="1"/>
          <p:nvPr userDrawn="1"/>
        </p:nvSpPr>
        <p:spPr>
          <a:xfrm rot="16200000">
            <a:off x="-5392996" y="2573924"/>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3" name="TextBox 2">
            <a:extLst>
              <a:ext uri="{FF2B5EF4-FFF2-40B4-BE49-F238E27FC236}">
                <a16:creationId xmlns:a16="http://schemas.microsoft.com/office/drawing/2014/main" xmlns="" id="{65F20A7F-6C3A-EE62-66D5-E4152AB713D9}"/>
              </a:ext>
            </a:extLst>
          </p:cNvPr>
          <p:cNvSpPr txBox="1"/>
          <p:nvPr userDrawn="1"/>
        </p:nvSpPr>
        <p:spPr>
          <a:xfrm rot="16200000">
            <a:off x="13472691" y="3125963"/>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4" name="TextBox 3">
            <a:extLst>
              <a:ext uri="{FF2B5EF4-FFF2-40B4-BE49-F238E27FC236}">
                <a16:creationId xmlns:a16="http://schemas.microsoft.com/office/drawing/2014/main" xmlns="" id="{13CF4B75-91A2-EF93-3921-BE751624E47D}"/>
              </a:ext>
            </a:extLst>
          </p:cNvPr>
          <p:cNvSpPr txBox="1"/>
          <p:nvPr userDrawn="1"/>
        </p:nvSpPr>
        <p:spPr>
          <a:xfrm>
            <a:off x="3794919" y="7514595"/>
            <a:ext cx="4572000" cy="230832"/>
          </a:xfrm>
          <a:prstGeom prst="rect">
            <a:avLst/>
          </a:prstGeom>
          <a:noFill/>
        </p:spPr>
        <p:txBody>
          <a:bodyPr wrap="square">
            <a:spAutoFit/>
          </a:bodyPr>
          <a:lstStyle/>
          <a:p>
            <a:pPr algn="ctr"/>
            <a:r>
              <a:rPr lang="en-US" sz="900">
                <a:latin typeface="VNI-Trung Kien"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73" r:id="rId4"/>
    <p:sldLayoutId id="2147483676" r:id="rId5"/>
    <p:sldLayoutId id="2147483677" r:id="rId6"/>
    <p:sldLayoutId id="2147483723" r:id="rId7"/>
    <p:sldLayoutId id="2147483727" r:id="rId8"/>
    <p:sldLayoutId id="2147483728" r:id="rId9"/>
    <p:sldLayoutId id="214748372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6A4FBE2-46D9-45FB-B1A3-FE883F072A18}"/>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2F2D8C6-8964-42AA-98A5-D1CA33F74B3E}"/>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1C4EAB-3714-45F6-8333-835D13CC58D5}"/>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2114">
              <a:defRPr/>
            </a:pPr>
            <a:fld id="{1BB5D637-BFBC-4724-B734-8E569CDA0465}" type="datetimeFigureOut">
              <a:rPr lang="en-US" smtClean="0">
                <a:solidFill>
                  <a:prstClr val="black">
                    <a:tint val="75000"/>
                  </a:prstClr>
                </a:solidFill>
              </a:rPr>
              <a:pPr defTabSz="912114">
                <a:defRPr/>
              </a:pPr>
              <a:t>8/29/2024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20A2AA1-2D72-4F5D-B042-338F1CD8DF92}"/>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211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F15A4F6-7243-4217-AD7B-AB877583B2DB}"/>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2114">
              <a:defRPr/>
            </a:pPr>
            <a:fld id="{B2723291-5C80-45AF-947C-DEE9EE620C3C}" type="slidenum">
              <a:rPr lang="en-US" smtClean="0">
                <a:solidFill>
                  <a:prstClr val="black">
                    <a:tint val="75000"/>
                  </a:prstClr>
                </a:solidFill>
              </a:rPr>
              <a:pPr defTabSz="912114">
                <a:defRPr/>
              </a:pPr>
              <a:t>‹#›</a:t>
            </a:fld>
            <a:endParaRPr lang="en-US">
              <a:solidFill>
                <a:prstClr val="black">
                  <a:tint val="75000"/>
                </a:prstClr>
              </a:solidFill>
            </a:endParaRPr>
          </a:p>
        </p:txBody>
      </p:sp>
    </p:spTree>
    <p:extLst>
      <p:ext uri="{BB962C8B-B14F-4D97-AF65-F5344CB8AC3E}">
        <p14:creationId xmlns:p14="http://schemas.microsoft.com/office/powerpoint/2010/main" xmlns="" val="2139279330"/>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png"/><Relationship Id="rId3" Type="http://schemas.openxmlformats.org/officeDocument/2006/relationships/slideLayout" Target="../slideLayouts/slideLayout11.xml"/><Relationship Id="rId7" Type="http://schemas.openxmlformats.org/officeDocument/2006/relationships/image" Target="../media/image18.gif"/><Relationship Id="rId12" Type="http://schemas.openxmlformats.org/officeDocument/2006/relationships/image" Target="../media/image30.pn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microsoft.com/office/2007/relationships/media" Target="../media/media1.mp3"/><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18.gif"/><Relationship Id="rId12" Type="http://schemas.openxmlformats.org/officeDocument/2006/relationships/image" Target="../media/image30.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microsoft.com/office/2007/relationships/media" Target="../media/media1.mp3"/><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30.png"/><Relationship Id="rId3" Type="http://schemas.openxmlformats.org/officeDocument/2006/relationships/slideLayout" Target="../slideLayouts/slideLayout11.xml"/><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tags" Target="../tags/tag10.xml"/><Relationship Id="rId16" Type="http://schemas.openxmlformats.org/officeDocument/2006/relationships/image" Target="../media/image20.png"/><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5" Type="http://schemas.openxmlformats.org/officeDocument/2006/relationships/image" Target="../media/image31.png"/><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media" Target="../media/media1.mp3"/><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10.xml"/><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tags" Target="../tags/tag1.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microsoft.com/office/2007/relationships/media" Target="../media/media1.mp3"/><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audio" Target="../media/audio7.wav"/><Relationship Id="rId4" Type="http://schemas.openxmlformats.org/officeDocument/2006/relationships/audio" Target="../media/audio6.wav"/></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audio" Target="../media/audio7.wav"/><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11.xml"/><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tags" Target="../tags/tag2.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microsoft.com/office/2007/relationships/media" Target="../media/media1.mp3"/><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tags" Target="../tags/tag3.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25.png"/><Relationship Id="rId5" Type="http://schemas.openxmlformats.org/officeDocument/2006/relationships/audio" Target="../media/audio2.wav"/><Relationship Id="rId15" Type="http://schemas.microsoft.com/office/2007/relationships/media" Target="../media/media1.mp3"/><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slideLayout" Target="../slideLayouts/slideLayout11.xml"/><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gif"/><Relationship Id="rId4" Type="http://schemas.openxmlformats.org/officeDocument/2006/relationships/image" Target="../media/image2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tags" Target="../tags/tag5.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audio" Target="../media/audio2.wav"/><Relationship Id="rId15" Type="http://schemas.microsoft.com/office/2007/relationships/media" Target="../media/media1.mp3"/><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slideLayout" Target="../slideLayouts/slideLayout11.xml"/><Relationship Id="rId7" Type="http://schemas.openxmlformats.org/officeDocument/2006/relationships/image" Target="../media/image18.gif"/><Relationship Id="rId12" Type="http://schemas.openxmlformats.org/officeDocument/2006/relationships/image" Target="../media/image16.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17.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microsoft.com/office/2007/relationships/media" Target="../media/media1.mp3"/></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slideLayout" Target="../slideLayouts/slideLayout11.xml"/><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4.png"/><Relationship Id="rId14" Type="http://schemas.microsoft.com/office/2007/relationships/media"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88933" y="542928"/>
            <a:ext cx="7499800" cy="522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6131" tIns="53091" rIns="106131" bIns="5309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700" b="1" dirty="0">
                <a:solidFill>
                  <a:srgbClr val="FF0066"/>
                </a:solidFill>
                <a:latin typeface="Times New Roman" pitchFamily="18" charset="0"/>
              </a:rPr>
              <a:t>TRƯỜNG TIỂU HỌC SỐ 2 BỒNG SƠN</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712" y="4082655"/>
            <a:ext cx="152023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0061" y="3257554"/>
            <a:ext cx="8669639" cy="1274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6131" tIns="53091" rIns="106131" bIns="530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7"/>
              </a:spcBef>
              <a:defRPr/>
            </a:pPr>
            <a:r>
              <a:rPr lang="en-US" sz="29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7"/>
              </a:spcBef>
              <a:defRPr/>
            </a:pP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Thi</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nhạc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9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53235" y="1543145"/>
            <a:ext cx="8571200" cy="1492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06131" tIns="53091" rIns="106131" bIns="530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dirty="0">
                <a:solidFill>
                  <a:srgbClr val="0000CC"/>
                </a:solidFill>
                <a:effectLst>
                  <a:outerShdw blurRad="38100" dist="38100" dir="2700000" algn="tl">
                    <a:srgbClr val="000000">
                      <a:alpha val="43137"/>
                    </a:srgbClr>
                  </a:outerShdw>
                </a:effectLst>
                <a:latin typeface="Times New Roman" pitchFamily="18" charset="0"/>
              </a:rPr>
              <a:t>VỀ DỰ GIỜ </a:t>
            </a:r>
          </a:p>
        </p:txBody>
      </p:sp>
      <p:sp>
        <p:nvSpPr>
          <p:cNvPr id="2054" name="Text Box 18"/>
          <p:cNvSpPr txBox="1">
            <a:spLocks noChangeArrowheads="1"/>
          </p:cNvSpPr>
          <p:nvPr/>
        </p:nvSpPr>
        <p:spPr bwMode="auto">
          <a:xfrm>
            <a:off x="4126064" y="5318760"/>
            <a:ext cx="4464166" cy="722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06131" tIns="53091" rIns="106131" bIns="5309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000" b="1" dirty="0" err="1">
                <a:solidFill>
                  <a:srgbClr val="FF0066"/>
                </a:solidFill>
                <a:latin typeface="Times New Roman" pitchFamily="18" charset="0"/>
              </a:rPr>
              <a:t>Giáo</a:t>
            </a:r>
            <a:r>
              <a:rPr lang="en-US" altLang="en-US" sz="2000" b="1" dirty="0">
                <a:solidFill>
                  <a:srgbClr val="FF0066"/>
                </a:solidFill>
                <a:latin typeface="Times New Roman" pitchFamily="18" charset="0"/>
              </a:rPr>
              <a:t> </a:t>
            </a:r>
            <a:r>
              <a:rPr lang="en-US" altLang="en-US" sz="2000" b="1" dirty="0" err="1">
                <a:solidFill>
                  <a:srgbClr val="FF0066"/>
                </a:solidFill>
                <a:latin typeface="Times New Roman" pitchFamily="18" charset="0"/>
              </a:rPr>
              <a:t>viên</a:t>
            </a:r>
            <a:r>
              <a:rPr lang="en-US" altLang="en-US" sz="2000" b="1" dirty="0">
                <a:solidFill>
                  <a:srgbClr val="FF0066"/>
                </a:solidFill>
                <a:latin typeface="Times New Roman" pitchFamily="18" charset="0"/>
              </a:rPr>
              <a:t>: </a:t>
            </a:r>
            <a:r>
              <a:rPr lang="en-US" altLang="en-US" sz="2000" b="1" dirty="0" err="1" smtClean="0">
                <a:solidFill>
                  <a:srgbClr val="FF0066"/>
                </a:solidFill>
                <a:latin typeface="Times New Roman" pitchFamily="18" charset="0"/>
              </a:rPr>
              <a:t>Nguyễn</a:t>
            </a:r>
            <a:r>
              <a:rPr lang="en-US" altLang="en-US" sz="2000" b="1" dirty="0" smtClean="0">
                <a:solidFill>
                  <a:srgbClr val="FF0066"/>
                </a:solidFill>
                <a:latin typeface="Times New Roman" pitchFamily="18" charset="0"/>
              </a:rPr>
              <a:t> </a:t>
            </a:r>
            <a:r>
              <a:rPr lang="en-US" altLang="en-US" sz="2000" b="1" dirty="0" err="1" smtClean="0">
                <a:solidFill>
                  <a:srgbClr val="FF0066"/>
                </a:solidFill>
                <a:latin typeface="Times New Roman" pitchFamily="18" charset="0"/>
              </a:rPr>
              <a:t>Thị</a:t>
            </a:r>
            <a:r>
              <a:rPr lang="en-US" altLang="en-US" sz="2000" b="1" dirty="0" smtClean="0">
                <a:solidFill>
                  <a:srgbClr val="FF0066"/>
                </a:solidFill>
                <a:latin typeface="Times New Roman" pitchFamily="18" charset="0"/>
              </a:rPr>
              <a:t> </a:t>
            </a:r>
            <a:r>
              <a:rPr lang="en-US" altLang="en-US" sz="2000" b="1" dirty="0" err="1" smtClean="0">
                <a:solidFill>
                  <a:srgbClr val="FF0066"/>
                </a:solidFill>
                <a:latin typeface="Times New Roman" pitchFamily="18" charset="0"/>
              </a:rPr>
              <a:t>Tư</a:t>
            </a:r>
            <a:r>
              <a:rPr lang="en-US" altLang="en-US" sz="2000" b="1" dirty="0" smtClean="0">
                <a:solidFill>
                  <a:srgbClr val="FF0066"/>
                </a:solidFill>
                <a:latin typeface="Times New Roman" pitchFamily="18" charset="0"/>
              </a:rPr>
              <a:t> </a:t>
            </a:r>
            <a:endParaRPr lang="en-US" altLang="en-US" sz="2000" b="1" dirty="0">
              <a:solidFill>
                <a:srgbClr val="FF0066"/>
              </a:solidFill>
              <a:latin typeface="Times New Roman" pitchFamily="18" charset="0"/>
            </a:endParaRPr>
          </a:p>
          <a:p>
            <a:pPr algn="ctr"/>
            <a:r>
              <a:rPr lang="en-US" altLang="en-US" sz="2000" b="1" dirty="0" err="1">
                <a:solidFill>
                  <a:srgbClr val="FF0066"/>
                </a:solidFill>
                <a:latin typeface="Times New Roman" pitchFamily="18" charset="0"/>
              </a:rPr>
              <a:t>Lớp</a:t>
            </a:r>
            <a:r>
              <a:rPr lang="en-US" altLang="en-US" sz="2000" b="1" dirty="0">
                <a:solidFill>
                  <a:srgbClr val="FF0066"/>
                </a:solidFill>
                <a:latin typeface="Times New Roman" pitchFamily="18" charset="0"/>
              </a:rPr>
              <a:t>:  </a:t>
            </a:r>
            <a:r>
              <a:rPr lang="en-US" altLang="en-US" sz="2000" b="1" dirty="0" smtClean="0">
                <a:solidFill>
                  <a:srgbClr val="FF0066"/>
                </a:solidFill>
                <a:latin typeface="Times New Roman" pitchFamily="18" charset="0"/>
              </a:rPr>
              <a:t>4A3</a:t>
            </a:r>
            <a:endParaRPr lang="en-US" altLang="en-US" sz="2000" b="1" dirty="0">
              <a:solidFill>
                <a:srgbClr val="FF0066"/>
              </a:solidFill>
              <a:latin typeface="Times New Roman" pitchFamily="18" charset="0"/>
            </a:endParaRP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flipV="1">
            <a:off x="828457" y="252365"/>
            <a:ext cx="1560909" cy="1994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9802166" y="313425"/>
            <a:ext cx="1566863" cy="1866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flipV="1">
            <a:off x="4040673" y="1085851"/>
            <a:ext cx="447261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9961410">
            <a:off x="9811609" y="738282"/>
            <a:ext cx="1101563" cy="1441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417220" flipH="1">
            <a:off x="1905112" y="4473273"/>
            <a:ext cx="1058128" cy="77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97461" y="4672583"/>
            <a:ext cx="3238905" cy="1480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862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891"/>
            <a:ext cx="12162892" cy="6841626"/>
          </a:xfrm>
          <a:prstGeom prst="rect">
            <a:avLst/>
          </a:prstGeom>
        </p:spPr>
      </p:pic>
      <p:pic>
        <p:nvPicPr>
          <p:cNvPr id="121" name="Picture 120"/>
          <p:cNvPicPr>
            <a:picLocks noChangeAspect="1"/>
          </p:cNvPicPr>
          <p:nvPr/>
        </p:nvPicPr>
        <p:blipFill>
          <a:blip r:embed="rId5"/>
          <a:stretch>
            <a:fillRect/>
          </a:stretch>
        </p:blipFill>
        <p:spPr>
          <a:xfrm>
            <a:off x="5947322" y="4487933"/>
            <a:ext cx="362209" cy="335179"/>
          </a:xfrm>
          <a:prstGeom prst="rect">
            <a:avLst/>
          </a:prstGeom>
        </p:spPr>
      </p:pic>
      <p:pic>
        <p:nvPicPr>
          <p:cNvPr id="60" name="Picture 59"/>
          <p:cNvPicPr>
            <a:picLocks noChangeAspect="1"/>
          </p:cNvPicPr>
          <p:nvPr/>
        </p:nvPicPr>
        <p:blipFill>
          <a:blip r:embed="rId5"/>
          <a:stretch>
            <a:fillRect/>
          </a:stretch>
        </p:blipFill>
        <p:spPr>
          <a:xfrm>
            <a:off x="5880505" y="4487933"/>
            <a:ext cx="362209" cy="335179"/>
          </a:xfrm>
          <a:prstGeom prst="rect">
            <a:avLst/>
          </a:prstGeom>
        </p:spPr>
      </p:pic>
      <p:pic>
        <p:nvPicPr>
          <p:cNvPr id="74" name="Picture 73"/>
          <p:cNvPicPr>
            <a:picLocks noChangeAspect="1"/>
          </p:cNvPicPr>
          <p:nvPr/>
        </p:nvPicPr>
        <p:blipFill>
          <a:blip r:embed="rId5"/>
          <a:stretch>
            <a:fillRect/>
          </a:stretch>
        </p:blipFill>
        <p:spPr>
          <a:xfrm>
            <a:off x="4032507" y="3002386"/>
            <a:ext cx="362209" cy="335179"/>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8"/>
          <a:srcRect l="17453" t="12970" r="17974" b="19709"/>
          <a:stretch/>
        </p:blipFill>
        <p:spPr>
          <a:xfrm>
            <a:off x="6461433" y="3967609"/>
            <a:ext cx="1896723" cy="2137132"/>
          </a:xfrm>
          <a:prstGeom prst="rect">
            <a:avLst/>
          </a:prstGeom>
        </p:spPr>
      </p:pic>
      <p:pic>
        <p:nvPicPr>
          <p:cNvPr id="23" name="PA_59afa2ffbebc8">
            <a:hlinkClick r:id="" action="ppaction://media"/>
            <a:extLst>
              <a:ext uri="{FF2B5EF4-FFF2-40B4-BE49-F238E27FC236}">
                <a16:creationId xmlns:a16="http://schemas.microsoft.com/office/drawing/2014/main" xmlns="" id="{443F0F8F-E538-4965-80AF-247B518CEF12}"/>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a:stretch>
            <a:fillRect/>
          </a:stretch>
        </p:blipFill>
        <p:spPr>
          <a:xfrm>
            <a:off x="-1193255" y="3961236"/>
            <a:ext cx="608092" cy="608092"/>
          </a:xfrm>
          <a:prstGeom prst="rect">
            <a:avLst/>
          </a:prstGeom>
        </p:spPr>
      </p:pic>
      <p:pic>
        <p:nvPicPr>
          <p:cNvPr id="24" name="NAM">
            <a:extLst>
              <a:ext uri="{FF2B5EF4-FFF2-40B4-BE49-F238E27FC236}">
                <a16:creationId xmlns:a16="http://schemas.microsoft.com/office/drawing/2014/main" xmlns="" id="{964B6B6F-A2C7-4834-8AB3-4D8CAAF8A3C8}"/>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35414" y="5064146"/>
            <a:ext cx="541078" cy="498695"/>
          </a:xfrm>
          <a:prstGeom prst="rect">
            <a:avLst/>
          </a:prstGeom>
        </p:spPr>
      </p:pic>
      <p:pic>
        <p:nvPicPr>
          <p:cNvPr id="25" name="NAM">
            <a:extLst>
              <a:ext uri="{FF2B5EF4-FFF2-40B4-BE49-F238E27FC236}">
                <a16:creationId xmlns:a16="http://schemas.microsoft.com/office/drawing/2014/main" xmlns="" id="{CB7E337C-58C3-47C3-B209-BB7FB05FBAF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762494" y="5061377"/>
            <a:ext cx="819528" cy="755335"/>
          </a:xfrm>
          <a:prstGeom prst="rect">
            <a:avLst/>
          </a:prstGeom>
        </p:spPr>
      </p:pic>
      <p:pic>
        <p:nvPicPr>
          <p:cNvPr id="75" name="NAM">
            <a:hlinkClick r:id="" action="ppaction://noaction"/>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309531" y="2164356"/>
            <a:ext cx="626940" cy="577832"/>
          </a:xfrm>
          <a:prstGeom prst="rect">
            <a:avLst/>
          </a:prstGeom>
        </p:spPr>
      </p:pic>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14"/>
          <a:stretch>
            <a:fillRect/>
          </a:stretch>
        </p:blipFill>
        <p:spPr>
          <a:xfrm>
            <a:off x="6460378" y="3969029"/>
            <a:ext cx="1892151" cy="2134292"/>
          </a:xfrm>
          <a:prstGeom prst="rect">
            <a:avLst/>
          </a:prstGeom>
        </p:spPr>
      </p:pic>
    </p:spTree>
    <p:extLst>
      <p:ext uri="{BB962C8B-B14F-4D97-AF65-F5344CB8AC3E}">
        <p14:creationId xmlns:p14="http://schemas.microsoft.com/office/powerpoint/2010/main" xmlns="" val="420885391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1.25E-6 4.07407E-6 L 0.06745 0.45463 " pathEditMode="relative" rAng="0" ptsTypes="AA">
                                      <p:cBhvr>
                                        <p:cTn id="8" dur="2000" fill="hold"/>
                                        <p:tgtEl>
                                          <p:spTgt spid="75"/>
                                        </p:tgtEl>
                                        <p:attrNameLst>
                                          <p:attrName>ppt_x</p:attrName>
                                          <p:attrName>ppt_y</p:attrName>
                                        </p:attrNameLst>
                                      </p:cBhvr>
                                      <p:rCtr x="3372" y="22731"/>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2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3369" y="-18061"/>
            <a:ext cx="12162892" cy="6841626"/>
          </a:xfrm>
          <a:prstGeom prst="rect">
            <a:avLst/>
          </a:prstGeom>
        </p:spPr>
      </p:pic>
      <p:pic>
        <p:nvPicPr>
          <p:cNvPr id="40"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899" y="677285"/>
            <a:ext cx="10916042" cy="5750001"/>
          </a:xfrm>
          <a:prstGeom prst="rect">
            <a:avLst/>
          </a:prstGeom>
        </p:spPr>
      </p:pic>
      <p:pic>
        <p:nvPicPr>
          <p:cNvPr id="65" name="HUYENHANGRA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837854"/>
            <a:ext cx="12161838" cy="1011663"/>
          </a:xfrm>
          <a:prstGeom prst="rect">
            <a:avLst/>
          </a:prstGeom>
        </p:spPr>
      </p:pic>
      <p:grpSp>
        <p:nvGrpSpPr>
          <p:cNvPr id="36" name="Group 35">
            <a:extLst>
              <a:ext uri="{FF2B5EF4-FFF2-40B4-BE49-F238E27FC236}">
                <a16:creationId xmlns:a16="http://schemas.microsoft.com/office/drawing/2014/main" xmlns="" id="{6A6ACDDC-2C5C-4E9B-B4D4-21344DD1385D}"/>
              </a:ext>
            </a:extLst>
          </p:cNvPr>
          <p:cNvGrpSpPr/>
          <p:nvPr/>
        </p:nvGrpSpPr>
        <p:grpSpPr>
          <a:xfrm>
            <a:off x="10748544" y="5593640"/>
            <a:ext cx="1403952" cy="1598001"/>
            <a:chOff x="10457570" y="4998206"/>
            <a:chExt cx="1407434" cy="1601964"/>
          </a:xfrm>
        </p:grpSpPr>
        <p:pic>
          <p:nvPicPr>
            <p:cNvPr id="37" name="NAM">
              <a:hlinkClick r:id="" action="ppaction://hlinkshowjump?jump=nextslide"/>
              <a:extLst>
                <a:ext uri="{FF2B5EF4-FFF2-40B4-BE49-F238E27FC236}">
                  <a16:creationId xmlns:a16="http://schemas.microsoft.com/office/drawing/2014/main" xmlns="" id="{1B69F805-466E-4703-A0D1-96D09756935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xmlns=""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sp>
        <p:nvSpPr>
          <p:cNvPr id="45" name="Rectangle 44">
            <a:extLst>
              <a:ext uri="{FF2B5EF4-FFF2-40B4-BE49-F238E27FC236}">
                <a16:creationId xmlns:a16="http://schemas.microsoft.com/office/drawing/2014/main" xmlns="" id="{48D9FC91-522A-4877-9AFA-9B4434B27648}"/>
              </a:ext>
            </a:extLst>
          </p:cNvPr>
          <p:cNvSpPr/>
          <p:nvPr/>
        </p:nvSpPr>
        <p:spPr>
          <a:xfrm>
            <a:off x="627397" y="2548080"/>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4389" kern="1200">
                <a:solidFill>
                  <a:prstClr val="black"/>
                </a:solidFill>
                <a:latin typeface="Arial" panose="020B0604020202020204" pitchFamily="34" charset="0"/>
                <a:cs typeface="Arial" panose="020B0604020202020204" pitchFamily="34" charset="0"/>
              </a:rPr>
              <a:t>Thử tài đọc một khổ thơ bất kì</a:t>
            </a:r>
            <a:endParaRPr lang="en-US" sz="3192" kern="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8516285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891"/>
            <a:ext cx="12162892" cy="6841626"/>
          </a:xfrm>
          <a:prstGeom prst="rect">
            <a:avLst/>
          </a:prstGeom>
        </p:spPr>
      </p:pic>
      <p:pic>
        <p:nvPicPr>
          <p:cNvPr id="121" name="Picture 120"/>
          <p:cNvPicPr>
            <a:picLocks noChangeAspect="1"/>
          </p:cNvPicPr>
          <p:nvPr/>
        </p:nvPicPr>
        <p:blipFill>
          <a:blip r:embed="rId5"/>
          <a:stretch>
            <a:fillRect/>
          </a:stretch>
        </p:blipFill>
        <p:spPr>
          <a:xfrm>
            <a:off x="7030485" y="4525938"/>
            <a:ext cx="362209" cy="335179"/>
          </a:xfrm>
          <a:prstGeom prst="rect">
            <a:avLst/>
          </a:prstGeom>
        </p:spPr>
      </p:pic>
      <p:pic>
        <p:nvPicPr>
          <p:cNvPr id="60" name="Picture 59"/>
          <p:cNvPicPr>
            <a:picLocks noChangeAspect="1"/>
          </p:cNvPicPr>
          <p:nvPr/>
        </p:nvPicPr>
        <p:blipFill>
          <a:blip r:embed="rId5"/>
          <a:stretch>
            <a:fillRect/>
          </a:stretch>
        </p:blipFill>
        <p:spPr>
          <a:xfrm>
            <a:off x="5880505" y="4487933"/>
            <a:ext cx="362209" cy="335179"/>
          </a:xfrm>
          <a:prstGeom prst="rect">
            <a:avLst/>
          </a:prstGeom>
        </p:spPr>
      </p:pic>
      <p:pic>
        <p:nvPicPr>
          <p:cNvPr id="74" name="Picture 73"/>
          <p:cNvPicPr>
            <a:picLocks noChangeAspect="1"/>
          </p:cNvPicPr>
          <p:nvPr/>
        </p:nvPicPr>
        <p:blipFill>
          <a:blip r:embed="rId5"/>
          <a:stretch>
            <a:fillRect/>
          </a:stretch>
        </p:blipFill>
        <p:spPr>
          <a:xfrm>
            <a:off x="4032507" y="3002386"/>
            <a:ext cx="362209" cy="335179"/>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8"/>
          <a:srcRect l="17453" t="12970" r="17974" b="19709"/>
          <a:stretch/>
        </p:blipFill>
        <p:spPr>
          <a:xfrm>
            <a:off x="6461433" y="3967609"/>
            <a:ext cx="1896723" cy="2137132"/>
          </a:xfrm>
          <a:prstGeom prst="rect">
            <a:avLst/>
          </a:prstGeom>
        </p:spPr>
      </p:pic>
      <p:pic>
        <p:nvPicPr>
          <p:cNvPr id="23" name="PA_59afa2ffbebc8">
            <a:hlinkClick r:id="" action="ppaction://media"/>
            <a:extLst>
              <a:ext uri="{FF2B5EF4-FFF2-40B4-BE49-F238E27FC236}">
                <a16:creationId xmlns:a16="http://schemas.microsoft.com/office/drawing/2014/main" xmlns="" id="{7FAD6A34-C9EF-434C-877A-1B13CF548D6E}"/>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a:stretch>
            <a:fillRect/>
          </a:stretch>
        </p:blipFill>
        <p:spPr>
          <a:xfrm>
            <a:off x="-1193255" y="3961236"/>
            <a:ext cx="608092" cy="608092"/>
          </a:xfrm>
          <a:prstGeom prst="rect">
            <a:avLst/>
          </a:prstGeom>
        </p:spPr>
      </p:pic>
      <p:pic>
        <p:nvPicPr>
          <p:cNvPr id="24" name="NAM">
            <a:extLst>
              <a:ext uri="{FF2B5EF4-FFF2-40B4-BE49-F238E27FC236}">
                <a16:creationId xmlns:a16="http://schemas.microsoft.com/office/drawing/2014/main" xmlns="" id="{27E3443D-D15D-42DF-91AE-670234F40AD2}"/>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35414" y="5064146"/>
            <a:ext cx="541078" cy="498695"/>
          </a:xfrm>
          <a:prstGeom prst="rect">
            <a:avLst/>
          </a:prstGeom>
        </p:spPr>
      </p:pic>
      <p:pic>
        <p:nvPicPr>
          <p:cNvPr id="25" name="NAM">
            <a:extLst>
              <a:ext uri="{FF2B5EF4-FFF2-40B4-BE49-F238E27FC236}">
                <a16:creationId xmlns:a16="http://schemas.microsoft.com/office/drawing/2014/main" xmlns="" id="{3D2B6CA3-F687-4016-A022-F0C3D47DF59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762494" y="5061377"/>
            <a:ext cx="819528" cy="755335"/>
          </a:xfrm>
          <a:prstGeom prst="rect">
            <a:avLst/>
          </a:prstGeom>
        </p:spPr>
      </p:pic>
      <p:pic>
        <p:nvPicPr>
          <p:cNvPr id="26" name="NAM">
            <a:extLst>
              <a:ext uri="{FF2B5EF4-FFF2-40B4-BE49-F238E27FC236}">
                <a16:creationId xmlns:a16="http://schemas.microsoft.com/office/drawing/2014/main" xmlns="" id="{0D0CB706-CDDA-4105-A58F-A33C4272B1E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714343" y="4997213"/>
            <a:ext cx="541078" cy="498696"/>
          </a:xfrm>
          <a:prstGeom prst="rect">
            <a:avLst/>
          </a:prstGeom>
        </p:spPr>
      </p:pic>
      <p:pic>
        <p:nvPicPr>
          <p:cNvPr id="76" name="NAM">
            <a:hlinkClick r:id="" action="ppaction://noaction"/>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803029" y="3212374"/>
            <a:ext cx="755937" cy="696724"/>
          </a:xfrm>
          <a:prstGeom prst="rect">
            <a:avLst/>
          </a:prstGeom>
        </p:spPr>
      </p:pic>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14"/>
          <a:stretch>
            <a:fillRect/>
          </a:stretch>
        </p:blipFill>
        <p:spPr>
          <a:xfrm>
            <a:off x="6460378" y="3969029"/>
            <a:ext cx="1892151" cy="2134292"/>
          </a:xfrm>
          <a:prstGeom prst="rect">
            <a:avLst/>
          </a:prstGeom>
        </p:spPr>
      </p:pic>
    </p:spTree>
    <p:extLst>
      <p:ext uri="{BB962C8B-B14F-4D97-AF65-F5344CB8AC3E}">
        <p14:creationId xmlns:p14="http://schemas.microsoft.com/office/powerpoint/2010/main" xmlns="" val="242990603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2.29167E-6 -2.96296E-6 L -0.14258 0.28287 " pathEditMode="relative" rAng="0" ptsTypes="AA">
                                      <p:cBhvr>
                                        <p:cTn id="8" dur="2000" fill="hold"/>
                                        <p:tgtEl>
                                          <p:spTgt spid="76"/>
                                        </p:tgtEl>
                                        <p:attrNameLst>
                                          <p:attrName>ppt_x</p:attrName>
                                          <p:attrName>ppt_y</p:attrName>
                                        </p:attrNameLst>
                                      </p:cBhvr>
                                      <p:rCtr x="-7135" y="14144"/>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2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3369" y="-18061"/>
            <a:ext cx="12162892" cy="6841626"/>
          </a:xfrm>
          <a:prstGeom prst="rect">
            <a:avLst/>
          </a:prstGeom>
        </p:spPr>
      </p:pic>
      <p:pic>
        <p:nvPicPr>
          <p:cNvPr id="38"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899" y="612708"/>
            <a:ext cx="10916042" cy="5750001"/>
          </a:xfrm>
          <a:prstGeom prst="rect">
            <a:avLst/>
          </a:prstGeom>
        </p:spPr>
      </p:pic>
      <p:pic>
        <p:nvPicPr>
          <p:cNvPr id="85" name="HUYENHANGRAO">
            <a:hlinkClick r:id="" action="ppaction://noaction"/>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57" y="5824878"/>
            <a:ext cx="12161838" cy="1011663"/>
          </a:xfrm>
          <a:prstGeom prst="rect">
            <a:avLst/>
          </a:prstGeom>
        </p:spPr>
      </p:pic>
      <p:grpSp>
        <p:nvGrpSpPr>
          <p:cNvPr id="36" name="Group 35">
            <a:extLst>
              <a:ext uri="{FF2B5EF4-FFF2-40B4-BE49-F238E27FC236}">
                <a16:creationId xmlns:a16="http://schemas.microsoft.com/office/drawing/2014/main" xmlns="" id="{F4474767-6D21-4D1A-8130-AAD26028921F}"/>
              </a:ext>
            </a:extLst>
          </p:cNvPr>
          <p:cNvGrpSpPr/>
          <p:nvPr/>
        </p:nvGrpSpPr>
        <p:grpSpPr>
          <a:xfrm>
            <a:off x="10735297" y="5507311"/>
            <a:ext cx="1403952" cy="1598001"/>
            <a:chOff x="10457570" y="4998206"/>
            <a:chExt cx="1407434" cy="1601964"/>
          </a:xfrm>
        </p:grpSpPr>
        <p:pic>
          <p:nvPicPr>
            <p:cNvPr id="44" name="NAM">
              <a:hlinkClick r:id="" action="ppaction://hlinkshowjump?jump=nextslide"/>
              <a:extLst>
                <a:ext uri="{FF2B5EF4-FFF2-40B4-BE49-F238E27FC236}">
                  <a16:creationId xmlns:a16="http://schemas.microsoft.com/office/drawing/2014/main" xmlns="" id="{315E27A7-4715-4E9F-9627-454A5875AB5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xmlns=""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sp>
        <p:nvSpPr>
          <p:cNvPr id="47" name="Rectangle 46">
            <a:extLst>
              <a:ext uri="{FF2B5EF4-FFF2-40B4-BE49-F238E27FC236}">
                <a16:creationId xmlns:a16="http://schemas.microsoft.com/office/drawing/2014/main" xmlns="" id="{7EFCC45A-1309-4087-917B-57C67A53B4C4}"/>
              </a:ext>
            </a:extLst>
          </p:cNvPr>
          <p:cNvSpPr/>
          <p:nvPr/>
        </p:nvSpPr>
        <p:spPr>
          <a:xfrm>
            <a:off x="627397" y="2548080"/>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4389" kern="1200">
                <a:solidFill>
                  <a:prstClr val="black"/>
                </a:solidFill>
                <a:latin typeface="Arial" panose="020B0604020202020204" pitchFamily="34" charset="0"/>
                <a:cs typeface="Arial" panose="020B0604020202020204" pitchFamily="34" charset="0"/>
              </a:rPr>
              <a:t>Thử tài đọc thuộc một khổ thơ bất kì</a:t>
            </a:r>
            <a:endParaRPr lang="en-US" sz="3192" kern="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276632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 y="7891"/>
            <a:ext cx="12162892" cy="6841626"/>
          </a:xfrm>
          <a:prstGeom prst="rect">
            <a:avLst/>
          </a:prstGeom>
        </p:spPr>
      </p:pic>
      <p:pic>
        <p:nvPicPr>
          <p:cNvPr id="121" name="Picture 120"/>
          <p:cNvPicPr>
            <a:picLocks noChangeAspect="1"/>
          </p:cNvPicPr>
          <p:nvPr/>
        </p:nvPicPr>
        <p:blipFill>
          <a:blip r:embed="rId6"/>
          <a:stretch>
            <a:fillRect/>
          </a:stretch>
        </p:blipFill>
        <p:spPr>
          <a:xfrm>
            <a:off x="5947322" y="4487933"/>
            <a:ext cx="362209" cy="335179"/>
          </a:xfrm>
          <a:prstGeom prst="rect">
            <a:avLst/>
          </a:prstGeom>
        </p:spPr>
      </p:pic>
      <p:pic>
        <p:nvPicPr>
          <p:cNvPr id="60" name="Picture 59"/>
          <p:cNvPicPr>
            <a:picLocks noChangeAspect="1"/>
          </p:cNvPicPr>
          <p:nvPr/>
        </p:nvPicPr>
        <p:blipFill>
          <a:blip r:embed="rId6"/>
          <a:stretch>
            <a:fillRect/>
          </a:stretch>
        </p:blipFill>
        <p:spPr>
          <a:xfrm>
            <a:off x="5880505" y="4487933"/>
            <a:ext cx="362209" cy="335179"/>
          </a:xfrm>
          <a:prstGeom prst="rect">
            <a:avLst/>
          </a:prstGeom>
        </p:spPr>
      </p:pic>
      <p:pic>
        <p:nvPicPr>
          <p:cNvPr id="74" name="Picture 73"/>
          <p:cNvPicPr>
            <a:picLocks noChangeAspect="1"/>
          </p:cNvPicPr>
          <p:nvPr/>
        </p:nvPicPr>
        <p:blipFill>
          <a:blip r:embed="rId6"/>
          <a:stretch>
            <a:fillRect/>
          </a:stretch>
        </p:blipFill>
        <p:spPr>
          <a:xfrm>
            <a:off x="4032507" y="3002386"/>
            <a:ext cx="362209" cy="335179"/>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A_59afa2ffbebc8">
            <a:hlinkClick r:id="" action="ppaction://media"/>
            <a:extLst>
              <a:ext uri="{FF2B5EF4-FFF2-40B4-BE49-F238E27FC236}">
                <a16:creationId xmlns:a16="http://schemas.microsoft.com/office/drawing/2014/main" xmlns="" id="{0CCEFFC7-21AB-4799-8612-68038115D7D7}"/>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a:stretch>
            <a:fillRect/>
          </a:stretch>
        </p:blipFill>
        <p:spPr>
          <a:xfrm>
            <a:off x="-1193255" y="3961236"/>
            <a:ext cx="608092" cy="608092"/>
          </a:xfrm>
          <a:prstGeom prst="rect">
            <a:avLst/>
          </a:prstGeom>
        </p:spPr>
      </p:pic>
      <p:pic>
        <p:nvPicPr>
          <p:cNvPr id="21" name="Picture 20">
            <a:extLst>
              <a:ext uri="{FF2B5EF4-FFF2-40B4-BE49-F238E27FC236}">
                <a16:creationId xmlns:a16="http://schemas.microsoft.com/office/drawing/2014/main" xmlns="" id="{19C97ED2-9152-43CD-8204-8373478D244C}"/>
              </a:ext>
            </a:extLst>
          </p:cNvPr>
          <p:cNvPicPr>
            <a:picLocks noChangeAspect="1"/>
          </p:cNvPicPr>
          <p:nvPr/>
        </p:nvPicPr>
        <p:blipFill>
          <a:blip r:embed="rId6"/>
          <a:stretch>
            <a:fillRect/>
          </a:stretch>
        </p:blipFill>
        <p:spPr>
          <a:xfrm>
            <a:off x="7030485" y="4525938"/>
            <a:ext cx="362209" cy="335179"/>
          </a:xfrm>
          <a:prstGeom prst="rect">
            <a:avLst/>
          </a:prstGeom>
        </p:spPr>
      </p:pic>
      <p:pic>
        <p:nvPicPr>
          <p:cNvPr id="22" name="Picture 21">
            <a:extLst>
              <a:ext uri="{FF2B5EF4-FFF2-40B4-BE49-F238E27FC236}">
                <a16:creationId xmlns:a16="http://schemas.microsoft.com/office/drawing/2014/main" xmlns="" id="{E32FD1CB-026F-468A-B65A-85787576E466}"/>
              </a:ext>
            </a:extLst>
          </p:cNvPr>
          <p:cNvPicPr>
            <a:picLocks noChangeAspect="1"/>
          </p:cNvPicPr>
          <p:nvPr/>
        </p:nvPicPr>
        <p:blipFill>
          <a:blip r:embed="rId6"/>
          <a:stretch>
            <a:fillRect/>
          </a:stretch>
        </p:blipFill>
        <p:spPr>
          <a:xfrm>
            <a:off x="5880505" y="4487933"/>
            <a:ext cx="362209" cy="335179"/>
          </a:xfrm>
          <a:prstGeom prst="rect">
            <a:avLst/>
          </a:prstGeom>
        </p:spPr>
      </p:pic>
      <p:pic>
        <p:nvPicPr>
          <p:cNvPr id="23" name="Picture 22">
            <a:extLst>
              <a:ext uri="{FF2B5EF4-FFF2-40B4-BE49-F238E27FC236}">
                <a16:creationId xmlns:a16="http://schemas.microsoft.com/office/drawing/2014/main" xmlns="" id="{866AD15F-EB78-4114-80F3-56C0AC32B877}"/>
              </a:ext>
            </a:extLst>
          </p:cNvPr>
          <p:cNvPicPr>
            <a:picLocks noChangeAspect="1"/>
          </p:cNvPicPr>
          <p:nvPr/>
        </p:nvPicPr>
        <p:blipFill rotWithShape="1">
          <a:blip r:embed="rId11"/>
          <a:srcRect l="17453" t="12970" r="17974" b="19709"/>
          <a:stretch/>
        </p:blipFill>
        <p:spPr>
          <a:xfrm>
            <a:off x="6461433" y="3967609"/>
            <a:ext cx="1896723" cy="2137132"/>
          </a:xfrm>
          <a:prstGeom prst="rect">
            <a:avLst/>
          </a:prstGeom>
        </p:spPr>
      </p:pic>
      <p:pic>
        <p:nvPicPr>
          <p:cNvPr id="24" name="NAM">
            <a:extLst>
              <a:ext uri="{FF2B5EF4-FFF2-40B4-BE49-F238E27FC236}">
                <a16:creationId xmlns:a16="http://schemas.microsoft.com/office/drawing/2014/main" xmlns="" id="{B7C8B53F-0539-4CD5-90AD-BEC2F888341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435414" y="5064146"/>
            <a:ext cx="541078" cy="498695"/>
          </a:xfrm>
          <a:prstGeom prst="rect">
            <a:avLst/>
          </a:prstGeom>
        </p:spPr>
      </p:pic>
      <p:pic>
        <p:nvPicPr>
          <p:cNvPr id="25" name="NAM">
            <a:extLst>
              <a:ext uri="{FF2B5EF4-FFF2-40B4-BE49-F238E27FC236}">
                <a16:creationId xmlns:a16="http://schemas.microsoft.com/office/drawing/2014/main" xmlns="" id="{443F7E2B-F67C-434B-8BD6-894341819F8B}"/>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762494" y="5061377"/>
            <a:ext cx="819528" cy="755335"/>
          </a:xfrm>
          <a:prstGeom prst="rect">
            <a:avLst/>
          </a:prstGeom>
        </p:spPr>
      </p:pic>
      <p:pic>
        <p:nvPicPr>
          <p:cNvPr id="26" name="NAM">
            <a:extLst>
              <a:ext uri="{FF2B5EF4-FFF2-40B4-BE49-F238E27FC236}">
                <a16:creationId xmlns:a16="http://schemas.microsoft.com/office/drawing/2014/main" xmlns="" id="{70EB32AC-1B0F-4870-833E-660E367A170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714343" y="4997213"/>
            <a:ext cx="541078" cy="498696"/>
          </a:xfrm>
          <a:prstGeom prst="rect">
            <a:avLst/>
          </a:prstGeom>
        </p:spPr>
      </p:pic>
      <p:pic>
        <p:nvPicPr>
          <p:cNvPr id="28" name="NAM">
            <a:hlinkClick r:id="" action="ppaction://noaction"/>
            <a:extLst>
              <a:ext uri="{FF2B5EF4-FFF2-40B4-BE49-F238E27FC236}">
                <a16:creationId xmlns:a16="http://schemas.microsoft.com/office/drawing/2014/main" xmlns="" id="{703A35E4-3099-47F5-AD63-31C8021C642F}"/>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6952834" y="5001680"/>
            <a:ext cx="907239" cy="836174"/>
          </a:xfrm>
          <a:prstGeom prst="rect">
            <a:avLst/>
          </a:prstGeom>
        </p:spPr>
      </p:pic>
      <p:pic>
        <p:nvPicPr>
          <p:cNvPr id="78" name="NAM">
            <a:hlinkClick r:id="" action="ppaction://noaction"/>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4790813" y="4270632"/>
            <a:ext cx="773249" cy="712680"/>
          </a:xfrm>
          <a:prstGeom prst="rect">
            <a:avLst/>
          </a:prstGeom>
        </p:spPr>
      </p:pic>
      <p:pic>
        <p:nvPicPr>
          <p:cNvPr id="27" name="Picture 26">
            <a:extLst>
              <a:ext uri="{FF2B5EF4-FFF2-40B4-BE49-F238E27FC236}">
                <a16:creationId xmlns:a16="http://schemas.microsoft.com/office/drawing/2014/main" xmlns="" id="{DD7F93B9-FC4B-4388-A7AD-88B5FE43C933}"/>
              </a:ext>
            </a:extLst>
          </p:cNvPr>
          <p:cNvPicPr>
            <a:picLocks noChangeAspect="1"/>
          </p:cNvPicPr>
          <p:nvPr/>
        </p:nvPicPr>
        <p:blipFill>
          <a:blip r:embed="rId16"/>
          <a:stretch>
            <a:fillRect/>
          </a:stretch>
        </p:blipFill>
        <p:spPr>
          <a:xfrm>
            <a:off x="6460378" y="3969029"/>
            <a:ext cx="1892151" cy="2134292"/>
          </a:xfrm>
          <a:prstGeom prst="rect">
            <a:avLst/>
          </a:prstGeom>
        </p:spPr>
      </p:pic>
      <p:sp>
        <p:nvSpPr>
          <p:cNvPr id="18" name="Thought Bubble: Cloud 17">
            <a:extLst>
              <a:ext uri="{FF2B5EF4-FFF2-40B4-BE49-F238E27FC236}">
                <a16:creationId xmlns:a16="http://schemas.microsoft.com/office/drawing/2014/main" xmlns="" id="{097903FC-7501-4D64-B0B3-AB0670E47980}"/>
              </a:ext>
            </a:extLst>
          </p:cNvPr>
          <p:cNvSpPr/>
          <p:nvPr/>
        </p:nvSpPr>
        <p:spPr>
          <a:xfrm>
            <a:off x="4621658" y="1604725"/>
            <a:ext cx="4332655" cy="1865596"/>
          </a:xfrm>
          <a:prstGeom prst="cloudCallout">
            <a:avLst>
              <a:gd name="adj1" fmla="val 41133"/>
              <a:gd name="adj2" fmla="val 92039"/>
            </a:avLst>
          </a:prstGeom>
          <a:solidFill>
            <a:srgbClr val="FDF8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3591" kern="1200">
                <a:solidFill>
                  <a:prstClr val="black"/>
                </a:solidFill>
                <a:latin typeface="Arial" panose="020B0604020202020204" pitchFamily="34" charset="0"/>
                <a:cs typeface="Arial" panose="020B0604020202020204" pitchFamily="34" charset="0"/>
              </a:rPr>
              <a:t>Mình cảm ơn các bạn!</a:t>
            </a:r>
          </a:p>
        </p:txBody>
      </p:sp>
    </p:spTree>
    <p:extLst>
      <p:ext uri="{BB962C8B-B14F-4D97-AF65-F5344CB8AC3E}">
        <p14:creationId xmlns:p14="http://schemas.microsoft.com/office/powerpoint/2010/main" xmlns="" val="127849124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0"/>
                                        </p:tgtEl>
                                      </p:cBhvr>
                                    </p:cmd>
                                  </p:childTnLst>
                                </p:cTn>
                              </p:par>
                              <p:par>
                                <p:cTn id="7" presetID="44" presetClass="path" presetSubtype="0" accel="50000" decel="50000" fill="hold" nodeType="withEffect">
                                  <p:stCondLst>
                                    <p:cond delay="0"/>
                                  </p:stCondLst>
                                  <p:childTnLst>
                                    <p:animMotion origin="layout" path="M -1.04167E-6 3.33333E-6 L 0.06393 -0.03982 C 0.07734 -0.04861 0.10508 -0.05903 0.11862 -0.05301 C 0.1319 -0.04723 0.13047 -0.05672 0.14401 -0.0044 C 0.1474 0.04699 0.15547 0.06319 0.15143 0.12916 " pathEditMode="relative" rAng="0" ptsTypes="AAAAA">
                                      <p:cBhvr>
                                        <p:cTn id="8" dur="2000" fill="hold"/>
                                        <p:tgtEl>
                                          <p:spTgt spid="78"/>
                                        </p:tgtEl>
                                        <p:attrNameLst>
                                          <p:attrName>ppt_x</p:attrName>
                                          <p:attrName>ppt_y</p:attrName>
                                        </p:attrNameLst>
                                      </p:cBhvr>
                                      <p:rCtr x="7617" y="3704"/>
                                    </p:animMotion>
                                  </p:childTnLst>
                                </p:cTn>
                              </p:par>
                            </p:childTnLst>
                          </p:cTn>
                        </p:par>
                        <p:par>
                          <p:cTn id="9" fill="hold">
                            <p:stCondLst>
                              <p:cond delay="120999"/>
                            </p:stCondLst>
                            <p:childTnLst>
                              <p:par>
                                <p:cTn id="10" presetID="32" presetClass="emph" presetSubtype="0" fill="hold" nodeType="afterEffect">
                                  <p:stCondLst>
                                    <p:cond delay="0"/>
                                  </p:stCondLst>
                                  <p:childTnLst>
                                    <p:animRot by="120000">
                                      <p:cBhvr>
                                        <p:cTn id="11" dur="100" fill="hold">
                                          <p:stCondLst>
                                            <p:cond delay="0"/>
                                          </p:stCondLst>
                                        </p:cTn>
                                        <p:tgtEl>
                                          <p:spTgt spid="1026"/>
                                        </p:tgtEl>
                                        <p:attrNameLst>
                                          <p:attrName>r</p:attrName>
                                        </p:attrNameLst>
                                      </p:cBhvr>
                                    </p:animRot>
                                    <p:animRot by="-240000">
                                      <p:cBhvr>
                                        <p:cTn id="12" dur="200" fill="hold">
                                          <p:stCondLst>
                                            <p:cond delay="200"/>
                                          </p:stCondLst>
                                        </p:cTn>
                                        <p:tgtEl>
                                          <p:spTgt spid="1026"/>
                                        </p:tgtEl>
                                        <p:attrNameLst>
                                          <p:attrName>r</p:attrName>
                                        </p:attrNameLst>
                                      </p:cBhvr>
                                    </p:animRot>
                                    <p:animRot by="240000">
                                      <p:cBhvr>
                                        <p:cTn id="13" dur="200" fill="hold">
                                          <p:stCondLst>
                                            <p:cond delay="400"/>
                                          </p:stCondLst>
                                        </p:cTn>
                                        <p:tgtEl>
                                          <p:spTgt spid="1026"/>
                                        </p:tgtEl>
                                        <p:attrNameLst>
                                          <p:attrName>r</p:attrName>
                                        </p:attrNameLst>
                                      </p:cBhvr>
                                    </p:animRot>
                                    <p:animRot by="-240000">
                                      <p:cBhvr>
                                        <p:cTn id="14" dur="200" fill="hold">
                                          <p:stCondLst>
                                            <p:cond delay="600"/>
                                          </p:stCondLst>
                                        </p:cTn>
                                        <p:tgtEl>
                                          <p:spTgt spid="1026"/>
                                        </p:tgtEl>
                                        <p:attrNameLst>
                                          <p:attrName>r</p:attrName>
                                        </p:attrNameLst>
                                      </p:cBhvr>
                                    </p:animRot>
                                    <p:animRot by="120000">
                                      <p:cBhvr>
                                        <p:cTn id="15" dur="200" fill="hold">
                                          <p:stCondLst>
                                            <p:cond delay="800"/>
                                          </p:stCondLst>
                                        </p:cTn>
                                        <p:tgtEl>
                                          <p:spTgt spid="1026"/>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Tieng-yeah-tre-con-www_nhacchuongvui_com.wav"/>
                                        </p:tgtEl>
                                      </p:cMediaNode>
                                    </p:audio>
                                  </p:subTnLst>
                                </p:cTn>
                              </p:par>
                              <p:par>
                                <p:cTn id="16" presetID="10" presetClass="entr" presetSubtype="0" fill="hold" grpId="0" nodeType="withEffect">
                                  <p:stCondLst>
                                    <p:cond delay="1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19" repeatCount="indefinite" fill="hold" display="0">
                  <p:stCondLst>
                    <p:cond delay="indefinite"/>
                  </p:stCondLst>
                  <p:endCondLst>
                    <p:cond evt="onStopAudio" delay="0">
                      <p:tgtEl>
                        <p:sldTgt/>
                      </p:tgtEl>
                    </p:cond>
                  </p:endCondLst>
                </p:cTn>
                <p:tgtEl>
                  <p:spTgt spid="20"/>
                </p:tgtEl>
              </p:cMediaNode>
            </p:video>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A2340DA-AE23-370E-6385-9CE3214EA2DA}"/>
              </a:ext>
            </a:extLst>
          </p:cNvPr>
          <p:cNvGrpSpPr/>
          <p:nvPr/>
        </p:nvGrpSpPr>
        <p:grpSpPr>
          <a:xfrm>
            <a:off x="2627524" y="154953"/>
            <a:ext cx="6906789" cy="1671506"/>
            <a:chOff x="1519678" y="600821"/>
            <a:chExt cx="9192937" cy="1521598"/>
          </a:xfrm>
          <a:solidFill>
            <a:schemeClr val="tx2">
              <a:lumMod val="20000"/>
              <a:lumOff val="80000"/>
            </a:schemeClr>
          </a:solidFill>
        </p:grpSpPr>
        <p:grpSp>
          <p:nvGrpSpPr>
            <p:cNvPr id="3" name="Google Shape;1177;p37">
              <a:extLst>
                <a:ext uri="{FF2B5EF4-FFF2-40B4-BE49-F238E27FC236}">
                  <a16:creationId xmlns:a16="http://schemas.microsoft.com/office/drawing/2014/main" xmlns=""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xmlns=""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xmlns=""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xmlns=""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xmlns=""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xmlns=""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xmlns=""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xmlns=""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xmlns="" id="{6EFCF7FB-ABA0-2275-C567-7268E08EFD65}"/>
                </a:ext>
              </a:extLst>
            </p:cNvPr>
            <p:cNvSpPr txBox="1"/>
            <p:nvPr/>
          </p:nvSpPr>
          <p:spPr>
            <a:xfrm>
              <a:off x="1519678" y="673920"/>
              <a:ext cx="9192937" cy="1316817"/>
            </a:xfrm>
            <a:prstGeom prst="rect">
              <a:avLst/>
            </a:prstGeom>
            <a:noFill/>
          </p:spPr>
          <p:txBody>
            <a:bodyPr wrap="square">
              <a:spAutoFit/>
            </a:bodyPr>
            <a:lstStyle/>
            <a:p>
              <a:pPr algn="ctr"/>
              <a:r>
                <a:rPr lang="en-US" sz="4400" b="1"/>
                <a:t>CHỦ ĐIỂM 1:</a:t>
              </a:r>
            </a:p>
            <a:p>
              <a:pPr algn="ctr"/>
              <a:r>
                <a:rPr lang="en-US" sz="4400" b="1"/>
                <a:t>MỖI NGƯỜI MỘT VẺ</a:t>
              </a:r>
            </a:p>
          </p:txBody>
        </p:sp>
      </p:grpSp>
      <p:sp>
        <p:nvSpPr>
          <p:cNvPr id="23" name="TextBox 22">
            <a:extLst>
              <a:ext uri="{FF2B5EF4-FFF2-40B4-BE49-F238E27FC236}">
                <a16:creationId xmlns:a16="http://schemas.microsoft.com/office/drawing/2014/main" xmlns="" id="{59449833-7B1B-C1B1-77E9-B422606F7DC4}"/>
              </a:ext>
            </a:extLst>
          </p:cNvPr>
          <p:cNvSpPr txBox="1"/>
          <p:nvPr/>
        </p:nvSpPr>
        <p:spPr>
          <a:xfrm>
            <a:off x="1864476" y="1826459"/>
            <a:ext cx="8357215" cy="2308324"/>
          </a:xfrm>
          <a:prstGeom prst="rect">
            <a:avLst/>
          </a:prstGeom>
          <a:noFill/>
        </p:spPr>
        <p:txBody>
          <a:bodyPr wrap="square">
            <a:spAutoFit/>
          </a:bodyPr>
          <a:lstStyle/>
          <a:p>
            <a:pPr algn="ctr"/>
            <a:r>
              <a:rPr lang="en-US" sz="7200" b="1"/>
              <a:t>BÀI 2:</a:t>
            </a:r>
          </a:p>
          <a:p>
            <a:pPr algn="ctr"/>
            <a:r>
              <a:rPr lang="en-US" sz="7200" b="1">
                <a:solidFill>
                  <a:srgbClr val="C00000"/>
                </a:solidFill>
              </a:rPr>
              <a:t>THI NHẠC</a:t>
            </a:r>
          </a:p>
        </p:txBody>
      </p:sp>
      <p:sp>
        <p:nvSpPr>
          <p:cNvPr id="26" name="Rectangle: Rounded Corners 25">
            <a:extLst>
              <a:ext uri="{FF2B5EF4-FFF2-40B4-BE49-F238E27FC236}">
                <a16:creationId xmlns:a16="http://schemas.microsoft.com/office/drawing/2014/main" xmlns="" id="{6F93D87D-EA8A-919E-3DB2-4C0874D63353}"/>
              </a:ext>
            </a:extLst>
          </p:cNvPr>
          <p:cNvSpPr/>
          <p:nvPr/>
        </p:nvSpPr>
        <p:spPr>
          <a:xfrm>
            <a:off x="7760034" y="6070296"/>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rPr>
              <a:t>Trang 12</a:t>
            </a:r>
          </a:p>
        </p:txBody>
      </p:sp>
      <p:pic>
        <p:nvPicPr>
          <p:cNvPr id="14" name="Picture 13">
            <a:extLst>
              <a:ext uri="{FF2B5EF4-FFF2-40B4-BE49-F238E27FC236}">
                <a16:creationId xmlns:a16="http://schemas.microsoft.com/office/drawing/2014/main" xmlns="" id="{686EB6F5-480F-CD44-B50F-46C393A6F0D8}"/>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Effect>
                      <a14:brightnessContrast contrast="20000"/>
                    </a14:imgEffect>
                  </a14:imgLayer>
                </a14:imgProps>
              </a:ext>
            </a:extLst>
          </a:blip>
          <a:stretch>
            <a:fillRect/>
          </a:stretch>
        </p:blipFill>
        <p:spPr>
          <a:xfrm>
            <a:off x="4495242" y="4052596"/>
            <a:ext cx="3171355" cy="2570150"/>
          </a:xfrm>
          <a:prstGeom prst="rect">
            <a:avLst/>
          </a:prstGeom>
          <a:ln>
            <a:noFill/>
          </a:ln>
          <a:effectLst>
            <a:softEdge rad="112500"/>
          </a:effectLst>
        </p:spPr>
      </p:pic>
    </p:spTree>
    <p:extLst>
      <p:ext uri="{BB962C8B-B14F-4D97-AF65-F5344CB8AC3E}">
        <p14:creationId xmlns:p14="http://schemas.microsoft.com/office/powerpoint/2010/main" xmlns="" val="3020353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C062A70-8066-DCC3-CA2F-150A6EDDDB62}"/>
              </a:ext>
            </a:extLst>
          </p:cNvPr>
          <p:cNvGrpSpPr/>
          <p:nvPr/>
        </p:nvGrpSpPr>
        <p:grpSpPr>
          <a:xfrm>
            <a:off x="-177800" y="128494"/>
            <a:ext cx="12033877" cy="6612348"/>
            <a:chOff x="-177800" y="128494"/>
            <a:chExt cx="12033877" cy="6612348"/>
          </a:xfrm>
        </p:grpSpPr>
        <p:sp>
          <p:nvSpPr>
            <p:cNvPr id="4" name="TextBox 3">
              <a:extLst>
                <a:ext uri="{FF2B5EF4-FFF2-40B4-BE49-F238E27FC236}">
                  <a16:creationId xmlns:a16="http://schemas.microsoft.com/office/drawing/2014/main" xmlns="" id="{4895EFC7-3346-2697-1431-B6AD1BBDB9C4}"/>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a:solidFill>
                    <a:srgbClr val="000000"/>
                  </a:solidFill>
                  <a:effectLst/>
                  <a:latin typeface="+mn-lt"/>
                </a:rPr>
                <a:t>	</a:t>
              </a:r>
              <a:r>
                <a:rPr lang="vi-VN" sz="1900" b="0" i="0">
                  <a:solidFill>
                    <a:srgbClr val="000000"/>
                  </a:solidFill>
                  <a:effectLst/>
                  <a:latin typeface="+mn-lt"/>
                </a:rPr>
                <a:t>Hôm nay là ngày thi tốt nghiệp của các học trò thầy</a:t>
              </a:r>
              <a:r>
                <a:rPr lang="en-US" sz="1900" b="0" i="0">
                  <a:solidFill>
                    <a:srgbClr val="000000"/>
                  </a:solidFill>
                  <a:effectLst/>
                  <a:latin typeface="+mn-lt"/>
                </a:rPr>
                <a:t> </a:t>
              </a:r>
              <a:r>
                <a:rPr lang="vi-VN" sz="1900" b="0" i="0">
                  <a:solidFill>
                    <a:srgbClr val="000000"/>
                  </a:solidFill>
                  <a:effectLst/>
                  <a:latin typeface="+mn-lt"/>
                </a:rPr>
                <a:t>giáo vàng anh.</a:t>
              </a:r>
            </a:p>
            <a:p>
              <a:pPr marL="365760" algn="just" rtl="0"/>
              <a:r>
                <a:rPr lang="en-US" sz="1900" b="0" i="0">
                  <a:solidFill>
                    <a:srgbClr val="000000"/>
                  </a:solidFill>
                  <a:effectLst/>
                  <a:latin typeface="+mn-lt"/>
                </a:rPr>
                <a:t>	</a:t>
              </a:r>
              <a:r>
                <a:rPr lang="vi-VN" sz="1900" b="0" i="0">
                  <a:solidFill>
                    <a:srgbClr val="000000"/>
                  </a:solidFill>
                  <a:effectLst/>
                  <a:latin typeface="+mn-lt"/>
                </a:rPr>
                <a:t>Ve sầu được thầy mời trình bày tác phẩm trước tiên. Mặc áo măng tô trong suốt, đôi mắt nâu lấp lánh, đầy vẻ tự tin, ve sầu biểu diễn bản nhạc “Mùa hè”. Gian phòng tràn ngập âm thanh.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a:solidFill>
                    <a:srgbClr val="000000"/>
                  </a:solidFill>
                  <a:effectLst/>
                  <a:latin typeface="+mn-lt"/>
                </a:rPr>
                <a:t>	</a:t>
              </a:r>
              <a:r>
                <a:rPr lang="vi-VN" sz="1900" b="0" i="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a:solidFill>
                    <a:srgbClr val="000000"/>
                  </a:solidFill>
                  <a:effectLst/>
                  <a:latin typeface="+mn-lt"/>
                </a:rPr>
                <a:t>	</a:t>
              </a:r>
              <a:r>
                <a:rPr lang="vi-VN" sz="1900" b="0" i="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a:solidFill>
                    <a:srgbClr val="000000"/>
                  </a:solidFill>
                  <a:effectLst/>
                  <a:latin typeface="+mn-lt"/>
                </a:rPr>
                <a:t>ầ</a:t>
              </a:r>
              <a:r>
                <a:rPr lang="vi-VN" sz="1900" b="0" i="0">
                  <a:solidFill>
                    <a:srgbClr val="000000"/>
                  </a:solidFill>
                  <a:effectLst/>
                  <a:latin typeface="+mn-lt"/>
                </a:rPr>
                <a:t>y vàng anh nhoà đi.</a:t>
              </a:r>
            </a:p>
            <a:p>
              <a:pPr marL="365760" algn="just" rtl="0"/>
              <a:r>
                <a:rPr lang="en-US" sz="1900" b="0" i="0">
                  <a:solidFill>
                    <a:srgbClr val="000000"/>
                  </a:solidFill>
                  <a:effectLst/>
                  <a:latin typeface="+mn-lt"/>
                </a:rPr>
                <a:t>	</a:t>
              </a:r>
              <a:r>
                <a:rPr lang="vi-VN" sz="1900" b="0" i="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a:solidFill>
                    <a:srgbClr val="000000"/>
                  </a:solidFill>
                  <a:effectLst/>
                  <a:latin typeface="+mn-lt"/>
                </a:rPr>
                <a:t>khoe sắc</a:t>
              </a:r>
              <a:r>
                <a:rPr lang="vi-VN" sz="1900" b="0" i="0">
                  <a:solidFill>
                    <a:srgbClr val="000000"/>
                  </a:solidFill>
                  <a:effectLst/>
                  <a:latin typeface="+mn-lt"/>
                </a:rPr>
                <a:t>...</a:t>
              </a:r>
            </a:p>
            <a:p>
              <a:pPr marL="365760" algn="just" rtl="0"/>
              <a:r>
                <a:rPr lang="en-US" sz="1900" b="0" i="0">
                  <a:solidFill>
                    <a:srgbClr val="000000"/>
                  </a:solidFill>
                  <a:effectLst/>
                  <a:latin typeface="+mn-lt"/>
                </a:rPr>
                <a:t>	</a:t>
              </a:r>
              <a:r>
                <a:rPr lang="vi-VN" sz="1900" b="0" i="0">
                  <a:solidFill>
                    <a:srgbClr val="000000"/>
                  </a:solidFill>
                  <a:effectLst/>
                  <a:latin typeface="+mn-lt"/>
                </a:rPr>
                <a:t>Thầy vàng anh đứng dậy, vẻ nghiêm trang. Các học trò im lặng, hồi hộp.</a:t>
              </a:r>
            </a:p>
            <a:p>
              <a:pPr marL="365760" algn="just" rtl="0"/>
              <a:r>
                <a:rPr lang="en-US" sz="1900" b="0" i="0">
                  <a:solidFill>
                    <a:srgbClr val="000000"/>
                  </a:solidFill>
                  <a:effectLst/>
                  <a:latin typeface="+mn-lt"/>
                </a:rPr>
                <a:t>	</a:t>
              </a:r>
              <a:r>
                <a:rPr lang="vi-VN" sz="1900" b="0" i="0">
                  <a:solidFill>
                    <a:srgbClr val="000000"/>
                  </a:solidFill>
                  <a:effectLst/>
                  <a:latin typeface="+mn-lt"/>
                </a:rPr>
                <a:t>- Th</a:t>
              </a:r>
              <a:r>
                <a:rPr lang="en-US" sz="1900" b="0" i="0">
                  <a:solidFill>
                    <a:srgbClr val="000000"/>
                  </a:solidFill>
                  <a:effectLst/>
                  <a:latin typeface="+mn-lt"/>
                </a:rPr>
                <a:t>ầ</a:t>
              </a:r>
              <a:r>
                <a:rPr lang="vi-VN" sz="1900" b="0" i="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a:solidFill>
                  <a:srgbClr val="000000"/>
                </a:solidFill>
                <a:effectLst/>
                <a:latin typeface="+mn-lt"/>
              </a:endParaRPr>
            </a:p>
            <a:p>
              <a:pPr marL="365760" algn="r" rtl="0"/>
              <a:r>
                <a:rPr lang="en-US" sz="1900">
                  <a:latin typeface="+mn-lt"/>
                </a:rPr>
                <a:t>(Theo Nguyễn Phan Hách)</a:t>
              </a:r>
              <a:endParaRPr lang="vi-VN" sz="1900" b="0" i="0">
                <a:solidFill>
                  <a:srgbClr val="000000"/>
                </a:solidFill>
                <a:effectLst/>
                <a:latin typeface="+mn-lt"/>
              </a:endParaRPr>
            </a:p>
          </p:txBody>
        </p:sp>
        <p:sp>
          <p:nvSpPr>
            <p:cNvPr id="5" name="TextBox 4">
              <a:extLst>
                <a:ext uri="{FF2B5EF4-FFF2-40B4-BE49-F238E27FC236}">
                  <a16:creationId xmlns:a16="http://schemas.microsoft.com/office/drawing/2014/main" xmlns="" id="{D3BF8D7E-5BCD-50C8-863A-189782F81D77}"/>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471119" y="94966"/>
            <a:ext cx="1957465" cy="556748"/>
            <a:chOff x="981416" y="767254"/>
            <a:chExt cx="1957465" cy="612423"/>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981416" y="767254"/>
              <a:ext cx="1761288" cy="612423"/>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982230" y="795095"/>
              <a:ext cx="1956651" cy="523220"/>
            </a:xfrm>
            <a:prstGeom prst="rect">
              <a:avLst/>
            </a:prstGeom>
            <a:noFill/>
          </p:spPr>
          <p:txBody>
            <a:bodyPr wrap="square" rtlCol="0">
              <a:spAutoFit/>
            </a:bodyPr>
            <a:lstStyle/>
            <a:p>
              <a:pPr algn="ctr"/>
              <a:r>
                <a:rPr lang="en-US" sz="2800" b="1"/>
                <a:t>Đọc</a:t>
              </a:r>
            </a:p>
          </p:txBody>
        </p:sp>
      </p:grpSp>
    </p:spTree>
    <p:extLst>
      <p:ext uri="{BB962C8B-B14F-4D97-AF65-F5344CB8AC3E}">
        <p14:creationId xmlns:p14="http://schemas.microsoft.com/office/powerpoint/2010/main" xmlns="" val="3248602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6F93D87D-EA8A-919E-3DB2-4C0874D63353}"/>
              </a:ext>
            </a:extLst>
          </p:cNvPr>
          <p:cNvSpPr/>
          <p:nvPr/>
        </p:nvSpPr>
        <p:spPr>
          <a:xfrm>
            <a:off x="0" y="4494508"/>
            <a:ext cx="11499742" cy="1518834"/>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rPr>
              <a:t>Luyện</a:t>
            </a:r>
            <a:r>
              <a:rPr lang="en-US" sz="2800" b="1" dirty="0" smtClean="0">
                <a:solidFill>
                  <a:srgbClr val="0070C0"/>
                </a:solidFill>
              </a:rPr>
              <a:t> </a:t>
            </a:r>
            <a:r>
              <a:rPr lang="en-US" sz="2800" b="1" dirty="0" err="1" smtClean="0">
                <a:solidFill>
                  <a:srgbClr val="0070C0"/>
                </a:solidFill>
              </a:rPr>
              <a:t>đọc</a:t>
            </a:r>
            <a:r>
              <a:rPr lang="en-US" sz="2800" b="1" dirty="0" smtClean="0">
                <a:solidFill>
                  <a:srgbClr val="0070C0"/>
                </a:solidFill>
              </a:rPr>
              <a:t> </a:t>
            </a:r>
            <a:r>
              <a:rPr lang="en-US" sz="2800" b="1" dirty="0" err="1" smtClean="0">
                <a:solidFill>
                  <a:srgbClr val="0070C0"/>
                </a:solidFill>
              </a:rPr>
              <a:t>nối</a:t>
            </a:r>
            <a:r>
              <a:rPr lang="en-US" sz="2800" b="1" dirty="0" smtClean="0">
                <a:solidFill>
                  <a:srgbClr val="0070C0"/>
                </a:solidFill>
              </a:rPr>
              <a:t> </a:t>
            </a:r>
            <a:r>
              <a:rPr lang="en-US" sz="2800" b="1" dirty="0" err="1" smtClean="0">
                <a:solidFill>
                  <a:srgbClr val="0070C0"/>
                </a:solidFill>
              </a:rPr>
              <a:t>tiếp</a:t>
            </a:r>
            <a:r>
              <a:rPr lang="en-US" sz="2800" b="1" dirty="0" smtClean="0">
                <a:solidFill>
                  <a:srgbClr val="0070C0"/>
                </a:solidFill>
              </a:rPr>
              <a:t> </a:t>
            </a:r>
            <a:r>
              <a:rPr lang="en-US" sz="2800" b="1" dirty="0" err="1" smtClean="0">
                <a:solidFill>
                  <a:srgbClr val="0070C0"/>
                </a:solidFill>
              </a:rPr>
              <a:t>đoạn</a:t>
            </a:r>
            <a:endParaRPr lang="en-US" sz="2800" b="1" dirty="0">
              <a:solidFill>
                <a:srgbClr val="0070C0"/>
              </a:solidFill>
            </a:endParaRPr>
          </a:p>
        </p:txBody>
      </p:sp>
      <p:pic>
        <p:nvPicPr>
          <p:cNvPr id="14" name="Picture 13">
            <a:extLst>
              <a:ext uri="{FF2B5EF4-FFF2-40B4-BE49-F238E27FC236}">
                <a16:creationId xmlns:a16="http://schemas.microsoft.com/office/drawing/2014/main" xmlns="" id="{686EB6F5-480F-CD44-B50F-46C393A6F0D8}"/>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Effect>
                      <a14:brightnessContrast contrast="20000"/>
                    </a14:imgEffect>
                  </a14:imgLayer>
                </a14:imgProps>
              </a:ext>
            </a:extLst>
          </a:blip>
          <a:stretch>
            <a:fillRect/>
          </a:stretch>
        </p:blipFill>
        <p:spPr>
          <a:xfrm>
            <a:off x="0" y="0"/>
            <a:ext cx="12161838" cy="4293031"/>
          </a:xfrm>
          <a:prstGeom prst="rect">
            <a:avLst/>
          </a:prstGeom>
          <a:ln>
            <a:noFill/>
          </a:ln>
          <a:effectLst>
            <a:softEdge rad="112500"/>
          </a:effectLst>
        </p:spPr>
      </p:pic>
      <p:sp>
        <p:nvSpPr>
          <p:cNvPr id="16" name="TextBox 15">
            <a:extLst>
              <a:ext uri="{FF2B5EF4-FFF2-40B4-BE49-F238E27FC236}">
                <a16:creationId xmlns:a16="http://schemas.microsoft.com/office/drawing/2014/main" xmlns="" id="{59449833-7B1B-C1B1-77E9-B422606F7DC4}"/>
              </a:ext>
            </a:extLst>
          </p:cNvPr>
          <p:cNvSpPr txBox="1"/>
          <p:nvPr/>
        </p:nvSpPr>
        <p:spPr>
          <a:xfrm>
            <a:off x="1864476" y="2353391"/>
            <a:ext cx="8357215" cy="1200329"/>
          </a:xfrm>
          <a:prstGeom prst="rect">
            <a:avLst/>
          </a:prstGeom>
          <a:noFill/>
        </p:spPr>
        <p:txBody>
          <a:bodyPr wrap="square">
            <a:spAutoFit/>
          </a:bodyPr>
          <a:lstStyle/>
          <a:p>
            <a:pPr algn="ctr"/>
            <a:r>
              <a:rPr lang="en-US" sz="3600" b="1" dirty="0"/>
              <a:t>BÀI 2:</a:t>
            </a:r>
          </a:p>
          <a:p>
            <a:pPr algn="ctr"/>
            <a:r>
              <a:rPr lang="en-US" sz="3600" b="1" dirty="0">
                <a:solidFill>
                  <a:srgbClr val="C00000"/>
                </a:solidFill>
              </a:rPr>
              <a:t>THI NHẠC</a:t>
            </a:r>
          </a:p>
        </p:txBody>
      </p:sp>
    </p:spTree>
    <p:extLst>
      <p:ext uri="{BB962C8B-B14F-4D97-AF65-F5344CB8AC3E}">
        <p14:creationId xmlns:p14="http://schemas.microsoft.com/office/powerpoint/2010/main" xmlns="" val="30203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F253DE0-C12B-A17F-B0FC-E1475D335401}"/>
              </a:ext>
            </a:extLst>
          </p:cNvPr>
          <p:cNvGrpSpPr/>
          <p:nvPr/>
        </p:nvGrpSpPr>
        <p:grpSpPr>
          <a:xfrm>
            <a:off x="-177800" y="128494"/>
            <a:ext cx="12033877" cy="6612348"/>
            <a:chOff x="-177800" y="128494"/>
            <a:chExt cx="12033877" cy="6612348"/>
          </a:xfrm>
        </p:grpSpPr>
        <p:sp>
          <p:nvSpPr>
            <p:cNvPr id="13" name="TextBox 12">
              <a:extLst>
                <a:ext uri="{FF2B5EF4-FFF2-40B4-BE49-F238E27FC236}">
                  <a16:creationId xmlns:a16="http://schemas.microsoft.com/office/drawing/2014/main" xmlns="" id="{483A0859-B4EA-0AA1-8A1F-611429CE4B9C}"/>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a:solidFill>
                    <a:srgbClr val="000000"/>
                  </a:solidFill>
                  <a:effectLst/>
                  <a:latin typeface="+mn-lt"/>
                </a:rPr>
                <a:t>	</a:t>
              </a:r>
              <a:r>
                <a:rPr lang="vi-VN" sz="1900" b="0" i="0">
                  <a:solidFill>
                    <a:srgbClr val="000000"/>
                  </a:solidFill>
                  <a:effectLst/>
                  <a:latin typeface="+mn-lt"/>
                </a:rPr>
                <a:t>Hôm nay là ngày thi tốt nghiệp của các học trò thầy</a:t>
              </a:r>
              <a:r>
                <a:rPr lang="en-US" sz="1900" b="0" i="0">
                  <a:solidFill>
                    <a:srgbClr val="000000"/>
                  </a:solidFill>
                  <a:effectLst/>
                  <a:latin typeface="+mn-lt"/>
                </a:rPr>
                <a:t> </a:t>
              </a:r>
              <a:r>
                <a:rPr lang="vi-VN" sz="1900" b="0" i="0">
                  <a:solidFill>
                    <a:srgbClr val="000000"/>
                  </a:solidFill>
                  <a:effectLst/>
                  <a:latin typeface="+mn-lt"/>
                </a:rPr>
                <a:t>giáo vàng anh.</a:t>
              </a:r>
            </a:p>
            <a:p>
              <a:pPr marL="365760" algn="just" rtl="0"/>
              <a:r>
                <a:rPr lang="en-US" sz="1900" b="0" i="0">
                  <a:solidFill>
                    <a:srgbClr val="000000"/>
                  </a:solidFill>
                  <a:effectLst/>
                  <a:latin typeface="+mn-lt"/>
                </a:rPr>
                <a:t>	</a:t>
              </a:r>
              <a:r>
                <a:rPr lang="vi-VN" sz="1900" b="0" i="0">
                  <a:solidFill>
                    <a:srgbClr val="000000"/>
                  </a:solidFill>
                  <a:effectLst/>
                  <a:latin typeface="+mn-lt"/>
                </a:rPr>
                <a:t>Ve sầu được thầy mời trình bày tác phẩm trước tiên. Mặc áo măng tô trong suốt, đôi mắt nâu</a:t>
              </a:r>
              <a:r>
                <a:rPr lang="en-US" sz="1900" b="0" i="0">
                  <a:solidFill>
                    <a:srgbClr val="000000"/>
                  </a:solidFill>
                  <a:effectLst/>
                  <a:latin typeface="+mn-lt"/>
                </a:rPr>
                <a:t>         </a:t>
              </a:r>
              <a:r>
                <a:rPr lang="vi-VN" sz="1900" b="0" i="0">
                  <a:solidFill>
                    <a:srgbClr val="000000"/>
                  </a:solidFill>
                  <a:effectLst/>
                  <a:latin typeface="+mn-lt"/>
                </a:rPr>
                <a:t> lấp lánh, đầy vẻ tự tin, ve sầu biểu diễn bản nhạc “Mùa hè”. Gian phòng tràn ngập âm thanh. Tiếng </a:t>
              </a:r>
              <a:r>
                <a:rPr lang="en-US" sz="1900" b="0" i="0">
                  <a:solidFill>
                    <a:srgbClr val="000000"/>
                  </a:solidFill>
                  <a:effectLst/>
                  <a:latin typeface="+mn-lt"/>
                </a:rPr>
                <a:t>          </a:t>
              </a:r>
              <a:r>
                <a:rPr lang="vi-VN" sz="1900" b="0" i="0">
                  <a:solidFill>
                    <a:srgbClr val="0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a:solidFill>
                    <a:srgbClr val="000000"/>
                  </a:solidFill>
                  <a:effectLst/>
                  <a:latin typeface="+mn-lt"/>
                </a:rPr>
                <a:t>	</a:t>
              </a:r>
              <a:r>
                <a:rPr lang="vi-VN" sz="1900" b="0" i="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a:solidFill>
                    <a:srgbClr val="000000"/>
                  </a:solidFill>
                  <a:effectLst/>
                  <a:latin typeface="+mn-lt"/>
                </a:rPr>
                <a:t>	</a:t>
              </a:r>
              <a:r>
                <a:rPr lang="vi-VN" sz="1900" b="0" i="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a:solidFill>
                    <a:srgbClr val="000000"/>
                  </a:solidFill>
                  <a:effectLst/>
                  <a:latin typeface="+mn-lt"/>
                </a:rPr>
                <a:t>ầ</a:t>
              </a:r>
              <a:r>
                <a:rPr lang="vi-VN" sz="1900" b="0" i="0">
                  <a:solidFill>
                    <a:srgbClr val="000000"/>
                  </a:solidFill>
                  <a:effectLst/>
                  <a:latin typeface="+mn-lt"/>
                </a:rPr>
                <a:t>y vàng anh nhoà đi.</a:t>
              </a:r>
            </a:p>
            <a:p>
              <a:pPr marL="365760" algn="just" rtl="0"/>
              <a:r>
                <a:rPr lang="en-US" sz="1900" b="0" i="0">
                  <a:solidFill>
                    <a:srgbClr val="000000"/>
                  </a:solidFill>
                  <a:effectLst/>
                  <a:latin typeface="+mn-lt"/>
                </a:rPr>
                <a:t>	</a:t>
              </a:r>
              <a:r>
                <a:rPr lang="vi-VN" sz="1900" b="0" i="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a:solidFill>
                    <a:srgbClr val="000000"/>
                  </a:solidFill>
                  <a:effectLst/>
                  <a:latin typeface="+mn-lt"/>
                </a:rPr>
                <a:t>khoe sắc</a:t>
              </a:r>
              <a:r>
                <a:rPr lang="vi-VN" sz="1900" b="0" i="0">
                  <a:solidFill>
                    <a:srgbClr val="000000"/>
                  </a:solidFill>
                  <a:effectLst/>
                  <a:latin typeface="+mn-lt"/>
                </a:rPr>
                <a:t>...</a:t>
              </a:r>
            </a:p>
            <a:p>
              <a:pPr marL="365760" algn="just" rtl="0"/>
              <a:r>
                <a:rPr lang="en-US" sz="1900" b="0" i="0">
                  <a:solidFill>
                    <a:srgbClr val="000000"/>
                  </a:solidFill>
                  <a:effectLst/>
                  <a:latin typeface="+mn-lt"/>
                </a:rPr>
                <a:t>	</a:t>
              </a:r>
              <a:r>
                <a:rPr lang="vi-VN" sz="1900" b="0" i="0">
                  <a:solidFill>
                    <a:srgbClr val="000000"/>
                  </a:solidFill>
                  <a:effectLst/>
                  <a:latin typeface="+mn-lt"/>
                </a:rPr>
                <a:t>Thầy vàng anh đứng dậy, vẻ nghiêm trang. Các học trò im lặng, hồi hộp.</a:t>
              </a:r>
            </a:p>
            <a:p>
              <a:pPr marL="365760" algn="just" rtl="0"/>
              <a:r>
                <a:rPr lang="en-US" sz="1900" b="0" i="0">
                  <a:solidFill>
                    <a:srgbClr val="000000"/>
                  </a:solidFill>
                  <a:effectLst/>
                  <a:latin typeface="+mn-lt"/>
                </a:rPr>
                <a:t>	</a:t>
              </a:r>
              <a:r>
                <a:rPr lang="vi-VN" sz="1900" b="0" i="0">
                  <a:solidFill>
                    <a:srgbClr val="000000"/>
                  </a:solidFill>
                  <a:effectLst/>
                  <a:latin typeface="+mn-lt"/>
                </a:rPr>
                <a:t>- Th</a:t>
              </a:r>
              <a:r>
                <a:rPr lang="en-US" sz="1900" b="0" i="0">
                  <a:solidFill>
                    <a:srgbClr val="000000"/>
                  </a:solidFill>
                  <a:effectLst/>
                  <a:latin typeface="+mn-lt"/>
                </a:rPr>
                <a:t>ầ</a:t>
              </a:r>
              <a:r>
                <a:rPr lang="vi-VN" sz="1900" b="0" i="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a:solidFill>
                  <a:srgbClr val="000000"/>
                </a:solidFill>
                <a:effectLst/>
                <a:latin typeface="+mn-lt"/>
              </a:endParaRPr>
            </a:p>
            <a:p>
              <a:pPr marL="365760" algn="r" rtl="0"/>
              <a:r>
                <a:rPr lang="en-US" sz="1900">
                  <a:latin typeface="+mn-lt"/>
                </a:rPr>
                <a:t>(Theo Nguyễn Phan Hách)</a:t>
              </a:r>
              <a:endParaRPr lang="vi-VN" sz="1900" b="0" i="0">
                <a:solidFill>
                  <a:srgbClr val="000000"/>
                </a:solidFill>
                <a:effectLst/>
                <a:latin typeface="+mn-lt"/>
              </a:endParaRPr>
            </a:p>
          </p:txBody>
        </p:sp>
        <p:sp>
          <p:nvSpPr>
            <p:cNvPr id="14" name="TextBox 13">
              <a:extLst>
                <a:ext uri="{FF2B5EF4-FFF2-40B4-BE49-F238E27FC236}">
                  <a16:creationId xmlns:a16="http://schemas.microsoft.com/office/drawing/2014/main" xmlns="" id="{5BACD8BB-3E24-4E2D-B10B-CD46D2279028}"/>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cxnSp>
        <p:nvCxnSpPr>
          <p:cNvPr id="2" name="Straight Connector 1">
            <a:extLst>
              <a:ext uri="{FF2B5EF4-FFF2-40B4-BE49-F238E27FC236}">
                <a16:creationId xmlns:a16="http://schemas.microsoft.com/office/drawing/2014/main" xmlns="" id="{7D6DA9B2-145F-590C-3EE1-9E0C6098E0C1}"/>
              </a:ext>
            </a:extLst>
          </p:cNvPr>
          <p:cNvCxnSpPr>
            <a:cxnSpLocks/>
          </p:cNvCxnSpPr>
          <p:nvPr/>
        </p:nvCxnSpPr>
        <p:spPr>
          <a:xfrm>
            <a:off x="277179" y="1706154"/>
            <a:ext cx="8658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969E6F00-EBB4-9326-17A2-357F6A791577}"/>
              </a:ext>
            </a:extLst>
          </p:cNvPr>
          <p:cNvCxnSpPr>
            <a:cxnSpLocks/>
          </p:cNvCxnSpPr>
          <p:nvPr/>
        </p:nvCxnSpPr>
        <p:spPr>
          <a:xfrm>
            <a:off x="243554" y="2601050"/>
            <a:ext cx="1017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7C22DB5-283C-06DD-FE3B-38C154000D17}"/>
              </a:ext>
            </a:extLst>
          </p:cNvPr>
          <p:cNvCxnSpPr>
            <a:cxnSpLocks/>
          </p:cNvCxnSpPr>
          <p:nvPr/>
        </p:nvCxnSpPr>
        <p:spPr>
          <a:xfrm>
            <a:off x="6871758" y="3163478"/>
            <a:ext cx="7644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29E693C-CA53-9609-2F07-DAC3F8F503AC}"/>
              </a:ext>
            </a:extLst>
          </p:cNvPr>
          <p:cNvCxnSpPr>
            <a:cxnSpLocks/>
          </p:cNvCxnSpPr>
          <p:nvPr/>
        </p:nvCxnSpPr>
        <p:spPr>
          <a:xfrm>
            <a:off x="2679853" y="1998068"/>
            <a:ext cx="10175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816776A-668E-BAB3-7003-7165B6BB89A4}"/>
              </a:ext>
            </a:extLst>
          </p:cNvPr>
          <p:cNvCxnSpPr>
            <a:cxnSpLocks/>
          </p:cNvCxnSpPr>
          <p:nvPr/>
        </p:nvCxnSpPr>
        <p:spPr>
          <a:xfrm>
            <a:off x="294095" y="1989634"/>
            <a:ext cx="1354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18187D3-ADA3-28C7-AAAB-75122FAA5C2F}"/>
              </a:ext>
            </a:extLst>
          </p:cNvPr>
          <p:cNvCxnSpPr>
            <a:cxnSpLocks/>
          </p:cNvCxnSpPr>
          <p:nvPr/>
        </p:nvCxnSpPr>
        <p:spPr>
          <a:xfrm>
            <a:off x="4996320" y="1993802"/>
            <a:ext cx="7248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161AB28-CEA8-FBD7-1195-BF9A2E2BC482}"/>
              </a:ext>
            </a:extLst>
          </p:cNvPr>
          <p:cNvCxnSpPr>
            <a:cxnSpLocks/>
          </p:cNvCxnSpPr>
          <p:nvPr/>
        </p:nvCxnSpPr>
        <p:spPr>
          <a:xfrm>
            <a:off x="7887758" y="3163478"/>
            <a:ext cx="11165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4F61551-A8C6-5DF3-B750-A3AFD33348B9}"/>
              </a:ext>
            </a:extLst>
          </p:cNvPr>
          <p:cNvCxnSpPr>
            <a:cxnSpLocks/>
          </p:cNvCxnSpPr>
          <p:nvPr/>
        </p:nvCxnSpPr>
        <p:spPr>
          <a:xfrm>
            <a:off x="833740" y="3455578"/>
            <a:ext cx="13510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F368C51-A80F-F231-DE3D-A705E0DDD4C5}"/>
              </a:ext>
            </a:extLst>
          </p:cNvPr>
          <p:cNvCxnSpPr>
            <a:cxnSpLocks/>
          </p:cNvCxnSpPr>
          <p:nvPr/>
        </p:nvCxnSpPr>
        <p:spPr>
          <a:xfrm>
            <a:off x="4454487" y="3468278"/>
            <a:ext cx="693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5E6B9232-5C47-82B9-4B23-9F177CDB8867}"/>
              </a:ext>
            </a:extLst>
          </p:cNvPr>
          <p:cNvCxnSpPr>
            <a:cxnSpLocks/>
          </p:cNvCxnSpPr>
          <p:nvPr/>
        </p:nvCxnSpPr>
        <p:spPr>
          <a:xfrm>
            <a:off x="292665" y="5195478"/>
            <a:ext cx="693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745F6E4-00BD-5952-D9F6-672910A5A659}"/>
              </a:ext>
            </a:extLst>
          </p:cNvPr>
          <p:cNvCxnSpPr>
            <a:cxnSpLocks/>
          </p:cNvCxnSpPr>
          <p:nvPr/>
        </p:nvCxnSpPr>
        <p:spPr>
          <a:xfrm>
            <a:off x="5374866" y="5179150"/>
            <a:ext cx="7626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843DAFA-12C5-E637-6105-DBA95B3434AD}"/>
              </a:ext>
            </a:extLst>
          </p:cNvPr>
          <p:cNvCxnSpPr>
            <a:cxnSpLocks/>
          </p:cNvCxnSpPr>
          <p:nvPr/>
        </p:nvCxnSpPr>
        <p:spPr>
          <a:xfrm>
            <a:off x="1230664" y="6336664"/>
            <a:ext cx="1116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973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EF17D56-2548-3397-E6C0-1F4BD1FAF4A7}"/>
              </a:ext>
            </a:extLst>
          </p:cNvPr>
          <p:cNvGrpSpPr/>
          <p:nvPr/>
        </p:nvGrpSpPr>
        <p:grpSpPr>
          <a:xfrm>
            <a:off x="-406400" y="152400"/>
            <a:ext cx="2901950" cy="801608"/>
            <a:chOff x="752815" y="767254"/>
            <a:chExt cx="2205781" cy="801608"/>
          </a:xfrm>
        </p:grpSpPr>
        <p:sp>
          <p:nvSpPr>
            <p:cNvPr id="4" name="Google Shape;4306;p14">
              <a:extLst>
                <a:ext uri="{FF2B5EF4-FFF2-40B4-BE49-F238E27FC236}">
                  <a16:creationId xmlns:a16="http://schemas.microsoft.com/office/drawing/2014/main" xmlns=""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5" name="TextBox 4">
              <a:extLst>
                <a:ext uri="{FF2B5EF4-FFF2-40B4-BE49-F238E27FC236}">
                  <a16:creationId xmlns:a16="http://schemas.microsoft.com/office/drawing/2014/main" xmlns="" id="{86CFEA2C-653C-4DF1-88D0-1B3E8AEB104E}"/>
                </a:ext>
              </a:extLst>
            </p:cNvPr>
            <p:cNvSpPr txBox="1"/>
            <p:nvPr/>
          </p:nvSpPr>
          <p:spPr>
            <a:xfrm>
              <a:off x="877050" y="860976"/>
              <a:ext cx="1957309" cy="707886"/>
            </a:xfrm>
            <a:prstGeom prst="rect">
              <a:avLst/>
            </a:prstGeom>
            <a:noFill/>
          </p:spPr>
          <p:txBody>
            <a:bodyPr wrap="square" rtlCol="0">
              <a:spAutoFit/>
            </a:bodyPr>
            <a:lstStyle/>
            <a:p>
              <a:pPr algn="ctr"/>
              <a:r>
                <a:rPr lang="en-US" sz="2000" b="1"/>
                <a:t>Giải nghĩa từ khó</a:t>
              </a:r>
            </a:p>
          </p:txBody>
        </p:sp>
      </p:grpSp>
      <p:sp>
        <p:nvSpPr>
          <p:cNvPr id="6" name="TextBox 5">
            <a:extLst>
              <a:ext uri="{FF2B5EF4-FFF2-40B4-BE49-F238E27FC236}">
                <a16:creationId xmlns:a16="http://schemas.microsoft.com/office/drawing/2014/main" xmlns="" id="{A114A400-BE9B-607E-E211-26DA14D5BBE7}"/>
              </a:ext>
            </a:extLst>
          </p:cNvPr>
          <p:cNvSpPr txBox="1"/>
          <p:nvPr/>
        </p:nvSpPr>
        <p:spPr>
          <a:xfrm>
            <a:off x="476250" y="1507950"/>
            <a:ext cx="11315700" cy="851297"/>
          </a:xfrm>
          <a:prstGeom prst="roundRect">
            <a:avLst/>
          </a:prstGeom>
          <a:solidFill>
            <a:srgbClr val="FDF8E7">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a:solidFill>
                  <a:srgbClr val="000000"/>
                </a:solidFill>
              </a:rPr>
              <a:t>Tiết tấu: ?</a:t>
            </a:r>
          </a:p>
        </p:txBody>
      </p:sp>
      <p:sp>
        <p:nvSpPr>
          <p:cNvPr id="7" name="TextBox 6">
            <a:extLst>
              <a:ext uri="{FF2B5EF4-FFF2-40B4-BE49-F238E27FC236}">
                <a16:creationId xmlns:a16="http://schemas.microsoft.com/office/drawing/2014/main" xmlns="" id="{3F12C218-8A28-A005-5F86-520D740E6A2B}"/>
              </a:ext>
            </a:extLst>
          </p:cNvPr>
          <p:cNvSpPr txBox="1"/>
          <p:nvPr/>
        </p:nvSpPr>
        <p:spPr>
          <a:xfrm>
            <a:off x="476250" y="1507949"/>
            <a:ext cx="11315700" cy="851297"/>
          </a:xfrm>
          <a:prstGeom prst="roundRect">
            <a:avLst/>
          </a:prstGeom>
          <a:solidFill>
            <a:srgbClr val="FDF8E7"/>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dirty="0" err="1">
                <a:solidFill>
                  <a:srgbClr val="000000"/>
                </a:solidFill>
              </a:rPr>
              <a:t>Tiết</a:t>
            </a:r>
            <a:r>
              <a:rPr lang="en-US" sz="4400" dirty="0">
                <a:solidFill>
                  <a:srgbClr val="000000"/>
                </a:solidFill>
              </a:rPr>
              <a:t> </a:t>
            </a:r>
            <a:r>
              <a:rPr lang="en-US" sz="4400" dirty="0" err="1">
                <a:solidFill>
                  <a:srgbClr val="000000"/>
                </a:solidFill>
              </a:rPr>
              <a:t>tấu</a:t>
            </a:r>
            <a:r>
              <a:rPr lang="en-US" sz="4400" dirty="0" smtClean="0">
                <a:solidFill>
                  <a:srgbClr val="000000"/>
                </a:solidFill>
              </a:rPr>
              <a:t>:</a:t>
            </a:r>
            <a:endParaRPr lang="en-US" sz="4400" dirty="0">
              <a:solidFill>
                <a:srgbClr val="000000"/>
              </a:solidFill>
            </a:endParaRPr>
          </a:p>
        </p:txBody>
      </p:sp>
      <p:sp>
        <p:nvSpPr>
          <p:cNvPr id="8" name="TextBox 7">
            <a:extLst>
              <a:ext uri="{FF2B5EF4-FFF2-40B4-BE49-F238E27FC236}">
                <a16:creationId xmlns:a16="http://schemas.microsoft.com/office/drawing/2014/main" xmlns="" id="{308976F6-C843-EB7E-5C96-EB44B9CFC1E9}"/>
              </a:ext>
            </a:extLst>
          </p:cNvPr>
          <p:cNvSpPr txBox="1"/>
          <p:nvPr/>
        </p:nvSpPr>
        <p:spPr>
          <a:xfrm>
            <a:off x="476250" y="2860500"/>
            <a:ext cx="11315700" cy="851297"/>
          </a:xfrm>
          <a:prstGeom prst="roundRect">
            <a:avLst/>
          </a:prstGeom>
          <a:solidFill>
            <a:srgbClr val="FDF8E7">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dirty="0">
                <a:solidFill>
                  <a:srgbClr val="000000"/>
                </a:solidFill>
              </a:rPr>
              <a:t>Vi-ô-</a:t>
            </a:r>
            <a:r>
              <a:rPr lang="en-US" sz="4400" dirty="0" err="1">
                <a:solidFill>
                  <a:srgbClr val="000000"/>
                </a:solidFill>
              </a:rPr>
              <a:t>lông</a:t>
            </a:r>
            <a:r>
              <a:rPr lang="en-US" sz="4400" dirty="0">
                <a:solidFill>
                  <a:srgbClr val="000000"/>
                </a:solidFill>
              </a:rPr>
              <a:t>, </a:t>
            </a:r>
            <a:r>
              <a:rPr lang="en-US" sz="4400" dirty="0" err="1">
                <a:solidFill>
                  <a:srgbClr val="000000"/>
                </a:solidFill>
              </a:rPr>
              <a:t>cla-ri-nét</a:t>
            </a:r>
            <a:r>
              <a:rPr lang="en-US" sz="4400" dirty="0">
                <a:solidFill>
                  <a:srgbClr val="000000"/>
                </a:solidFill>
              </a:rPr>
              <a:t>, </a:t>
            </a:r>
            <a:r>
              <a:rPr lang="en-US" sz="4400" dirty="0" err="1">
                <a:solidFill>
                  <a:srgbClr val="000000"/>
                </a:solidFill>
              </a:rPr>
              <a:t>xen-lô</a:t>
            </a:r>
            <a:r>
              <a:rPr lang="en-US" sz="4400" dirty="0">
                <a:solidFill>
                  <a:srgbClr val="000000"/>
                </a:solidFill>
              </a:rPr>
              <a:t>: ?</a:t>
            </a:r>
          </a:p>
        </p:txBody>
      </p:sp>
    </p:spTree>
    <p:extLst>
      <p:ext uri="{BB962C8B-B14F-4D97-AF65-F5344CB8AC3E}">
        <p14:creationId xmlns:p14="http://schemas.microsoft.com/office/powerpoint/2010/main" xmlns="" val="5020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xmlns="" id="{143EE7CF-F01E-6B3B-53C8-C3975FB9B40D}"/>
              </a:ext>
            </a:extLst>
          </p:cNvPr>
          <p:cNvSpPr/>
          <p:nvPr/>
        </p:nvSpPr>
        <p:spPr>
          <a:xfrm>
            <a:off x="2565052" y="292350"/>
            <a:ext cx="7031734" cy="1685845"/>
          </a:xfrm>
          <a:prstGeom prst="roundRect">
            <a:avLst>
              <a:gd name="adj" fmla="val 20578"/>
            </a:avLst>
          </a:prstGeom>
          <a:solidFill>
            <a:schemeClr val="dk1"/>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dirty="0">
                <a:solidFill>
                  <a:srgbClr val="FF0000"/>
                </a:solidFill>
                <a:latin typeface="+mj-lt"/>
                <a:ea typeface="AvantGarde" panose="00000400000000000000" pitchFamily="2" charset="0"/>
                <a:cs typeface="AvantGarde" panose="00000400000000000000" pitchFamily="2" charset="0"/>
              </a:rPr>
              <a:t>KHỞI</a:t>
            </a:r>
            <a:r>
              <a:rPr lang="en-US" sz="8000" b="1" dirty="0">
                <a:latin typeface="+mj-lt"/>
                <a:ea typeface="AvantGarde" panose="00000400000000000000" pitchFamily="2" charset="0"/>
                <a:cs typeface="AvantGarde" panose="00000400000000000000" pitchFamily="2" charset="0"/>
              </a:rPr>
              <a:t> </a:t>
            </a:r>
            <a:r>
              <a:rPr lang="en-US" sz="8000" b="1" dirty="0">
                <a:solidFill>
                  <a:srgbClr val="FF0000"/>
                </a:solidFill>
                <a:latin typeface="+mj-lt"/>
                <a:ea typeface="AvantGarde" panose="00000400000000000000" pitchFamily="2" charset="0"/>
                <a:cs typeface="AvantGarde" panose="00000400000000000000" pitchFamily="2" charset="0"/>
              </a:rPr>
              <a:t>ĐỘNG</a:t>
            </a:r>
            <a:endParaRPr sz="8000" b="1">
              <a:solidFill>
                <a:srgbClr val="FF0000"/>
              </a:solidFill>
              <a:latin typeface="+mj-lt"/>
            </a:endParaRPr>
          </a:p>
        </p:txBody>
      </p:sp>
      <p:pic>
        <p:nvPicPr>
          <p:cNvPr id="1030" name="Picture 6" descr="Cartoon Children, Kids, People 08 png">
            <a:extLst>
              <a:ext uri="{FF2B5EF4-FFF2-40B4-BE49-F238E27FC236}">
                <a16:creationId xmlns:a16="http://schemas.microsoft.com/office/drawing/2014/main" xmlns=""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0702" y="3675337"/>
            <a:ext cx="2267100" cy="2833054"/>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artoon Children, Kids, People 08 png">
            <a:extLst>
              <a:ext uri="{FF2B5EF4-FFF2-40B4-BE49-F238E27FC236}">
                <a16:creationId xmlns:a16="http://schemas.microsoft.com/office/drawing/2014/main" xmlns=""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49135" y="3312612"/>
            <a:ext cx="1545720" cy="2833054"/>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xmlns=""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733766" y="3312612"/>
            <a:ext cx="1899930" cy="3328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xmlns=""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492342" y="3429000"/>
            <a:ext cx="1786032" cy="2933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5215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a:t>Vi-ô-lông</a:t>
            </a:r>
          </a:p>
        </p:txBody>
      </p:sp>
      <p:pic>
        <p:nvPicPr>
          <p:cNvPr id="2050" name="Picture 2" descr="Vĩ cầm – Wikipedia tiếng Việt">
            <a:extLst>
              <a:ext uri="{FF2B5EF4-FFF2-40B4-BE49-F238E27FC236}">
                <a16:creationId xmlns:a16="http://schemas.microsoft.com/office/drawing/2014/main" xmlns="" id="{DADE2769-F858-FA3B-A4EF-F2FF0476126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1639" y="1714500"/>
            <a:ext cx="2851326" cy="4648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Ảnh có sẵn miễn phí về âm nhạc, biểu diễn trực tiếp, cung vĩ cầm, đàn ông,  đàn vi ô lông, đang chơi, kính mắt, nghệ sĩ violin, nhạc cụ dây, nhạc">
            <a:extLst>
              <a:ext uri="{FF2B5EF4-FFF2-40B4-BE49-F238E27FC236}">
                <a16:creationId xmlns:a16="http://schemas.microsoft.com/office/drawing/2014/main" xmlns="" id="{62076A4C-2BC6-A284-6170-93DF1BC45F6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79975" y="1714500"/>
            <a:ext cx="6972302" cy="4648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9300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sz="5400">
                <a:solidFill>
                  <a:srgbClr val="000000"/>
                </a:solidFill>
              </a:rPr>
              <a:t>cla-ri-nét</a:t>
            </a:r>
            <a:endParaRPr lang="en-US"/>
          </a:p>
        </p:txBody>
      </p:sp>
      <p:pic>
        <p:nvPicPr>
          <p:cNvPr id="3074" name="Picture 2" descr="Tải 3D Tự Học Kèn Clarinet Cla ri nét Nốt Nhạc cho máy tính PC Windows  phiên bản mới nhất - urokimusic.com.HowToPlayClarinet3D">
            <a:extLst>
              <a:ext uri="{FF2B5EF4-FFF2-40B4-BE49-F238E27FC236}">
                <a16:creationId xmlns:a16="http://schemas.microsoft.com/office/drawing/2014/main" xmlns="" id="{A478268E-F3D9-746E-D198-4881F75EE7B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8475" y="2238375"/>
            <a:ext cx="4876800" cy="23812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larinet – Wikipedia tiếng Việt">
            <a:extLst>
              <a:ext uri="{FF2B5EF4-FFF2-40B4-BE49-F238E27FC236}">
                <a16:creationId xmlns:a16="http://schemas.microsoft.com/office/drawing/2014/main" xmlns="" id="{F8630782-D3F0-B620-B0DA-FE879F43D03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402679">
            <a:off x="7482621" y="284344"/>
            <a:ext cx="842962"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1470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sz="5400">
                <a:solidFill>
                  <a:srgbClr val="000000"/>
                </a:solidFill>
              </a:rPr>
              <a:t>Xen-lô</a:t>
            </a:r>
            <a:endParaRPr lang="en-US"/>
          </a:p>
        </p:txBody>
      </p:sp>
      <p:pic>
        <p:nvPicPr>
          <p:cNvPr id="4098" name="Picture 2">
            <a:extLst>
              <a:ext uri="{FF2B5EF4-FFF2-40B4-BE49-F238E27FC236}">
                <a16:creationId xmlns:a16="http://schemas.microsoft.com/office/drawing/2014/main" xmlns="" id="{E8464B1F-6D29-8510-820E-33BF845505D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7277" y="1504950"/>
            <a:ext cx="2775228" cy="419984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5FC14D7C-3275-0E75-22BD-9A652B6BF1E5}"/>
              </a:ext>
            </a:extLst>
          </p:cNvPr>
          <p:cNvPicPr>
            <a:picLocks noChangeAspect="1"/>
          </p:cNvPicPr>
          <p:nvPr/>
        </p:nvPicPr>
        <p:blipFill>
          <a:blip r:embed="rId4"/>
          <a:stretch>
            <a:fillRect/>
          </a:stretch>
        </p:blipFill>
        <p:spPr>
          <a:xfrm>
            <a:off x="3732505" y="1504950"/>
            <a:ext cx="7527648" cy="4199846"/>
          </a:xfrm>
          <a:prstGeom prst="rect">
            <a:avLst/>
          </a:prstGeom>
        </p:spPr>
      </p:pic>
    </p:spTree>
    <p:extLst>
      <p:ext uri="{BB962C8B-B14F-4D97-AF65-F5344CB8AC3E}">
        <p14:creationId xmlns:p14="http://schemas.microsoft.com/office/powerpoint/2010/main" xmlns="" val="2520881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EF17D56-2548-3397-E6C0-1F4BD1FAF4A7}"/>
              </a:ext>
            </a:extLst>
          </p:cNvPr>
          <p:cNvGrpSpPr/>
          <p:nvPr/>
        </p:nvGrpSpPr>
        <p:grpSpPr>
          <a:xfrm>
            <a:off x="-595587" y="246993"/>
            <a:ext cx="4205891" cy="584775"/>
            <a:chOff x="752815" y="767254"/>
            <a:chExt cx="2205781" cy="584775"/>
          </a:xfrm>
        </p:grpSpPr>
        <p:sp>
          <p:nvSpPr>
            <p:cNvPr id="4" name="Google Shape;4306;p14">
              <a:extLst>
                <a:ext uri="{FF2B5EF4-FFF2-40B4-BE49-F238E27FC236}">
                  <a16:creationId xmlns:a16="http://schemas.microsoft.com/office/drawing/2014/main" xmlns=""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5" name="TextBox 4">
              <a:extLst>
                <a:ext uri="{FF2B5EF4-FFF2-40B4-BE49-F238E27FC236}">
                  <a16:creationId xmlns:a16="http://schemas.microsoft.com/office/drawing/2014/main" xmlns="" id="{86CFEA2C-653C-4DF1-88D0-1B3E8AEB104E}"/>
                </a:ext>
              </a:extLst>
            </p:cNvPr>
            <p:cNvSpPr txBox="1"/>
            <p:nvPr/>
          </p:nvSpPr>
          <p:spPr>
            <a:xfrm>
              <a:off x="901854" y="860976"/>
              <a:ext cx="1957309" cy="400110"/>
            </a:xfrm>
            <a:prstGeom prst="rect">
              <a:avLst/>
            </a:prstGeom>
            <a:noFill/>
          </p:spPr>
          <p:txBody>
            <a:bodyPr wrap="square" rtlCol="0">
              <a:spAutoFit/>
            </a:bodyPr>
            <a:lstStyle/>
            <a:p>
              <a:pPr algn="ctr"/>
              <a:r>
                <a:rPr lang="en-US" sz="2000" b="1" dirty="0" err="1" smtClean="0"/>
                <a:t>Luyện</a:t>
              </a:r>
              <a:r>
                <a:rPr lang="en-US" sz="2000" b="1" dirty="0" smtClean="0"/>
                <a:t> </a:t>
              </a:r>
              <a:r>
                <a:rPr lang="en-US" sz="2000" b="1" dirty="0" err="1" smtClean="0"/>
                <a:t>đọc</a:t>
              </a:r>
              <a:r>
                <a:rPr lang="en-US" sz="2000" b="1" dirty="0" smtClean="0"/>
                <a:t> </a:t>
              </a:r>
              <a:r>
                <a:rPr lang="en-US" sz="2000" b="1" dirty="0" err="1" smtClean="0"/>
                <a:t>câu</a:t>
              </a:r>
              <a:r>
                <a:rPr lang="en-US" sz="2000" b="1" dirty="0" smtClean="0"/>
                <a:t> </a:t>
              </a:r>
              <a:r>
                <a:rPr lang="en-US" sz="2000" b="1" dirty="0" err="1"/>
                <a:t>dài</a:t>
              </a:r>
              <a:endParaRPr lang="en-US" sz="2000" b="1" dirty="0"/>
            </a:p>
          </p:txBody>
        </p:sp>
      </p:grpSp>
      <p:sp>
        <p:nvSpPr>
          <p:cNvPr id="9" name="TextBox 8">
            <a:extLst>
              <a:ext uri="{FF2B5EF4-FFF2-40B4-BE49-F238E27FC236}">
                <a16:creationId xmlns:a16="http://schemas.microsoft.com/office/drawing/2014/main" xmlns="" id="{3D3E3E70-7456-0DB4-C1D7-B7B3320C3A63}"/>
              </a:ext>
            </a:extLst>
          </p:cNvPr>
          <p:cNvSpPr txBox="1"/>
          <p:nvPr/>
        </p:nvSpPr>
        <p:spPr>
          <a:xfrm>
            <a:off x="362607" y="1490008"/>
            <a:ext cx="11414234" cy="1938992"/>
          </a:xfrm>
          <a:prstGeom prst="rect">
            <a:avLst/>
          </a:prstGeom>
          <a:solidFill>
            <a:schemeClr val="accent3">
              <a:lumMod val="20000"/>
              <a:lumOff val="80000"/>
            </a:schemeClr>
          </a:solidFill>
        </p:spPr>
        <p:txBody>
          <a:bodyPr wrap="square">
            <a:spAutoFit/>
          </a:bodyPr>
          <a:lstStyle/>
          <a:p>
            <a:pPr algn="just"/>
            <a:r>
              <a:rPr lang="vi-VN" sz="4000" b="0" i="0">
                <a:solidFill>
                  <a:srgbClr val="000000"/>
                </a:solidFill>
                <a:effectLst/>
                <a:latin typeface="+mn-lt"/>
              </a:rPr>
              <a:t>Mặc áo măng tô trong suốt, </a:t>
            </a:r>
            <a:r>
              <a:rPr lang="en-US" sz="4000" b="0" i="0">
                <a:solidFill>
                  <a:srgbClr val="FF0000"/>
                </a:solidFill>
                <a:effectLst/>
                <a:latin typeface="+mn-lt"/>
              </a:rPr>
              <a:t>/</a:t>
            </a:r>
            <a:r>
              <a:rPr lang="en-US" sz="4000" b="0" i="0">
                <a:solidFill>
                  <a:srgbClr val="000000"/>
                </a:solidFill>
                <a:effectLst/>
                <a:latin typeface="+mn-lt"/>
              </a:rPr>
              <a:t> </a:t>
            </a:r>
            <a:r>
              <a:rPr lang="vi-VN" sz="4000" b="0" i="0">
                <a:solidFill>
                  <a:srgbClr val="000000"/>
                </a:solidFill>
                <a:effectLst/>
                <a:latin typeface="+mn-lt"/>
              </a:rPr>
              <a:t>đôi mắt nâu lấp lánh,</a:t>
            </a:r>
            <a:r>
              <a:rPr lang="vi-VN" sz="4000" b="0" i="0">
                <a:solidFill>
                  <a:srgbClr val="FF0000"/>
                </a:solidFill>
                <a:effectLst/>
                <a:latin typeface="+mn-lt"/>
              </a:rPr>
              <a:t> </a:t>
            </a:r>
            <a:r>
              <a:rPr lang="en-US" sz="4000" b="0" i="0">
                <a:solidFill>
                  <a:srgbClr val="FF0000"/>
                </a:solidFill>
                <a:effectLst/>
                <a:latin typeface="+mn-lt"/>
              </a:rPr>
              <a:t>/</a:t>
            </a:r>
            <a:r>
              <a:rPr lang="en-US" sz="4000" b="0" i="0">
                <a:solidFill>
                  <a:srgbClr val="000000"/>
                </a:solidFill>
                <a:effectLst/>
                <a:latin typeface="+mn-lt"/>
              </a:rPr>
              <a:t> </a:t>
            </a:r>
            <a:r>
              <a:rPr lang="vi-VN" sz="4000" b="0" i="0">
                <a:solidFill>
                  <a:srgbClr val="000000"/>
                </a:solidFill>
                <a:effectLst/>
                <a:latin typeface="+mn-lt"/>
              </a:rPr>
              <a:t>đầy vẻ tự tin,</a:t>
            </a:r>
            <a:r>
              <a:rPr lang="en-US" sz="4000" b="0" i="0">
                <a:solidFill>
                  <a:srgbClr val="000000"/>
                </a:solidFill>
                <a:effectLst/>
                <a:latin typeface="+mn-lt"/>
              </a:rPr>
              <a:t> </a:t>
            </a:r>
            <a:r>
              <a:rPr lang="en-US" sz="4000" b="0" i="0">
                <a:solidFill>
                  <a:srgbClr val="FF0000"/>
                </a:solidFill>
                <a:effectLst/>
                <a:latin typeface="+mn-lt"/>
              </a:rPr>
              <a:t>/</a:t>
            </a:r>
            <a:r>
              <a:rPr lang="vi-VN" sz="4000" b="0" i="0">
                <a:solidFill>
                  <a:srgbClr val="000000"/>
                </a:solidFill>
                <a:effectLst/>
                <a:latin typeface="+mn-lt"/>
              </a:rPr>
              <a:t> ve sầu biểu diễn bản nhạc “Mùa hè”.</a:t>
            </a:r>
            <a:r>
              <a:rPr lang="en-US" sz="4000" b="0" i="0">
                <a:solidFill>
                  <a:srgbClr val="000000"/>
                </a:solidFill>
                <a:effectLst/>
                <a:latin typeface="+mn-lt"/>
              </a:rPr>
              <a:t> </a:t>
            </a:r>
            <a:r>
              <a:rPr lang="en-US" sz="4000" b="0" i="0">
                <a:solidFill>
                  <a:srgbClr val="FF0000"/>
                </a:solidFill>
                <a:effectLst/>
                <a:latin typeface="+mn-lt"/>
              </a:rPr>
              <a:t>//</a:t>
            </a:r>
            <a:endParaRPr lang="en-US" sz="4000">
              <a:solidFill>
                <a:srgbClr val="FF0000"/>
              </a:solidFill>
            </a:endParaRPr>
          </a:p>
        </p:txBody>
      </p:sp>
      <p:sp>
        <p:nvSpPr>
          <p:cNvPr id="10" name="TextBox 9">
            <a:extLst>
              <a:ext uri="{FF2B5EF4-FFF2-40B4-BE49-F238E27FC236}">
                <a16:creationId xmlns:a16="http://schemas.microsoft.com/office/drawing/2014/main" xmlns="" id="{007D6347-4075-8665-E71F-7A9AE0D18D9A}"/>
              </a:ext>
            </a:extLst>
          </p:cNvPr>
          <p:cNvSpPr txBox="1"/>
          <p:nvPr/>
        </p:nvSpPr>
        <p:spPr>
          <a:xfrm>
            <a:off x="362607" y="4091152"/>
            <a:ext cx="11414234" cy="1938992"/>
          </a:xfrm>
          <a:prstGeom prst="rect">
            <a:avLst/>
          </a:prstGeom>
          <a:solidFill>
            <a:schemeClr val="accent3">
              <a:lumMod val="20000"/>
              <a:lumOff val="80000"/>
            </a:schemeClr>
          </a:solidFill>
        </p:spPr>
        <p:txBody>
          <a:bodyPr wrap="square">
            <a:spAutoFit/>
          </a:bodyPr>
          <a:lstStyle/>
          <a:p>
            <a:pPr algn="just"/>
            <a:r>
              <a:rPr lang="vi-VN" sz="4000" b="0" i="0">
                <a:solidFill>
                  <a:srgbClr val="000000"/>
                </a:solidFill>
                <a:effectLst/>
                <a:latin typeface="+mn-lt"/>
              </a:rPr>
              <a:t>Gà mở đầu khúc nhạc “Bình minh” bằng tiết tấu nhanh,</a:t>
            </a:r>
            <a:r>
              <a:rPr lang="en-US" sz="4000" b="0" i="0">
                <a:solidFill>
                  <a:srgbClr val="FF0000"/>
                </a:solidFill>
                <a:effectLst/>
                <a:latin typeface="+mn-lt"/>
              </a:rPr>
              <a:t>  /</a:t>
            </a:r>
            <a:r>
              <a:rPr lang="vi-VN" sz="4000" b="0" i="0">
                <a:solidFill>
                  <a:srgbClr val="000000"/>
                </a:solidFill>
                <a:effectLst/>
                <a:latin typeface="+mn-lt"/>
              </a:rPr>
              <a:t> khoẻ,</a:t>
            </a:r>
            <a:r>
              <a:rPr lang="en-US" sz="4000" b="0" i="0">
                <a:solidFill>
                  <a:srgbClr val="FF0000"/>
                </a:solidFill>
                <a:effectLst/>
                <a:latin typeface="+mn-lt"/>
              </a:rPr>
              <a:t> /</a:t>
            </a:r>
            <a:r>
              <a:rPr lang="vi-VN" sz="4000" b="0" i="0">
                <a:solidFill>
                  <a:srgbClr val="000000"/>
                </a:solidFill>
                <a:effectLst/>
                <a:latin typeface="+mn-lt"/>
              </a:rPr>
              <a:t> đầy hứng khởi:</a:t>
            </a:r>
            <a:r>
              <a:rPr lang="en-US" sz="4000" b="0" i="0">
                <a:solidFill>
                  <a:srgbClr val="FF0000"/>
                </a:solidFill>
                <a:effectLst/>
                <a:latin typeface="+mn-lt"/>
              </a:rPr>
              <a:t> /</a:t>
            </a:r>
            <a:r>
              <a:rPr lang="vi-VN" sz="4000" b="0" i="0">
                <a:solidFill>
                  <a:srgbClr val="000000"/>
                </a:solidFill>
                <a:effectLst/>
                <a:latin typeface="+mn-lt"/>
              </a:rPr>
              <a:t> Tờ-réc... </a:t>
            </a:r>
            <a:r>
              <a:rPr lang="en-US" sz="4000" b="0" i="0">
                <a:solidFill>
                  <a:srgbClr val="FF0000"/>
                </a:solidFill>
                <a:effectLst/>
                <a:latin typeface="+mn-lt"/>
              </a:rPr>
              <a:t>/ </a:t>
            </a:r>
            <a:r>
              <a:rPr lang="vi-VN" sz="4000" b="0" i="0">
                <a:solidFill>
                  <a:srgbClr val="000000"/>
                </a:solidFill>
                <a:effectLst/>
                <a:latin typeface="+mn-lt"/>
              </a:rPr>
              <a:t>Tờ-re-te-te...</a:t>
            </a:r>
            <a:r>
              <a:rPr lang="en-US" sz="4000" b="0" i="0">
                <a:solidFill>
                  <a:srgbClr val="FF0000"/>
                </a:solidFill>
                <a:effectLst/>
                <a:latin typeface="+mn-lt"/>
              </a:rPr>
              <a:t> //</a:t>
            </a:r>
            <a:endParaRPr lang="en-US" sz="4000">
              <a:solidFill>
                <a:srgbClr val="FF0000"/>
              </a:solidFill>
            </a:endParaRPr>
          </a:p>
        </p:txBody>
      </p:sp>
    </p:spTree>
    <p:extLst>
      <p:ext uri="{BB962C8B-B14F-4D97-AF65-F5344CB8AC3E}">
        <p14:creationId xmlns:p14="http://schemas.microsoft.com/office/powerpoint/2010/main" xmlns="" val="15363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C44EEA-E0D8-0624-3BD5-160CE7A6F4B5}"/>
              </a:ext>
            </a:extLst>
          </p:cNvPr>
          <p:cNvGrpSpPr/>
          <p:nvPr/>
        </p:nvGrpSpPr>
        <p:grpSpPr>
          <a:xfrm>
            <a:off x="-177800" y="128494"/>
            <a:ext cx="12033877" cy="6612348"/>
            <a:chOff x="-177800" y="128494"/>
            <a:chExt cx="12033877" cy="6612348"/>
          </a:xfrm>
        </p:grpSpPr>
        <p:sp>
          <p:nvSpPr>
            <p:cNvPr id="6" name="TextBox 5">
              <a:extLst>
                <a:ext uri="{FF2B5EF4-FFF2-40B4-BE49-F238E27FC236}">
                  <a16:creationId xmlns:a16="http://schemas.microsoft.com/office/drawing/2014/main" xmlns="" id="{3DFFBB03-98D5-6820-4F93-89F8C5E0A6DC}"/>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a:solidFill>
                    <a:srgbClr val="000000"/>
                  </a:solidFill>
                  <a:effectLst/>
                  <a:latin typeface="+mn-lt"/>
                </a:rPr>
                <a:t>	</a:t>
              </a:r>
              <a:r>
                <a:rPr lang="vi-VN" sz="1900" b="0" i="0">
                  <a:solidFill>
                    <a:srgbClr val="000000"/>
                  </a:solidFill>
                  <a:effectLst/>
                  <a:latin typeface="+mn-lt"/>
                </a:rPr>
                <a:t>Hôm nay là ngày thi tốt nghiệp của các học trò thầy</a:t>
              </a:r>
              <a:r>
                <a:rPr lang="en-US" sz="1900" b="0" i="0">
                  <a:solidFill>
                    <a:srgbClr val="000000"/>
                  </a:solidFill>
                  <a:effectLst/>
                  <a:latin typeface="+mn-lt"/>
                </a:rPr>
                <a:t> </a:t>
              </a:r>
              <a:r>
                <a:rPr lang="vi-VN" sz="1900" b="0" i="0">
                  <a:solidFill>
                    <a:srgbClr val="000000"/>
                  </a:solidFill>
                  <a:effectLst/>
                  <a:latin typeface="+mn-lt"/>
                </a:rPr>
                <a:t>giáo vàng anh.</a:t>
              </a:r>
            </a:p>
            <a:p>
              <a:pPr marL="365760" algn="just" rtl="0"/>
              <a:r>
                <a:rPr lang="en-US" sz="1900" b="0" i="0">
                  <a:solidFill>
                    <a:srgbClr val="000000"/>
                  </a:solidFill>
                  <a:effectLst/>
                  <a:latin typeface="+mn-lt"/>
                </a:rPr>
                <a:t>	</a:t>
              </a:r>
              <a:r>
                <a:rPr lang="vi-VN" sz="1900" b="0" i="0">
                  <a:solidFill>
                    <a:srgbClr val="C00000"/>
                  </a:solidFill>
                  <a:effectLst/>
                  <a:latin typeface="+mn-lt"/>
                </a:rPr>
                <a:t>Ve sầu được thầy mời trình bày tác phẩm trước tiên. Mặc áo măng tô trong suốt, đôi mắt nâu</a:t>
              </a:r>
              <a:r>
                <a:rPr lang="en-US" sz="1900" b="0" i="0">
                  <a:solidFill>
                    <a:srgbClr val="C00000"/>
                  </a:solidFill>
                  <a:effectLst/>
                  <a:latin typeface="+mn-lt"/>
                </a:rPr>
                <a:t>         </a:t>
              </a:r>
              <a:r>
                <a:rPr lang="vi-VN" sz="1900" b="0" i="0">
                  <a:solidFill>
                    <a:srgbClr val="C00000"/>
                  </a:solidFill>
                  <a:effectLst/>
                  <a:latin typeface="+mn-lt"/>
                </a:rPr>
                <a:t> lấp lánh, đầy vẻ tự tin, ve sầu biểu diễn bản nhạc “Mùa hè”. Gian phòng tràn ngập âm thanh. Tiếng </a:t>
              </a:r>
              <a:r>
                <a:rPr lang="en-US" sz="1900" b="0" i="0">
                  <a:solidFill>
                    <a:srgbClr val="C00000"/>
                  </a:solidFill>
                  <a:effectLst/>
                  <a:latin typeface="+mn-lt"/>
                </a:rPr>
                <a:t>          </a:t>
              </a:r>
              <a:r>
                <a:rPr lang="vi-VN" sz="1900" b="0" i="0">
                  <a:solidFill>
                    <a:srgbClr val="C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a:solidFill>
                    <a:srgbClr val="000000"/>
                  </a:solidFill>
                  <a:effectLst/>
                  <a:latin typeface="+mn-lt"/>
                </a:rPr>
                <a:t>	</a:t>
              </a:r>
              <a:r>
                <a:rPr lang="vi-VN" sz="1900" b="0" i="0">
                  <a:solidFill>
                    <a:srgbClr val="00B05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a:solidFill>
                    <a:srgbClr val="000000"/>
                  </a:solidFill>
                  <a:effectLst/>
                  <a:latin typeface="+mn-lt"/>
                </a:rPr>
                <a:t>	</a:t>
              </a:r>
              <a:r>
                <a:rPr lang="vi-VN" sz="1900" b="0" i="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a:solidFill>
                    <a:srgbClr val="000000"/>
                  </a:solidFill>
                  <a:effectLst/>
                  <a:latin typeface="+mn-lt"/>
                </a:rPr>
                <a:t>ầ</a:t>
              </a:r>
              <a:r>
                <a:rPr lang="vi-VN" sz="1900" b="0" i="0">
                  <a:solidFill>
                    <a:srgbClr val="000000"/>
                  </a:solidFill>
                  <a:effectLst/>
                  <a:latin typeface="+mn-lt"/>
                </a:rPr>
                <a:t>y vàng anh nhoà đi.</a:t>
              </a:r>
            </a:p>
            <a:p>
              <a:pPr marL="365760" algn="just" rtl="0"/>
              <a:r>
                <a:rPr lang="en-US" sz="1900" b="0" i="0">
                  <a:solidFill>
                    <a:srgbClr val="7030A0"/>
                  </a:solidFill>
                  <a:effectLst/>
                  <a:latin typeface="+mn-lt"/>
                </a:rPr>
                <a:t>	</a:t>
              </a:r>
              <a:r>
                <a:rPr lang="vi-VN" sz="1900" b="0" i="0">
                  <a:solidFill>
                    <a:srgbClr val="7030A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a:solidFill>
                    <a:srgbClr val="7030A0"/>
                  </a:solidFill>
                  <a:effectLst/>
                  <a:latin typeface="+mn-lt"/>
                </a:rPr>
                <a:t>khoe sắc</a:t>
              </a:r>
              <a:r>
                <a:rPr lang="vi-VN" sz="1900" b="0" i="0">
                  <a:solidFill>
                    <a:srgbClr val="7030A0"/>
                  </a:solidFill>
                  <a:effectLst/>
                  <a:latin typeface="+mn-lt"/>
                </a:rPr>
                <a:t>...</a:t>
              </a:r>
            </a:p>
            <a:p>
              <a:pPr marL="365760" algn="just" rtl="0"/>
              <a:r>
                <a:rPr lang="en-US" sz="1900" b="0" i="0">
                  <a:solidFill>
                    <a:srgbClr val="000000"/>
                  </a:solidFill>
                  <a:effectLst/>
                  <a:latin typeface="+mn-lt"/>
                </a:rPr>
                <a:t>	</a:t>
              </a:r>
              <a:r>
                <a:rPr lang="vi-VN" sz="1900" b="0" i="0">
                  <a:solidFill>
                    <a:srgbClr val="0070C0"/>
                  </a:solidFill>
                  <a:effectLst/>
                  <a:latin typeface="+mn-lt"/>
                </a:rPr>
                <a:t>Thầy vàng anh đứng dậy, vẻ nghiêm trang. Các học trò im lặng, hồi hộp.</a:t>
              </a:r>
            </a:p>
            <a:p>
              <a:pPr marL="365760" algn="just" rtl="0"/>
              <a:r>
                <a:rPr lang="en-US" sz="1900" b="0" i="0">
                  <a:solidFill>
                    <a:srgbClr val="0070C0"/>
                  </a:solidFill>
                  <a:effectLst/>
                  <a:latin typeface="+mn-lt"/>
                </a:rPr>
                <a:t>	</a:t>
              </a:r>
              <a:r>
                <a:rPr lang="vi-VN" sz="1900" b="0" i="0">
                  <a:solidFill>
                    <a:srgbClr val="0070C0"/>
                  </a:solidFill>
                  <a:effectLst/>
                  <a:latin typeface="+mn-lt"/>
                </a:rPr>
                <a:t>- Th</a:t>
              </a:r>
              <a:r>
                <a:rPr lang="en-US" sz="1900" b="0" i="0">
                  <a:solidFill>
                    <a:srgbClr val="0070C0"/>
                  </a:solidFill>
                  <a:effectLst/>
                  <a:latin typeface="+mn-lt"/>
                </a:rPr>
                <a:t>ầ</a:t>
              </a:r>
              <a:r>
                <a:rPr lang="vi-VN" sz="1900" b="0" i="0">
                  <a:solidFill>
                    <a:srgbClr val="0070C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a:solidFill>
                  <a:srgbClr val="0070C0"/>
                </a:solidFill>
                <a:effectLst/>
                <a:latin typeface="+mn-lt"/>
              </a:endParaRPr>
            </a:p>
            <a:p>
              <a:pPr marL="365760" algn="r" rtl="0"/>
              <a:r>
                <a:rPr lang="en-US" sz="1900">
                  <a:latin typeface="+mn-lt"/>
                </a:rPr>
                <a:t>(Theo Nguyễn Phan Hách)</a:t>
              </a:r>
              <a:endParaRPr lang="vi-VN" sz="1900" b="0" i="0">
                <a:solidFill>
                  <a:srgbClr val="000000"/>
                </a:solidFill>
                <a:effectLst/>
                <a:latin typeface="+mn-lt"/>
              </a:endParaRPr>
            </a:p>
          </p:txBody>
        </p:sp>
        <p:sp>
          <p:nvSpPr>
            <p:cNvPr id="7" name="TextBox 6">
              <a:extLst>
                <a:ext uri="{FF2B5EF4-FFF2-40B4-BE49-F238E27FC236}">
                  <a16:creationId xmlns:a16="http://schemas.microsoft.com/office/drawing/2014/main" xmlns="" id="{27A0A19F-E8F8-4791-2DE2-C77822AC85F0}"/>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272396" y="97716"/>
            <a:ext cx="2205781" cy="584775"/>
            <a:chOff x="752815" y="767254"/>
            <a:chExt cx="2205781" cy="584775"/>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Đọc nối tiếp </a:t>
              </a:r>
            </a:p>
          </p:txBody>
        </p:sp>
      </p:grpSp>
    </p:spTree>
    <p:extLst>
      <p:ext uri="{BB962C8B-B14F-4D97-AF65-F5344CB8AC3E}">
        <p14:creationId xmlns:p14="http://schemas.microsoft.com/office/powerpoint/2010/main" xmlns="" val="21498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3C77FA-CDDD-73D7-88AC-52A1AADD0F3F}"/>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THI NHẠC</a:t>
            </a:r>
          </a:p>
          <a:p>
            <a:pPr algn="ctr"/>
            <a:r>
              <a:rPr lang="en-US" sz="4400" b="1"/>
              <a:t>                    </a:t>
            </a:r>
            <a:r>
              <a:rPr lang="en-US" sz="3600" b="1"/>
              <a:t>(Theo Nguyễn Phan Hách)</a:t>
            </a:r>
            <a:endParaRPr lang="en-US" sz="5400" b="1"/>
          </a:p>
        </p:txBody>
      </p:sp>
      <p:grpSp>
        <p:nvGrpSpPr>
          <p:cNvPr id="4" name="Group 3">
            <a:extLst>
              <a:ext uri="{FF2B5EF4-FFF2-40B4-BE49-F238E27FC236}">
                <a16:creationId xmlns:a16="http://schemas.microsoft.com/office/drawing/2014/main" xmlns=""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xmlns=""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nối tiếp theo nhóm</a:t>
              </a:r>
            </a:p>
          </p:txBody>
        </p:sp>
      </p:grpSp>
      <p:pic>
        <p:nvPicPr>
          <p:cNvPr id="8" name="Picture 7">
            <a:extLst>
              <a:ext uri="{FF2B5EF4-FFF2-40B4-BE49-F238E27FC236}">
                <a16:creationId xmlns:a16="http://schemas.microsoft.com/office/drawing/2014/main" xmlns="" id="{16890EF6-9A37-4D75-C27F-D2316CEB7019}"/>
              </a:ext>
            </a:extLst>
          </p:cNvPr>
          <p:cNvPicPr>
            <a:picLocks noChangeAspect="1"/>
          </p:cNvPicPr>
          <p:nvPr/>
        </p:nvPicPr>
        <p:blipFill>
          <a:blip r:embed="rId3"/>
          <a:stretch>
            <a:fillRect/>
          </a:stretch>
        </p:blipFill>
        <p:spPr>
          <a:xfrm>
            <a:off x="4383682" y="478987"/>
            <a:ext cx="3394474" cy="3394474"/>
          </a:xfrm>
          <a:prstGeom prst="rect">
            <a:avLst/>
          </a:prstGeom>
        </p:spPr>
      </p:pic>
    </p:spTree>
    <p:extLst>
      <p:ext uri="{BB962C8B-B14F-4D97-AF65-F5344CB8AC3E}">
        <p14:creationId xmlns:p14="http://schemas.microsoft.com/office/powerpoint/2010/main" xmlns="" val="1755847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xmlns=""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thầm cá nhân</a:t>
              </a:r>
            </a:p>
          </p:txBody>
        </p:sp>
      </p:grpSp>
      <p:pic>
        <p:nvPicPr>
          <p:cNvPr id="7" name="Picture 6">
            <a:extLst>
              <a:ext uri="{FF2B5EF4-FFF2-40B4-BE49-F238E27FC236}">
                <a16:creationId xmlns:a16="http://schemas.microsoft.com/office/drawing/2014/main" xmlns="" id="{123331E7-943D-2E5D-38FF-21D5EC05E518}"/>
              </a:ext>
            </a:extLst>
          </p:cNvPr>
          <p:cNvPicPr>
            <a:picLocks noChangeAspect="1"/>
          </p:cNvPicPr>
          <p:nvPr/>
        </p:nvPicPr>
        <p:blipFill>
          <a:blip r:embed="rId3"/>
          <a:stretch>
            <a:fillRect/>
          </a:stretch>
        </p:blipFill>
        <p:spPr>
          <a:xfrm>
            <a:off x="4322283" y="659641"/>
            <a:ext cx="3517263" cy="3517263"/>
          </a:xfrm>
          <a:prstGeom prst="rect">
            <a:avLst/>
          </a:prstGeom>
        </p:spPr>
      </p:pic>
      <p:sp>
        <p:nvSpPr>
          <p:cNvPr id="2" name="TextBox 1">
            <a:extLst>
              <a:ext uri="{FF2B5EF4-FFF2-40B4-BE49-F238E27FC236}">
                <a16:creationId xmlns:a16="http://schemas.microsoft.com/office/drawing/2014/main" xmlns="" id="{CA236272-7B0D-340F-6D67-C208095F899E}"/>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THI NHẠC</a:t>
            </a:r>
          </a:p>
          <a:p>
            <a:pPr algn="ctr"/>
            <a:r>
              <a:rPr lang="en-US" sz="4400" b="1"/>
              <a:t>                    </a:t>
            </a:r>
            <a:r>
              <a:rPr lang="en-US" sz="3600" b="1"/>
              <a:t>(Theo Nguyễn Phan Hách)</a:t>
            </a:r>
            <a:endParaRPr lang="en-US" sz="5400" b="1"/>
          </a:p>
        </p:txBody>
      </p:sp>
    </p:spTree>
    <p:extLst>
      <p:ext uri="{BB962C8B-B14F-4D97-AF65-F5344CB8AC3E}">
        <p14:creationId xmlns:p14="http://schemas.microsoft.com/office/powerpoint/2010/main" xmlns="" val="3699189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E59555E-0221-7DF2-A4AF-2FCDBC712D4E}"/>
              </a:ext>
            </a:extLst>
          </p:cNvPr>
          <p:cNvGrpSpPr/>
          <p:nvPr/>
        </p:nvGrpSpPr>
        <p:grpSpPr>
          <a:xfrm>
            <a:off x="-1020235" y="1796889"/>
            <a:ext cx="5510592" cy="758669"/>
            <a:chOff x="752815" y="767254"/>
            <a:chExt cx="2205781" cy="584775"/>
          </a:xfrm>
        </p:grpSpPr>
        <p:sp>
          <p:nvSpPr>
            <p:cNvPr id="5" name="Google Shape;4306;p14">
              <a:extLst>
                <a:ext uri="{FF2B5EF4-FFF2-40B4-BE49-F238E27FC236}">
                  <a16:creationId xmlns:a16="http://schemas.microsoft.com/office/drawing/2014/main" xmlns=""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theo nhóm trước lớp</a:t>
              </a:r>
            </a:p>
          </p:txBody>
        </p:sp>
      </p:grpSp>
      <p:pic>
        <p:nvPicPr>
          <p:cNvPr id="14" name="Picture 13">
            <a:extLst>
              <a:ext uri="{FF2B5EF4-FFF2-40B4-BE49-F238E27FC236}">
                <a16:creationId xmlns:a16="http://schemas.microsoft.com/office/drawing/2014/main" xmlns="" id="{8573FA86-F8E4-3F6E-109E-C6E2C889A75C}"/>
              </a:ext>
            </a:extLst>
          </p:cNvPr>
          <p:cNvPicPr>
            <a:picLocks noChangeAspect="1"/>
          </p:cNvPicPr>
          <p:nvPr/>
        </p:nvPicPr>
        <p:blipFill>
          <a:blip r:embed="rId3"/>
          <a:stretch>
            <a:fillRect/>
          </a:stretch>
        </p:blipFill>
        <p:spPr>
          <a:xfrm>
            <a:off x="4561052" y="1155188"/>
            <a:ext cx="3039733" cy="2800737"/>
          </a:xfrm>
          <a:prstGeom prst="rect">
            <a:avLst/>
          </a:prstGeom>
        </p:spPr>
      </p:pic>
      <p:sp>
        <p:nvSpPr>
          <p:cNvPr id="2" name="TextBox 1">
            <a:extLst>
              <a:ext uri="{FF2B5EF4-FFF2-40B4-BE49-F238E27FC236}">
                <a16:creationId xmlns:a16="http://schemas.microsoft.com/office/drawing/2014/main" xmlns="" id="{89B2A5D3-0811-891D-9CCC-3D5CEA3F4A1E}"/>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THI NHẠC</a:t>
            </a:r>
          </a:p>
          <a:p>
            <a:pPr algn="ctr"/>
            <a:r>
              <a:rPr lang="en-US" sz="4400" b="1"/>
              <a:t>                    </a:t>
            </a:r>
            <a:r>
              <a:rPr lang="en-US" sz="3600" b="1"/>
              <a:t>(Theo Nguyễn Phan Hách)</a:t>
            </a:r>
            <a:endParaRPr lang="en-US" sz="5400" b="1"/>
          </a:p>
        </p:txBody>
      </p:sp>
    </p:spTree>
    <p:extLst>
      <p:ext uri="{BB962C8B-B14F-4D97-AF65-F5344CB8AC3E}">
        <p14:creationId xmlns:p14="http://schemas.microsoft.com/office/powerpoint/2010/main" xmlns="" val="2039713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B2F39E-C924-C715-14B2-7ECC6407B555}"/>
              </a:ext>
            </a:extLst>
          </p:cNvPr>
          <p:cNvSpPr txBox="1"/>
          <p:nvPr/>
        </p:nvSpPr>
        <p:spPr>
          <a:xfrm>
            <a:off x="-1132227" y="1967457"/>
            <a:ext cx="9658350" cy="1015663"/>
          </a:xfrm>
          <a:prstGeom prst="rect">
            <a:avLst/>
          </a:prstGeom>
          <a:noFill/>
        </p:spPr>
        <p:txBody>
          <a:bodyPr wrap="square">
            <a:spAutoFit/>
          </a:bodyPr>
          <a:lstStyle/>
          <a:p>
            <a:pPr algn="ctr"/>
            <a:r>
              <a:rPr lang="en-US" sz="6000" b="1">
                <a:solidFill>
                  <a:srgbClr val="C00000"/>
                </a:solidFill>
              </a:rPr>
              <a:t>NHẬN XÉT</a:t>
            </a:r>
            <a:endParaRPr lang="en-US" sz="5400" b="1"/>
          </a:p>
        </p:txBody>
      </p:sp>
      <p:pic>
        <p:nvPicPr>
          <p:cNvPr id="2050" name="Picture 2" descr="8 Teacher cartoon ideas | teacher cartoon, cartoon, character design">
            <a:extLst>
              <a:ext uri="{FF2B5EF4-FFF2-40B4-BE49-F238E27FC236}">
                <a16:creationId xmlns:a16="http://schemas.microsoft.com/office/drawing/2014/main" xmlns="" id="{39022B22-F473-B89F-4ECC-2A15DC9B301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11472" y="1095375"/>
            <a:ext cx="4586579" cy="5762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8835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ABCEB9-167C-021F-B38B-52BF3B54C9D5}"/>
              </a:ext>
            </a:extLst>
          </p:cNvPr>
          <p:cNvSpPr txBox="1"/>
          <p:nvPr/>
        </p:nvSpPr>
        <p:spPr>
          <a:xfrm>
            <a:off x="1251743" y="1351979"/>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xmlns="" id="{8ED7E232-7B5D-544F-7F63-6DC9A1444275}"/>
              </a:ext>
            </a:extLst>
          </p:cNvPr>
          <p:cNvPicPr>
            <a:picLocks noChangeAspect="1"/>
          </p:cNvPicPr>
          <p:nvPr/>
        </p:nvPicPr>
        <p:blipFill>
          <a:blip r:embed="rId2"/>
          <a:stretch>
            <a:fillRect/>
          </a:stretch>
        </p:blipFill>
        <p:spPr>
          <a:xfrm>
            <a:off x="3797406" y="2841174"/>
            <a:ext cx="4567025" cy="4328302"/>
          </a:xfrm>
          <a:prstGeom prst="rect">
            <a:avLst/>
          </a:prstGeom>
        </p:spPr>
      </p:pic>
    </p:spTree>
    <p:extLst>
      <p:ext uri="{BB962C8B-B14F-4D97-AF65-F5344CB8AC3E}">
        <p14:creationId xmlns:p14="http://schemas.microsoft.com/office/powerpoint/2010/main" xmlns="" val="1713683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891"/>
            <a:ext cx="12162892" cy="6841626"/>
          </a:xfrm>
          <a:prstGeom prst="rect">
            <a:avLst/>
          </a:prstGeom>
        </p:spPr>
      </p:pic>
      <p:pic>
        <p:nvPicPr>
          <p:cNvPr id="121" name="Picture 120"/>
          <p:cNvPicPr>
            <a:picLocks noChangeAspect="1"/>
          </p:cNvPicPr>
          <p:nvPr/>
        </p:nvPicPr>
        <p:blipFill>
          <a:blip r:embed="rId5"/>
          <a:stretch>
            <a:fillRect/>
          </a:stretch>
        </p:blipFill>
        <p:spPr>
          <a:xfrm>
            <a:off x="5947322" y="4487933"/>
            <a:ext cx="362209" cy="335179"/>
          </a:xfrm>
          <a:prstGeom prst="rect">
            <a:avLst/>
          </a:prstGeom>
        </p:spPr>
      </p:pic>
      <p:pic>
        <p:nvPicPr>
          <p:cNvPr id="60" name="Picture 59"/>
          <p:cNvPicPr>
            <a:picLocks noChangeAspect="1"/>
          </p:cNvPicPr>
          <p:nvPr/>
        </p:nvPicPr>
        <p:blipFill>
          <a:blip r:embed="rId5"/>
          <a:stretch>
            <a:fillRect/>
          </a:stretch>
        </p:blipFill>
        <p:spPr>
          <a:xfrm>
            <a:off x="5880505" y="4487933"/>
            <a:ext cx="362209" cy="335179"/>
          </a:xfrm>
          <a:prstGeom prst="rect">
            <a:avLst/>
          </a:prstGeom>
        </p:spPr>
      </p:pic>
      <p:pic>
        <p:nvPicPr>
          <p:cNvPr id="74" name="Picture 73"/>
          <p:cNvPicPr>
            <a:picLocks noChangeAspect="1"/>
          </p:cNvPicPr>
          <p:nvPr/>
        </p:nvPicPr>
        <p:blipFill>
          <a:blip r:embed="rId5"/>
          <a:stretch>
            <a:fillRect/>
          </a:stretch>
        </p:blipFill>
        <p:spPr>
          <a:xfrm>
            <a:off x="4032507" y="3002386"/>
            <a:ext cx="362209" cy="335179"/>
          </a:xfrm>
          <a:prstGeom prst="rect">
            <a:avLst/>
          </a:prstGeom>
        </p:spPr>
      </p:pic>
      <p:pic>
        <p:nvPicPr>
          <p:cNvPr id="78" name="NAM">
            <a:hlinkClick r:id="" action="ppaction://noaction"/>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90813" y="4147138"/>
            <a:ext cx="907239" cy="836174"/>
          </a:xfrm>
          <a:prstGeom prst="rect">
            <a:avLst/>
          </a:prstGeom>
        </p:spPr>
      </p:pic>
      <p:pic>
        <p:nvPicPr>
          <p:cNvPr id="79" name="NAM"/>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20625" y="2034030"/>
            <a:ext cx="347719" cy="320481"/>
          </a:xfrm>
          <a:prstGeom prst="rect">
            <a:avLst/>
          </a:prstGeom>
        </p:spPr>
      </p:pic>
      <p:pic>
        <p:nvPicPr>
          <p:cNvPr id="75" name="NAM">
            <a:hlinkClick r:id="" action="ppaction://noaction"/>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20829" y="2684653"/>
            <a:ext cx="626940" cy="577832"/>
          </a:xfrm>
          <a:prstGeom prst="rect">
            <a:avLst/>
          </a:prstGeom>
        </p:spPr>
      </p:pic>
      <p:pic>
        <p:nvPicPr>
          <p:cNvPr id="76" name="NAM">
            <a:hlinkClick r:id="" action="ppaction://noaction"/>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803029" y="3212374"/>
            <a:ext cx="755937" cy="696724"/>
          </a:xfrm>
          <a:prstGeom prst="rect">
            <a:avLst/>
          </a:prstGeom>
        </p:spPr>
      </p:pic>
      <p:pic>
        <p:nvPicPr>
          <p:cNvPr id="77" name="NAM">
            <a:hlinkClick r:id="" action="ppaction://noaction"/>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523061" y="3262484"/>
            <a:ext cx="609445" cy="554317"/>
          </a:xfrm>
          <a:prstGeom prst="rect">
            <a:avLst/>
          </a:prstGeom>
        </p:spPr>
      </p:pic>
      <p:pic>
        <p:nvPicPr>
          <p:cNvPr id="142" name="HUYENHANGRAO"/>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13"/>
          <a:srcRect l="17453" t="12970" r="17974" b="19709"/>
          <a:stretch/>
        </p:blipFill>
        <p:spPr>
          <a:xfrm>
            <a:off x="6461433" y="3967609"/>
            <a:ext cx="1896723" cy="2137132"/>
          </a:xfrm>
          <a:prstGeom prst="rect">
            <a:avLst/>
          </a:prstGeom>
        </p:spPr>
      </p:pic>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14"/>
          <a:stretch>
            <a:fillRect/>
          </a:stretch>
        </p:blipFill>
        <p:spPr>
          <a:xfrm>
            <a:off x="6460378" y="3969029"/>
            <a:ext cx="1892151" cy="2134292"/>
          </a:xfrm>
          <a:prstGeom prst="rect">
            <a:avLst/>
          </a:prstGeom>
        </p:spPr>
      </p:pic>
      <p:sp>
        <p:nvSpPr>
          <p:cNvPr id="19" name="Rectangle 18">
            <a:extLst>
              <a:ext uri="{FF2B5EF4-FFF2-40B4-BE49-F238E27FC236}">
                <a16:creationId xmlns:a16="http://schemas.microsoft.com/office/drawing/2014/main" xmlns="" id="{9B319D77-5C71-4D94-A35E-D635C6D430E6}"/>
              </a:ext>
            </a:extLst>
          </p:cNvPr>
          <p:cNvSpPr/>
          <p:nvPr/>
        </p:nvSpPr>
        <p:spPr>
          <a:xfrm>
            <a:off x="2494484" y="2351211"/>
            <a:ext cx="6648395" cy="2608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912114">
              <a:buClrTx/>
            </a:pPr>
            <a:r>
              <a:rPr lang="en-US" sz="367479"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Game: </a:t>
            </a:r>
          </a:p>
          <a:p>
            <a:pPr algn="ctr" defTabSz="912114">
              <a:buClrTx/>
            </a:pPr>
            <a:r>
              <a:rPr lang="en-US" sz="367479"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Cùng nhím con hái nấm</a:t>
            </a:r>
          </a:p>
        </p:txBody>
      </p:sp>
      <p:pic>
        <p:nvPicPr>
          <p:cNvPr id="44" name="PA_59afa2ffbebc8">
            <a:hlinkClick r:id="" action="ppaction://media"/>
            <a:extLst>
              <a:ext uri="{FF2B5EF4-FFF2-40B4-BE49-F238E27FC236}">
                <a16:creationId xmlns:a16="http://schemas.microsoft.com/office/drawing/2014/main" xmlns="" id="{BD512EAE-F4E9-46F4-B4A4-766D81B64AC4}"/>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a:stretch>
            <a:fillRect/>
          </a:stretch>
        </p:blipFill>
        <p:spPr>
          <a:xfrm>
            <a:off x="-1193255" y="3961236"/>
            <a:ext cx="608092" cy="608092"/>
          </a:xfrm>
          <a:prstGeom prst="rect">
            <a:avLst/>
          </a:prstGeom>
        </p:spPr>
      </p:pic>
      <p:sp>
        <p:nvSpPr>
          <p:cNvPr id="20" name="Google Shape;4171;p44">
            <a:extLst>
              <a:ext uri="{FF2B5EF4-FFF2-40B4-BE49-F238E27FC236}">
                <a16:creationId xmlns:a16="http://schemas.microsoft.com/office/drawing/2014/main" xmlns="" id="{143EE7CF-F01E-6B3B-53C8-C3975FB9B40D}"/>
              </a:ext>
            </a:extLst>
          </p:cNvPr>
          <p:cNvSpPr/>
          <p:nvPr/>
        </p:nvSpPr>
        <p:spPr>
          <a:xfrm>
            <a:off x="2565052" y="292350"/>
            <a:ext cx="7031734" cy="1685845"/>
          </a:xfrm>
          <a:prstGeom prst="roundRect">
            <a:avLst>
              <a:gd name="adj" fmla="val 20578"/>
            </a:avLst>
          </a:prstGeom>
          <a:solidFill>
            <a:schemeClr val="dk1"/>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4400" b="1" dirty="0" err="1" smtClean="0">
                <a:solidFill>
                  <a:srgbClr val="FF0000"/>
                </a:solidFill>
                <a:latin typeface="+mj-lt"/>
                <a:ea typeface="AvantGarde" panose="00000400000000000000" pitchFamily="2" charset="0"/>
                <a:cs typeface="AvantGarde" panose="00000400000000000000" pitchFamily="2" charset="0"/>
              </a:rPr>
              <a:t>Hái</a:t>
            </a:r>
            <a:r>
              <a:rPr lang="en-US" sz="4400" b="1" dirty="0" smtClean="0">
                <a:solidFill>
                  <a:srgbClr val="FF0000"/>
                </a:solidFill>
                <a:latin typeface="+mj-lt"/>
                <a:ea typeface="AvantGarde" panose="00000400000000000000" pitchFamily="2" charset="0"/>
                <a:cs typeface="AvantGarde" panose="00000400000000000000" pitchFamily="2" charset="0"/>
              </a:rPr>
              <a:t> </a:t>
            </a:r>
            <a:r>
              <a:rPr lang="en-US" sz="4400" b="1" dirty="0" err="1" smtClean="0">
                <a:solidFill>
                  <a:srgbClr val="FF0000"/>
                </a:solidFill>
                <a:latin typeface="+mj-lt"/>
                <a:ea typeface="AvantGarde" panose="00000400000000000000" pitchFamily="2" charset="0"/>
                <a:cs typeface="AvantGarde" panose="00000400000000000000" pitchFamily="2" charset="0"/>
              </a:rPr>
              <a:t>nấm</a:t>
            </a:r>
            <a:r>
              <a:rPr lang="en-US" sz="4400" b="1" dirty="0" smtClean="0">
                <a:solidFill>
                  <a:srgbClr val="FF0000"/>
                </a:solidFill>
                <a:latin typeface="+mj-lt"/>
                <a:ea typeface="AvantGarde" panose="00000400000000000000" pitchFamily="2" charset="0"/>
                <a:cs typeface="AvantGarde" panose="00000400000000000000" pitchFamily="2" charset="0"/>
              </a:rPr>
              <a:t> </a:t>
            </a:r>
            <a:r>
              <a:rPr lang="en-US" sz="4400" b="1" dirty="0" err="1" smtClean="0">
                <a:solidFill>
                  <a:srgbClr val="FF0000"/>
                </a:solidFill>
                <a:latin typeface="+mj-lt"/>
                <a:ea typeface="AvantGarde" panose="00000400000000000000" pitchFamily="2" charset="0"/>
                <a:cs typeface="AvantGarde" panose="00000400000000000000" pitchFamily="2" charset="0"/>
              </a:rPr>
              <a:t>cùng</a:t>
            </a:r>
            <a:r>
              <a:rPr lang="en-US" sz="4400" b="1" dirty="0" smtClean="0">
                <a:solidFill>
                  <a:srgbClr val="FF0000"/>
                </a:solidFill>
                <a:latin typeface="+mj-lt"/>
                <a:ea typeface="AvantGarde" panose="00000400000000000000" pitchFamily="2" charset="0"/>
                <a:cs typeface="AvantGarde" panose="00000400000000000000" pitchFamily="2" charset="0"/>
              </a:rPr>
              <a:t> </a:t>
            </a:r>
            <a:r>
              <a:rPr lang="en-US" sz="4400" b="1" dirty="0" err="1" smtClean="0">
                <a:solidFill>
                  <a:srgbClr val="FF0000"/>
                </a:solidFill>
                <a:latin typeface="+mj-lt"/>
                <a:ea typeface="AvantGarde" panose="00000400000000000000" pitchFamily="2" charset="0"/>
                <a:cs typeface="AvantGarde" panose="00000400000000000000" pitchFamily="2" charset="0"/>
              </a:rPr>
              <a:t>nhím</a:t>
            </a:r>
            <a:endParaRPr sz="4400" b="1">
              <a:solidFill>
                <a:srgbClr val="FF0000"/>
              </a:solidFill>
              <a:latin typeface="+mj-lt"/>
            </a:endParaRPr>
          </a:p>
        </p:txBody>
      </p:sp>
    </p:spTree>
    <p:extLst>
      <p:ext uri="{BB962C8B-B14F-4D97-AF65-F5344CB8AC3E}">
        <p14:creationId xmlns:p14="http://schemas.microsoft.com/office/powerpoint/2010/main" xmlns="" val="304192780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i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12" fill="hold" display="0">
                  <p:stCondLst>
                    <p:cond delay="indefinite"/>
                  </p:stCondLst>
                  <p:endCondLst>
                    <p:cond evt="onStopAudio" delay="0">
                      <p:tgtEl>
                        <p:sldTgt/>
                      </p:tgtEl>
                    </p:cond>
                  </p:endCondLst>
                </p:cTn>
                <p:tgtEl>
                  <p:spTgt spid="44"/>
                </p:tgtEl>
              </p:cMediaNode>
            </p:video>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5067148-5232-059F-C011-B61397EDD01C}"/>
              </a:ext>
            </a:extLst>
          </p:cNvPr>
          <p:cNvGrpSpPr/>
          <p:nvPr/>
        </p:nvGrpSpPr>
        <p:grpSpPr>
          <a:xfrm>
            <a:off x="-177800" y="128494"/>
            <a:ext cx="12033877" cy="6612348"/>
            <a:chOff x="-177800" y="128494"/>
            <a:chExt cx="12033877" cy="6612348"/>
          </a:xfrm>
        </p:grpSpPr>
        <p:sp>
          <p:nvSpPr>
            <p:cNvPr id="7" name="TextBox 6">
              <a:extLst>
                <a:ext uri="{FF2B5EF4-FFF2-40B4-BE49-F238E27FC236}">
                  <a16:creationId xmlns:a16="http://schemas.microsoft.com/office/drawing/2014/main" xmlns="" id="{78EFFFCB-ED50-6954-8D23-4BEEEDE6FE0A}"/>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a:solidFill>
                    <a:srgbClr val="000000"/>
                  </a:solidFill>
                  <a:effectLst/>
                  <a:latin typeface="+mn-lt"/>
                </a:rPr>
                <a:t>	</a:t>
              </a:r>
              <a:r>
                <a:rPr lang="vi-VN" sz="1900" b="0" i="0">
                  <a:solidFill>
                    <a:srgbClr val="000000"/>
                  </a:solidFill>
                  <a:effectLst/>
                  <a:latin typeface="+mn-lt"/>
                </a:rPr>
                <a:t>Hôm nay là ngày thi tốt nghiệp của các học trò thầy</a:t>
              </a:r>
              <a:r>
                <a:rPr lang="en-US" sz="1900" b="0" i="0">
                  <a:solidFill>
                    <a:srgbClr val="000000"/>
                  </a:solidFill>
                  <a:effectLst/>
                  <a:latin typeface="+mn-lt"/>
                </a:rPr>
                <a:t> </a:t>
              </a:r>
              <a:r>
                <a:rPr lang="vi-VN" sz="1900" b="0" i="0">
                  <a:solidFill>
                    <a:srgbClr val="000000"/>
                  </a:solidFill>
                  <a:effectLst/>
                  <a:latin typeface="+mn-lt"/>
                </a:rPr>
                <a:t>giáo vàng anh.</a:t>
              </a:r>
            </a:p>
            <a:p>
              <a:pPr marL="365760" algn="just" rtl="0"/>
              <a:r>
                <a:rPr lang="en-US" sz="1900" b="0" i="0">
                  <a:solidFill>
                    <a:srgbClr val="000000"/>
                  </a:solidFill>
                  <a:effectLst/>
                  <a:latin typeface="+mn-lt"/>
                </a:rPr>
                <a:t>	</a:t>
              </a:r>
              <a:r>
                <a:rPr lang="vi-VN" sz="1900" b="0" i="0">
                  <a:solidFill>
                    <a:srgbClr val="000000"/>
                  </a:solidFill>
                  <a:effectLst/>
                  <a:latin typeface="+mn-lt"/>
                </a:rPr>
                <a:t>Ve sầu được thầy mời trình bày tác phẩm trước tiên. Mặc áo măng tô trong suốt, đôi mắt nâu</a:t>
              </a:r>
              <a:r>
                <a:rPr lang="en-US" sz="1900" b="0" i="0">
                  <a:solidFill>
                    <a:srgbClr val="000000"/>
                  </a:solidFill>
                  <a:effectLst/>
                  <a:latin typeface="+mn-lt"/>
                </a:rPr>
                <a:t>         </a:t>
              </a:r>
              <a:r>
                <a:rPr lang="vi-VN" sz="1900" b="0" i="0">
                  <a:solidFill>
                    <a:srgbClr val="000000"/>
                  </a:solidFill>
                  <a:effectLst/>
                  <a:latin typeface="+mn-lt"/>
                </a:rPr>
                <a:t> lấp lánh, đầy vẻ tự tin, ve sầu biểu diễn bản nhạc “Mùa hè”. Gian phòng tràn ngập âm thanh. Tiếng </a:t>
              </a:r>
              <a:r>
                <a:rPr lang="en-US" sz="1900" b="0" i="0">
                  <a:solidFill>
                    <a:srgbClr val="000000"/>
                  </a:solidFill>
                  <a:effectLst/>
                  <a:latin typeface="+mn-lt"/>
                </a:rPr>
                <a:t>          </a:t>
              </a:r>
              <a:r>
                <a:rPr lang="vi-VN" sz="1900" b="0" i="0">
                  <a:solidFill>
                    <a:srgbClr val="0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a:solidFill>
                    <a:srgbClr val="000000"/>
                  </a:solidFill>
                  <a:effectLst/>
                  <a:latin typeface="+mn-lt"/>
                </a:rPr>
                <a:t>	</a:t>
              </a:r>
              <a:r>
                <a:rPr lang="vi-VN" sz="1900" b="0" i="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a:solidFill>
                    <a:srgbClr val="000000"/>
                  </a:solidFill>
                  <a:effectLst/>
                  <a:latin typeface="+mn-lt"/>
                </a:rPr>
                <a:t>	</a:t>
              </a:r>
              <a:r>
                <a:rPr lang="vi-VN" sz="1900" b="0" i="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a:solidFill>
                    <a:srgbClr val="000000"/>
                  </a:solidFill>
                  <a:effectLst/>
                  <a:latin typeface="+mn-lt"/>
                </a:rPr>
                <a:t>ầ</a:t>
              </a:r>
              <a:r>
                <a:rPr lang="vi-VN" sz="1900" b="0" i="0">
                  <a:solidFill>
                    <a:srgbClr val="000000"/>
                  </a:solidFill>
                  <a:effectLst/>
                  <a:latin typeface="+mn-lt"/>
                </a:rPr>
                <a:t>y vàng anh nhoà đi.</a:t>
              </a:r>
            </a:p>
            <a:p>
              <a:pPr marL="365760" algn="just" rtl="0"/>
              <a:r>
                <a:rPr lang="en-US" sz="1900" b="0" i="0">
                  <a:solidFill>
                    <a:srgbClr val="000000"/>
                  </a:solidFill>
                  <a:effectLst/>
                  <a:latin typeface="+mn-lt"/>
                </a:rPr>
                <a:t>	</a:t>
              </a:r>
              <a:r>
                <a:rPr lang="vi-VN" sz="1900" b="0" i="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a:solidFill>
                    <a:srgbClr val="000000"/>
                  </a:solidFill>
                  <a:effectLst/>
                  <a:latin typeface="+mn-lt"/>
                </a:rPr>
                <a:t>khoe sắc</a:t>
              </a:r>
              <a:r>
                <a:rPr lang="vi-VN" sz="1900" b="0" i="0">
                  <a:solidFill>
                    <a:srgbClr val="000000"/>
                  </a:solidFill>
                  <a:effectLst/>
                  <a:latin typeface="+mn-lt"/>
                </a:rPr>
                <a:t>...</a:t>
              </a:r>
            </a:p>
            <a:p>
              <a:pPr marL="365760" algn="just" rtl="0"/>
              <a:r>
                <a:rPr lang="en-US" sz="1900" b="0" i="0">
                  <a:solidFill>
                    <a:srgbClr val="000000"/>
                  </a:solidFill>
                  <a:effectLst/>
                  <a:latin typeface="+mn-lt"/>
                </a:rPr>
                <a:t>	</a:t>
              </a:r>
              <a:r>
                <a:rPr lang="vi-VN" sz="1900" b="0" i="0">
                  <a:solidFill>
                    <a:srgbClr val="000000"/>
                  </a:solidFill>
                  <a:effectLst/>
                  <a:latin typeface="+mn-lt"/>
                </a:rPr>
                <a:t>Thầy vàng anh đứng dậy, vẻ nghiêm trang. Các học trò im lặng, hồi hộp.</a:t>
              </a:r>
            </a:p>
            <a:p>
              <a:pPr marL="365760" algn="just" rtl="0"/>
              <a:r>
                <a:rPr lang="en-US" sz="1900" b="0" i="0">
                  <a:solidFill>
                    <a:srgbClr val="000000"/>
                  </a:solidFill>
                  <a:effectLst/>
                  <a:latin typeface="+mn-lt"/>
                </a:rPr>
                <a:t>	</a:t>
              </a:r>
              <a:r>
                <a:rPr lang="vi-VN" sz="1900" b="0" i="0">
                  <a:solidFill>
                    <a:srgbClr val="000000"/>
                  </a:solidFill>
                  <a:effectLst/>
                  <a:latin typeface="+mn-lt"/>
                </a:rPr>
                <a:t>- Th</a:t>
              </a:r>
              <a:r>
                <a:rPr lang="en-US" sz="1900" b="0" i="0">
                  <a:solidFill>
                    <a:srgbClr val="000000"/>
                  </a:solidFill>
                  <a:effectLst/>
                  <a:latin typeface="+mn-lt"/>
                </a:rPr>
                <a:t>ầ</a:t>
              </a:r>
              <a:r>
                <a:rPr lang="vi-VN" sz="1900" b="0" i="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a:solidFill>
                  <a:srgbClr val="000000"/>
                </a:solidFill>
                <a:effectLst/>
                <a:latin typeface="+mn-lt"/>
              </a:endParaRPr>
            </a:p>
            <a:p>
              <a:pPr marL="365760" algn="r" rtl="0"/>
              <a:r>
                <a:rPr lang="en-US" sz="1900">
                  <a:latin typeface="+mn-lt"/>
                </a:rPr>
                <a:t>(Theo Nguyễn Phan Hách)</a:t>
              </a:r>
              <a:endParaRPr lang="vi-VN" sz="1900" b="0" i="0">
                <a:solidFill>
                  <a:srgbClr val="000000"/>
                </a:solidFill>
                <a:effectLst/>
                <a:latin typeface="+mn-lt"/>
              </a:endParaRPr>
            </a:p>
          </p:txBody>
        </p:sp>
        <p:sp>
          <p:nvSpPr>
            <p:cNvPr id="8" name="TextBox 7">
              <a:extLst>
                <a:ext uri="{FF2B5EF4-FFF2-40B4-BE49-F238E27FC236}">
                  <a16:creationId xmlns:a16="http://schemas.microsoft.com/office/drawing/2014/main" xmlns="" id="{BE804D20-D238-DB34-7139-5FF0EBF82652}"/>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331491" y="128494"/>
            <a:ext cx="2695639" cy="801608"/>
            <a:chOff x="752815" y="767254"/>
            <a:chExt cx="2205781" cy="801608"/>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877050" y="860976"/>
              <a:ext cx="1957309" cy="707886"/>
            </a:xfrm>
            <a:prstGeom prst="rect">
              <a:avLst/>
            </a:prstGeom>
            <a:noFill/>
          </p:spPr>
          <p:txBody>
            <a:bodyPr wrap="square" rtlCol="0">
              <a:spAutoFit/>
            </a:bodyPr>
            <a:lstStyle/>
            <a:p>
              <a:pPr algn="ctr"/>
              <a:r>
                <a:rPr lang="en-US" sz="2000" b="1"/>
                <a:t>Đọc lại toàn bài</a:t>
              </a:r>
            </a:p>
          </p:txBody>
        </p:sp>
      </p:grpSp>
    </p:spTree>
    <p:extLst>
      <p:ext uri="{BB962C8B-B14F-4D97-AF65-F5344CB8AC3E}">
        <p14:creationId xmlns:p14="http://schemas.microsoft.com/office/powerpoint/2010/main" xmlns="" val="4150213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 Trong câu chuyện có 5 nhân vật, đó là: thầy giáo vàng anh, ve sầu, gà trống, dế, hoạ mi.</a:t>
            </a:r>
          </a:p>
          <a:p>
            <a:pPr algn="just"/>
            <a:r>
              <a:rPr lang="en-US" sz="4000">
                <a:solidFill>
                  <a:srgbClr val="000000"/>
                </a:solidFill>
              </a:rPr>
              <a:t>– Những nhân vật đó có điểm giống nhau là: yêu âm nhạc, say mê chơi nhạc, biểu diễn hết mình,… </a:t>
            </a:r>
          </a:p>
        </p:txBody>
      </p:sp>
      <p:sp>
        <p:nvSpPr>
          <p:cNvPr id="3" name="TextBox 2">
            <a:extLst>
              <a:ext uri="{FF2B5EF4-FFF2-40B4-BE49-F238E27FC236}">
                <a16:creationId xmlns:a16="http://schemas.microsoft.com/office/drawing/2014/main" xmlns="" id="{05A1C31B-BA9F-2A91-B950-DFE74EB44AD1}"/>
              </a:ext>
            </a:extLst>
          </p:cNvPr>
          <p:cNvSpPr txBox="1"/>
          <p:nvPr/>
        </p:nvSpPr>
        <p:spPr>
          <a:xfrm>
            <a:off x="548641" y="289792"/>
            <a:ext cx="11033559" cy="1077218"/>
          </a:xfrm>
          <a:prstGeom prst="rect">
            <a:avLst/>
          </a:prstGeom>
          <a:noFill/>
        </p:spPr>
        <p:txBody>
          <a:bodyPr wrap="square">
            <a:spAutoFit/>
          </a:bodyPr>
          <a:lstStyle/>
          <a:p>
            <a:pPr algn="just"/>
            <a:r>
              <a:rPr lang="en-US" sz="3200" b="1" dirty="0">
                <a:solidFill>
                  <a:srgbClr val="FF0000"/>
                </a:solidFill>
                <a:latin typeface="+mj-lt"/>
                <a:ea typeface="AvantGarde" panose="00000400000000000000" pitchFamily="2" charset="0"/>
                <a:cs typeface="AvantGarde" panose="00000400000000000000" pitchFamily="2" charset="0"/>
              </a:rPr>
              <a:t>1. </a:t>
            </a:r>
            <a:r>
              <a:rPr lang="en-US" sz="3200" b="1" dirty="0" err="1">
                <a:solidFill>
                  <a:srgbClr val="FF0000"/>
                </a:solidFill>
                <a:latin typeface="+mj-lt"/>
                <a:ea typeface="AvantGarde" panose="00000400000000000000" pitchFamily="2" charset="0"/>
                <a:cs typeface="AvantGarde" panose="00000400000000000000" pitchFamily="2" charset="0"/>
              </a:rPr>
              <a:t>Câu</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chuyện</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có</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những</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nhân</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vật</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nào</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Những</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nhân</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vật</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đó</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có</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điểm</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gì</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giống</a:t>
            </a:r>
            <a:r>
              <a:rPr lang="en-US" sz="3200" b="1" dirty="0">
                <a:solidFill>
                  <a:srgbClr val="FF0000"/>
                </a:solidFill>
                <a:latin typeface="+mj-lt"/>
                <a:ea typeface="AvantGarde" panose="00000400000000000000" pitchFamily="2" charset="0"/>
                <a:cs typeface="AvantGarde" panose="00000400000000000000" pitchFamily="2" charset="0"/>
              </a:rPr>
              <a:t> </a:t>
            </a:r>
            <a:r>
              <a:rPr lang="en-US" sz="3200" b="1" dirty="0" err="1">
                <a:solidFill>
                  <a:srgbClr val="FF0000"/>
                </a:solidFill>
                <a:latin typeface="+mj-lt"/>
                <a:ea typeface="AvantGarde" panose="00000400000000000000" pitchFamily="2" charset="0"/>
                <a:cs typeface="AvantGarde" panose="00000400000000000000" pitchFamily="2" charset="0"/>
              </a:rPr>
              <a:t>nhau</a:t>
            </a:r>
            <a:r>
              <a:rPr lang="en-US" sz="3200" b="1" dirty="0">
                <a:solidFill>
                  <a:srgbClr val="FF0000"/>
                </a:solidFill>
                <a:latin typeface="+mj-lt"/>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xmlns=""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A1C31B-BA9F-2A91-B950-DFE74EB44AD1}"/>
              </a:ext>
            </a:extLst>
          </p:cNvPr>
          <p:cNvSpPr txBox="1"/>
          <p:nvPr/>
        </p:nvSpPr>
        <p:spPr>
          <a:xfrm>
            <a:off x="641297" y="274293"/>
            <a:ext cx="11033559" cy="1200329"/>
          </a:xfrm>
          <a:prstGeom prst="rect">
            <a:avLst/>
          </a:prstGeom>
          <a:noFill/>
        </p:spPr>
        <p:txBody>
          <a:bodyPr wrap="square">
            <a:spAutoFit/>
          </a:bodyPr>
          <a:lstStyle/>
          <a:p>
            <a:pPr algn="just"/>
            <a:r>
              <a:rPr lang="en-US" sz="3600" b="1" dirty="0">
                <a:solidFill>
                  <a:srgbClr val="FF0000"/>
                </a:solidFill>
                <a:latin typeface="+mj-lt"/>
                <a:ea typeface="AvantGarde" panose="00000400000000000000" pitchFamily="2" charset="0"/>
                <a:cs typeface="AvantGarde" panose="00000400000000000000" pitchFamily="2" charset="0"/>
              </a:rPr>
              <a:t>2. </a:t>
            </a:r>
            <a:r>
              <a:rPr lang="en-US" sz="3600" b="1" dirty="0" err="1">
                <a:solidFill>
                  <a:srgbClr val="FF0000"/>
                </a:solidFill>
                <a:latin typeface="+mj-lt"/>
                <a:ea typeface="AvantGarde" panose="00000400000000000000" pitchFamily="2" charset="0"/>
                <a:cs typeface="AvantGarde" panose="00000400000000000000" pitchFamily="2" charset="0"/>
              </a:rPr>
              <a:t>Giới</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thiệu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về</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tiết</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mục</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của</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một</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nhân</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vật</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mà</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em</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yêu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thích</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trong</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câu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chuyện</a:t>
            </a:r>
            <a:r>
              <a:rPr lang="en-US" sz="3600" b="1" dirty="0">
                <a:solidFill>
                  <a:srgbClr val="FF0000"/>
                </a:solidFill>
                <a:latin typeface="+mj-lt"/>
                <a:ea typeface="AvantGarde" panose="00000400000000000000" pitchFamily="2" charset="0"/>
                <a:cs typeface="AvantGarde" panose="00000400000000000000" pitchFamily="2" charset="0"/>
              </a:rPr>
              <a:t>.</a:t>
            </a:r>
          </a:p>
        </p:txBody>
      </p:sp>
      <p:sp>
        <p:nvSpPr>
          <p:cNvPr id="2" name="TextBox 1">
            <a:extLst>
              <a:ext uri="{FF2B5EF4-FFF2-40B4-BE49-F238E27FC236}">
                <a16:creationId xmlns:a16="http://schemas.microsoft.com/office/drawing/2014/main" xmlns="" id="{256CF207-B99F-4C3D-2DFD-0F18DED6DF35}"/>
              </a:ext>
            </a:extLst>
          </p:cNvPr>
          <p:cNvSpPr txBox="1"/>
          <p:nvPr/>
        </p:nvSpPr>
        <p:spPr>
          <a:xfrm>
            <a:off x="1169140" y="1474622"/>
            <a:ext cx="9977871" cy="3313664"/>
          </a:xfrm>
          <a:prstGeom prst="rect">
            <a:avLst/>
          </a:prstGeom>
          <a:noFill/>
        </p:spPr>
        <p:txBody>
          <a:bodyPr wrap="square">
            <a:spAutoFit/>
          </a:bodyPr>
          <a:lstStyle/>
          <a:p>
            <a:pPr algn="just">
              <a:lnSpc>
                <a:spcPct val="150000"/>
              </a:lnSpc>
            </a:pPr>
            <a:r>
              <a:rPr lang="en-US" sz="3600"/>
              <a:t>– Tên bản nhạc và nhân vật biểu diễn</a:t>
            </a:r>
          </a:p>
          <a:p>
            <a:pPr algn="just">
              <a:lnSpc>
                <a:spcPct val="150000"/>
              </a:lnSpc>
            </a:pPr>
            <a:r>
              <a:rPr lang="en-US" sz="3600"/>
              <a:t>– Ngoại hình của nhân vật</a:t>
            </a:r>
          </a:p>
          <a:p>
            <a:pPr algn="just">
              <a:lnSpc>
                <a:spcPct val="150000"/>
              </a:lnSpc>
            </a:pPr>
            <a:r>
              <a:rPr lang="en-US" sz="3600"/>
              <a:t>– Những hình ảnh gợi ra từ bản nhạc được trình diễn</a:t>
            </a:r>
            <a:endParaRPr lang="en-US" sz="3600">
              <a:solidFill>
                <a:srgbClr val="000000"/>
              </a:solidFill>
              <a:latin typeface="+mj-lt"/>
              <a:ea typeface="AvantGarde" panose="00000400000000000000" pitchFamily="2" charset="0"/>
              <a:cs typeface="AvantGarde" panose="00000400000000000000" pitchFamily="2" charset="0"/>
            </a:endParaRPr>
          </a:p>
        </p:txBody>
      </p:sp>
      <p:pic>
        <p:nvPicPr>
          <p:cNvPr id="5" name="Picture 4">
            <a:extLst>
              <a:ext uri="{FF2B5EF4-FFF2-40B4-BE49-F238E27FC236}">
                <a16:creationId xmlns:a16="http://schemas.microsoft.com/office/drawing/2014/main" xmlns="" id="{1E4CA066-23FD-DA92-5165-3F000D429ED9}"/>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Effect>
                      <a14:brightnessContrast contrast="20000"/>
                    </a14:imgEffect>
                  </a14:imgLayer>
                </a14:imgProps>
              </a:ext>
            </a:extLst>
          </a:blip>
          <a:stretch>
            <a:fillRect/>
          </a:stretch>
        </p:blipFill>
        <p:spPr>
          <a:xfrm>
            <a:off x="4846479" y="4704314"/>
            <a:ext cx="2468880" cy="2112792"/>
          </a:xfrm>
          <a:prstGeom prst="rect">
            <a:avLst/>
          </a:prstGeom>
          <a:ln>
            <a:noFill/>
          </a:ln>
          <a:effectLst>
            <a:softEdge rad="112500"/>
          </a:effectLst>
        </p:spPr>
      </p:pic>
      <p:pic>
        <p:nvPicPr>
          <p:cNvPr id="7" name="Picture 6">
            <a:extLst>
              <a:ext uri="{FF2B5EF4-FFF2-40B4-BE49-F238E27FC236}">
                <a16:creationId xmlns:a16="http://schemas.microsoft.com/office/drawing/2014/main" xmlns="" id="{5FCC5C57-1440-F7E1-C484-40E49FC7493B}"/>
              </a:ext>
            </a:extLst>
          </p:cNvPr>
          <p:cNvPicPr>
            <a:picLocks noChangeAspect="1"/>
          </p:cNvPicPr>
          <p:nvPr/>
        </p:nvPicPr>
        <p:blipFill>
          <a:blip r:embed="rId5">
            <a:extLst>
              <a:ext uri="{BEBA8EAE-BF5A-486C-A8C5-ECC9F3942E4B}">
                <a14:imgProps xmlns:a14="http://schemas.microsoft.com/office/drawing/2010/main" xmlns="">
                  <a14:imgLayer r:embed="rId6">
                    <a14:imgEffect>
                      <a14:saturation sat="200000"/>
                    </a14:imgEffect>
                    <a14:imgEffect>
                      <a14:brightnessContrast contrast="20000"/>
                    </a14:imgEffect>
                  </a14:imgLayer>
                </a14:imgProps>
              </a:ext>
            </a:extLst>
          </a:blip>
          <a:stretch>
            <a:fillRect/>
          </a:stretch>
        </p:blipFill>
        <p:spPr>
          <a:xfrm>
            <a:off x="2113678" y="4788286"/>
            <a:ext cx="2468880" cy="2000846"/>
          </a:xfrm>
          <a:prstGeom prst="rect">
            <a:avLst/>
          </a:prstGeom>
          <a:ln>
            <a:noFill/>
          </a:ln>
          <a:effectLst>
            <a:softEdge rad="112500"/>
          </a:effectLst>
        </p:spPr>
      </p:pic>
      <p:pic>
        <p:nvPicPr>
          <p:cNvPr id="9" name="Picture 8">
            <a:extLst>
              <a:ext uri="{FF2B5EF4-FFF2-40B4-BE49-F238E27FC236}">
                <a16:creationId xmlns:a16="http://schemas.microsoft.com/office/drawing/2014/main" xmlns="" id="{4AE97838-1B69-D6D6-2A46-694B058A82DE}"/>
              </a:ext>
            </a:extLst>
          </p:cNvPr>
          <p:cNvPicPr>
            <a:picLocks noChangeAspect="1"/>
          </p:cNvPicPr>
          <p:nvPr/>
        </p:nvPicPr>
        <p:blipFill>
          <a:blip r:embed="rId7">
            <a:extLst>
              <a:ext uri="{BEBA8EAE-BF5A-486C-A8C5-ECC9F3942E4B}">
                <a14:imgProps xmlns:a14="http://schemas.microsoft.com/office/drawing/2010/main" xmlns="">
                  <a14:imgLayer r:embed="rId8">
                    <a14:imgEffect>
                      <a14:saturation sat="200000"/>
                    </a14:imgEffect>
                    <a14:imgEffect>
                      <a14:brightnessContrast contrast="20000"/>
                    </a14:imgEffect>
                  </a14:imgLayer>
                </a14:imgProps>
              </a:ext>
            </a:extLst>
          </a:blip>
          <a:stretch>
            <a:fillRect/>
          </a:stretch>
        </p:blipFill>
        <p:spPr>
          <a:xfrm>
            <a:off x="7315359" y="4788286"/>
            <a:ext cx="2555170" cy="2000846"/>
          </a:xfrm>
          <a:prstGeom prst="rect">
            <a:avLst/>
          </a:prstGeom>
          <a:ln>
            <a:noFill/>
          </a:ln>
          <a:effectLst>
            <a:softEdge rad="112500"/>
          </a:effectLst>
        </p:spPr>
      </p:pic>
    </p:spTree>
    <p:extLst>
      <p:ext uri="{BB962C8B-B14F-4D97-AF65-F5344CB8AC3E}">
        <p14:creationId xmlns:p14="http://schemas.microsoft.com/office/powerpoint/2010/main" xmlns="" val="724476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a:t>
            </a:r>
            <a:r>
              <a:rPr lang="en-US" sz="4400">
                <a:solidFill>
                  <a:srgbClr val="000000"/>
                </a:solidFill>
                <a:ea typeface="AvantGarde" panose="00000400000000000000" pitchFamily="2" charset="0"/>
                <a:cs typeface="AvantGarde" panose="00000400000000000000" pitchFamily="2" charset="0"/>
              </a:rPr>
              <a:t>Thầy vàng anh rất vui và xúc động khi xem các học trò biểu diễn vì các tiết mục biểu diễn của học trò đều hay và đặc biệt; vì mỗi người </a:t>
            </a:r>
            <a:r>
              <a:rPr lang="vi-VN" sz="4400">
                <a:solidFill>
                  <a:srgbClr val="000000"/>
                </a:solidFill>
              </a:rPr>
              <a:t>đã tạo dựng cho mình một phong cách độc đáo, không ai bắt chước ai</a:t>
            </a:r>
            <a:r>
              <a:rPr lang="en-US" sz="4400">
                <a:solidFill>
                  <a:srgbClr val="000000"/>
                </a:solidFill>
              </a:rPr>
              <a:t>.</a:t>
            </a:r>
          </a:p>
        </p:txBody>
      </p:sp>
      <p:sp>
        <p:nvSpPr>
          <p:cNvPr id="3" name="TextBox 2">
            <a:extLst>
              <a:ext uri="{FF2B5EF4-FFF2-40B4-BE49-F238E27FC236}">
                <a16:creationId xmlns:a16="http://schemas.microsoft.com/office/drawing/2014/main" xmlns="" id="{05A1C31B-BA9F-2A91-B950-DFE74EB44AD1}"/>
              </a:ext>
            </a:extLst>
          </p:cNvPr>
          <p:cNvSpPr txBox="1"/>
          <p:nvPr/>
        </p:nvSpPr>
        <p:spPr>
          <a:xfrm>
            <a:off x="641297" y="192648"/>
            <a:ext cx="11033559" cy="1200329"/>
          </a:xfrm>
          <a:prstGeom prst="rect">
            <a:avLst/>
          </a:prstGeom>
          <a:noFill/>
        </p:spPr>
        <p:txBody>
          <a:bodyPr wrap="square">
            <a:spAutoFit/>
          </a:bodyPr>
          <a:lstStyle/>
          <a:p>
            <a:pPr algn="just"/>
            <a:r>
              <a:rPr lang="en-US" sz="3600" b="1" dirty="0">
                <a:solidFill>
                  <a:srgbClr val="FF0000"/>
                </a:solidFill>
                <a:latin typeface="+mj-lt"/>
                <a:ea typeface="AvantGarde" panose="00000400000000000000" pitchFamily="2" charset="0"/>
                <a:cs typeface="AvantGarde" panose="00000400000000000000" pitchFamily="2" charset="0"/>
              </a:rPr>
              <a:t>3. </a:t>
            </a:r>
            <a:r>
              <a:rPr lang="en-US" sz="3600" b="1" dirty="0" err="1">
                <a:solidFill>
                  <a:srgbClr val="FF0000"/>
                </a:solidFill>
                <a:latin typeface="+mj-lt"/>
                <a:ea typeface="AvantGarde" panose="00000400000000000000" pitchFamily="2" charset="0"/>
                <a:cs typeface="AvantGarde" panose="00000400000000000000" pitchFamily="2" charset="0"/>
              </a:rPr>
              <a:t>Vì</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sao</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thầy</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vàng</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anh</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rất</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vui</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và</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xúc</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động</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khi</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xem</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các</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học</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trò</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biểu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diễn</a:t>
            </a:r>
            <a:r>
              <a:rPr lang="en-US" sz="3600" b="1" dirty="0">
                <a:solidFill>
                  <a:srgbClr val="FF0000"/>
                </a:solidFill>
                <a:latin typeface="+mj-lt"/>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xmlns="" val="39921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A1C31B-BA9F-2A91-B950-DFE74EB44AD1}"/>
              </a:ext>
            </a:extLst>
          </p:cNvPr>
          <p:cNvSpPr txBox="1"/>
          <p:nvPr/>
        </p:nvSpPr>
        <p:spPr>
          <a:xfrm>
            <a:off x="564139" y="317834"/>
            <a:ext cx="11033559" cy="1200329"/>
          </a:xfrm>
          <a:prstGeom prst="rect">
            <a:avLst/>
          </a:prstGeom>
          <a:noFill/>
        </p:spPr>
        <p:txBody>
          <a:bodyPr wrap="square">
            <a:spAutoFit/>
          </a:bodyPr>
          <a:lstStyle/>
          <a:p>
            <a:pPr algn="just"/>
            <a:r>
              <a:rPr lang="en-US" sz="3600" b="1" dirty="0">
                <a:solidFill>
                  <a:srgbClr val="FF0000"/>
                </a:solidFill>
                <a:latin typeface="+mj-lt"/>
                <a:ea typeface="AvantGarde" panose="00000400000000000000" pitchFamily="2" charset="0"/>
                <a:cs typeface="AvantGarde" panose="00000400000000000000" pitchFamily="2" charset="0"/>
              </a:rPr>
              <a:t>4. </a:t>
            </a:r>
            <a:r>
              <a:rPr lang="en-US" sz="3600" b="1" dirty="0" err="1">
                <a:solidFill>
                  <a:srgbClr val="FF0000"/>
                </a:solidFill>
                <a:latin typeface="+mj-lt"/>
                <a:ea typeface="AvantGarde" panose="00000400000000000000" pitchFamily="2" charset="0"/>
                <a:cs typeface="AvantGarde" panose="00000400000000000000" pitchFamily="2" charset="0"/>
              </a:rPr>
              <a:t>Tác</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giả</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muốn</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nói</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điều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gì</a:t>
            </a:r>
            <a:r>
              <a:rPr lang="en-US" sz="3600" b="1" dirty="0">
                <a:solidFill>
                  <a:srgbClr val="FF0000"/>
                </a:solidFill>
                <a:latin typeface="+mj-lt"/>
                <a:ea typeface="AvantGarde" panose="00000400000000000000" pitchFamily="2" charset="0"/>
                <a:cs typeface="AvantGarde" panose="00000400000000000000" pitchFamily="2" charset="0"/>
              </a:rPr>
              <a:t> qua </a:t>
            </a:r>
            <a:r>
              <a:rPr lang="en-US" sz="3600" b="1" dirty="0" err="1">
                <a:solidFill>
                  <a:srgbClr val="FF0000"/>
                </a:solidFill>
                <a:latin typeface="+mj-lt"/>
                <a:ea typeface="AvantGarde" panose="00000400000000000000" pitchFamily="2" charset="0"/>
                <a:cs typeface="AvantGarde" panose="00000400000000000000" pitchFamily="2" charset="0"/>
              </a:rPr>
              <a:t>câu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chuyện</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trên</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Tìm</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câu</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trả</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lời</a:t>
            </a:r>
            <a:r>
              <a:rPr lang="en-US" sz="3600" b="1" dirty="0">
                <a:solidFill>
                  <a:srgbClr val="FF0000"/>
                </a:solidFill>
                <a:latin typeface="+mj-lt"/>
                <a:ea typeface="AvantGarde" panose="00000400000000000000" pitchFamily="2" charset="0"/>
                <a:cs typeface="AvantGarde" panose="00000400000000000000" pitchFamily="2" charset="0"/>
              </a:rPr>
              <a:t> </a:t>
            </a:r>
            <a:r>
              <a:rPr lang="en-US" sz="3600" b="1" dirty="0" err="1">
                <a:solidFill>
                  <a:srgbClr val="FF0000"/>
                </a:solidFill>
                <a:latin typeface="+mj-lt"/>
                <a:ea typeface="AvantGarde" panose="00000400000000000000" pitchFamily="2" charset="0"/>
                <a:cs typeface="AvantGarde" panose="00000400000000000000" pitchFamily="2" charset="0"/>
              </a:rPr>
              <a:t>đúng</a:t>
            </a:r>
            <a:r>
              <a:rPr lang="en-US" sz="3600" b="1" dirty="0">
                <a:solidFill>
                  <a:srgbClr val="FF0000"/>
                </a:solidFill>
                <a:latin typeface="+mj-lt"/>
                <a:ea typeface="AvantGarde" panose="00000400000000000000" pitchFamily="2" charset="0"/>
                <a:cs typeface="AvantGarde" panose="00000400000000000000" pitchFamily="2" charset="0"/>
              </a:rPr>
              <a:t>.</a:t>
            </a:r>
          </a:p>
        </p:txBody>
      </p:sp>
      <p:sp>
        <p:nvSpPr>
          <p:cNvPr id="2" name="TextBox 1">
            <a:extLst>
              <a:ext uri="{FF2B5EF4-FFF2-40B4-BE49-F238E27FC236}">
                <a16:creationId xmlns:a16="http://schemas.microsoft.com/office/drawing/2014/main" xmlns="" id="{4BEA351E-150E-67F5-F6E6-E6A063B02D41}"/>
              </a:ext>
            </a:extLst>
          </p:cNvPr>
          <p:cNvSpPr txBox="1"/>
          <p:nvPr/>
        </p:nvSpPr>
        <p:spPr>
          <a:xfrm>
            <a:off x="564139" y="1719441"/>
            <a:ext cx="11597699" cy="3685817"/>
          </a:xfrm>
          <a:prstGeom prst="rect">
            <a:avLst/>
          </a:prstGeom>
          <a:noFill/>
        </p:spPr>
        <p:txBody>
          <a:bodyPr wrap="square">
            <a:spAutoFit/>
          </a:bodyPr>
          <a:lstStyle/>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A. </a:t>
            </a:r>
            <a:r>
              <a:rPr lang="en-US" sz="3500">
                <a:latin typeface="+mj-lt"/>
                <a:ea typeface="AvantGarde" panose="00000400000000000000" pitchFamily="2" charset="0"/>
                <a:cs typeface="AvantGarde" panose="00000400000000000000" pitchFamily="2" charset="0"/>
              </a:rPr>
              <a:t>Nhiều loài vật có tiếng kêu, tiếng gáy, tiếng hót rất hay.</a:t>
            </a:r>
            <a:endParaRPr lang="en-US" sz="3500">
              <a:solidFill>
                <a:srgbClr val="000000"/>
              </a:solidFill>
              <a:latin typeface="+mj-lt"/>
              <a:ea typeface="AvantGarde" panose="00000400000000000000" pitchFamily="2" charset="0"/>
              <a:cs typeface="AvantGarde" panose="00000400000000000000" pitchFamily="2" charset="0"/>
            </a:endParaRPr>
          </a:p>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B. Thế giới của các loài vật muôn màu, muôn vẻ.</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C. Mỗi người hãy tạo cho mình nét đẹp riêng.</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D. Muốn hát hay, đàn giỏi thì phải tập luyện chăm chỉ.</a:t>
            </a:r>
            <a:endParaRPr lang="en-US" sz="3500">
              <a:solidFill>
                <a:srgbClr val="000000"/>
              </a:solidFill>
              <a:latin typeface="+mj-lt"/>
              <a:ea typeface="AvantGarde" panose="00000400000000000000" pitchFamily="2" charset="0"/>
              <a:cs typeface="AvantGarde" panose="00000400000000000000" pitchFamily="2" charset="0"/>
            </a:endParaRPr>
          </a:p>
        </p:txBody>
      </p:sp>
      <p:sp>
        <p:nvSpPr>
          <p:cNvPr id="4" name="Oval 3">
            <a:extLst>
              <a:ext uri="{FF2B5EF4-FFF2-40B4-BE49-F238E27FC236}">
                <a16:creationId xmlns:a16="http://schemas.microsoft.com/office/drawing/2014/main" xmlns="" id="{7832A633-227C-64E8-6619-66459F5B960F}"/>
              </a:ext>
            </a:extLst>
          </p:cNvPr>
          <p:cNvSpPr/>
          <p:nvPr/>
        </p:nvSpPr>
        <p:spPr>
          <a:xfrm>
            <a:off x="487939" y="3769180"/>
            <a:ext cx="685800" cy="685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700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xmlns=""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a:extLst>
              <a:ext uri="{FF2B5EF4-FFF2-40B4-BE49-F238E27FC236}">
                <a16:creationId xmlns:a16="http://schemas.microsoft.com/office/drawing/2014/main" xmlns=""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xmlns=""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xmlns=""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Cảm nhận của bạn về bài đọc như thế nào?</a:t>
              </a:r>
            </a:p>
          </p:txBody>
        </p:sp>
      </p:grpSp>
    </p:spTree>
    <p:extLst>
      <p:ext uri="{BB962C8B-B14F-4D97-AF65-F5344CB8AC3E}">
        <p14:creationId xmlns:p14="http://schemas.microsoft.com/office/powerpoint/2010/main" xmlns="" val="1246140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a16="http://schemas.microsoft.com/office/drawing/2014/main" xmlns="" id="{BB6B61FF-A473-5FEF-1BA3-2C7DC4AAF74F}"/>
              </a:ext>
            </a:extLst>
          </p:cNvPr>
          <p:cNvSpPr/>
          <p:nvPr/>
        </p:nvSpPr>
        <p:spPr>
          <a:xfrm>
            <a:off x="641298" y="860811"/>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Các cậu học trò của thầy giáo vàng anh đã nỗ lực hết mình để tạo nên những tiết mục dự thi tốt nghiệp thật độc đáo.</a:t>
            </a:r>
          </a:p>
          <a:p>
            <a:pPr algn="just"/>
            <a:r>
              <a:rPr lang="en-US" sz="4400">
                <a:solidFill>
                  <a:srgbClr val="000000"/>
                </a:solidFill>
              </a:rPr>
              <a:t>    Mỗi người tạo được nét riêng, độc đáo chính là phát huy được thế mạnh, khả năng riêng của mình.</a:t>
            </a:r>
            <a:endParaRPr lang="en-US" sz="4800">
              <a:solidFill>
                <a:srgbClr val="000000"/>
              </a:solidFill>
            </a:endParaRPr>
          </a:p>
        </p:txBody>
      </p:sp>
    </p:spTree>
    <p:extLst>
      <p:ext uri="{BB962C8B-B14F-4D97-AF65-F5344CB8AC3E}">
        <p14:creationId xmlns:p14="http://schemas.microsoft.com/office/powerpoint/2010/main" xmlns="" val="29108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07C9B0-40C8-D078-A794-F0CB739FDC1A}"/>
              </a:ext>
            </a:extLst>
          </p:cNvPr>
          <p:cNvGrpSpPr/>
          <p:nvPr/>
        </p:nvGrpSpPr>
        <p:grpSpPr>
          <a:xfrm>
            <a:off x="2627525"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xmlns=""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xmlns=""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xmlns=""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xmlns=""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xmlns=""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xmlns=""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xmlns=""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xmlns=""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xmlns=""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VẬN DỤNG</a:t>
              </a:r>
            </a:p>
          </p:txBody>
        </p:sp>
      </p:grpSp>
      <p:pic>
        <p:nvPicPr>
          <p:cNvPr id="20" name="Picture 19">
            <a:extLst>
              <a:ext uri="{FF2B5EF4-FFF2-40B4-BE49-F238E27FC236}">
                <a16:creationId xmlns:a16="http://schemas.microsoft.com/office/drawing/2014/main" xmlns=""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xmlns="" val="12391865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6119" y="5047503"/>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C. Cú mèo</a:t>
            </a:r>
            <a:endParaRPr lang="vi-VN" sz="4400" dirty="0">
              <a:latin typeface="+mj-lt"/>
              <a:ea typeface="Arial-Rounded" pitchFamily="34" charset="0"/>
              <a:cs typeface="Arial-Rounded" pitchFamily="34" charset="0"/>
            </a:endParaRPr>
          </a:p>
        </p:txBody>
      </p:sp>
      <p:sp>
        <p:nvSpPr>
          <p:cNvPr id="3" name="Rectangle 2"/>
          <p:cNvSpPr/>
          <p:nvPr/>
        </p:nvSpPr>
        <p:spPr>
          <a:xfrm>
            <a:off x="1966119" y="177522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a:t>
            </a:r>
            <a:r>
              <a:rPr lang="en-US" sz="4400">
                <a:ea typeface="Arial-Rounded" pitchFamily="34" charset="0"/>
                <a:cs typeface="Arial-Rounded" pitchFamily="34" charset="0"/>
              </a:rPr>
              <a:t>Hoạ mi</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244911" y="526942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74032" y="2031921"/>
            <a:ext cx="807556" cy="778352"/>
          </a:xfrm>
          <a:prstGeom prst="rect">
            <a:avLst/>
          </a:prstGeom>
          <a:noFill/>
        </p:spPr>
      </p:pic>
      <p:sp>
        <p:nvSpPr>
          <p:cNvPr id="6" name="Rectangle 5"/>
          <p:cNvSpPr/>
          <p:nvPr/>
        </p:nvSpPr>
        <p:spPr>
          <a:xfrm>
            <a:off x="1966119"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Gà trống</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61542" y="3657987"/>
            <a:ext cx="807556" cy="778352"/>
          </a:xfrm>
          <a:prstGeom prst="rect">
            <a:avLst/>
          </a:prstGeom>
          <a:noFill/>
        </p:spPr>
      </p:pic>
      <p:sp>
        <p:nvSpPr>
          <p:cNvPr id="8" name="Rectangle: Rounded Corners 7"/>
          <p:cNvSpPr/>
          <p:nvPr/>
        </p:nvSpPr>
        <p:spPr>
          <a:xfrm>
            <a:off x="1102011" y="648851"/>
            <a:ext cx="9957816" cy="817026"/>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Loài vật nào không xuất hiện trong bài?</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xmlns=""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6119" y="2359106"/>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A. Vi-ô-lông</a:t>
            </a:r>
            <a:endParaRPr lang="vi-VN" sz="4400" dirty="0">
              <a:latin typeface="+mj-lt"/>
              <a:ea typeface="Arial-Rounded" pitchFamily="34" charset="0"/>
              <a:cs typeface="Arial-Rounded" pitchFamily="34" charset="0"/>
            </a:endParaRPr>
          </a:p>
        </p:txBody>
      </p:sp>
      <p:sp>
        <p:nvSpPr>
          <p:cNvPr id="3" name="Rectangle 2"/>
          <p:cNvSpPr/>
          <p:nvPr/>
        </p:nvSpPr>
        <p:spPr>
          <a:xfrm>
            <a:off x="1966119" y="5331411"/>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C. </a:t>
            </a:r>
            <a:r>
              <a:rPr lang="en-US" sz="4400">
                <a:ea typeface="Arial-Rounded" pitchFamily="34" charset="0"/>
                <a:cs typeface="Arial-Rounded" pitchFamily="34" charset="0"/>
              </a:rPr>
              <a:t>Trống </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244911" y="2581027"/>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74032" y="5588108"/>
            <a:ext cx="807556" cy="778352"/>
          </a:xfrm>
          <a:prstGeom prst="rect">
            <a:avLst/>
          </a:prstGeom>
          <a:noFill/>
        </p:spPr>
      </p:pic>
      <p:sp>
        <p:nvSpPr>
          <p:cNvPr id="6" name="Rectangle 5"/>
          <p:cNvSpPr/>
          <p:nvPr/>
        </p:nvSpPr>
        <p:spPr>
          <a:xfrm>
            <a:off x="1966119" y="3847209"/>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Sáo</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161542" y="4076196"/>
            <a:ext cx="807556" cy="778352"/>
          </a:xfrm>
          <a:prstGeom prst="rect">
            <a:avLst/>
          </a:prstGeom>
          <a:noFill/>
        </p:spPr>
      </p:pic>
      <p:sp>
        <p:nvSpPr>
          <p:cNvPr id="8" name="Rectangle: Rounded Corners 7"/>
          <p:cNvSpPr/>
          <p:nvPr/>
        </p:nvSpPr>
        <p:spPr>
          <a:xfrm>
            <a:off x="1102011" y="310949"/>
            <a:ext cx="9957816" cy="1498064"/>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Nhạc cụ nào ve sầu đã chơi trong buổi thi tốt nghiệp?</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xmlns="" val="16940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891"/>
            <a:ext cx="12162892" cy="6841626"/>
          </a:xfrm>
          <a:prstGeom prst="rect">
            <a:avLst/>
          </a:prstGeom>
        </p:spPr>
      </p:pic>
      <p:pic>
        <p:nvPicPr>
          <p:cNvPr id="121" name="Picture 120"/>
          <p:cNvPicPr>
            <a:picLocks noChangeAspect="1"/>
          </p:cNvPicPr>
          <p:nvPr/>
        </p:nvPicPr>
        <p:blipFill>
          <a:blip r:embed="rId5"/>
          <a:stretch>
            <a:fillRect/>
          </a:stretch>
        </p:blipFill>
        <p:spPr>
          <a:xfrm>
            <a:off x="5947322" y="4487933"/>
            <a:ext cx="362209" cy="335179"/>
          </a:xfrm>
          <a:prstGeom prst="rect">
            <a:avLst/>
          </a:prstGeom>
        </p:spPr>
      </p:pic>
      <p:pic>
        <p:nvPicPr>
          <p:cNvPr id="60" name="Picture 59"/>
          <p:cNvPicPr>
            <a:picLocks noChangeAspect="1"/>
          </p:cNvPicPr>
          <p:nvPr/>
        </p:nvPicPr>
        <p:blipFill>
          <a:blip r:embed="rId5"/>
          <a:stretch>
            <a:fillRect/>
          </a:stretch>
        </p:blipFill>
        <p:spPr>
          <a:xfrm>
            <a:off x="5880505" y="4487933"/>
            <a:ext cx="362209" cy="335179"/>
          </a:xfrm>
          <a:prstGeom prst="rect">
            <a:avLst/>
          </a:prstGeom>
        </p:spPr>
      </p:pic>
      <p:pic>
        <p:nvPicPr>
          <p:cNvPr id="74" name="Picture 73"/>
          <p:cNvPicPr>
            <a:picLocks noChangeAspect="1"/>
          </p:cNvPicPr>
          <p:nvPr/>
        </p:nvPicPr>
        <p:blipFill>
          <a:blip r:embed="rId5"/>
          <a:stretch>
            <a:fillRect/>
          </a:stretch>
        </p:blipFill>
        <p:spPr>
          <a:xfrm>
            <a:off x="4032507" y="3002386"/>
            <a:ext cx="362209" cy="335179"/>
          </a:xfrm>
          <a:prstGeom prst="rect">
            <a:avLst/>
          </a:prstGeom>
        </p:spPr>
      </p:pic>
      <p:pic>
        <p:nvPicPr>
          <p:cNvPr id="78" name="NAM">
            <a:hlinkClick r:id="" action="ppaction://noaction"/>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90813" y="4147138"/>
            <a:ext cx="907239" cy="836174"/>
          </a:xfrm>
          <a:prstGeom prst="rect">
            <a:avLst/>
          </a:prstGeom>
        </p:spPr>
      </p:pic>
      <p:pic>
        <p:nvPicPr>
          <p:cNvPr id="79" name="NAM"/>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320625" y="2034030"/>
            <a:ext cx="347719" cy="320481"/>
          </a:xfrm>
          <a:prstGeom prst="rect">
            <a:avLst/>
          </a:prstGeom>
        </p:spPr>
      </p:pic>
      <p:pic>
        <p:nvPicPr>
          <p:cNvPr id="75" name="NAM">
            <a:hlinkClick r:id="" action="ppaction://noaction"/>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20829" y="2684653"/>
            <a:ext cx="626940" cy="577832"/>
          </a:xfrm>
          <a:prstGeom prst="rect">
            <a:avLst/>
          </a:prstGeom>
        </p:spPr>
      </p:pic>
      <p:pic>
        <p:nvPicPr>
          <p:cNvPr id="76" name="NAM">
            <a:hlinkClick r:id="" action="ppaction://noaction"/>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803029" y="3212374"/>
            <a:ext cx="755937" cy="696724"/>
          </a:xfrm>
          <a:prstGeom prst="rect">
            <a:avLst/>
          </a:prstGeom>
        </p:spPr>
      </p:pic>
      <p:pic>
        <p:nvPicPr>
          <p:cNvPr id="77" name="NAM">
            <a:hlinkClick r:id="" action="ppaction://noaction"/>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523061" y="3262484"/>
            <a:ext cx="609445" cy="554317"/>
          </a:xfrm>
          <a:prstGeom prst="rect">
            <a:avLst/>
          </a:prstGeom>
        </p:spPr>
      </p:pic>
      <p:pic>
        <p:nvPicPr>
          <p:cNvPr id="142" name="HUYENHANGRAO"/>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13"/>
          <a:srcRect l="17453" t="12970" r="17974" b="19709"/>
          <a:stretch/>
        </p:blipFill>
        <p:spPr>
          <a:xfrm>
            <a:off x="6461433" y="3967609"/>
            <a:ext cx="1896723" cy="2137132"/>
          </a:xfrm>
          <a:prstGeom prst="rect">
            <a:avLst/>
          </a:prstGeom>
        </p:spPr>
      </p:pic>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14"/>
          <a:stretch>
            <a:fillRect/>
          </a:stretch>
        </p:blipFill>
        <p:spPr>
          <a:xfrm>
            <a:off x="6460378" y="3969029"/>
            <a:ext cx="1892151" cy="2134292"/>
          </a:xfrm>
          <a:prstGeom prst="rect">
            <a:avLst/>
          </a:prstGeom>
        </p:spPr>
      </p:pic>
      <p:sp>
        <p:nvSpPr>
          <p:cNvPr id="19" name="Rectangle 18">
            <a:extLst>
              <a:ext uri="{FF2B5EF4-FFF2-40B4-BE49-F238E27FC236}">
                <a16:creationId xmlns:a16="http://schemas.microsoft.com/office/drawing/2014/main" xmlns="" id="{9B319D77-5C71-4D94-A35E-D635C6D430E6}"/>
              </a:ext>
            </a:extLst>
          </p:cNvPr>
          <p:cNvSpPr/>
          <p:nvPr/>
        </p:nvSpPr>
        <p:spPr>
          <a:xfrm>
            <a:off x="2494484" y="2351211"/>
            <a:ext cx="6648395" cy="2608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912114">
              <a:buClrTx/>
            </a:pPr>
            <a:r>
              <a:rPr lang="en-US" sz="367479"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Game: </a:t>
            </a:r>
          </a:p>
          <a:p>
            <a:pPr algn="ctr" defTabSz="912114">
              <a:buClrTx/>
            </a:pPr>
            <a:r>
              <a:rPr lang="en-US" sz="367479"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Cùng nhím con hái nấm</a:t>
            </a:r>
          </a:p>
        </p:txBody>
      </p:sp>
      <p:pic>
        <p:nvPicPr>
          <p:cNvPr id="44" name="PA_59afa2ffbebc8">
            <a:hlinkClick r:id="" action="ppaction://media"/>
            <a:extLst>
              <a:ext uri="{FF2B5EF4-FFF2-40B4-BE49-F238E27FC236}">
                <a16:creationId xmlns:a16="http://schemas.microsoft.com/office/drawing/2014/main" xmlns="" id="{BD512EAE-F4E9-46F4-B4A4-766D81B64AC4}"/>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a:stretch>
            <a:fillRect/>
          </a:stretch>
        </p:blipFill>
        <p:spPr>
          <a:xfrm>
            <a:off x="-1193255" y="3961236"/>
            <a:ext cx="608092" cy="608092"/>
          </a:xfrm>
          <a:prstGeom prst="rect">
            <a:avLst/>
          </a:prstGeom>
        </p:spPr>
      </p:pic>
    </p:spTree>
    <p:extLst>
      <p:ext uri="{BB962C8B-B14F-4D97-AF65-F5344CB8AC3E}">
        <p14:creationId xmlns:p14="http://schemas.microsoft.com/office/powerpoint/2010/main" xmlns="" val="304192780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7" fill="hold" display="0">
                  <p:stCondLst>
                    <p:cond delay="indefinite"/>
                  </p:stCondLst>
                  <p:endCondLst>
                    <p:cond evt="onStopAudio" delay="0">
                      <p:tgtEl>
                        <p:sldTgt/>
                      </p:tgtEl>
                    </p:cond>
                  </p:endCondLst>
                </p:cTn>
                <p:tgtEl>
                  <p:spTgt spid="4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6"/>
          <a:stretch>
            <a:fillRect/>
          </a:stretch>
        </p:blipFill>
        <p:spPr>
          <a:xfrm>
            <a:off x="-3369" y="-18061"/>
            <a:ext cx="12162892" cy="6841626"/>
          </a:xfrm>
          <a:prstGeom prst="rect">
            <a:avLst/>
          </a:prstGeom>
        </p:spPr>
      </p:pic>
      <p:pic>
        <p:nvPicPr>
          <p:cNvPr id="39"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2899" y="677285"/>
            <a:ext cx="10916042" cy="5750001"/>
          </a:xfrm>
          <a:prstGeom prst="rect">
            <a:avLst/>
          </a:prstGeom>
        </p:spPr>
      </p:pic>
      <p:pic>
        <p:nvPicPr>
          <p:cNvPr id="64" name="HUYENHANGRAO"/>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5837854"/>
            <a:ext cx="12161838" cy="1011663"/>
          </a:xfrm>
          <a:prstGeom prst="rect">
            <a:avLst/>
          </a:prstGeom>
        </p:spPr>
      </p:pic>
      <p:grpSp>
        <p:nvGrpSpPr>
          <p:cNvPr id="2" name="Group 1">
            <a:extLst>
              <a:ext uri="{FF2B5EF4-FFF2-40B4-BE49-F238E27FC236}">
                <a16:creationId xmlns:a16="http://schemas.microsoft.com/office/drawing/2014/main" xmlns="" id="{E6B5E1E9-3AA0-407B-9FB4-DC4E6642C639}"/>
              </a:ext>
            </a:extLst>
          </p:cNvPr>
          <p:cNvGrpSpPr/>
          <p:nvPr/>
        </p:nvGrpSpPr>
        <p:grpSpPr>
          <a:xfrm>
            <a:off x="10431699" y="4994324"/>
            <a:ext cx="1403952" cy="1598001"/>
            <a:chOff x="10457570" y="4998206"/>
            <a:chExt cx="1407434" cy="1601964"/>
          </a:xfrm>
        </p:grpSpPr>
        <p:pic>
          <p:nvPicPr>
            <p:cNvPr id="65" name="NAM">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66" name="10">
              <a:hlinkClick r:id="" action="ppaction://hlinkshowjump?jump=nextslide"/>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Next</a:t>
              </a:r>
              <a:endParaRPr lang="en-US" sz="1995"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grpSp>
        <p:nvGrpSpPr>
          <p:cNvPr id="71" name="B"/>
          <p:cNvGrpSpPr/>
          <p:nvPr/>
        </p:nvGrpSpPr>
        <p:grpSpPr>
          <a:xfrm>
            <a:off x="816135" y="5341913"/>
            <a:ext cx="3101269" cy="1003352"/>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a:solidFill>
                    <a:srgbClr val="0070C0"/>
                  </a:solidFill>
                  <a:latin typeface="Arial" panose="020B0604020202020204" pitchFamily="34" charset="0"/>
                  <a:cs typeface="Arial" panose="020B0604020202020204" pitchFamily="34" charset="0"/>
                </a:rPr>
                <a:t>A. 5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3"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4" name="C"/>
          <p:cNvGrpSpPr/>
          <p:nvPr/>
        </p:nvGrpSpPr>
        <p:grpSpPr>
          <a:xfrm>
            <a:off x="7300350" y="5341913"/>
            <a:ext cx="3101269" cy="1003352"/>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C</a:t>
              </a:r>
              <a:r>
                <a:rPr lang="en-US" sz="2394">
                  <a:solidFill>
                    <a:srgbClr val="0070C0"/>
                  </a:solidFill>
                  <a:latin typeface="Arial" panose="020B0604020202020204" pitchFamily="34" charset="0"/>
                  <a:cs typeface="Arial" panose="020B0604020202020204" pitchFamily="34" charset="0"/>
                </a:rPr>
                <a:t>. 7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6"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77" name="D"/>
          <p:cNvGrpSpPr/>
          <p:nvPr/>
        </p:nvGrpSpPr>
        <p:grpSpPr>
          <a:xfrm>
            <a:off x="4058243" y="5341913"/>
            <a:ext cx="3101269" cy="1003352"/>
            <a:chOff x="2252108" y="3867153"/>
            <a:chExt cx="4030708" cy="1305948"/>
          </a:xfrm>
        </p:grpSpPr>
        <p:sp>
          <p:nvSpPr>
            <p:cNvPr id="78" name="Rounded Rectangle 7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B</a:t>
              </a:r>
              <a:r>
                <a:rPr lang="en-US" sz="2394">
                  <a:solidFill>
                    <a:srgbClr val="0070C0"/>
                  </a:solidFill>
                  <a:latin typeface="Arial" panose="020B0604020202020204" pitchFamily="34" charset="0"/>
                  <a:cs typeface="Arial" panose="020B0604020202020204" pitchFamily="34" charset="0"/>
                </a:rPr>
                <a:t>. 6 khổ thơ</a:t>
              </a:r>
              <a:endParaRPr lang="en-US" sz="2394" dirty="0">
                <a:solidFill>
                  <a:srgbClr val="0070C0"/>
                </a:solidFill>
                <a:latin typeface="Arial" panose="020B0604020202020204" pitchFamily="34" charset="0"/>
                <a:cs typeface="Arial" panose="020B0604020202020204" pitchFamily="34" charset="0"/>
              </a:endParaRPr>
            </a:p>
          </p:txBody>
        </p:sp>
        <p:pic>
          <p:nvPicPr>
            <p:cNvPr id="79"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976585" y="5276203"/>
            <a:ext cx="1026082" cy="1164059"/>
          </a:xfrm>
          <a:prstGeom prst="rect">
            <a:avLst/>
          </a:prstGeom>
        </p:spPr>
      </p:pic>
      <p:pic>
        <p:nvPicPr>
          <p:cNvPr id="81" name="Picture 80"/>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4068306" y="5755119"/>
            <a:ext cx="665100" cy="665100"/>
          </a:xfrm>
          <a:prstGeom prst="rect">
            <a:avLst/>
          </a:prstGeom>
        </p:spPr>
      </p:pic>
      <p:pic>
        <p:nvPicPr>
          <p:cNvPr id="82" name="Picture 8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7331281" y="5755119"/>
            <a:ext cx="665100" cy="665100"/>
          </a:xfrm>
          <a:prstGeom prst="rect">
            <a:avLst/>
          </a:prstGeom>
        </p:spPr>
      </p:pic>
      <p:pic>
        <p:nvPicPr>
          <p:cNvPr id="37" name="PA_59afa2ffbebc8">
            <a:hlinkClick r:id="" action="ppaction://media"/>
            <a:extLst>
              <a:ext uri="{FF2B5EF4-FFF2-40B4-BE49-F238E27FC236}">
                <a16:creationId xmlns:a16="http://schemas.microsoft.com/office/drawing/2014/main" xmlns="" id="{2B7DF240-1A6C-450F-9F0B-FE10469857FE}"/>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a:stretch>
            <a:fillRect/>
          </a:stretch>
        </p:blipFill>
        <p:spPr>
          <a:xfrm>
            <a:off x="-1193255" y="3961236"/>
            <a:ext cx="608092" cy="608092"/>
          </a:xfrm>
          <a:prstGeom prst="rect">
            <a:avLst/>
          </a:prstGeom>
        </p:spPr>
      </p:pic>
      <p:sp>
        <p:nvSpPr>
          <p:cNvPr id="3" name="Rectangle 2">
            <a:extLst>
              <a:ext uri="{FF2B5EF4-FFF2-40B4-BE49-F238E27FC236}">
                <a16:creationId xmlns:a16="http://schemas.microsoft.com/office/drawing/2014/main" xmlns="" id="{3E2E4BD9-16CC-48BD-94A3-4F7689874304}"/>
              </a:ext>
            </a:extLst>
          </p:cNvPr>
          <p:cNvSpPr/>
          <p:nvPr/>
        </p:nvSpPr>
        <p:spPr>
          <a:xfrm>
            <a:off x="627396" y="2042113"/>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4800" b="1" kern="1200" dirty="0" err="1">
                <a:solidFill>
                  <a:schemeClr val="tx1"/>
                </a:solidFill>
                <a:latin typeface="Times New Roman" pitchFamily="18" charset="0"/>
                <a:cs typeface="Times New Roman" pitchFamily="18" charset="0"/>
              </a:rPr>
              <a:t>Bài</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thơ</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Điều</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kì</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diệu</a:t>
            </a:r>
            <a:r>
              <a:rPr lang="en-US" sz="4800" b="1" kern="1200" dirty="0">
                <a:solidFill>
                  <a:schemeClr val="tx1"/>
                </a:solidFill>
                <a:latin typeface="Times New Roman" pitchFamily="18" charset="0"/>
                <a:cs typeface="Times New Roman" pitchFamily="18" charset="0"/>
              </a:rPr>
              <a:t> </a:t>
            </a:r>
          </a:p>
          <a:p>
            <a:pPr algn="ctr" defTabSz="912114">
              <a:buClrTx/>
            </a:pPr>
            <a:r>
              <a:rPr lang="en-US" sz="4800" b="1" kern="1200" dirty="0" err="1">
                <a:solidFill>
                  <a:schemeClr val="tx1"/>
                </a:solidFill>
                <a:latin typeface="Times New Roman" pitchFamily="18" charset="0"/>
                <a:cs typeface="Times New Roman" pitchFamily="18" charset="0"/>
              </a:rPr>
              <a:t>gồm</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mấy</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khổ</a:t>
            </a:r>
            <a:r>
              <a:rPr lang="en-US" sz="4800" b="1" kern="1200" dirty="0">
                <a:solidFill>
                  <a:schemeClr val="tx1"/>
                </a:solidFill>
                <a:latin typeface="Times New Roman" pitchFamily="18" charset="0"/>
                <a:cs typeface="Times New Roman" pitchFamily="18" charset="0"/>
              </a:rPr>
              <a:t> </a:t>
            </a:r>
            <a:r>
              <a:rPr lang="en-US" sz="4800" b="1" kern="1200" dirty="0" err="1">
                <a:solidFill>
                  <a:schemeClr val="tx1"/>
                </a:solidFill>
                <a:latin typeface="Times New Roman" pitchFamily="18" charset="0"/>
                <a:cs typeface="Times New Roman" pitchFamily="18" charset="0"/>
              </a:rPr>
              <a:t>thơ</a:t>
            </a:r>
            <a:r>
              <a:rPr lang="en-US" sz="4800" b="1" kern="12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40389596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anim calcmode="lin" valueType="num">
                                      <p:cBhvr>
                                        <p:cTn id="13" dur="500" fill="hold"/>
                                        <p:tgtEl>
                                          <p:spTgt spid="81"/>
                                        </p:tgtEl>
                                        <p:attrNameLst>
                                          <p:attrName>ppt_x</p:attrName>
                                        </p:attrNameLst>
                                      </p:cBhvr>
                                      <p:tavLst>
                                        <p:tav tm="0">
                                          <p:val>
                                            <p:strVal val="#ppt_x"/>
                                          </p:val>
                                        </p:tav>
                                        <p:tav tm="100000">
                                          <p:val>
                                            <p:strVal val="#ppt_x"/>
                                          </p:val>
                                        </p:tav>
                                      </p:tavLst>
                                    </p:anim>
                                    <p:anim calcmode="lin" valueType="num">
                                      <p:cBhvr>
                                        <p:cTn id="14"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77"/>
                                        </p:tgtEl>
                                      </p:cBhvr>
                                    </p:animEffect>
                                    <p:animScale>
                                      <p:cBhvr>
                                        <p:cTn id="17" dur="250" autoRev="1" fill="hold"/>
                                        <p:tgtEl>
                                          <p:spTgt spid="77"/>
                                        </p:tgtEl>
                                      </p:cBhvr>
                                      <p:by x="105000" y="105000"/>
                                    </p:animScale>
                                  </p:childTnLst>
                                </p:cTn>
                              </p:par>
                            </p:childTnLst>
                          </p:cTn>
                        </p:par>
                      </p:childTnLst>
                    </p:cTn>
                  </p:par>
                </p:childTnLst>
              </p:cTn>
              <p:nextCondLst>
                <p:cond evt="onClick" delay="0">
                  <p:tgtEl>
                    <p:spTgt spid="77"/>
                  </p:tgtEl>
                </p:cond>
              </p:nextCondLst>
            </p:seq>
            <p:seq concurrent="1" nextAc="seek">
              <p:cTn id="18" restart="whenNotActive" fill="hold" evtFilter="cancelBubble" nodeType="interactiveSeq">
                <p:stCondLst>
                  <p:cond evt="onClick" delay="0">
                    <p:tgtEl>
                      <p:spTgt spid="74"/>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anim calcmode="lin" valueType="num">
                                      <p:cBhvr>
                                        <p:cTn id="24" dur="500" fill="hold"/>
                                        <p:tgtEl>
                                          <p:spTgt spid="82"/>
                                        </p:tgtEl>
                                        <p:attrNameLst>
                                          <p:attrName>ppt_x</p:attrName>
                                        </p:attrNameLst>
                                      </p:cBhvr>
                                      <p:tavLst>
                                        <p:tav tm="0">
                                          <p:val>
                                            <p:strVal val="#ppt_x"/>
                                          </p:val>
                                        </p:tav>
                                        <p:tav tm="100000">
                                          <p:val>
                                            <p:strVal val="#ppt_x"/>
                                          </p:val>
                                        </p:tav>
                                      </p:tavLst>
                                    </p:anim>
                                    <p:anim calcmode="lin" valueType="num">
                                      <p:cBhvr>
                                        <p:cTn id="25"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74"/>
                                        </p:tgtEl>
                                      </p:cBhvr>
                                    </p:animEffect>
                                    <p:animScale>
                                      <p:cBhvr>
                                        <p:cTn id="28"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29" restart="whenNotActive" fill="hold" evtFilter="cancelBubble" nodeType="interactiveSeq">
                <p:stCondLst>
                  <p:cond evt="onClick" delay="0">
                    <p:tgtEl>
                      <p:spTgt spid="71"/>
                    </p:tgtEl>
                  </p:cond>
                </p:stCondLst>
                <p:endSync evt="end" delay="0">
                  <p:rtn val="all"/>
                </p:endSync>
                <p:childTnLst>
                  <p:par>
                    <p:cTn id="30" fill="hold">
                      <p:stCondLst>
                        <p:cond delay="0"/>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anim calcmode="lin" valueType="num">
                                      <p:cBhvr>
                                        <p:cTn id="35" dur="500" fill="hold"/>
                                        <p:tgtEl>
                                          <p:spTgt spid="80"/>
                                        </p:tgtEl>
                                        <p:attrNameLst>
                                          <p:attrName>ppt_x</p:attrName>
                                        </p:attrNameLst>
                                      </p:cBhvr>
                                      <p:tavLst>
                                        <p:tav tm="0">
                                          <p:val>
                                            <p:strVal val="#ppt_x"/>
                                          </p:val>
                                        </p:tav>
                                        <p:tav tm="100000">
                                          <p:val>
                                            <p:strVal val="#ppt_x"/>
                                          </p:val>
                                        </p:tav>
                                      </p:tavLst>
                                    </p:anim>
                                    <p:anim calcmode="lin" valueType="num">
                                      <p:cBhvr>
                                        <p:cTn id="36"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chimes.wav"/>
                                        </p:tgtEl>
                                      </p:cMediaNode>
                                    </p:audio>
                                  </p:subTnLst>
                                </p:cTn>
                              </p:par>
                              <p:par>
                                <p:cTn id="37" presetID="26" presetClass="emph" presetSubtype="0" fill="hold" nodeType="withEffect">
                                  <p:stCondLst>
                                    <p:cond delay="0"/>
                                  </p:stCondLst>
                                  <p:childTnLst>
                                    <p:animEffect transition="out" filter="fade">
                                      <p:cBhvr>
                                        <p:cTn id="38" dur="500" tmFilter="0, 0; .2, .5; .8, .5; 1, 0"/>
                                        <p:tgtEl>
                                          <p:spTgt spid="71"/>
                                        </p:tgtEl>
                                      </p:cBhvr>
                                    </p:animEffect>
                                    <p:animScale>
                                      <p:cBhvr>
                                        <p:cTn id="39" dur="250" autoRev="1" fill="hold"/>
                                        <p:tgtEl>
                                          <p:spTgt spid="71"/>
                                        </p:tgtEl>
                                      </p:cBhvr>
                                      <p:by x="105000" y="105000"/>
                                    </p:animScale>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nextCondLst>
                <p:cond evt="onClick" delay="0">
                  <p:tgtEl>
                    <p:spTgt spid="71"/>
                  </p:tgtEl>
                </p:cond>
              </p:nextCondLst>
            </p:seq>
            <p:video>
              <p:cMediaNode vol="9091" showWhenStopped="0">
                <p:cTn id="44" repeatCount="indefinite" fill="hold" display="0">
                  <p:stCondLst>
                    <p:cond delay="indefinite"/>
                  </p:stCondLst>
                  <p:endCondLst>
                    <p:cond evt="onStopAudio" delay="0">
                      <p:tgtEl>
                        <p:sldTgt/>
                      </p:tgtEl>
                    </p:cond>
                  </p:endCondLst>
                </p:cTn>
                <p:tgtEl>
                  <p:spTgt spid="3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4"/>
          <a:stretch>
            <a:fillRect/>
          </a:stretch>
        </p:blipFill>
        <p:spPr>
          <a:xfrm>
            <a:off x="6460378" y="3969029"/>
            <a:ext cx="1892151" cy="2134292"/>
          </a:xfrm>
          <a:prstGeom prst="rect">
            <a:avLst/>
          </a:prstGeom>
        </p:spPr>
      </p:pic>
      <p:pic>
        <p:nvPicPr>
          <p:cNvPr id="4" name="Picture 3"/>
          <p:cNvPicPr>
            <a:picLocks noChangeAspect="1"/>
          </p:cNvPicPr>
          <p:nvPr/>
        </p:nvPicPr>
        <p:blipFill>
          <a:blip r:embed="rId5"/>
          <a:stretch>
            <a:fillRect/>
          </a:stretch>
        </p:blipFill>
        <p:spPr>
          <a:xfrm>
            <a:off x="1" y="7891"/>
            <a:ext cx="12162892" cy="6841626"/>
          </a:xfrm>
          <a:prstGeom prst="rect">
            <a:avLst/>
          </a:prstGeom>
        </p:spPr>
      </p:pic>
      <p:pic>
        <p:nvPicPr>
          <p:cNvPr id="121" name="Picture 120"/>
          <p:cNvPicPr>
            <a:picLocks noChangeAspect="1"/>
          </p:cNvPicPr>
          <p:nvPr/>
        </p:nvPicPr>
        <p:blipFill>
          <a:blip r:embed="rId6"/>
          <a:stretch>
            <a:fillRect/>
          </a:stretch>
        </p:blipFill>
        <p:spPr>
          <a:xfrm>
            <a:off x="5947322" y="4487933"/>
            <a:ext cx="362209" cy="335179"/>
          </a:xfrm>
          <a:prstGeom prst="rect">
            <a:avLst/>
          </a:prstGeom>
        </p:spPr>
      </p:pic>
      <p:pic>
        <p:nvPicPr>
          <p:cNvPr id="60" name="Picture 59"/>
          <p:cNvPicPr>
            <a:picLocks noChangeAspect="1"/>
          </p:cNvPicPr>
          <p:nvPr/>
        </p:nvPicPr>
        <p:blipFill>
          <a:blip r:embed="rId6"/>
          <a:stretch>
            <a:fillRect/>
          </a:stretch>
        </p:blipFill>
        <p:spPr>
          <a:xfrm>
            <a:off x="5880505" y="4487933"/>
            <a:ext cx="362209" cy="335179"/>
          </a:xfrm>
          <a:prstGeom prst="rect">
            <a:avLst/>
          </a:prstGeom>
        </p:spPr>
      </p:pic>
      <p:pic>
        <p:nvPicPr>
          <p:cNvPr id="74" name="Picture 73"/>
          <p:cNvPicPr>
            <a:picLocks noChangeAspect="1"/>
          </p:cNvPicPr>
          <p:nvPr/>
        </p:nvPicPr>
        <p:blipFill>
          <a:blip r:embed="rId6"/>
          <a:stretch>
            <a:fillRect/>
          </a:stretch>
        </p:blipFill>
        <p:spPr>
          <a:xfrm>
            <a:off x="4032507" y="3002386"/>
            <a:ext cx="362209" cy="335179"/>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85" name="PA_59afa2ffbebc8">
            <a:hlinkClick r:id="" action="ppaction://media"/>
            <a:extLst>
              <a:ext uri="{FF2B5EF4-FFF2-40B4-BE49-F238E27FC236}">
                <a16:creationId xmlns:a16="http://schemas.microsoft.com/office/drawing/2014/main" xmlns="" id="{EB3B3567-A0CB-45B7-8867-9C3501235BCB}"/>
              </a:ext>
            </a:extLst>
          </p:cNvPr>
          <p:cNvPicPr>
            <a:picLocks noChangeAspect="1"/>
          </p:cNvPicPr>
          <p:nvPr>
            <a:videoFile r:link="rId1"/>
            <p:custDataLst>
              <p:tags r:id="rId2"/>
            </p:custDataLst>
            <p:extLst>
              <p:ext uri="{DAA4B4D4-6D71-4841-9C94-3DE7FCFB9230}">
                <p14:media xmlns:p14="http://schemas.microsoft.com/office/powerpoint/2010/main" xmlns="" r:embed="rId8"/>
              </p:ext>
            </p:extLst>
          </p:nvPr>
        </p:nvPicPr>
        <p:blipFill>
          <a:blip r:embed="rId9"/>
          <a:stretch>
            <a:fillRect/>
          </a:stretch>
        </p:blipFill>
        <p:spPr>
          <a:xfrm>
            <a:off x="-1193255" y="3961236"/>
            <a:ext cx="608092" cy="608092"/>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11"/>
          <a:srcRect l="17453" t="12970" r="17974" b="19709"/>
          <a:stretch/>
        </p:blipFill>
        <p:spPr>
          <a:xfrm>
            <a:off x="6261399" y="4025729"/>
            <a:ext cx="1896723" cy="2137132"/>
          </a:xfrm>
          <a:prstGeom prst="rect">
            <a:avLst/>
          </a:prstGeom>
        </p:spPr>
      </p:pic>
      <p:pic>
        <p:nvPicPr>
          <p:cNvPr id="79" name="NAM"/>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553186" y="2043345"/>
            <a:ext cx="541078" cy="498695"/>
          </a:xfrm>
          <a:prstGeom prst="rect">
            <a:avLst/>
          </a:prstGeom>
        </p:spPr>
      </p:pic>
      <p:pic>
        <p:nvPicPr>
          <p:cNvPr id="33" name="Picture 32">
            <a:extLst>
              <a:ext uri="{FF2B5EF4-FFF2-40B4-BE49-F238E27FC236}">
                <a16:creationId xmlns:a16="http://schemas.microsoft.com/office/drawing/2014/main" xmlns="" id="{7B9DF63E-E533-4F96-868C-C2A89AA6813A}"/>
              </a:ext>
            </a:extLst>
          </p:cNvPr>
          <p:cNvPicPr>
            <a:picLocks noChangeAspect="1"/>
          </p:cNvPicPr>
          <p:nvPr/>
        </p:nvPicPr>
        <p:blipFill>
          <a:blip r:embed="rId4"/>
          <a:stretch>
            <a:fillRect/>
          </a:stretch>
        </p:blipFill>
        <p:spPr>
          <a:xfrm>
            <a:off x="6255217" y="4021178"/>
            <a:ext cx="1892151" cy="2134292"/>
          </a:xfrm>
          <a:prstGeom prst="rect">
            <a:avLst/>
          </a:prstGeom>
        </p:spPr>
      </p:pic>
    </p:spTree>
    <p:extLst>
      <p:ext uri="{BB962C8B-B14F-4D97-AF65-F5344CB8AC3E}">
        <p14:creationId xmlns:p14="http://schemas.microsoft.com/office/powerpoint/2010/main" xmlns="" val="366789281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85"/>
                                        </p:tgtEl>
                                      </p:cBhvr>
                                    </p:cmd>
                                  </p:childTnLst>
                                </p:cTn>
                              </p:par>
                              <p:par>
                                <p:cTn id="7" presetID="44" presetClass="path" presetSubtype="0" accel="50000" decel="50000" fill="hold" nodeType="withEffect">
                                  <p:stCondLst>
                                    <p:cond delay="0"/>
                                  </p:stCondLst>
                                  <p:childTnLst>
                                    <p:animMotion origin="layout" path="M -1.45833E-6 -0.00047 L 0.06693 -0.04051 C 0.08099 -0.04977 0.09375 -0.06598 0.12383 -0.0544 C 0.15365 -0.04283 0.21745 -0.01181 0.24701 0.02916 C 0.2836 0.12083 0.34649 0.45856 0.36901 0.47199 " pathEditMode="relative" rAng="0" ptsTypes="AAAAA">
                                      <p:cBhvr>
                                        <p:cTn id="8" dur="2000" fill="hold"/>
                                        <p:tgtEl>
                                          <p:spTgt spid="79"/>
                                        </p:tgtEl>
                                        <p:attrNameLst>
                                          <p:attrName>ppt_x</p:attrName>
                                          <p:attrName>ppt_y</p:attrName>
                                        </p:attrNameLst>
                                      </p:cBhvr>
                                      <p:rCtr x="18451" y="20718"/>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8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3369" y="-18061"/>
            <a:ext cx="12162892" cy="6841626"/>
          </a:xfrm>
          <a:prstGeom prst="rect">
            <a:avLst/>
          </a:prstGeom>
        </p:spPr>
      </p:pic>
      <p:pic>
        <p:nvPicPr>
          <p:cNvPr id="85"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2899" y="677285"/>
            <a:ext cx="10916042" cy="5750001"/>
          </a:xfrm>
          <a:prstGeom prst="rect">
            <a:avLst/>
          </a:prstGeom>
        </p:spPr>
      </p:pic>
      <p:pic>
        <p:nvPicPr>
          <p:cNvPr id="98" name="HUYENHANGRAO"/>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5837854"/>
            <a:ext cx="12161838" cy="1011663"/>
          </a:xfrm>
          <a:prstGeom prst="rect">
            <a:avLst/>
          </a:prstGeom>
        </p:spPr>
      </p:pic>
      <p:grpSp>
        <p:nvGrpSpPr>
          <p:cNvPr id="105" name="B"/>
          <p:cNvGrpSpPr/>
          <p:nvPr/>
        </p:nvGrpSpPr>
        <p:grpSpPr>
          <a:xfrm>
            <a:off x="4042611" y="4343341"/>
            <a:ext cx="3101269" cy="2022065"/>
            <a:chOff x="2252108" y="2541211"/>
            <a:chExt cx="4007022" cy="2631890"/>
          </a:xfrm>
        </p:grpSpPr>
        <p:sp>
          <p:nvSpPr>
            <p:cNvPr id="106" name="Rounded Rectangle 105"/>
            <p:cNvSpPr/>
            <p:nvPr/>
          </p:nvSpPr>
          <p:spPr>
            <a:xfrm>
              <a:off x="2876550" y="2541211"/>
              <a:ext cx="3382580" cy="2554974"/>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B</a:t>
              </a:r>
              <a:r>
                <a:rPr lang="en-US" sz="2394">
                  <a:solidFill>
                    <a:srgbClr val="0070C0"/>
                  </a:solidFill>
                  <a:latin typeface="Arial" panose="020B0604020202020204" pitchFamily="34" charset="0"/>
                  <a:cs typeface="Arial" panose="020B0604020202020204" pitchFamily="34" charset="0"/>
                </a:rPr>
                <a:t>. Mỗi đứa mình một khác</a:t>
              </a:r>
              <a:endParaRPr lang="en-US" sz="2394" dirty="0">
                <a:solidFill>
                  <a:srgbClr val="0070C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08" name="C"/>
          <p:cNvGrpSpPr/>
          <p:nvPr/>
        </p:nvGrpSpPr>
        <p:grpSpPr>
          <a:xfrm>
            <a:off x="7300350" y="4343342"/>
            <a:ext cx="3101269" cy="2001924"/>
            <a:chOff x="2252108" y="2567431"/>
            <a:chExt cx="4055914" cy="2605670"/>
          </a:xfrm>
        </p:grpSpPr>
        <p:sp>
          <p:nvSpPr>
            <p:cNvPr id="109" name="Rounded Rectangle 108"/>
            <p:cNvSpPr/>
            <p:nvPr/>
          </p:nvSpPr>
          <p:spPr>
            <a:xfrm>
              <a:off x="2876549" y="2567431"/>
              <a:ext cx="3431473" cy="2528756"/>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dirty="0">
                  <a:solidFill>
                    <a:srgbClr val="0070C0"/>
                  </a:solidFill>
                  <a:latin typeface="Arial" panose="020B0604020202020204" pitchFamily="34" charset="0"/>
                  <a:cs typeface="Arial" panose="020B0604020202020204" pitchFamily="34" charset="0"/>
                </a:rPr>
                <a:t>C</a:t>
              </a:r>
              <a:r>
                <a:rPr lang="en-US" sz="2394">
                  <a:solidFill>
                    <a:srgbClr val="0070C0"/>
                  </a:solidFill>
                  <a:latin typeface="Arial" panose="020B0604020202020204" pitchFamily="34" charset="0"/>
                  <a:cs typeface="Arial" panose="020B0604020202020204" pitchFamily="34" charset="0"/>
                </a:rPr>
                <a:t>. Ai cũng</a:t>
              </a:r>
            </a:p>
            <a:p>
              <a:pPr algn="ctr" defTabSz="912114">
                <a:defRPr/>
              </a:pPr>
              <a:r>
                <a:rPr lang="en-US" sz="2394">
                  <a:solidFill>
                    <a:srgbClr val="0070C0"/>
                  </a:solidFill>
                  <a:latin typeface="Arial" panose="020B0604020202020204" pitchFamily="34" charset="0"/>
                  <a:cs typeface="Arial" panose="020B0604020202020204" pitchFamily="34" charset="0"/>
                </a:rPr>
                <a:t> xinh đẹp</a:t>
              </a:r>
              <a:endParaRPr lang="en-US" sz="2394" dirty="0">
                <a:solidFill>
                  <a:srgbClr val="0070C0"/>
                </a:solidFill>
                <a:latin typeface="Arial" panose="020B0604020202020204" pitchFamily="34" charset="0"/>
                <a:cs typeface="Arial" panose="020B0604020202020204" pitchFamily="34" charset="0"/>
              </a:endParaRPr>
            </a:p>
          </p:txBody>
        </p:sp>
        <p:pic>
          <p:nvPicPr>
            <p:cNvPr id="110"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11" name="D"/>
          <p:cNvGrpSpPr/>
          <p:nvPr/>
        </p:nvGrpSpPr>
        <p:grpSpPr>
          <a:xfrm>
            <a:off x="714503" y="4321208"/>
            <a:ext cx="3101269" cy="2044198"/>
            <a:chOff x="2252108" y="2512403"/>
            <a:chExt cx="4030708" cy="2660698"/>
          </a:xfrm>
        </p:grpSpPr>
        <p:sp>
          <p:nvSpPr>
            <p:cNvPr id="112" name="Rounded Rectangle 111"/>
            <p:cNvSpPr/>
            <p:nvPr/>
          </p:nvSpPr>
          <p:spPr>
            <a:xfrm>
              <a:off x="2876550" y="2512403"/>
              <a:ext cx="3406266" cy="258378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2394">
                  <a:solidFill>
                    <a:srgbClr val="0070C0"/>
                  </a:solidFill>
                  <a:latin typeface="Arial" panose="020B0604020202020204" pitchFamily="34" charset="0"/>
                  <a:cs typeface="Arial" panose="020B0604020202020204" pitchFamily="34" charset="0"/>
                </a:rPr>
                <a:t>A. Ai cũng </a:t>
              </a:r>
            </a:p>
            <a:p>
              <a:pPr algn="ctr" defTabSz="912114">
                <a:defRPr/>
              </a:pPr>
              <a:r>
                <a:rPr lang="en-US" sz="2394">
                  <a:solidFill>
                    <a:srgbClr val="0070C0"/>
                  </a:solidFill>
                  <a:latin typeface="Arial" panose="020B0604020202020204" pitchFamily="34" charset="0"/>
                  <a:cs typeface="Arial" panose="020B0604020202020204" pitchFamily="34" charset="0"/>
                </a:rPr>
                <a:t>giống nhau</a:t>
              </a:r>
              <a:endParaRPr lang="en-US" sz="2394" dirty="0">
                <a:solidFill>
                  <a:srgbClr val="0070C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072225" y="5448408"/>
            <a:ext cx="1026082" cy="1164059"/>
          </a:xfrm>
          <a:prstGeom prst="rect">
            <a:avLst/>
          </a:prstGeom>
        </p:spPr>
      </p:pic>
      <p:pic>
        <p:nvPicPr>
          <p:cNvPr id="115" name="Picture 11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24566" y="5775261"/>
            <a:ext cx="665100" cy="665100"/>
          </a:xfrm>
          <a:prstGeom prst="rect">
            <a:avLst/>
          </a:prstGeom>
        </p:spPr>
      </p:pic>
      <p:pic>
        <p:nvPicPr>
          <p:cNvPr id="116" name="Picture 11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331281" y="5755119"/>
            <a:ext cx="665100" cy="665100"/>
          </a:xfrm>
          <a:prstGeom prst="rect">
            <a:avLst/>
          </a:prstGeom>
        </p:spPr>
      </p:pic>
      <p:grpSp>
        <p:nvGrpSpPr>
          <p:cNvPr id="39" name="Group 38">
            <a:extLst>
              <a:ext uri="{FF2B5EF4-FFF2-40B4-BE49-F238E27FC236}">
                <a16:creationId xmlns:a16="http://schemas.microsoft.com/office/drawing/2014/main" xmlns="" id="{04C067DF-577E-4AA2-A54A-FE4BC88F5A09}"/>
              </a:ext>
            </a:extLst>
          </p:cNvPr>
          <p:cNvGrpSpPr/>
          <p:nvPr/>
        </p:nvGrpSpPr>
        <p:grpSpPr>
          <a:xfrm>
            <a:off x="10763387" y="5621219"/>
            <a:ext cx="1403952" cy="1598001"/>
            <a:chOff x="10457570" y="4998206"/>
            <a:chExt cx="1407434" cy="1601964"/>
          </a:xfrm>
        </p:grpSpPr>
        <p:pic>
          <p:nvPicPr>
            <p:cNvPr id="40" name="NAM">
              <a:hlinkClick r:id="" action="ppaction://hlinkshowjump?jump=nextslide"/>
              <a:extLst>
                <a:ext uri="{FF2B5EF4-FFF2-40B4-BE49-F238E27FC236}">
                  <a16:creationId xmlns:a16="http://schemas.microsoft.com/office/drawing/2014/main" xmlns="" id="{2C29BFDC-D922-4303-9B59-188FB346E97F}"/>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41" name="10">
              <a:hlinkClick r:id="" action="ppaction://hlinkshowjump?jump=nextslide"/>
              <a:extLst>
                <a:ext uri="{FF2B5EF4-FFF2-40B4-BE49-F238E27FC236}">
                  <a16:creationId xmlns:a16="http://schemas.microsoft.com/office/drawing/2014/main" xmlns="" id="{B4034747-F739-4551-8180-67FE81BEC40F}"/>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42" name="PA_59afa2ffbebc8">
            <a:hlinkClick r:id="" action="ppaction://media"/>
            <a:extLst>
              <a:ext uri="{FF2B5EF4-FFF2-40B4-BE49-F238E27FC236}">
                <a16:creationId xmlns:a16="http://schemas.microsoft.com/office/drawing/2014/main" xmlns="" id="{256F4842-6055-4FC6-B55E-D269D7F432F2}"/>
              </a:ext>
            </a:extLst>
          </p:cNvPr>
          <p:cNvPicPr>
            <a:picLocks noChangeAspect="1"/>
          </p:cNvPicPr>
          <p:nvPr>
            <a:videoFile r:link="rId1"/>
            <p:custDataLst>
              <p:tags r:id="rId2"/>
            </p:custDataLst>
            <p:extLst>
              <p:ext uri="{DAA4B4D4-6D71-4841-9C94-3DE7FCFB9230}">
                <p14:media xmlns:p14="http://schemas.microsoft.com/office/powerpoint/2010/main" xmlns="" r:embed="rId15"/>
              </p:ext>
            </p:extLst>
          </p:nvPr>
        </p:nvPicPr>
        <p:blipFill>
          <a:blip r:embed="rId16"/>
          <a:stretch>
            <a:fillRect/>
          </a:stretch>
        </p:blipFill>
        <p:spPr>
          <a:xfrm>
            <a:off x="-1193255" y="3961236"/>
            <a:ext cx="608092" cy="608092"/>
          </a:xfrm>
          <a:prstGeom prst="rect">
            <a:avLst/>
          </a:prstGeom>
        </p:spPr>
      </p:pic>
      <p:sp>
        <p:nvSpPr>
          <p:cNvPr id="43" name="Rectangle 42">
            <a:extLst>
              <a:ext uri="{FF2B5EF4-FFF2-40B4-BE49-F238E27FC236}">
                <a16:creationId xmlns:a16="http://schemas.microsoft.com/office/drawing/2014/main" xmlns="" id="{9236891C-A223-493C-91A3-D4F4B06357B6}"/>
              </a:ext>
            </a:extLst>
          </p:cNvPr>
          <p:cNvSpPr/>
          <p:nvPr/>
        </p:nvSpPr>
        <p:spPr>
          <a:xfrm>
            <a:off x="714503" y="1844444"/>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4400" kern="1200">
                <a:solidFill>
                  <a:prstClr val="black"/>
                </a:solidFill>
                <a:latin typeface="Arial" panose="020B0604020202020204" pitchFamily="34" charset="0"/>
                <a:cs typeface="Arial" panose="020B0604020202020204" pitchFamily="34" charset="0"/>
              </a:rPr>
              <a:t>Trong ba khổ thơ đầu, các bạn nhỏ </a:t>
            </a:r>
          </a:p>
          <a:p>
            <a:pPr algn="ctr" defTabSz="912114">
              <a:buClrTx/>
            </a:pPr>
            <a:r>
              <a:rPr lang="en-US" sz="4400" kern="1200">
                <a:solidFill>
                  <a:prstClr val="black"/>
                </a:solidFill>
                <a:latin typeface="Arial" panose="020B0604020202020204" pitchFamily="34" charset="0"/>
                <a:cs typeface="Arial" panose="020B0604020202020204" pitchFamily="34" charset="0"/>
              </a:rPr>
              <a:t>nhận ra điều gì?</a:t>
            </a:r>
          </a:p>
        </p:txBody>
      </p:sp>
    </p:spTree>
    <p:extLst>
      <p:ext uri="{BB962C8B-B14F-4D97-AF65-F5344CB8AC3E}">
        <p14:creationId xmlns:p14="http://schemas.microsoft.com/office/powerpoint/2010/main" xmlns="" val="412277071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8"/>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anim calcmode="lin" valueType="num">
                                      <p:cBhvr>
                                        <p:cTn id="24" dur="500" fill="hold"/>
                                        <p:tgtEl>
                                          <p:spTgt spid="116"/>
                                        </p:tgtEl>
                                        <p:attrNameLst>
                                          <p:attrName>ppt_x</p:attrName>
                                        </p:attrNameLst>
                                      </p:cBhvr>
                                      <p:tavLst>
                                        <p:tav tm="0">
                                          <p:val>
                                            <p:strVal val="#ppt_x"/>
                                          </p:val>
                                        </p:tav>
                                        <p:tav tm="100000">
                                          <p:val>
                                            <p:strVal val="#ppt_x"/>
                                          </p:val>
                                        </p:tav>
                                      </p:tavLst>
                                    </p:anim>
                                    <p:anim calcmode="lin" valueType="num">
                                      <p:cBhvr>
                                        <p:cTn id="25" dur="500" fill="hold"/>
                                        <p:tgtEl>
                                          <p:spTgt spid="1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8"/>
                                        </p:tgtEl>
                                      </p:cBhvr>
                                    </p:animEffect>
                                    <p:animScale>
                                      <p:cBhvr>
                                        <p:cTn id="28" dur="250" autoRev="1" fill="hold"/>
                                        <p:tgtEl>
                                          <p:spTgt spid="108"/>
                                        </p:tgtEl>
                                      </p:cBhvr>
                                      <p:by x="105000" y="105000"/>
                                    </p:animScale>
                                  </p:childTnLst>
                                </p:cTn>
                              </p:par>
                            </p:childTnLst>
                          </p:cTn>
                        </p:par>
                      </p:childTnLst>
                    </p:cTn>
                  </p:par>
                </p:childTnLst>
              </p:cTn>
              <p:nextCondLst>
                <p:cond evt="onClick" delay="0">
                  <p:tgtEl>
                    <p:spTgt spid="108"/>
                  </p:tgtEl>
                </p:cond>
              </p:nextCondLst>
            </p:seq>
            <p:seq concurrent="1" nextAc="seek">
              <p:cTn id="29" restart="whenNotActive" fill="hold" evtFilter="cancelBubble" nodeType="interactiveSeq">
                <p:stCondLst>
                  <p:cond evt="onClick" delay="0">
                    <p:tgtEl>
                      <p:spTgt spid="105"/>
                    </p:tgtEl>
                  </p:cond>
                </p:stCondLst>
                <p:endSync evt="end" delay="0">
                  <p:rtn val="all"/>
                </p:endSync>
                <p:childTnLst>
                  <p:par>
                    <p:cTn id="30" fill="hold">
                      <p:stCondLst>
                        <p:cond delay="0"/>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anim calcmode="lin" valueType="num">
                                      <p:cBhvr>
                                        <p:cTn id="35" dur="500" fill="hold"/>
                                        <p:tgtEl>
                                          <p:spTgt spid="114"/>
                                        </p:tgtEl>
                                        <p:attrNameLst>
                                          <p:attrName>ppt_x</p:attrName>
                                        </p:attrNameLst>
                                      </p:cBhvr>
                                      <p:tavLst>
                                        <p:tav tm="0">
                                          <p:val>
                                            <p:strVal val="#ppt_x"/>
                                          </p:val>
                                        </p:tav>
                                        <p:tav tm="100000">
                                          <p:val>
                                            <p:strVal val="#ppt_x"/>
                                          </p:val>
                                        </p:tav>
                                      </p:tavLst>
                                    </p:anim>
                                    <p:anim calcmode="lin" valueType="num">
                                      <p:cBhvr>
                                        <p:cTn id="36"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chimes.wav"/>
                                        </p:tgtEl>
                                      </p:cMediaNode>
                                    </p:audio>
                                  </p:subTnLst>
                                </p:cTn>
                              </p:par>
                              <p:par>
                                <p:cTn id="37" presetID="26" presetClass="emph" presetSubtype="0" fill="hold" nodeType="withEffect">
                                  <p:stCondLst>
                                    <p:cond delay="0"/>
                                  </p:stCondLst>
                                  <p:childTnLst>
                                    <p:animEffect transition="out" filter="fade">
                                      <p:cBhvr>
                                        <p:cTn id="38" dur="500" tmFilter="0, 0; .2, .5; .8, .5; 1, 0"/>
                                        <p:tgtEl>
                                          <p:spTgt spid="105"/>
                                        </p:tgtEl>
                                      </p:cBhvr>
                                    </p:animEffect>
                                    <p:animScale>
                                      <p:cBhvr>
                                        <p:cTn id="39" dur="250" autoRev="1" fill="hold"/>
                                        <p:tgtEl>
                                          <p:spTgt spid="105"/>
                                        </p:tgtEl>
                                      </p:cBhvr>
                                      <p:by x="105000" y="105000"/>
                                    </p:animScale>
                                  </p:childTnLst>
                                </p:cTn>
                              </p:par>
                            </p:childTnLst>
                          </p:cTn>
                        </p:par>
                      </p:childTnLst>
                    </p:cTn>
                  </p:par>
                </p:childTnLst>
              </p:cTn>
              <p:nextCondLst>
                <p:cond evt="onClick" delay="0">
                  <p:tgtEl>
                    <p:spTgt spid="105"/>
                  </p:tgtEl>
                </p:cond>
              </p:nextCondLst>
            </p:seq>
            <p:video>
              <p:cMediaNode vol="9091" showWhenStopped="0">
                <p:cTn id="40" repeatCount="indefinite" fill="hold" display="0">
                  <p:stCondLst>
                    <p:cond delay="indefinite"/>
                  </p:stCondLst>
                  <p:endCondLst>
                    <p:cond evt="onStopAudio" delay="0">
                      <p:tgtEl>
                        <p:sldTgt/>
                      </p:tgtEl>
                    </p:cond>
                  </p:endCondLst>
                </p:cTn>
                <p:tgtEl>
                  <p:spTgt spid="4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891"/>
            <a:ext cx="12162892" cy="6841626"/>
          </a:xfrm>
          <a:prstGeom prst="rect">
            <a:avLst/>
          </a:prstGeom>
        </p:spPr>
      </p:pic>
      <p:pic>
        <p:nvPicPr>
          <p:cNvPr id="121" name="Picture 120"/>
          <p:cNvPicPr>
            <a:picLocks noChangeAspect="1"/>
          </p:cNvPicPr>
          <p:nvPr/>
        </p:nvPicPr>
        <p:blipFill>
          <a:blip r:embed="rId5"/>
          <a:stretch>
            <a:fillRect/>
          </a:stretch>
        </p:blipFill>
        <p:spPr>
          <a:xfrm>
            <a:off x="5947322" y="4487933"/>
            <a:ext cx="362209" cy="335179"/>
          </a:xfrm>
          <a:prstGeom prst="rect">
            <a:avLst/>
          </a:prstGeom>
        </p:spPr>
      </p:pic>
      <p:pic>
        <p:nvPicPr>
          <p:cNvPr id="60" name="Picture 59"/>
          <p:cNvPicPr>
            <a:picLocks noChangeAspect="1"/>
          </p:cNvPicPr>
          <p:nvPr/>
        </p:nvPicPr>
        <p:blipFill>
          <a:blip r:embed="rId5"/>
          <a:stretch>
            <a:fillRect/>
          </a:stretch>
        </p:blipFill>
        <p:spPr>
          <a:xfrm>
            <a:off x="5880505" y="4487933"/>
            <a:ext cx="362209" cy="335179"/>
          </a:xfrm>
          <a:prstGeom prst="rect">
            <a:avLst/>
          </a:prstGeom>
        </p:spPr>
      </p:pic>
      <p:pic>
        <p:nvPicPr>
          <p:cNvPr id="74" name="Picture 73"/>
          <p:cNvPicPr>
            <a:picLocks noChangeAspect="1"/>
          </p:cNvPicPr>
          <p:nvPr/>
        </p:nvPicPr>
        <p:blipFill>
          <a:blip r:embed="rId5"/>
          <a:stretch>
            <a:fillRect/>
          </a:stretch>
        </p:blipFill>
        <p:spPr>
          <a:xfrm>
            <a:off x="4032507" y="3002386"/>
            <a:ext cx="362209" cy="335179"/>
          </a:xfrm>
          <a:prstGeom prst="rect">
            <a:avLst/>
          </a:prstGeom>
        </p:spPr>
      </p:pic>
      <p:pic>
        <p:nvPicPr>
          <p:cNvPr id="142" name="HUYENHANGRAO"/>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5840622"/>
            <a:ext cx="12161838" cy="1011663"/>
          </a:xfrm>
          <a:prstGeom prst="rect">
            <a:avLst/>
          </a:prstGeom>
        </p:spPr>
      </p:pic>
      <p:pic>
        <p:nvPicPr>
          <p:cNvPr id="1026" name="Picture 2" descr="LHB2 U5&amp;amp;#x2F;L2 by martyna2923 on Genially">
            <a:extLst>
              <a:ext uri="{FF2B5EF4-FFF2-40B4-BE49-F238E27FC236}">
                <a16:creationId xmlns:a16="http://schemas.microsoft.com/office/drawing/2014/main" xmlns="" id="{708E2DD6-33F0-4F24-8773-C1A24E469F8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08969" y="4270632"/>
            <a:ext cx="2160428" cy="164732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F62ABBD-6A2A-4ACC-9105-3D835E869521}"/>
              </a:ext>
            </a:extLst>
          </p:cNvPr>
          <p:cNvPicPr>
            <a:picLocks noChangeAspect="1"/>
          </p:cNvPicPr>
          <p:nvPr/>
        </p:nvPicPr>
        <p:blipFill rotWithShape="1">
          <a:blip r:embed="rId8"/>
          <a:srcRect l="17453" t="12970" r="17974" b="19709"/>
          <a:stretch/>
        </p:blipFill>
        <p:spPr>
          <a:xfrm>
            <a:off x="6461433" y="3967609"/>
            <a:ext cx="1896723" cy="2137132"/>
          </a:xfrm>
          <a:prstGeom prst="rect">
            <a:avLst/>
          </a:prstGeom>
        </p:spPr>
      </p:pic>
      <p:pic>
        <p:nvPicPr>
          <p:cNvPr id="33" name="PA_59afa2ffbebc8">
            <a:hlinkClick r:id="" action="ppaction://media"/>
            <a:extLst>
              <a:ext uri="{FF2B5EF4-FFF2-40B4-BE49-F238E27FC236}">
                <a16:creationId xmlns:a16="http://schemas.microsoft.com/office/drawing/2014/main" xmlns="" id="{490D1697-DA95-4290-92D0-9A9049D50179}"/>
              </a:ext>
            </a:extLst>
          </p:cNvPr>
          <p:cNvPicPr>
            <a:picLocks noChangeAspect="1"/>
          </p:cNvPicPr>
          <p:nvPr>
            <a:videoFile r:link="rId1"/>
            <p:custDataLst>
              <p:tags r:id="rId2"/>
            </p:custDataLst>
            <p:extLst>
              <p:ext uri="{DAA4B4D4-6D71-4841-9C94-3DE7FCFB9230}">
                <p14:media xmlns:p14="http://schemas.microsoft.com/office/powerpoint/2010/main" xmlns="" r:embed="rId9"/>
              </p:ext>
            </p:extLst>
          </p:nvPr>
        </p:nvPicPr>
        <p:blipFill>
          <a:blip r:embed="rId10"/>
          <a:stretch>
            <a:fillRect/>
          </a:stretch>
        </p:blipFill>
        <p:spPr>
          <a:xfrm>
            <a:off x="-1193255" y="3961236"/>
            <a:ext cx="608092" cy="608092"/>
          </a:xfrm>
          <a:prstGeom prst="rect">
            <a:avLst/>
          </a:prstGeom>
        </p:spPr>
      </p:pic>
      <p:pic>
        <p:nvPicPr>
          <p:cNvPr id="34" name="NAM">
            <a:extLst>
              <a:ext uri="{FF2B5EF4-FFF2-40B4-BE49-F238E27FC236}">
                <a16:creationId xmlns:a16="http://schemas.microsoft.com/office/drawing/2014/main" xmlns="" id="{970F968A-FDBE-4E6C-8B2D-AFAACDC7AB4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435414" y="5064146"/>
            <a:ext cx="541078" cy="498695"/>
          </a:xfrm>
          <a:prstGeom prst="rect">
            <a:avLst/>
          </a:prstGeom>
        </p:spPr>
      </p:pic>
      <p:pic>
        <p:nvPicPr>
          <p:cNvPr id="77" name="NAM">
            <a:hlinkClick r:id="" action="ppaction://noaction"/>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523061" y="3262484"/>
            <a:ext cx="609445" cy="554317"/>
          </a:xfrm>
          <a:prstGeom prst="rect">
            <a:avLst/>
          </a:prstGeom>
        </p:spPr>
      </p:pic>
      <p:pic>
        <p:nvPicPr>
          <p:cNvPr id="18" name="Picture 17">
            <a:extLst>
              <a:ext uri="{FF2B5EF4-FFF2-40B4-BE49-F238E27FC236}">
                <a16:creationId xmlns:a16="http://schemas.microsoft.com/office/drawing/2014/main" xmlns="" id="{132D56FE-7B02-4AAA-8DC1-69F9D866D78F}"/>
              </a:ext>
            </a:extLst>
          </p:cNvPr>
          <p:cNvPicPr>
            <a:picLocks noChangeAspect="1"/>
          </p:cNvPicPr>
          <p:nvPr/>
        </p:nvPicPr>
        <p:blipFill>
          <a:blip r:embed="rId13"/>
          <a:stretch>
            <a:fillRect/>
          </a:stretch>
        </p:blipFill>
        <p:spPr>
          <a:xfrm>
            <a:off x="6460378" y="3967610"/>
            <a:ext cx="1892151" cy="2134292"/>
          </a:xfrm>
          <a:prstGeom prst="rect">
            <a:avLst/>
          </a:prstGeom>
        </p:spPr>
      </p:pic>
    </p:spTree>
    <p:extLst>
      <p:ext uri="{BB962C8B-B14F-4D97-AF65-F5344CB8AC3E}">
        <p14:creationId xmlns:p14="http://schemas.microsoft.com/office/powerpoint/2010/main" xmlns="" val="178579436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3"/>
                                        </p:tgtEl>
                                      </p:cBhvr>
                                    </p:cmd>
                                  </p:childTnLst>
                                </p:cTn>
                              </p:par>
                              <p:par>
                                <p:cTn id="7" presetID="44" presetClass="path" presetSubtype="0" accel="50000" decel="50000" fill="hold" nodeType="withEffect">
                                  <p:stCondLst>
                                    <p:cond delay="0"/>
                                  </p:stCondLst>
                                  <p:childTnLst>
                                    <p:animMotion origin="layout" path="M -4.16667E-7 3.7037E-6 L 0.0668 -0.03982 C 0.08099 -0.04931 0.10664 -0.07084 0.12982 -0.07686 C 0.15273 -0.08264 0.19141 -0.08519 0.20534 -0.07593 C 0.22904 -0.05695 0.34219 0.03217 0.38229 0.0831 C 0.42383 0.13356 0.43815 0.19699 0.44414 0.26157 " pathEditMode="relative" rAng="0" ptsTypes="AAAAAA">
                                      <p:cBhvr>
                                        <p:cTn id="8" dur="2000" fill="hold"/>
                                        <p:tgtEl>
                                          <p:spTgt spid="77"/>
                                        </p:tgtEl>
                                        <p:attrNameLst>
                                          <p:attrName>ppt_x</p:attrName>
                                          <p:attrName>ppt_y</p:attrName>
                                        </p:attrNameLst>
                                      </p:cBhvr>
                                      <p:rCtr x="22201" y="8981"/>
                                    </p:animMotion>
                                  </p:childTnLst>
                                </p:cTn>
                              </p:par>
                            </p:childTnLst>
                          </p:cTn>
                        </p:par>
                      </p:childTnLst>
                    </p:cTn>
                  </p:par>
                </p:childTnLst>
              </p:cTn>
              <p:prevCondLst>
                <p:cond evt="onPrev" delay="0">
                  <p:tgtEl>
                    <p:sldTgt/>
                  </p:tgtEl>
                </p:cond>
              </p:prevCondLst>
              <p:nextCondLst>
                <p:cond evt="onNext" delay="0">
                  <p:tgtEl>
                    <p:sldTgt/>
                  </p:tgtEl>
                </p:cond>
              </p:nextCondLst>
            </p:seq>
            <p:video>
              <p:cMediaNode vol="9091" showWhenStopped="0">
                <p:cTn id="9" repeatCount="indefinite" fill="hold" display="0">
                  <p:stCondLst>
                    <p:cond delay="indefinite"/>
                  </p:stCondLst>
                  <p:endCondLst>
                    <p:cond evt="onStopAudio" delay="0">
                      <p:tgtEl>
                        <p:sldTgt/>
                      </p:tgtEl>
                    </p:cond>
                  </p:endCondLst>
                </p:cTn>
                <p:tgtEl>
                  <p:spTgt spid="3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6"/>
          <a:stretch>
            <a:fillRect/>
          </a:stretch>
        </p:blipFill>
        <p:spPr>
          <a:xfrm>
            <a:off x="-3369" y="-18061"/>
            <a:ext cx="12162892" cy="6841626"/>
          </a:xfrm>
          <a:prstGeom prst="rect">
            <a:avLst/>
          </a:prstGeom>
        </p:spPr>
      </p:pic>
      <p:pic>
        <p:nvPicPr>
          <p:cNvPr id="85" name="图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72400" y="593684"/>
            <a:ext cx="10916042" cy="5750001"/>
          </a:xfrm>
          <a:prstGeom prst="rect">
            <a:avLst/>
          </a:prstGeom>
        </p:spPr>
      </p:pic>
      <p:pic>
        <p:nvPicPr>
          <p:cNvPr id="98" name="HUYENHANGRAO"/>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5837854"/>
            <a:ext cx="12161838" cy="1011663"/>
          </a:xfrm>
          <a:prstGeom prst="rect">
            <a:avLst/>
          </a:prstGeom>
        </p:spPr>
      </p:pic>
      <p:grpSp>
        <p:nvGrpSpPr>
          <p:cNvPr id="105" name="B"/>
          <p:cNvGrpSpPr/>
          <p:nvPr/>
        </p:nvGrpSpPr>
        <p:grpSpPr>
          <a:xfrm>
            <a:off x="6283622" y="4146525"/>
            <a:ext cx="3101269" cy="2134870"/>
            <a:chOff x="2252108" y="2394386"/>
            <a:chExt cx="4007022" cy="2778715"/>
          </a:xfrm>
        </p:grpSpPr>
        <p:sp>
          <p:nvSpPr>
            <p:cNvPr id="106" name="Rounded Rectangle 105"/>
            <p:cNvSpPr/>
            <p:nvPr/>
          </p:nvSpPr>
          <p:spPr>
            <a:xfrm>
              <a:off x="2876550" y="2394386"/>
              <a:ext cx="3382580" cy="270179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3192">
                  <a:solidFill>
                    <a:srgbClr val="0070C0"/>
                  </a:solidFill>
                  <a:latin typeface="Arial" panose="020B0604020202020204" pitchFamily="34" charset="0"/>
                  <a:cs typeface="Arial" panose="020B0604020202020204" pitchFamily="34" charset="0"/>
                </a:rPr>
                <a:t>B. </a:t>
              </a:r>
              <a:r>
                <a:rPr lang="en-US" sz="3200">
                  <a:solidFill>
                    <a:srgbClr val="0070C0"/>
                  </a:solidFill>
                  <a:latin typeface="Arial" panose="020B0604020202020204" pitchFamily="34" charset="0"/>
                  <a:cs typeface="Arial" panose="020B0604020202020204" pitchFamily="34" charset="0"/>
                </a:rPr>
                <a:t>Liệu các bạn ấy có cách xa nhau</a:t>
              </a:r>
              <a:endParaRPr lang="en-US" sz="3192" dirty="0">
                <a:solidFill>
                  <a:srgbClr val="0070C0"/>
                </a:solidFill>
                <a:latin typeface="Arial" panose="020B0604020202020204" pitchFamily="34" charset="0"/>
                <a:cs typeface="Arial" panose="020B0604020202020204" pitchFamily="34" charset="0"/>
              </a:endParaRPr>
            </a:p>
          </p:txBody>
        </p:sp>
        <p:pic>
          <p:nvPicPr>
            <p:cNvPr id="107" name="NAM"/>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grpSp>
        <p:nvGrpSpPr>
          <p:cNvPr id="111" name="D"/>
          <p:cNvGrpSpPr/>
          <p:nvPr/>
        </p:nvGrpSpPr>
        <p:grpSpPr>
          <a:xfrm>
            <a:off x="1924652" y="4163366"/>
            <a:ext cx="3101269" cy="2118029"/>
            <a:chOff x="2252108" y="2416306"/>
            <a:chExt cx="4030708" cy="2756795"/>
          </a:xfrm>
        </p:grpSpPr>
        <p:sp>
          <p:nvSpPr>
            <p:cNvPr id="112" name="Rounded Rectangle 111"/>
            <p:cNvSpPr/>
            <p:nvPr/>
          </p:nvSpPr>
          <p:spPr>
            <a:xfrm>
              <a:off x="2876550" y="2416306"/>
              <a:ext cx="3406266" cy="2679879"/>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r>
                <a:rPr lang="en-US" sz="3192">
                  <a:solidFill>
                    <a:srgbClr val="0070C0"/>
                  </a:solidFill>
                  <a:latin typeface="Arial" panose="020B0604020202020204" pitchFamily="34" charset="0"/>
                  <a:cs typeface="Arial" panose="020B0604020202020204" pitchFamily="34" charset="0"/>
                </a:rPr>
                <a:t>A. Các bạn ấy sẽ ghét nhau</a:t>
              </a:r>
              <a:endParaRPr lang="en-US" sz="3192" dirty="0">
                <a:solidFill>
                  <a:srgbClr val="0070C0"/>
                </a:solidFill>
                <a:latin typeface="Arial" panose="020B0604020202020204" pitchFamily="34" charset="0"/>
                <a:cs typeface="Arial" panose="020B0604020202020204" pitchFamily="34" charset="0"/>
              </a:endParaRPr>
            </a:p>
          </p:txBody>
        </p:sp>
        <p:pic>
          <p:nvPicPr>
            <p:cNvPr id="113" name="NAM"/>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283623" y="5327725"/>
            <a:ext cx="1026082" cy="1164059"/>
          </a:xfrm>
          <a:prstGeom prst="rect">
            <a:avLst/>
          </a:prstGeom>
        </p:spPr>
      </p:pic>
      <p:pic>
        <p:nvPicPr>
          <p:cNvPr id="115" name="Picture 114"/>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934714" y="5691250"/>
            <a:ext cx="665100" cy="665100"/>
          </a:xfrm>
          <a:prstGeom prst="rect">
            <a:avLst/>
          </a:prstGeom>
        </p:spPr>
      </p:pic>
      <p:grpSp>
        <p:nvGrpSpPr>
          <p:cNvPr id="36" name="Group 35">
            <a:extLst>
              <a:ext uri="{FF2B5EF4-FFF2-40B4-BE49-F238E27FC236}">
                <a16:creationId xmlns:a16="http://schemas.microsoft.com/office/drawing/2014/main" xmlns="" id="{92916544-B14D-48B5-B1F0-1E1A0955270F}"/>
              </a:ext>
            </a:extLst>
          </p:cNvPr>
          <p:cNvGrpSpPr/>
          <p:nvPr/>
        </p:nvGrpSpPr>
        <p:grpSpPr>
          <a:xfrm>
            <a:off x="10713644" y="5571148"/>
            <a:ext cx="1403952" cy="1598001"/>
            <a:chOff x="10457570" y="4998206"/>
            <a:chExt cx="1407434" cy="1601964"/>
          </a:xfrm>
        </p:grpSpPr>
        <p:pic>
          <p:nvPicPr>
            <p:cNvPr id="37" name="NAM">
              <a:hlinkClick r:id="" action="ppaction://hlinkshowjump?jump=nextslide"/>
              <a:extLst>
                <a:ext uri="{FF2B5EF4-FFF2-40B4-BE49-F238E27FC236}">
                  <a16:creationId xmlns:a16="http://schemas.microsoft.com/office/drawing/2014/main" xmlns="" id="{A0E2A859-ED0A-4B8F-AD0C-559B864538E1}"/>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xmlns=""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defTabSz="912114">
                <a:defRPr/>
              </a:pPr>
              <a:r>
                <a:rPr lang="en-US" sz="1995">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Next</a:t>
              </a:r>
              <a:endParaRPr lang="en-US" sz="1995"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endParaRPr>
            </a:p>
          </p:txBody>
        </p:sp>
      </p:grpSp>
      <p:pic>
        <p:nvPicPr>
          <p:cNvPr id="39" name="PA_59afa2ffbebc8">
            <a:hlinkClick r:id="" action="ppaction://media"/>
            <a:extLst>
              <a:ext uri="{FF2B5EF4-FFF2-40B4-BE49-F238E27FC236}">
                <a16:creationId xmlns:a16="http://schemas.microsoft.com/office/drawing/2014/main" xmlns="" id="{D89CB86A-6E65-4B61-8A82-340469317943}"/>
              </a:ext>
            </a:extLst>
          </p:cNvPr>
          <p:cNvPicPr>
            <a:picLocks noChangeAspect="1"/>
          </p:cNvPicPr>
          <p:nvPr>
            <a:videoFile r:link="rId1"/>
            <p:custDataLst>
              <p:tags r:id="rId2"/>
            </p:custDataLst>
            <p:extLst>
              <p:ext uri="{DAA4B4D4-6D71-4841-9C94-3DE7FCFB9230}">
                <p14:media xmlns:p14="http://schemas.microsoft.com/office/powerpoint/2010/main" xmlns="" r:embed="rId14"/>
              </p:ext>
            </p:extLst>
          </p:nvPr>
        </p:nvPicPr>
        <p:blipFill>
          <a:blip r:embed="rId15"/>
          <a:stretch>
            <a:fillRect/>
          </a:stretch>
        </p:blipFill>
        <p:spPr>
          <a:xfrm>
            <a:off x="-1193255" y="3961236"/>
            <a:ext cx="608092" cy="608092"/>
          </a:xfrm>
          <a:prstGeom prst="rect">
            <a:avLst/>
          </a:prstGeom>
        </p:spPr>
      </p:pic>
      <p:sp>
        <p:nvSpPr>
          <p:cNvPr id="40" name="Rectangle 39">
            <a:extLst>
              <a:ext uri="{FF2B5EF4-FFF2-40B4-BE49-F238E27FC236}">
                <a16:creationId xmlns:a16="http://schemas.microsoft.com/office/drawing/2014/main" xmlns="" id="{0544F962-2FF0-4B21-B21D-643802A59EDD}"/>
              </a:ext>
            </a:extLst>
          </p:cNvPr>
          <p:cNvSpPr/>
          <p:nvPr/>
        </p:nvSpPr>
        <p:spPr>
          <a:xfrm>
            <a:off x="856370" y="1640675"/>
            <a:ext cx="10443413" cy="1803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pPr>
            <a:r>
              <a:rPr lang="en-US" sz="4400" kern="1200">
                <a:solidFill>
                  <a:prstClr val="black"/>
                </a:solidFill>
                <a:latin typeface="Arial" panose="020B0604020202020204" pitchFamily="34" charset="0"/>
                <a:cs typeface="Arial" panose="020B0604020202020204" pitchFamily="34" charset="0"/>
              </a:rPr>
              <a:t>Bạn nhỏ lo lắng gì về sự khác biệt đó?</a:t>
            </a:r>
          </a:p>
        </p:txBody>
      </p:sp>
    </p:spTree>
    <p:extLst>
      <p:ext uri="{BB962C8B-B14F-4D97-AF65-F5344CB8AC3E}">
        <p14:creationId xmlns:p14="http://schemas.microsoft.com/office/powerpoint/2010/main" xmlns="" val="19020597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anim calcmode="lin" valueType="num">
                                      <p:cBhvr>
                                        <p:cTn id="13" dur="500" fill="hold"/>
                                        <p:tgtEl>
                                          <p:spTgt spid="115"/>
                                        </p:tgtEl>
                                        <p:attrNameLst>
                                          <p:attrName>ppt_x</p:attrName>
                                        </p:attrNameLst>
                                      </p:cBhvr>
                                      <p:tavLst>
                                        <p:tav tm="0">
                                          <p:val>
                                            <p:strVal val="#ppt_x"/>
                                          </p:val>
                                        </p:tav>
                                        <p:tav tm="100000">
                                          <p:val>
                                            <p:strVal val="#ppt_x"/>
                                          </p:val>
                                        </p:tav>
                                      </p:tavLst>
                                    </p:anim>
                                    <p:anim calcmode="lin" valueType="num">
                                      <p:cBhvr>
                                        <p:cTn id="14"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sai-3.wav"/>
                                        </p:tgtEl>
                                      </p:cMediaNode>
                                    </p:audio>
                                  </p:subTnLst>
                                </p:cTn>
                              </p:par>
                              <p:par>
                                <p:cTn id="15" presetID="26" presetClass="emph" presetSubtype="0" fill="hold" nodeType="withEffect">
                                  <p:stCondLst>
                                    <p:cond delay="0"/>
                                  </p:stCondLst>
                                  <p:childTnLst>
                                    <p:animEffect transition="out" filter="fade">
                                      <p:cBhvr>
                                        <p:cTn id="16" dur="500" tmFilter="0, 0; .2, .5; .8, .5; 1, 0"/>
                                        <p:tgtEl>
                                          <p:spTgt spid="111"/>
                                        </p:tgtEl>
                                      </p:cBhvr>
                                    </p:animEffect>
                                    <p:animScale>
                                      <p:cBhvr>
                                        <p:cTn id="17"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18" restart="whenNotActive" fill="hold" evtFilter="cancelBubble" nodeType="interactiveSeq">
                <p:stCondLst>
                  <p:cond evt="onClick" delay="0">
                    <p:tgtEl>
                      <p:spTgt spid="10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anim calcmode="lin" valueType="num">
                                      <p:cBhvr>
                                        <p:cTn id="24" dur="500" fill="hold"/>
                                        <p:tgtEl>
                                          <p:spTgt spid="114"/>
                                        </p:tgtEl>
                                        <p:attrNameLst>
                                          <p:attrName>ppt_x</p:attrName>
                                        </p:attrNameLst>
                                      </p:cBhvr>
                                      <p:tavLst>
                                        <p:tav tm="0">
                                          <p:val>
                                            <p:strVal val="#ppt_x"/>
                                          </p:val>
                                        </p:tav>
                                        <p:tav tm="100000">
                                          <p:val>
                                            <p:strVal val="#ppt_x"/>
                                          </p:val>
                                        </p:tav>
                                      </p:tavLst>
                                    </p:anim>
                                    <p:anim calcmode="lin" valueType="num">
                                      <p:cBhvr>
                                        <p:cTn id="25"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par>
                                <p:cTn id="26" presetID="26" presetClass="emph" presetSubtype="0" fill="hold" nodeType="withEffect">
                                  <p:stCondLst>
                                    <p:cond delay="0"/>
                                  </p:stCondLst>
                                  <p:childTnLst>
                                    <p:animEffect transition="out" filter="fade">
                                      <p:cBhvr>
                                        <p:cTn id="27" dur="500" tmFilter="0, 0; .2, .5; .8, .5; 1, 0"/>
                                        <p:tgtEl>
                                          <p:spTgt spid="105"/>
                                        </p:tgtEl>
                                      </p:cBhvr>
                                    </p:animEffect>
                                    <p:animScale>
                                      <p:cBhvr>
                                        <p:cTn id="28" dur="250" autoRev="1" fill="hold"/>
                                        <p:tgtEl>
                                          <p:spTgt spid="105"/>
                                        </p:tgtEl>
                                      </p:cBhvr>
                                      <p:by x="105000" y="105000"/>
                                    </p:animScale>
                                  </p:childTnLst>
                                </p:cTn>
                              </p:par>
                            </p:childTnLst>
                          </p:cTn>
                        </p:par>
                      </p:childTnLst>
                    </p:cTn>
                  </p:par>
                </p:childTnLst>
              </p:cTn>
              <p:nextCondLst>
                <p:cond evt="onClick" delay="0">
                  <p:tgtEl>
                    <p:spTgt spid="105"/>
                  </p:tgtEl>
                </p:cond>
              </p:nextCondLst>
            </p:seq>
            <p:video>
              <p:cMediaNode vol="9091" showWhenStopped="0">
                <p:cTn id="29" repeatCount="indefinite" fill="hold" display="0">
                  <p:stCondLst>
                    <p:cond delay="indefinite"/>
                  </p:stCondLst>
                  <p:endCondLst>
                    <p:cond evt="onStopAudio" delay="0">
                      <p:tgtEl>
                        <p:sldTgt/>
                      </p:tgtEl>
                    </p:cond>
                  </p:endCondLst>
                </p:cTn>
                <p:tgtEl>
                  <p:spTgt spid="3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6213F619F69346A27A17DCC0187115" ma:contentTypeVersion="15" ma:contentTypeDescription="Create a new document." ma:contentTypeScope="" ma:versionID="d75f05a3c6194c1d71d369dd4b6acacf">
  <xsd:schema xmlns:xsd="http://www.w3.org/2001/XMLSchema" xmlns:xs="http://www.w3.org/2001/XMLSchema" xmlns:p="http://schemas.microsoft.com/office/2006/metadata/properties" xmlns:ns3="b97660ec-33e4-4bfe-bc7d-678202ed2d5d" xmlns:ns4="0179d4b1-8724-4f15-924d-d3190f5795d6" targetNamespace="http://schemas.microsoft.com/office/2006/metadata/properties" ma:root="true" ma:fieldsID="9175645f8ce7105d891ae59bbf10464b" ns3:_="" ns4:_="">
    <xsd:import namespace="b97660ec-33e4-4bfe-bc7d-678202ed2d5d"/>
    <xsd:import namespace="0179d4b1-8724-4f15-924d-d3190f5795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660ec-33e4-4bfe-bc7d-678202ed2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79d4b1-8724-4f15-924d-d3190f5795d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97660ec-33e4-4bfe-bc7d-678202ed2d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B2A8CE-19ED-4DC6-B1B8-354D0044B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660ec-33e4-4bfe-bc7d-678202ed2d5d"/>
    <ds:schemaRef ds:uri="0179d4b1-8724-4f15-924d-d3190f579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D69340-0CF5-4F63-8218-6FDBF7D5675E}">
  <ds:schemaRefs>
    <ds:schemaRef ds:uri="http://www.w3.org/XML/1998/namespace"/>
    <ds:schemaRef ds:uri="b97660ec-33e4-4bfe-bc7d-678202ed2d5d"/>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0179d4b1-8724-4f15-924d-d3190f5795d6"/>
  </ds:schemaRefs>
</ds:datastoreItem>
</file>

<file path=customXml/itemProps3.xml><?xml version="1.0" encoding="utf-8"?>
<ds:datastoreItem xmlns:ds="http://schemas.openxmlformats.org/officeDocument/2006/customXml" ds:itemID="{A0B8927D-3854-4B1E-A693-3FEE35A2AC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1171</TotalTime>
  <Words>904</Words>
  <Application>Microsoft Office PowerPoint</Application>
  <PresentationFormat>Custom</PresentationFormat>
  <Paragraphs>157</Paragraphs>
  <Slides>39</Slides>
  <Notes>19</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Times New Roman</vt:lpstr>
      <vt:lpstr>AvantGarde</vt:lpstr>
      <vt:lpstr>Arial Black</vt:lpstr>
      <vt:lpstr>Calibri</vt:lpstr>
      <vt:lpstr>Lilita One</vt:lpstr>
      <vt:lpstr>Arial-Rounded</vt:lpstr>
      <vt:lpstr>Poppins</vt:lpstr>
      <vt:lpstr>Annifont</vt:lpstr>
      <vt:lpstr>VNI-Trung Kien</vt:lpstr>
      <vt:lpstr>Calibri Light</vt:lpstr>
      <vt:lpstr>Bebas Neue</vt:lpstr>
      <vt:lpstr>Dinosaur Weekly Planner for Elementary by Slidesgo</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Vi-ô-lông</vt:lpstr>
      <vt:lpstr>cla-ri-nét</vt:lpstr>
      <vt:lpstr>Xen-lô</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Dinosaur Weekly Planner</dc:title>
  <dc:creator>PC</dc:creator>
  <cp:lastModifiedBy>Admin</cp:lastModifiedBy>
  <cp:revision>143</cp:revision>
  <dcterms:modified xsi:type="dcterms:W3CDTF">2024-08-29T10:16:07Z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0x010100206213F619F69346A27A17DCC0187115</vt:lpwstr>
  </property>
</Properties>
</file>