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7"/>
  </p:notesMasterIdLst>
  <p:sldIdLst>
    <p:sldId id="2007577274" r:id="rId2"/>
    <p:sldId id="2007577184" r:id="rId3"/>
    <p:sldId id="2007577269" r:id="rId4"/>
    <p:sldId id="2007577270" r:id="rId5"/>
    <p:sldId id="2007577271" r:id="rId6"/>
    <p:sldId id="2007577272" r:id="rId7"/>
    <p:sldId id="2007577185" r:id="rId8"/>
    <p:sldId id="2007577182" r:id="rId9"/>
    <p:sldId id="2007577186" r:id="rId10"/>
    <p:sldId id="2007577187" r:id="rId11"/>
    <p:sldId id="2007577231" r:id="rId12"/>
    <p:sldId id="2007577310" r:id="rId13"/>
    <p:sldId id="2007577232" r:id="rId14"/>
    <p:sldId id="2007577311" r:id="rId15"/>
    <p:sldId id="2007577306" r:id="rId16"/>
    <p:sldId id="2007577309" r:id="rId17"/>
    <p:sldId id="2007577236" r:id="rId18"/>
    <p:sldId id="2007577237" r:id="rId19"/>
    <p:sldId id="2007577312" r:id="rId20"/>
    <p:sldId id="2007577243" r:id="rId21"/>
    <p:sldId id="2007577242" r:id="rId22"/>
    <p:sldId id="2007577244" r:id="rId23"/>
    <p:sldId id="2007577245" r:id="rId24"/>
    <p:sldId id="2007577246" r:id="rId25"/>
    <p:sldId id="2007577248" r:id="rId26"/>
    <p:sldId id="2007577249" r:id="rId27"/>
    <p:sldId id="2007577305" r:id="rId28"/>
    <p:sldId id="2007577285" r:id="rId29"/>
    <p:sldId id="2007577282" r:id="rId30"/>
    <p:sldId id="2007577275" r:id="rId31"/>
    <p:sldId id="2007577276" r:id="rId32"/>
    <p:sldId id="2007577283" r:id="rId33"/>
    <p:sldId id="2007577277" r:id="rId34"/>
    <p:sldId id="2007577279" r:id="rId35"/>
    <p:sldId id="2007577278" r:id="rId36"/>
    <p:sldId id="2007577284" r:id="rId37"/>
    <p:sldId id="2007577238" r:id="rId38"/>
    <p:sldId id="2007577304" r:id="rId39"/>
    <p:sldId id="2007577252" r:id="rId40"/>
    <p:sldId id="2007577288" r:id="rId41"/>
    <p:sldId id="2007577307" r:id="rId42"/>
    <p:sldId id="2007577308" r:id="rId43"/>
    <p:sldId id="2007577254" r:id="rId44"/>
    <p:sldId id="2007577255" r:id="rId45"/>
    <p:sldId id="2007577256" r:id="rId46"/>
    <p:sldId id="2007577257" r:id="rId47"/>
    <p:sldId id="2007577258" r:id="rId48"/>
    <p:sldId id="2007577259" r:id="rId49"/>
    <p:sldId id="2007577289" r:id="rId50"/>
    <p:sldId id="2007577290" r:id="rId51"/>
    <p:sldId id="2007577291" r:id="rId52"/>
    <p:sldId id="2007577301" r:id="rId53"/>
    <p:sldId id="2007577292" r:id="rId54"/>
    <p:sldId id="2007577293" r:id="rId55"/>
    <p:sldId id="2007577294" r:id="rId56"/>
    <p:sldId id="2007577295" r:id="rId57"/>
    <p:sldId id="2007577297" r:id="rId58"/>
    <p:sldId id="2007577298" r:id="rId59"/>
    <p:sldId id="2007577302" r:id="rId60"/>
    <p:sldId id="2007577299" r:id="rId61"/>
    <p:sldId id="2007577303" r:id="rId62"/>
    <p:sldId id="2007577280" r:id="rId63"/>
    <p:sldId id="2007577313" r:id="rId64"/>
    <p:sldId id="2007577267" r:id="rId65"/>
    <p:sldId id="2007577230" r:id="rId66"/>
  </p:sldIdLst>
  <p:sldSz cx="12192000" cy="6858000"/>
  <p:notesSz cx="6858000" cy="9144000"/>
  <p:embeddedFontLst>
    <p:embeddedFont>
      <p:font typeface="等线 Light" charset="-122"/>
      <p:regular r:id="rId68"/>
    </p:embeddedFont>
    <p:embeddedFont>
      <p:font typeface="Calibri" pitchFamily="34" charset="0"/>
      <p:regular r:id="rId69"/>
      <p:bold r:id="rId70"/>
      <p:italic r:id="rId71"/>
      <p:boldItalic r:id="rId72"/>
    </p:embeddedFont>
    <p:embeddedFont>
      <p:font typeface="iCiel Cadena" charset="0"/>
      <p:bold r:id="rId73"/>
    </p:embeddedFont>
  </p:embeddedFontLst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022"/>
    <a:srgbClr val="F7D56F"/>
    <a:srgbClr val="FCECC3"/>
    <a:srgbClr val="CEEAB0"/>
    <a:srgbClr val="88B1A5"/>
    <a:srgbClr val="69ABC6"/>
    <a:srgbClr val="EC943B"/>
    <a:srgbClr val="FFFF80"/>
    <a:srgbClr val="FFF9E9"/>
    <a:srgbClr val="F7E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3202" autoAdjust="0"/>
  </p:normalViewPr>
  <p:slideViewPr>
    <p:cSldViewPr snapToGrid="0">
      <p:cViewPr varScale="1">
        <p:scale>
          <a:sx n="69" d="100"/>
          <a:sy n="69" d="100"/>
        </p:scale>
        <p:origin x="-6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C68C4-E129-4943-9EB7-A94F53245FFB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3BD35-1189-42DF-90F4-FF07692DA8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43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6E2AD0-C41F-48B2-B4A7-382BF693A5CA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Bấm vào ngôi sao để chọn câu hỏi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3BD35-1189-42DF-90F4-FF07692DA8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6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3BD35-1189-42DF-90F4-FF07692DA8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48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82C046-DBF8-42E0-A838-9482D6C3A6E8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FBC82B3-49AF-4915-B520-79E1E0AAE7CD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6B500F-9AF2-4557-9816-65B63D71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B4E010-380F-467E-82A0-5413F9ECF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502970-C115-444D-81DA-C84ED040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CABC36-C7AB-4CF5-8859-78CACC1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BEF7CF-B9DA-4771-A5C7-1B322DB7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2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7E3D62-591E-44FB-9708-826D5C5D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AAE69-16C0-4219-976E-853DC375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5381D5-1B84-431C-9109-C659C671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5E055D-783C-4DD7-AE29-B8869319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F691F9-3B39-4DAB-8E45-1C1DCEAC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965D7DC-F268-43F5-A10B-000651A21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E835945-4014-4850-BDA3-11ECAB3E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A701F3-4D56-44C2-B65F-035D8A93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30979B-EF7F-4834-8A21-7F4E58BB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D74CE3-BB16-4B37-BE1B-00987051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8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633447-33BB-4328-B26C-2BC7F40F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7E4736-239A-4736-B21F-4F8B373E6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C0F49C-3FC2-4545-8E1D-213E49A8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2FFC93-6BFC-41DD-9BF6-5A0E996D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F47C59-9AD4-4908-803D-4E1B0893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0C2209A-F9D7-492A-AC32-B2117CD1AB6F}"/>
              </a:ext>
            </a:extLst>
          </p:cNvPr>
          <p:cNvSpPr/>
          <p:nvPr userDrawn="1"/>
        </p:nvSpPr>
        <p:spPr>
          <a:xfrm>
            <a:off x="-1046375" y="131975"/>
            <a:ext cx="857839" cy="857839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DB13AF-C57B-47FB-B9EC-55DD100E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D597EA6-9A62-453C-A0A9-79A3F212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E018424-7B6A-43A2-971A-E7CA7D22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82CDB67-0668-4191-90A7-B7773D28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980643-A9EE-4814-B715-5270047A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1B65AB-ECA5-4B0C-9500-FB3CE0C9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3B2531-E18E-43A1-8F6C-BF455493A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0A925BC-3CF6-406B-8D54-39EAB177B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1605D9-4286-4E04-B114-A9050783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FDE458-0455-4AF8-943D-1627EE7F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08360F-7755-412D-9601-529A2733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52A8EC-8670-482C-8CFC-F0542F95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CA2C9B0-24A0-4513-8EC0-D18BFF2C4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6D3269-70B7-459D-BF09-2560C4898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D18EE88-6018-4A7E-AD9C-ECAC25A98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642ADCE-C05D-4617-9750-1FB4F7478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80ED218-77D5-4508-B129-75068F13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9C6A662-2814-4F64-897B-292BDB3C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3C72CC1-6330-40FD-AF12-C05BA3DB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8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F0C240-9801-43D9-BB59-C5006916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6F0BBCA-4071-4B6D-99D0-2FCF201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48A0009-A13E-4F9E-9A9A-5633CDEC1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B35AF91-5C24-448C-A858-F69958BF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AFF3B21-1649-4785-B69C-E07DF37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7CC82AC-FA30-415A-974A-24FA4845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6A4651C-08B4-403C-A6FB-E519C620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A096BB-77E0-4842-9469-7AF6074B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E7C16E-89ED-439B-9164-D17AD6795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3F6DB5-9999-475A-995E-9C5895A31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09CB54-5B77-47D4-B4EA-AFB57E88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DC461A-B974-4EE6-8DDA-B844B49D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26E566-373C-4EBA-AED5-428C3130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4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CB1265-1816-4D68-B8A9-4E7C4E61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647ACE9-F03B-4DF9-BACF-A66016818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F4925EA-F972-46DF-BC56-9F6A985BB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47A489-56F7-457E-AF3E-6936A2A3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13216C3-45B3-455D-86EF-1B1D1228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41BD9B9-C6A7-437E-89A9-82C52D07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64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5A23960-8992-439F-A1C1-DBD4FD3F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99F889-7C44-4274-8594-224FF05A3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D19B2D-DFCA-4A09-98CD-99E18C34C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554EB-4C62-4957-B789-FDFDF47FEB37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B366DC-A4B9-4D71-A6DC-0AF46BF97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13D5D0-40A9-4131-ADE3-9285B39D4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F60E6-B9B1-456E-ACE7-5C7E49F80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7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hyperlink" Target="//upload.wikimedia.org/wikipedia/commons/9/91/Ben_Thanh_market_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//upload.wikimedia.org/wikipedia/vi/2/27/Ch%E1%BB%A3_B%E1%BA%BFn_Th%C3%A0nh4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hyperlink" Target="http://www.tin247.com/sieu_thi,_dn_san_xuat_hung_ho_mua_euro_2008-3-3171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1.png"/><Relationship Id="rId7" Type="http://schemas.openxmlformats.org/officeDocument/2006/relationships/image" Target="../media/image135.gi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>
            <a:off x="5384800" y="1066800"/>
            <a:ext cx="5384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ĐỊA LÍ</a:t>
            </a:r>
          </a:p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5A3</a:t>
            </a:r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817419" y="3044681"/>
            <a:ext cx="10778836" cy="165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Bài: </a:t>
            </a:r>
            <a:r>
              <a:rPr lang="vi-VN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THƯƠNG </a:t>
            </a:r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MẠI VÀ DU LỊCH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7348" name="WordArt 16"/>
          <p:cNvSpPr>
            <a:spLocks noChangeArrowheads="1" noChangeShapeType="1" noTextEdit="1"/>
          </p:cNvSpPr>
          <p:nvPr/>
        </p:nvSpPr>
        <p:spPr bwMode="auto">
          <a:xfrm>
            <a:off x="1714501" y="76200"/>
            <a:ext cx="91567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SỐ 2 BỒNG SƠN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7349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7"/>
            <a:ext cx="3236383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57352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309" y="5486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viên: LÊ THỊ BÍCH LIỄU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6742" y="4901625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Ngày dạy : 15 – 12 - 2023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6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CD6668D-F837-4866-9183-AF93ED739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8B2BAC9-7103-49C5-8B6F-97B6B223219A}"/>
              </a:ext>
            </a:extLst>
          </p:cNvPr>
          <p:cNvSpPr/>
          <p:nvPr/>
        </p:nvSpPr>
        <p:spPr>
          <a:xfrm>
            <a:off x="410027" y="256914"/>
            <a:ext cx="11335497" cy="594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8C77FC92-37C5-4643-8B59-7C474A147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600">
            <a:off x="10334037" y="25042"/>
            <a:ext cx="1621841" cy="1621841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A90DFEF-03C7-432B-BF51-7648D10E6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71" y="2581437"/>
            <a:ext cx="1316394" cy="1316394"/>
          </a:xfrm>
          <a:prstGeom prst="rect">
            <a:avLst/>
          </a:prstGeom>
        </p:spPr>
      </p:pic>
      <p:pic>
        <p:nvPicPr>
          <p:cNvPr id="9" name="图片 40">
            <a:extLst>
              <a:ext uri="{FF2B5EF4-FFF2-40B4-BE49-F238E27FC236}">
                <a16:creationId xmlns:a16="http://schemas.microsoft.com/office/drawing/2014/main" xmlns="" id="{B2B6F7BF-14AE-496B-8C0C-C5DA48CF7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554" y="1491787"/>
            <a:ext cx="958029" cy="958029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2E4FD11F-B474-43BD-B7FD-EE9CF466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873" y="835962"/>
            <a:ext cx="1013714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uyến </a:t>
            </a:r>
            <a:r>
              <a:rPr lang="vi-VN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 và tuyến đường sắt </a:t>
            </a:r>
            <a:r>
              <a:rPr lang="vi-VN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 </a:t>
            </a:r>
            <a:r>
              <a:rPr lang="vi-VN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 nước </a:t>
            </a:r>
            <a:r>
              <a:rPr lang="vi-VN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là những tuyến đường nào?</a:t>
            </a:r>
            <a:endParaRPr lang="vi-VN" alt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ường sắt Bắc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Nam và 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quốc lộ 14.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quốc lộ 2 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sắt Hà Nội – Hải       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       Phòng.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ường sắt Bắc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-Nam và quốc lộ 1A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Đường q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uốc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lộ 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altLang="en-US" sz="3600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sắt Hà Nội – Lào Cai.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357BBF-01E9-4EBF-BBF7-2322D03134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618"/>
            <a:ext cx="1496290" cy="1163782"/>
          </a:xfrm>
          <a:prstGeom prst="rect">
            <a:avLst/>
          </a:prstGeom>
        </p:spPr>
      </p:pic>
      <p:pic>
        <p:nvPicPr>
          <p:cNvPr id="17" name="Picture 4" descr="卡通箭頭繪製箭頭箭頭創意箭頭矢量和png | How to draw hands, Hand drawn arrows, Arrow drawi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14110BEF-77C0-418C-A1A8-9ADDA660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0" b="73125" l="15156" r="72500">
                        <a14:foregroundMark x1="27344" y1="42031" x2="38750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95" flipH="1">
            <a:off x="-385670" y="5212654"/>
            <a:ext cx="2102146" cy="2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676398" y="3897831"/>
            <a:ext cx="657225" cy="790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1422400" y="533401"/>
            <a:ext cx="9372600" cy="657225"/>
            <a:chOff x="1200" y="324"/>
            <a:chExt cx="4428" cy="414"/>
          </a:xfrm>
        </p:grpSpPr>
        <p:sp>
          <p:nvSpPr>
            <p:cNvPr id="7172" name="Line 5"/>
            <p:cNvSpPr>
              <a:spLocks noChangeShapeType="1"/>
            </p:cNvSpPr>
            <p:nvPr/>
          </p:nvSpPr>
          <p:spPr bwMode="auto">
            <a:xfrm>
              <a:off x="1268" y="720"/>
              <a:ext cx="784" cy="0"/>
            </a:xfrm>
            <a:prstGeom prst="line">
              <a:avLst/>
            </a:prstGeom>
            <a:noFill/>
            <a:ln w="57150" cmpd="thinThick">
              <a:solidFill>
                <a:srgbClr val="666633"/>
              </a:solidFill>
              <a:round/>
              <a:headEnd/>
              <a:tailEnd/>
            </a:ln>
            <a:effectLst>
              <a:outerShdw dist="45791" dir="2021404" algn="ctr" rotWithShape="0">
                <a:srgbClr val="9999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" name="WordArt 6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2400" y="336"/>
              <a:ext cx="3228" cy="4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vi-VN" sz="44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Thương mại và du lịch</a:t>
              </a:r>
              <a:endParaRPr lang="en-US" sz="4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endParaRPr>
            </a:p>
          </p:txBody>
        </p:sp>
        <p:sp>
          <p:nvSpPr>
            <p:cNvPr id="7174" name="WordArt 7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1200" y="324"/>
              <a:ext cx="91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en-US" sz="36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ĐỊA LÍ:</a:t>
              </a:r>
            </a:p>
          </p:txBody>
        </p:sp>
      </p:grpSp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508000" y="1371601"/>
            <a:ext cx="11277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FF"/>
                </a:solidFill>
                <a:latin typeface="Arial" charset="0"/>
              </a:rPr>
              <a:t>1. Hoạt động thương mại của nước ta</a:t>
            </a:r>
          </a:p>
        </p:txBody>
      </p:sp>
    </p:spTree>
    <p:extLst>
      <p:ext uri="{BB962C8B-B14F-4D97-AF65-F5344CB8AC3E}">
        <p14:creationId xmlns:p14="http://schemas.microsoft.com/office/powerpoint/2010/main" val="328378775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c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2238"/>
            <a:ext cx="5581650" cy="3154362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22238"/>
            <a:ext cx="5583237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416300"/>
            <a:ext cx="571658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7" descr="Top 10 Trung tâm thương mại ở thành phố Hồ Chí Minh - Top10tphc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10246" name="Picture 8" descr="Hà Nội bổ sung thêm 5 trung tâm thương mại vào quy hoạ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59150"/>
            <a:ext cx="561657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600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1496291"/>
            <a:ext cx="11068627" cy="4738255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Nhiệm vụ 1: </a:t>
            </a:r>
            <a:r>
              <a:rPr lang="en-US" sz="3200" smtClean="0">
                <a:solidFill>
                  <a:srgbClr val="006600"/>
                </a:solidFill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200" smtClean="0">
                <a:solidFill>
                  <a:srgbClr val="0066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- Dựa vào nội dung phần 1 SGK trang 98,99 + vốn hiểu biết, cho biết:</a:t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Câu 1:</a:t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        </a:t>
            </a:r>
            <a:r>
              <a:rPr lang="en-US" sz="3200" smtClean="0">
                <a:latin typeface="Times New Roman" pitchFamily="18" charset="0"/>
                <a:sym typeface="Wingdings" pitchFamily="2" charset="2"/>
              </a:rPr>
              <a:t>+  Việc mua bán hàng hóa ở trong nước gọi là gì?</a:t>
            </a:r>
            <a:br>
              <a:rPr lang="en-US" sz="3200" smtClean="0">
                <a:latin typeface="Times New Roman" pitchFamily="18" charset="0"/>
                <a:sym typeface="Wingdings" pitchFamily="2" charset="2"/>
              </a:rPr>
            </a:br>
            <a:r>
              <a:rPr lang="en-US" sz="3200" smtClean="0">
                <a:latin typeface="Times New Roman" pitchFamily="18" charset="0"/>
                <a:sym typeface="Wingdings" pitchFamily="2" charset="2"/>
              </a:rPr>
              <a:t>        +  </a:t>
            </a:r>
            <a:r>
              <a:rPr lang="en-US" sz="3200">
                <a:latin typeface="Times New Roman" pitchFamily="18" charset="0"/>
                <a:sym typeface="Wingdings" pitchFamily="2" charset="2"/>
              </a:rPr>
              <a:t>Việc mua bán hàng hóa  </a:t>
            </a:r>
            <a:r>
              <a:rPr lang="en-US" sz="3200" smtClean="0">
                <a:latin typeface="Times New Roman" pitchFamily="18" charset="0"/>
                <a:sym typeface="Wingdings" pitchFamily="2" charset="2"/>
              </a:rPr>
              <a:t>với nước ngoài gọi </a:t>
            </a:r>
            <a:r>
              <a:rPr lang="en-US" sz="3200">
                <a:latin typeface="Times New Roman" pitchFamily="18" charset="0"/>
                <a:sym typeface="Wingdings" pitchFamily="2" charset="2"/>
              </a:rPr>
              <a:t>là gì</a:t>
            </a:r>
            <a:r>
              <a:rPr lang="en-US" sz="3200" smtClean="0">
                <a:latin typeface="Times New Roman" pitchFamily="18" charset="0"/>
                <a:sym typeface="Wingdings" pitchFamily="2" charset="2"/>
              </a:rPr>
              <a:t>?</a:t>
            </a:r>
            <a:br>
              <a:rPr lang="en-US" sz="3200" smtClean="0">
                <a:latin typeface="Times New Roman" pitchFamily="18" charset="0"/>
                <a:sym typeface="Wingdings" pitchFamily="2" charset="2"/>
              </a:rPr>
            </a:br>
            <a:r>
              <a:rPr lang="en-US" sz="320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smtClean="0">
                <a:latin typeface="Times New Roman" pitchFamily="18" charset="0"/>
                <a:sym typeface="Wingdings" pitchFamily="2" charset="2"/>
              </a:rPr>
              <a:t>       +   Hoạt động thương mại gồm những hoạt động nào?</a:t>
            </a:r>
            <a:br>
              <a:rPr lang="en-US" sz="3200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Câu 2: </a:t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    </a:t>
            </a:r>
            <a:r>
              <a:rPr lang="en-US" sz="3200" smtClean="0">
                <a:latin typeface="Times New Roman" pitchFamily="18" charset="0"/>
                <a:sym typeface="Wingdings" pitchFamily="2" charset="2"/>
              </a:rPr>
              <a:t>a/ Nước ta chủ yếu bán ra nước ngoài những mặt hàng nào?</a:t>
            </a:r>
            <a:br>
              <a:rPr lang="en-US" sz="3200" smtClean="0">
                <a:latin typeface="Times New Roman" pitchFamily="18" charset="0"/>
                <a:sym typeface="Wingdings" pitchFamily="2" charset="2"/>
              </a:rPr>
            </a:br>
            <a:r>
              <a:rPr lang="en-US" sz="3200" smtClean="0">
                <a:latin typeface="Times New Roman" pitchFamily="18" charset="0"/>
                <a:sym typeface="Wingdings" pitchFamily="2" charset="2"/>
              </a:rPr>
              <a:t>    b/ Nước ta mua của nước ngoài chủ yêu các mặt hàng nào?</a:t>
            </a:r>
            <a:br>
              <a:rPr lang="en-US" sz="3200" smtClean="0">
                <a:latin typeface="Times New Roman" pitchFamily="18" charset="0"/>
                <a:sym typeface="Wingdings" pitchFamily="2" charset="2"/>
              </a:rPr>
            </a:br>
            <a:endParaRPr lang="en-US" sz="3200" smtClean="0">
              <a:latin typeface="Times New Roman" pitchFamily="18" charset="0"/>
              <a:sym typeface="Wingdings" pitchFamily="2" charset="2"/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219200" y="469901"/>
            <a:ext cx="9491133" cy="657225"/>
            <a:chOff x="1200" y="324"/>
            <a:chExt cx="4284" cy="414"/>
          </a:xfrm>
        </p:grpSpPr>
        <p:sp>
          <p:nvSpPr>
            <p:cNvPr id="7175" name="Line 4"/>
            <p:cNvSpPr>
              <a:spLocks noChangeShapeType="1"/>
            </p:cNvSpPr>
            <p:nvPr/>
          </p:nvSpPr>
          <p:spPr bwMode="auto">
            <a:xfrm>
              <a:off x="1268" y="720"/>
              <a:ext cx="784" cy="0"/>
            </a:xfrm>
            <a:prstGeom prst="line">
              <a:avLst/>
            </a:prstGeom>
            <a:noFill/>
            <a:ln w="57150" cmpd="thinThick">
              <a:solidFill>
                <a:srgbClr val="666633"/>
              </a:solidFill>
              <a:round/>
              <a:headEnd/>
              <a:tailEnd/>
            </a:ln>
            <a:effectLst>
              <a:outerShdw dist="45791" dir="2021404" algn="ctr" rotWithShape="0">
                <a:srgbClr val="9999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WordArt 5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2400" y="336"/>
              <a:ext cx="3084" cy="4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vi-VN" sz="44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Thương mại và du lịch</a:t>
              </a:r>
              <a:endParaRPr lang="en-US" sz="4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endParaRPr>
            </a:p>
          </p:txBody>
        </p:sp>
        <p:sp>
          <p:nvSpPr>
            <p:cNvPr id="7177" name="WordArt 6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1200" y="324"/>
              <a:ext cx="828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en-US" sz="32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ĐỊA LÍ: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80409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0" y="1641475"/>
            <a:ext cx="4648200" cy="914400"/>
          </a:xfrm>
          <a:prstGeom prst="roundRect">
            <a:avLst/>
          </a:prstGeom>
          <a:solidFill>
            <a:srgbClr val="00B05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nội thương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334000" y="4087813"/>
            <a:ext cx="5041900" cy="914400"/>
          </a:xfrm>
          <a:prstGeom prst="roundRect">
            <a:avLst/>
          </a:prstGeom>
          <a:solidFill>
            <a:srgbClr val="00B05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ngoại thương</a:t>
            </a:r>
          </a:p>
        </p:txBody>
      </p:sp>
      <p:cxnSp>
        <p:nvCxnSpPr>
          <p:cNvPr id="4" name="Straight Arrow Connector 3"/>
          <p:cNvCxnSpPr>
            <a:cxnSpLocks/>
            <a:endCxn id="3" idx="1"/>
          </p:cNvCxnSpPr>
          <p:nvPr/>
        </p:nvCxnSpPr>
        <p:spPr>
          <a:xfrm>
            <a:off x="4038600" y="3538538"/>
            <a:ext cx="1295400" cy="10064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  <a:endCxn id="2" idx="1"/>
          </p:cNvCxnSpPr>
          <p:nvPr/>
        </p:nvCxnSpPr>
        <p:spPr>
          <a:xfrm flipV="1">
            <a:off x="4038600" y="2098675"/>
            <a:ext cx="1295400" cy="1711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orizontal Scroll 5"/>
          <p:cNvSpPr/>
          <p:nvPr/>
        </p:nvSpPr>
        <p:spPr>
          <a:xfrm>
            <a:off x="1981200" y="914400"/>
            <a:ext cx="2203450" cy="4795838"/>
          </a:xfrm>
          <a:prstGeom prst="horizontalScroll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thương mại</a:t>
            </a:r>
          </a:p>
        </p:txBody>
      </p:sp>
    </p:spTree>
    <p:extLst>
      <p:ext uri="{BB962C8B-B14F-4D97-AF65-F5344CB8AC3E}">
        <p14:creationId xmlns:p14="http://schemas.microsoft.com/office/powerpoint/2010/main" val="12791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263236" y="3408218"/>
            <a:ext cx="4210339" cy="2486025"/>
            <a:chOff x="-96166" y="4418590"/>
            <a:chExt cx="3011982" cy="2485629"/>
          </a:xfrm>
        </p:grpSpPr>
        <p:sp>
          <p:nvSpPr>
            <p:cNvPr id="16402" name="Rectangle 4"/>
            <p:cNvSpPr>
              <a:spLocks noChangeArrowheads="1"/>
            </p:cNvSpPr>
            <p:nvPr/>
          </p:nvSpPr>
          <p:spPr bwMode="auto">
            <a:xfrm>
              <a:off x="-96166" y="6534887"/>
              <a:ext cx="2896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Chợ Bến Thành- TPHCM</a:t>
              </a:r>
            </a:p>
          </p:txBody>
        </p:sp>
        <p:pic>
          <p:nvPicPr>
            <p:cNvPr id="16403" name="Picture 14" descr="Chợ Bến Thành đìu hiu chưa từng có trong mùa dịch bệnh COVID-19 |  baotintuc.v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09" y="4418590"/>
              <a:ext cx="2926325" cy="211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7681912" y="3472873"/>
            <a:ext cx="4080595" cy="2474847"/>
            <a:chOff x="6135462" y="4418589"/>
            <a:chExt cx="3008538" cy="2474405"/>
          </a:xfrm>
        </p:grpSpPr>
        <p:sp>
          <p:nvSpPr>
            <p:cNvPr id="16400" name="Rectangle 7"/>
            <p:cNvSpPr>
              <a:spLocks noChangeArrowheads="1"/>
            </p:cNvSpPr>
            <p:nvPr/>
          </p:nvSpPr>
          <p:spPr bwMode="auto">
            <a:xfrm>
              <a:off x="6477254" y="6523728"/>
              <a:ext cx="2324957" cy="369266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Siêu </a:t>
              </a:r>
              <a:r>
                <a:rPr lang="en-US" altLang="vi-VN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thị Co.opmart Quy Nhơn</a:t>
              </a:r>
              <a:endParaRPr lang="en-US" alt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401" name="Picture 16" descr="sieu-thi-kinhte-bpt-3-16207259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462" y="4418589"/>
              <a:ext cx="3008538" cy="209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9" name="Group 9"/>
          <p:cNvGrpSpPr>
            <a:grpSpLocks/>
          </p:cNvGrpSpPr>
          <p:nvPr/>
        </p:nvGrpSpPr>
        <p:grpSpPr bwMode="auto">
          <a:xfrm>
            <a:off x="263236" y="587231"/>
            <a:ext cx="4095323" cy="2471737"/>
            <a:chOff x="-180528" y="1445988"/>
            <a:chExt cx="3096344" cy="2471182"/>
          </a:xfrm>
        </p:grpSpPr>
        <p:pic>
          <p:nvPicPr>
            <p:cNvPr id="16398" name="Picture 8" descr="Chợ quê trong những ngày phòng, chống dịch Covid-19 - Báo Nhân Dâ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93" y="1445988"/>
              <a:ext cx="2928809" cy="204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-180528" y="3547838"/>
              <a:ext cx="2896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Chợ </a:t>
              </a:r>
              <a:r>
                <a:rPr lang="en-US" altLang="vi-VN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endParaRPr lang="en-US" alt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4473575" y="587231"/>
            <a:ext cx="3111500" cy="2403475"/>
            <a:chOff x="2978666" y="1457602"/>
            <a:chExt cx="3111369" cy="2403446"/>
          </a:xfrm>
        </p:grpSpPr>
        <p:pic>
          <p:nvPicPr>
            <p:cNvPr id="16396" name="Picture 10" descr="Bảo tồn và phát triển chợ quê truyền thống ở Tuyên Quang | Văn hóa | Báo  ảnh Dân tộc và Miền nú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666" y="1457602"/>
              <a:ext cx="3111369" cy="204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Rectangle 14"/>
            <p:cNvSpPr>
              <a:spLocks noChangeArrowheads="1"/>
            </p:cNvSpPr>
            <p:nvPr/>
          </p:nvSpPr>
          <p:spPr bwMode="auto">
            <a:xfrm>
              <a:off x="3187222" y="3491716"/>
              <a:ext cx="2896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Chợ </a:t>
              </a:r>
              <a:r>
                <a:rPr lang="en-US" altLang="vi-VN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vùng </a:t>
              </a: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</a:p>
          </p:txBody>
        </p:sp>
      </p:grpSp>
      <p:grpSp>
        <p:nvGrpSpPr>
          <p:cNvPr id="16391" name="Group 15"/>
          <p:cNvGrpSpPr>
            <a:grpSpLocks/>
          </p:cNvGrpSpPr>
          <p:nvPr/>
        </p:nvGrpSpPr>
        <p:grpSpPr bwMode="auto">
          <a:xfrm>
            <a:off x="7642225" y="636443"/>
            <a:ext cx="4098059" cy="2422525"/>
            <a:chOff x="6141152" y="1455277"/>
            <a:chExt cx="3048520" cy="2422739"/>
          </a:xfrm>
        </p:grpSpPr>
        <p:pic>
          <p:nvPicPr>
            <p:cNvPr id="16394" name="Picture 12" descr="VIETRAVE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152" y="1455277"/>
              <a:ext cx="3002847" cy="204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7"/>
            <p:cNvSpPr>
              <a:spLocks noChangeArrowheads="1"/>
            </p:cNvSpPr>
            <p:nvPr/>
          </p:nvSpPr>
          <p:spPr bwMode="auto">
            <a:xfrm>
              <a:off x="6292725" y="3508684"/>
              <a:ext cx="2896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Chợ </a:t>
              </a:r>
              <a:r>
                <a:rPr lang="en-US" altLang="vi-VN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nổi</a:t>
              </a:r>
              <a:endParaRPr lang="en-US" alt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92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6177"/>
            <a:ext cx="311626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22787" y="5677329"/>
            <a:ext cx="320198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Siêu thị </a:t>
            </a:r>
            <a:r>
              <a:rPr lang="vi-VN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 </a:t>
            </a:r>
            <a:r>
              <a:rPr lang="vi-V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xanh 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2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DA727554-72E9-4330-AAD8-603825E38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ACE2A1D6-D4A3-4436-A33F-C6CE71EF6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676" y="181765"/>
            <a:ext cx="1621841" cy="162184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684AB3FC-D251-4FE6-BFDB-4735E939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96" y="652818"/>
            <a:ext cx="1316394" cy="131639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2430A5E0-FC2A-4F68-B7E2-2E2D860E5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94" y="1764845"/>
            <a:ext cx="958029" cy="9580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450B7914-E3E2-4717-A584-77F49E9E9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6664">
            <a:off x="-238879" y="6487"/>
            <a:ext cx="2057479" cy="205747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B26A41F5-000A-4DCD-AF17-685D5C470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86" y="2503645"/>
            <a:ext cx="3959114" cy="43543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81A547-1C5B-46C1-AF03-6FE50CA27AA9}"/>
              </a:ext>
            </a:extLst>
          </p:cNvPr>
          <p:cNvSpPr/>
          <p:nvPr/>
        </p:nvSpPr>
        <p:spPr>
          <a:xfrm>
            <a:off x="2968066" y="1913249"/>
            <a:ext cx="6255868" cy="161925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5715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KHỞI ĐỘNG</a:t>
            </a:r>
            <a:endParaRPr lang="en-US" sz="1600" b="1" cap="none" spc="0">
              <a:ln w="5715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>
            <a:hlinkClick r:id="rId2" action="ppaction://hlinksldjump"/>
          </p:cNvPr>
          <p:cNvSpPr/>
          <p:nvPr/>
        </p:nvSpPr>
        <p:spPr>
          <a:xfrm>
            <a:off x="2586038" y="1773238"/>
            <a:ext cx="2286000" cy="2105025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endParaRPr lang="vi-VN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Vertical Scroll 3">
            <a:hlinkClick r:id="rId3" action="ppaction://hlinksldjump"/>
          </p:cNvPr>
          <p:cNvSpPr/>
          <p:nvPr/>
        </p:nvSpPr>
        <p:spPr>
          <a:xfrm>
            <a:off x="7239000" y="1752600"/>
            <a:ext cx="2362200" cy="2133600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endParaRPr lang="vi-VN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4876800" y="685800"/>
            <a:ext cx="2667000" cy="914400"/>
          </a:xfrm>
          <a:prstGeom prst="bevel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4800600"/>
          <a:ext cx="44958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14400"/>
                <a:gridCol w="914400"/>
                <a:gridCol w="838200"/>
                <a:gridCol w="838200"/>
              </a:tblGrid>
              <a:tr h="1600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vi-VN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endParaRPr lang="vi-VN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baseline="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baseline="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vi-VN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vi-VN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rgbClr val="FFFF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baseline="0" dirty="0">
                          <a:solidFill>
                            <a:srgbClr val="FFFF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FF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vi-VN" dirty="0">
                        <a:solidFill>
                          <a:srgbClr val="FFFF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00800" y="4800600"/>
          <a:ext cx="41910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762000"/>
                <a:gridCol w="990600"/>
                <a:gridCol w="838200"/>
                <a:gridCol w="762000"/>
              </a:tblGrid>
              <a:tr h="1600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móc</a:t>
                      </a:r>
                      <a:endParaRPr lang="vi-VN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vi-VN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baseline="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vi-VN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baseline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vi-VN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baseline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vi-VN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10800000" flipV="1">
            <a:off x="3348038" y="1058863"/>
            <a:ext cx="1524000" cy="685800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543800" y="1104900"/>
            <a:ext cx="1447800" cy="685800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-Right-Up Arrow 9"/>
          <p:cNvSpPr/>
          <p:nvPr/>
        </p:nvSpPr>
        <p:spPr>
          <a:xfrm>
            <a:off x="1828800" y="3886200"/>
            <a:ext cx="3810000" cy="457200"/>
          </a:xfrm>
          <a:prstGeom prst="leftRightUpArrow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16375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-Right-Up Arrow 11"/>
          <p:cNvSpPr/>
          <p:nvPr/>
        </p:nvSpPr>
        <p:spPr>
          <a:xfrm>
            <a:off x="6629400" y="3886200"/>
            <a:ext cx="3733800" cy="457200"/>
          </a:xfrm>
          <a:prstGeom prst="leftRightUpArrow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6281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467894" y="4533106"/>
            <a:ext cx="533400" cy="1588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458494" y="4533106"/>
            <a:ext cx="533400" cy="1588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2951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64381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73525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82669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91051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10019507" y="4533106"/>
            <a:ext cx="533400" cy="1587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0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897313" y="69850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Một số mặt hàng xuất khẩu</a:t>
            </a:r>
          </a:p>
        </p:txBody>
      </p:sp>
      <p:sp>
        <p:nvSpPr>
          <p:cNvPr id="2355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1574800" y="1635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59125" y="5780088"/>
            <a:ext cx="14859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Than đá</a:t>
            </a:r>
          </a:p>
        </p:txBody>
      </p:sp>
      <p:pic>
        <p:nvPicPr>
          <p:cNvPr id="14342" name="Picture 18" descr="Thiếu than sản xuất, vẫn xin... xuất khẩu? - Báo Công an Nhân dân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5308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662863" y="5789613"/>
            <a:ext cx="14859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Dầu mỏ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843463" y="1008063"/>
            <a:ext cx="21494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Khoáng sản</a:t>
            </a:r>
          </a:p>
        </p:txBody>
      </p:sp>
      <p:pic>
        <p:nvPicPr>
          <p:cNvPr id="14345" name="Picture 20" descr="Dầu mỏ cạn kiệt: Tình huống báo động - VietNam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676400"/>
            <a:ext cx="5435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2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utoUpdateAnimBg="0"/>
      <p:bldP spid="14" grpId="0" animBg="1" autoUpdateAnimBg="0"/>
      <p:bldP spid="20" grpId="0" animBg="1" autoUpdateAnimBg="0"/>
      <p:bldP spid="2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75538" y="5711825"/>
            <a:ext cx="1676400" cy="449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Quần áo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1350" y="5718175"/>
            <a:ext cx="1535113" cy="449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Giày dép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91000" y="354013"/>
            <a:ext cx="3657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Hàng công nghiệp nhẹ </a:t>
            </a:r>
          </a:p>
        </p:txBody>
      </p:sp>
      <p:pic>
        <p:nvPicPr>
          <p:cNvPr id="15365" name="Picture 2" descr="Xuất khẩu giày dép mang về 7,1 tỷ USD sau 5 th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Việt Nam trở thành nhà xuất khẩu hàng may mặc lớn thứ 2 thế giới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ột số mặt hàng thủ công mỹ nghệ Việt Nam xuất khẩ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50292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Gốm sứ Minh Long xuất khẩu sang thị trường khó tính – Daily News – Tin Mới  Mỗi Ng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4953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àng mây tre đan xuất khẩ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71913"/>
            <a:ext cx="54102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67200" y="217488"/>
            <a:ext cx="3657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Thủ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21019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120519974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84250"/>
            <a:ext cx="4648200" cy="24447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88288" y="3535363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Cà phê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81363" y="6418263"/>
            <a:ext cx="136207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Trái cây</a:t>
            </a:r>
          </a:p>
        </p:txBody>
      </p:sp>
      <p:pic>
        <p:nvPicPr>
          <p:cNvPr id="9" name="Picture 8" descr="0502Fo10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4250"/>
            <a:ext cx="4648200" cy="24447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84513" y="345757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Gạo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57800" y="160338"/>
            <a:ext cx="2128838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Nông sản</a:t>
            </a:r>
          </a:p>
        </p:txBody>
      </p:sp>
      <p:pic>
        <p:nvPicPr>
          <p:cNvPr id="17416" name="Picture 4" descr="Xuất khẩu trái cây: Những trăn tr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3513"/>
            <a:ext cx="46672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Chè của Việt Nam xuất khẩu nhiều nhất sang thị trường Pakist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973513"/>
            <a:ext cx="468788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51763" y="6369050"/>
            <a:ext cx="136207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Chè</a:t>
            </a:r>
          </a:p>
        </p:txBody>
      </p:sp>
    </p:spTree>
    <p:extLst>
      <p:ext uri="{BB962C8B-B14F-4D97-AF65-F5344CB8AC3E}">
        <p14:creationId xmlns:p14="http://schemas.microsoft.com/office/powerpoint/2010/main" val="33543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 autoUpdateAnimBg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5257800" cy="3810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05400" y="533400"/>
            <a:ext cx="1484313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Thủy sản</a:t>
            </a:r>
          </a:p>
        </p:txBody>
      </p:sp>
      <p:pic>
        <p:nvPicPr>
          <p:cNvPr id="18436" name="Picture 2" descr="Xuất khẩu cá tra sang thị trường Trung Quốc – Hồng Kông sụt giảm mạnh -  Nhịp sống kinh tế Việt Nam &amp;amp;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525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72400" y="5567363"/>
            <a:ext cx="1484313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Tôm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82938" y="5588000"/>
            <a:ext cx="148272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Cá</a:t>
            </a:r>
          </a:p>
        </p:txBody>
      </p:sp>
    </p:spTree>
    <p:extLst>
      <p:ext uri="{BB962C8B-B14F-4D97-AF65-F5344CB8AC3E}">
        <p14:creationId xmlns:p14="http://schemas.microsoft.com/office/powerpoint/2010/main" val="14148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3251200" y="381000"/>
            <a:ext cx="523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Một số mặt hàng nhập khẩu</a:t>
            </a:r>
          </a:p>
        </p:txBody>
      </p:sp>
      <p:grpSp>
        <p:nvGrpSpPr>
          <p:cNvPr id="28675" name="Group 22"/>
          <p:cNvGrpSpPr>
            <a:grpSpLocks/>
          </p:cNvGrpSpPr>
          <p:nvPr/>
        </p:nvGrpSpPr>
        <p:grpSpPr bwMode="auto">
          <a:xfrm>
            <a:off x="0" y="4125913"/>
            <a:ext cx="6248400" cy="2732087"/>
            <a:chOff x="192" y="3050"/>
            <a:chExt cx="2592" cy="1174"/>
          </a:xfrm>
        </p:grpSpPr>
        <p:pic>
          <p:nvPicPr>
            <p:cNvPr id="28693" name="Picture 12" descr="Thiet b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050"/>
              <a:ext cx="2592" cy="1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</p:pic>
        <p:sp>
          <p:nvSpPr>
            <p:cNvPr id="28694" name="Text Box 17"/>
            <p:cNvSpPr txBox="1">
              <a:spLocks noChangeArrowheads="1"/>
            </p:cNvSpPr>
            <p:nvPr/>
          </p:nvSpPr>
          <p:spPr bwMode="auto">
            <a:xfrm>
              <a:off x="489" y="3512"/>
              <a:ext cx="1008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 bị</a:t>
              </a:r>
            </a:p>
          </p:txBody>
        </p:sp>
      </p:grpSp>
      <p:grpSp>
        <p:nvGrpSpPr>
          <p:cNvPr id="28676" name="Group 21"/>
          <p:cNvGrpSpPr>
            <a:grpSpLocks/>
          </p:cNvGrpSpPr>
          <p:nvPr/>
        </p:nvGrpSpPr>
        <p:grpSpPr bwMode="auto">
          <a:xfrm>
            <a:off x="6667500" y="1420813"/>
            <a:ext cx="5524500" cy="2700337"/>
            <a:chOff x="2976" y="1680"/>
            <a:chExt cx="2647" cy="1296"/>
          </a:xfrm>
        </p:grpSpPr>
        <p:pic>
          <p:nvPicPr>
            <p:cNvPr id="28691" name="Picture 15" descr="http://img.v3.news.zdn.vn/w660/Uploaded/abfluaa/2014_11_11/BenhviennhapthietbiBior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680"/>
              <a:ext cx="2647" cy="1296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92" name="Text Box 18"/>
            <p:cNvSpPr txBox="1">
              <a:spLocks noChangeArrowheads="1"/>
            </p:cNvSpPr>
            <p:nvPr/>
          </p:nvSpPr>
          <p:spPr bwMode="auto">
            <a:xfrm>
              <a:off x="4224" y="2688"/>
              <a:ext cx="139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Máy móc</a:t>
              </a:r>
            </a:p>
          </p:txBody>
        </p:sp>
      </p:grpSp>
      <p:pic>
        <p:nvPicPr>
          <p:cNvPr id="28677" name="Picture 16" descr="C:\Users\Administrator\Desktop\2451_4946_o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121150"/>
            <a:ext cx="55245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915400" y="5999163"/>
          <a:ext cx="1295400" cy="670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rgbClr val="FF0000"/>
                          </a:solidFill>
                        </a:rPr>
                        <a:t>Nhiên</a:t>
                      </a:r>
                      <a:r>
                        <a:rPr lang="en-US" sz="1900" baseline="0">
                          <a:solidFill>
                            <a:srgbClr val="FF0000"/>
                          </a:solidFill>
                        </a:rPr>
                        <a:t> liệu</a:t>
                      </a:r>
                      <a:endParaRPr lang="vi-VN" sz="1900">
                        <a:solidFill>
                          <a:srgbClr val="FF0000"/>
                        </a:solidFill>
                      </a:endParaRPr>
                    </a:p>
                  </a:txBody>
                  <a:tcPr marT="45631" marB="45631"/>
                </a:tc>
              </a:tr>
            </a:tbl>
          </a:graphicData>
        </a:graphic>
      </p:graphicFrame>
      <p:pic>
        <p:nvPicPr>
          <p:cNvPr id="28684" name="Picture 20" descr="C:\Users\Administrator\Desktop\nguyên vật liệ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420813"/>
            <a:ext cx="61912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276600" y="3506788"/>
          <a:ext cx="2133600" cy="38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Nguyên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900" baseline="0" dirty="0" err="1">
                          <a:solidFill>
                            <a:srgbClr val="FF0000"/>
                          </a:solidFill>
                        </a:rPr>
                        <a:t>vật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900" baseline="0" dirty="0" err="1">
                          <a:solidFill>
                            <a:srgbClr val="FF0000"/>
                          </a:solidFill>
                        </a:rPr>
                        <a:t>liệu</a:t>
                      </a:r>
                      <a:endParaRPr lang="vi-VN" sz="1900" dirty="0">
                        <a:solidFill>
                          <a:srgbClr val="FF0000"/>
                        </a:solidFill>
                      </a:endParaRPr>
                    </a:p>
                  </a:txBody>
                  <a:tcPr marT="45755" marB="4575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65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 txBox="1">
            <a:spLocks noGrp="1"/>
          </p:cNvSpPr>
          <p:nvPr/>
        </p:nvSpPr>
        <p:spPr bwMode="auto">
          <a:xfrm>
            <a:off x="4165600" y="6245226"/>
            <a:ext cx="3860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>
              <a:latin typeface="Arial" charset="0"/>
            </a:endParaRPr>
          </a:p>
        </p:txBody>
      </p:sp>
      <p:pic>
        <p:nvPicPr>
          <p:cNvPr id="103427" name="Picture 9" descr="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619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8" descr="nh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6197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828800" y="2819401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Máy móc</a:t>
            </a:r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3149600" y="5257801"/>
            <a:ext cx="254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uz-Latn-UZ" b="1">
              <a:latin typeface="Arial" charset="0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8128000" y="2743201"/>
            <a:ext cx="264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Xăng dầu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2235200" y="6172201"/>
            <a:ext cx="203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Thép</a:t>
            </a: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6197600" y="6172201"/>
            <a:ext cx="599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  Hàng điện tử, điện lạnh</a:t>
            </a:r>
          </a:p>
        </p:txBody>
      </p:sp>
      <p:pic>
        <p:nvPicPr>
          <p:cNvPr id="103437" name="Picture 13" descr="x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609600"/>
            <a:ext cx="4876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8" name="Picture 14" descr="1219723359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352800"/>
            <a:ext cx="4978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2032000" y="0"/>
            <a:ext cx="833120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DD2335"/>
                </a:solidFill>
              </a:rPr>
              <a:t>Một số mặt hàng nhập khẩu của nước ta</a:t>
            </a:r>
          </a:p>
        </p:txBody>
      </p:sp>
    </p:spTree>
    <p:extLst>
      <p:ext uri="{BB962C8B-B14F-4D97-AF65-F5344CB8AC3E}">
        <p14:creationId xmlns:p14="http://schemas.microsoft.com/office/powerpoint/2010/main" val="4131836251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8" grpId="0"/>
      <p:bldP spid="42000" grpId="0"/>
      <p:bldP spid="42001" grpId="0"/>
      <p:bldP spid="420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6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b="1334"/>
          <a:stretch>
            <a:fillRect/>
          </a:stretch>
        </p:blipFill>
        <p:spPr>
          <a:xfrm>
            <a:off x="2844800" y="0"/>
            <a:ext cx="7213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8" name="AutoShape 20"/>
          <p:cNvSpPr>
            <a:spLocks noChangeArrowheads="1"/>
          </p:cNvSpPr>
          <p:nvPr/>
        </p:nvSpPr>
        <p:spPr bwMode="auto">
          <a:xfrm>
            <a:off x="5892800" y="914400"/>
            <a:ext cx="304800" cy="2286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629" name="AutoShape 21"/>
          <p:cNvSpPr>
            <a:spLocks noChangeArrowheads="1"/>
          </p:cNvSpPr>
          <p:nvPr/>
        </p:nvSpPr>
        <p:spPr bwMode="auto">
          <a:xfrm>
            <a:off x="7112000" y="5638800"/>
            <a:ext cx="304800" cy="2286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/>
            </a:extLst>
          </p:cNvPr>
          <p:cNvSpPr/>
          <p:nvPr/>
        </p:nvSpPr>
        <p:spPr>
          <a:xfrm>
            <a:off x="2410691" y="857250"/>
            <a:ext cx="7366960" cy="56405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630085" y="138545"/>
            <a:ext cx="6413500" cy="6123710"/>
            <a:chOff x="2889226" y="213081"/>
            <a:chExt cx="6413548" cy="6431836"/>
          </a:xfrm>
        </p:grpSpPr>
        <p:pic>
          <p:nvPicPr>
            <p:cNvPr id="584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226" y="213081"/>
              <a:ext cx="6413548" cy="643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 rot="300000">
              <a:off x="7008290" y="3443954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THÀNH ĐẠT ( B)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/>
              </a:extLst>
            </p:cNvPr>
            <p:cNvSpPr txBox="1"/>
            <p:nvPr/>
          </p:nvSpPr>
          <p:spPr>
            <a:xfrm rot="900000">
              <a:off x="6953256" y="3765758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DIỄM PHÚ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/>
              </a:extLst>
            </p:cNvPr>
            <p:cNvSpPr txBox="1"/>
            <p:nvPr/>
          </p:nvSpPr>
          <p:spPr>
            <a:xfrm rot="1500000">
              <a:off x="6845305" y="4102382"/>
              <a:ext cx="2017199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ÁI MỸ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/>
              </a:extLst>
            </p:cNvPr>
            <p:cNvSpPr txBox="1"/>
            <p:nvPr/>
          </p:nvSpPr>
          <p:spPr>
            <a:xfrm rot="2100000">
              <a:off x="6697137" y="4386077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FF0000"/>
                  </a:solidFill>
                  <a:latin typeface="Calibri"/>
                </a:rPr>
                <a:t>KHÁNH VY</a:t>
              </a:r>
              <a:endParaRPr lang="en-US" sz="135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/>
              </a:extLst>
            </p:cNvPr>
            <p:cNvSpPr txBox="1"/>
            <p:nvPr/>
          </p:nvSpPr>
          <p:spPr>
            <a:xfrm rot="2700000">
              <a:off x="6474674" y="4651914"/>
              <a:ext cx="2017623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4F81BD">
                      <a:lumMod val="20000"/>
                      <a:lumOff val="80000"/>
                    </a:srgbClr>
                  </a:solidFill>
                  <a:latin typeface="Calibri"/>
                </a:rPr>
                <a:t>HỮU ĐẠT</a:t>
              </a:r>
              <a:endParaRPr lang="en-US" sz="1350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 rot="3300000">
              <a:off x="6206913" y="4866802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HOÀNG THÔNG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/>
              </a:extLst>
            </p:cNvPr>
            <p:cNvSpPr txBox="1"/>
            <p:nvPr/>
          </p:nvSpPr>
          <p:spPr>
            <a:xfrm rot="3900000">
              <a:off x="5923277" y="5027704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GIA KHANG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/>
              </a:extLst>
            </p:cNvPr>
            <p:cNvSpPr txBox="1"/>
            <p:nvPr/>
          </p:nvSpPr>
          <p:spPr>
            <a:xfrm rot="4500000">
              <a:off x="5599424" y="5150498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MINH QUÂN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/>
              </a:extLst>
            </p:cNvPr>
            <p:cNvSpPr txBox="1"/>
            <p:nvPr/>
          </p:nvSpPr>
          <p:spPr>
            <a:xfrm rot="5100000">
              <a:off x="5256522" y="5226716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KIM CHI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/>
              </a:extLst>
            </p:cNvPr>
            <p:cNvSpPr txBox="1"/>
            <p:nvPr/>
          </p:nvSpPr>
          <p:spPr>
            <a:xfrm rot="5700000">
              <a:off x="4914678" y="5229890"/>
              <a:ext cx="2017624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TƯỜNG VY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/>
              </a:extLst>
            </p:cNvPr>
            <p:cNvSpPr txBox="1"/>
            <p:nvPr/>
          </p:nvSpPr>
          <p:spPr>
            <a:xfrm rot="6300000">
              <a:off x="4600350" y="5190724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CHẾ HUY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/>
              </a:extLst>
            </p:cNvPr>
            <p:cNvSpPr txBox="1"/>
            <p:nvPr/>
          </p:nvSpPr>
          <p:spPr>
            <a:xfrm rot="6900000">
              <a:off x="4272265" y="5048876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GIA HUY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/>
              </a:extLst>
            </p:cNvPr>
            <p:cNvSpPr txBox="1"/>
            <p:nvPr/>
          </p:nvSpPr>
          <p:spPr>
            <a:xfrm rot="7500000">
              <a:off x="3987571" y="4878448"/>
              <a:ext cx="2017624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PHÚ QUÝ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>
              <a:extLst>
                <a:ext uri="{FF2B5EF4-FFF2-40B4-BE49-F238E27FC236}"/>
              </a:extLst>
            </p:cNvPr>
            <p:cNvSpPr txBox="1"/>
            <p:nvPr/>
          </p:nvSpPr>
          <p:spPr>
            <a:xfrm rot="8100000">
              <a:off x="3731666" y="4657070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QUANG TIẾN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/>
              </a:extLst>
            </p:cNvPr>
            <p:cNvSpPr txBox="1"/>
            <p:nvPr/>
          </p:nvSpPr>
          <p:spPr>
            <a:xfrm rot="8700000">
              <a:off x="3505180" y="4369140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FFFF00"/>
                  </a:solidFill>
                  <a:latin typeface="Calibri"/>
                </a:rPr>
                <a:t>ANH KHOA</a:t>
              </a:r>
              <a:endParaRPr lang="en-US" sz="1350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/>
              </a:extLst>
            </p:cNvPr>
            <p:cNvSpPr txBox="1"/>
            <p:nvPr/>
          </p:nvSpPr>
          <p:spPr>
            <a:xfrm rot="9300000">
              <a:off x="3321029" y="4112967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TRÍ NGUYỄN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/>
              </a:extLst>
            </p:cNvPr>
            <p:cNvSpPr txBox="1"/>
            <p:nvPr/>
          </p:nvSpPr>
          <p:spPr>
            <a:xfrm rot="9900000">
              <a:off x="3210962" y="3782695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4F81BD">
                      <a:lumMod val="50000"/>
                    </a:srgbClr>
                  </a:solidFill>
                  <a:latin typeface="Calibri"/>
                </a:rPr>
                <a:t>KIM THƯ</a:t>
              </a:r>
              <a:endParaRPr lang="en-US" sz="1350" dirty="0">
                <a:solidFill>
                  <a:srgbClr val="4F81BD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/>
              </a:extLst>
            </p:cNvPr>
            <p:cNvSpPr txBox="1"/>
            <p:nvPr/>
          </p:nvSpPr>
          <p:spPr>
            <a:xfrm rot="10500000">
              <a:off x="3143228" y="3452423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FF00FF"/>
                  </a:solidFill>
                  <a:latin typeface="Calibri"/>
                </a:rPr>
                <a:t>THANH THUẬN</a:t>
              </a:r>
              <a:endParaRPr lang="en-US" sz="1350" dirty="0">
                <a:solidFill>
                  <a:srgbClr val="FF00FF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/>
              </a:extLst>
            </p:cNvPr>
            <p:cNvSpPr txBox="1"/>
            <p:nvPr/>
          </p:nvSpPr>
          <p:spPr>
            <a:xfrm rot="11100000">
              <a:off x="3164395" y="3107332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AN KHANG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/>
              </a:extLst>
            </p:cNvPr>
            <p:cNvSpPr txBox="1"/>
            <p:nvPr/>
          </p:nvSpPr>
          <p:spPr>
            <a:xfrm rot="11700000">
              <a:off x="3213078" y="2791879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QUỲNH NHƯ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>
              <a:extLst>
                <a:ext uri="{FF2B5EF4-FFF2-40B4-BE49-F238E27FC236}"/>
              </a:extLst>
            </p:cNvPr>
            <p:cNvSpPr txBox="1"/>
            <p:nvPr/>
          </p:nvSpPr>
          <p:spPr>
            <a:xfrm rot="12300000">
              <a:off x="3321029" y="2476427"/>
              <a:ext cx="2017198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MAI THANH</a:t>
              </a:r>
              <a:endParaRPr lang="en-US" sz="13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/>
              </a:extLst>
            </p:cNvPr>
            <p:cNvSpPr txBox="1"/>
            <p:nvPr/>
          </p:nvSpPr>
          <p:spPr>
            <a:xfrm rot="12900000">
              <a:off x="3498831" y="2173677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002060"/>
                  </a:solidFill>
                  <a:latin typeface="Calibri"/>
                </a:rPr>
                <a:t>THÁI VIỆT</a:t>
              </a:r>
              <a:endParaRPr lang="en-US" sz="135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38" name="TextBox 37">
              <a:extLst>
                <a:ext uri="{FF2B5EF4-FFF2-40B4-BE49-F238E27FC236}"/>
              </a:extLst>
            </p:cNvPr>
            <p:cNvSpPr txBox="1"/>
            <p:nvPr/>
          </p:nvSpPr>
          <p:spPr>
            <a:xfrm rot="13500000">
              <a:off x="3721928" y="1923994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TRỌNG KHANG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>
              <a:extLst>
                <a:ext uri="{FF2B5EF4-FFF2-40B4-BE49-F238E27FC236}"/>
              </a:extLst>
            </p:cNvPr>
            <p:cNvSpPr txBox="1"/>
            <p:nvPr/>
          </p:nvSpPr>
          <p:spPr>
            <a:xfrm rot="14100000">
              <a:off x="3973812" y="1710165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THỊ LƯU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>
              <a:extLst>
                <a:ext uri="{FF2B5EF4-FFF2-40B4-BE49-F238E27FC236}"/>
              </a:extLst>
            </p:cNvPr>
            <p:cNvSpPr txBox="1"/>
            <p:nvPr/>
          </p:nvSpPr>
          <p:spPr>
            <a:xfrm rot="14700000">
              <a:off x="4271207" y="1539736"/>
              <a:ext cx="2017623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MINH KHÔI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Box 40">
              <a:extLst>
                <a:ext uri="{FF2B5EF4-FFF2-40B4-BE49-F238E27FC236}"/>
              </a:extLst>
            </p:cNvPr>
            <p:cNvSpPr txBox="1"/>
            <p:nvPr/>
          </p:nvSpPr>
          <p:spPr>
            <a:xfrm rot="15300000">
              <a:off x="4582360" y="1427527"/>
              <a:ext cx="2017624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MINH KHUÊ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>
              <a:extLst>
                <a:ext uri="{FF2B5EF4-FFF2-40B4-BE49-F238E27FC236}"/>
              </a:extLst>
            </p:cNvPr>
            <p:cNvSpPr txBox="1"/>
            <p:nvPr/>
          </p:nvSpPr>
          <p:spPr>
            <a:xfrm rot="15900000">
              <a:off x="4905152" y="1358723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7030A0"/>
                  </a:solidFill>
                  <a:latin typeface="Calibri"/>
                </a:rPr>
                <a:t>HOÀNG TÂM</a:t>
              </a:r>
              <a:endParaRPr lang="en-US" sz="1350" dirty="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43" name="TextBox 42">
              <a:extLst>
                <a:ext uri="{FF2B5EF4-FFF2-40B4-BE49-F238E27FC236}"/>
              </a:extLst>
            </p:cNvPr>
            <p:cNvSpPr txBox="1"/>
            <p:nvPr/>
          </p:nvSpPr>
          <p:spPr>
            <a:xfrm rot="16500000">
              <a:off x="5259698" y="1361897"/>
              <a:ext cx="2017623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HẠO THIÊN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3">
              <a:extLst>
                <a:ext uri="{FF2B5EF4-FFF2-40B4-BE49-F238E27FC236}"/>
              </a:extLst>
            </p:cNvPr>
            <p:cNvSpPr txBox="1"/>
            <p:nvPr/>
          </p:nvSpPr>
          <p:spPr>
            <a:xfrm rot="17100000">
              <a:off x="5584608" y="1424352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latin typeface="Times New Roman" pitchFamily="18" charset="0"/>
                  <a:cs typeface="Times New Roman" pitchFamily="18" charset="0"/>
                </a:rPr>
                <a:t>TIẾN VỸ</a:t>
              </a:r>
              <a:endParaRPr lang="en-US" sz="13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/>
              </a:extLst>
            </p:cNvPr>
            <p:cNvSpPr txBox="1"/>
            <p:nvPr/>
          </p:nvSpPr>
          <p:spPr>
            <a:xfrm rot="17700000">
              <a:off x="5893644" y="1542911"/>
              <a:ext cx="2019740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8064A2">
                      <a:lumMod val="20000"/>
                      <a:lumOff val="80000"/>
                    </a:srgbClr>
                  </a:solidFill>
                  <a:latin typeface="Calibri"/>
                </a:rPr>
                <a:t>GIA HÂN</a:t>
              </a:r>
              <a:endParaRPr lang="en-US" sz="1350" dirty="0">
                <a:solidFill>
                  <a:srgbClr val="8064A2">
                    <a:lumMod val="20000"/>
                    <a:lumOff val="80000"/>
                  </a:srgbClr>
                </a:solidFill>
                <a:latin typeface="Calibri"/>
              </a:endParaRPr>
            </a:p>
          </p:txBody>
        </p:sp>
        <p:sp>
          <p:nvSpPr>
            <p:cNvPr id="46" name="TextBox 45">
              <a:extLst>
                <a:ext uri="{FF2B5EF4-FFF2-40B4-BE49-F238E27FC236}"/>
              </a:extLst>
            </p:cNvPr>
            <p:cNvSpPr txBox="1"/>
            <p:nvPr/>
          </p:nvSpPr>
          <p:spPr>
            <a:xfrm rot="18300000">
              <a:off x="6191038" y="1706988"/>
              <a:ext cx="2017624" cy="300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white"/>
                  </a:solidFill>
                  <a:latin typeface="Calibri"/>
                </a:rPr>
                <a:t>NHẬT PHI</a:t>
              </a: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/>
              </a:extLst>
            </p:cNvPr>
            <p:cNvSpPr txBox="1"/>
            <p:nvPr/>
          </p:nvSpPr>
          <p:spPr>
            <a:xfrm rot="18900000">
              <a:off x="6443135" y="1920681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MINH KHANG 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/>
              </a:extLst>
            </p:cNvPr>
            <p:cNvSpPr txBox="1"/>
            <p:nvPr/>
          </p:nvSpPr>
          <p:spPr>
            <a:xfrm rot="19500000">
              <a:off x="6652687" y="2173677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srgbClr val="7030A0"/>
                  </a:solidFill>
                  <a:latin typeface="Calibri"/>
                </a:rPr>
                <a:t> THÀNH ĐẠT ( A)</a:t>
              </a:r>
              <a:endParaRPr lang="en-US" sz="1350" dirty="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49" name="TextBox 48">
              <a:extLst>
                <a:ext uri="{FF2B5EF4-FFF2-40B4-BE49-F238E27FC236}"/>
              </a:extLst>
            </p:cNvPr>
            <p:cNvSpPr txBox="1"/>
            <p:nvPr/>
          </p:nvSpPr>
          <p:spPr>
            <a:xfrm rot="20100000">
              <a:off x="6834722" y="2442553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THÀNH VĂN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TextBox 49">
              <a:extLst>
                <a:ext uri="{FF2B5EF4-FFF2-40B4-BE49-F238E27FC236}"/>
              </a:extLst>
            </p:cNvPr>
            <p:cNvSpPr txBox="1"/>
            <p:nvPr/>
          </p:nvSpPr>
          <p:spPr>
            <a:xfrm rot="20700000">
              <a:off x="6972306" y="2783410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BẢO TRÂM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>
              <a:extLst>
                <a:ext uri="{FF2B5EF4-FFF2-40B4-BE49-F238E27FC236}"/>
              </a:extLst>
            </p:cNvPr>
            <p:cNvSpPr txBox="1"/>
            <p:nvPr/>
          </p:nvSpPr>
          <p:spPr>
            <a:xfrm rot="21300000">
              <a:off x="7048506" y="3088277"/>
              <a:ext cx="2019315" cy="315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smtClean="0">
                  <a:solidFill>
                    <a:prstClr val="black"/>
                  </a:solidFill>
                  <a:latin typeface="Calibri"/>
                </a:rPr>
                <a:t>NGỌC TRÂM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837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1" y="5100638"/>
            <a:ext cx="279823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9580033" y="2879726"/>
            <a:ext cx="1295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3E553997.wav">
            <a:hlinkClick r:id="" action="ppaction://media"/>
          </p:cNvPr>
          <p:cNvPicPr>
            <a:picLocks noChangeAspect="1" noChangeArrowheads="1"/>
          </p:cNvPicPr>
          <p:nvPr>
            <a:wavAudioFile r:embed="rId1" name="3E55E62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133" y="-45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Box 111">
            <a:extLst>
              <a:ext uri="{FF2B5EF4-FFF2-40B4-BE49-F238E27FC236}"/>
            </a:extLst>
          </p:cNvPr>
          <p:cNvSpPr txBox="1"/>
          <p:nvPr/>
        </p:nvSpPr>
        <p:spPr>
          <a:xfrm>
            <a:off x="639160" y="1489076"/>
            <a:ext cx="2844946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solidFill>
                  <a:srgbClr val="FF6600"/>
                </a:solidFill>
                <a:latin typeface="Calibri"/>
              </a:rPr>
              <a:t>VÒNG QUAY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solidFill>
                  <a:srgbClr val="FF6600"/>
                </a:solidFill>
                <a:latin typeface="Calibri"/>
              </a:rPr>
              <a:t>MAY MẮN</a:t>
            </a:r>
          </a:p>
        </p:txBody>
      </p:sp>
      <p:pic>
        <p:nvPicPr>
          <p:cNvPr id="58426" name="Far_Away_Sting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17" y="-5984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ounded Rectangle 116">
            <a:hlinkClick r:id="rId8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9495368" y="957263"/>
            <a:ext cx="2427817" cy="531812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>
                <a:solidFill>
                  <a:prstClr val="white"/>
                </a:solidFill>
              </a:rPr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4478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 nodeType="clickPar">
                      <p:stCondLst>
                        <p:cond delay="indefinite"/>
                      </p:stCondLst>
                      <p:childTnLst>
                        <p:par>
                          <p:cTn id="3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 nodeType="clickPar">
                      <p:stCondLst>
                        <p:cond delay="indefinite"/>
                      </p:stCondLst>
                      <p:childTnLst>
                        <p:par>
                          <p:cTn id="3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 nodeType="clickPar">
                      <p:stCondLst>
                        <p:cond delay="indefinite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 nodeType="clickPar">
                      <p:stCondLst>
                        <p:cond delay="indefinite"/>
                      </p:stCondLst>
                      <p:childTnLst>
                        <p:par>
                          <p:cTn id="3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 nodeType="clickPar">
                      <p:stCondLst>
                        <p:cond delay="indefinite"/>
                      </p:stCondLst>
                      <p:childTnLst>
                        <p:par>
                          <p:cTn id="3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 nodeType="clickPar">
                      <p:stCondLst>
                        <p:cond delay="0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80824171357-805-21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838200"/>
            <a:ext cx="528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95745" y="6292850"/>
            <a:ext cx="5209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smtClean="0">
                <a:solidFill>
                  <a:srgbClr val="0000CC"/>
                </a:solidFill>
                <a:cs typeface="Times New Roman" pitchFamily="18" charset="0"/>
              </a:rPr>
              <a:t>Trung tâm thương mại ở Hà Nội</a:t>
            </a:r>
            <a:endParaRPr lang="en-US" sz="2000" b="1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016000" y="152401"/>
            <a:ext cx="10566400" cy="466725"/>
          </a:xfrm>
          <a:prstGeom prst="rect">
            <a:avLst/>
          </a:prstGeom>
          <a:solidFill>
            <a:srgbClr val="3366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Times New Roman" pitchFamily="18" charset="0"/>
              </a:rPr>
              <a:t>Một số hình ảnh về hoạt động thương mại ở Hà Nội</a:t>
            </a:r>
          </a:p>
        </p:txBody>
      </p:sp>
      <p:pic>
        <p:nvPicPr>
          <p:cNvPr id="10246" name="Picture 12" descr="chợ Đồng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38200"/>
            <a:ext cx="558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3"/>
          <p:cNvSpPr>
            <a:spLocks noChangeArrowheads="1"/>
          </p:cNvSpPr>
          <p:nvPr/>
        </p:nvSpPr>
        <p:spPr bwMode="auto">
          <a:xfrm>
            <a:off x="8737600" y="3352801"/>
            <a:ext cx="1236133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Siêu thị</a:t>
            </a:r>
          </a:p>
        </p:txBody>
      </p:sp>
      <p:sp>
        <p:nvSpPr>
          <p:cNvPr id="10248" name="Text Box 14"/>
          <p:cNvSpPr txBox="1">
            <a:spLocks noChangeArrowheads="1"/>
          </p:cNvSpPr>
          <p:nvPr/>
        </p:nvSpPr>
        <p:spPr bwMode="auto">
          <a:xfrm>
            <a:off x="1625600" y="3429001"/>
            <a:ext cx="28448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Chợ Đồng Xuân</a:t>
            </a:r>
          </a:p>
        </p:txBody>
      </p:sp>
      <p:pic>
        <p:nvPicPr>
          <p:cNvPr id="10249" name="Picture 15" descr="Siêu thị điện máy đang phát triển quá “nóng” (Ảnh: M.N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5308600" cy="23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8846552" y="6292850"/>
            <a:ext cx="1018227" cy="36933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Siêu thị</a:t>
            </a:r>
          </a:p>
        </p:txBody>
      </p:sp>
      <p:pic>
        <p:nvPicPr>
          <p:cNvPr id="11" name="Picture 10" descr="Các trung tâm thương mại ở Hà Nộ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810000"/>
            <a:ext cx="5588000" cy="2355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57925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 descr="Tập tin:Ben Thanh market 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5801"/>
            <a:ext cx="53848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8" descr="Tập tin:Chợ Bến Thành4.JPG">
            <a:hlinkClick r:id="rId4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762000"/>
            <a:ext cx="5689600" cy="2590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90" name="Picture 10" descr="tinh_tien%5b1%5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657600"/>
            <a:ext cx="568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12" descr="Trung tâm thương mại ở Hà Nội đang có xu hướng dịch chuyển ra xa trung tâm. Ảnh minh họa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1"/>
            <a:ext cx="54864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1926744" y="79375"/>
            <a:ext cx="9276129" cy="46166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số hình ảnh về hoạt động thương mại ở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38479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4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blan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46038"/>
            <a:ext cx="1549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5" descr="Mô tả ảnh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685800"/>
            <a:ext cx="5791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5689600" cy="22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8"/>
          <p:cNvSpPr txBox="1">
            <a:spLocks noChangeArrowheads="1"/>
          </p:cNvSpPr>
          <p:nvPr/>
        </p:nvSpPr>
        <p:spPr bwMode="auto">
          <a:xfrm>
            <a:off x="609600" y="0"/>
            <a:ext cx="10871200" cy="5794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Một số hoạt động thương mại ở địa phương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0" y="3352801"/>
            <a:ext cx="61976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  </a:t>
            </a:r>
            <a:r>
              <a:rPr lang="en-US" b="1">
                <a:solidFill>
                  <a:srgbClr val="FF0000"/>
                </a:solidFill>
              </a:rPr>
              <a:t>Trung tâm thương mại Chợ Lớn – Quy Nhơn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7620000" y="3276601"/>
            <a:ext cx="39624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Siêu thị Quy Nhơn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688109" y="6236039"/>
            <a:ext cx="4470400" cy="36933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                  </a:t>
            </a:r>
            <a:r>
              <a:rPr lang="en-US" b="1" smtClean="0">
                <a:solidFill>
                  <a:srgbClr val="FF0000"/>
                </a:solidFill>
              </a:rPr>
              <a:t>Siêu thị Co.opmart  Quy Nhơn 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4296" name="Picture 24" descr="ttth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5801"/>
            <a:ext cx="558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8" name="Picture 26" descr="noithat_tang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5892800" cy="234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6705600" y="6236039"/>
            <a:ext cx="497840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Trung tâm thương mại Quy Nhơn</a:t>
            </a:r>
          </a:p>
        </p:txBody>
      </p:sp>
    </p:spTree>
    <p:extLst>
      <p:ext uri="{BB962C8B-B14F-4D97-AF65-F5344CB8AC3E}">
        <p14:creationId xmlns:p14="http://schemas.microsoft.com/office/powerpoint/2010/main" val="1748211110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1" grpId="0"/>
      <p:bldP spid="54292" grpId="0"/>
      <p:bldP spid="54293" grpId="0"/>
      <p:bldP spid="542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Káº¿t quáº£ hÃ¬nh áº£nh cho hÃ¬nh áº£nh chá»£ Bá»ng SÆ¡n - BÃ¬nh Äá»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857250"/>
            <a:ext cx="5448300" cy="449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Káº¿t quáº£ hÃ¬nh áº£nh cho hÃ¬nh áº£nh chá»£ Bá»ng SÆ¡n - BÃ¬nh Äá»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914400"/>
            <a:ext cx="5308600" cy="44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749551" y="338137"/>
            <a:ext cx="641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</a:rPr>
              <a:t>Hoạt động thương mại ở Bồng Sơn </a:t>
            </a:r>
          </a:p>
        </p:txBody>
      </p:sp>
    </p:spTree>
    <p:extLst>
      <p:ext uri="{BB962C8B-B14F-4D97-AF65-F5344CB8AC3E}">
        <p14:creationId xmlns:p14="http://schemas.microsoft.com/office/powerpoint/2010/main" val="9616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t.galaxypub.vn/staticFile/Subject/2015/08/10/phoi-canh-1_101557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"/>
            <a:ext cx="11480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35200" y="5791200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</a:rPr>
              <a:t>Trung tâm thương mại Bồng Sơn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16141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17411" name="Picture 4" descr="Shopee Việt Nam | Mua và Bán Trên Ứng Dụng Di Động Hoặc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1638011"/>
            <a:ext cx="3255818" cy="412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Lazada Mall Là Gì? Mua Hàng Trên Lazada Mall Có Uy Tín Không? - Chọn hàng 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4" y="1604530"/>
            <a:ext cx="3588327" cy="415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 descr="Sendo ứng dụng FPT.AI Conversation, giúp nâng cao sứ mệnh phục vụ khách  hàng | FPT.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344" y="1571048"/>
            <a:ext cx="4024601" cy="419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4" descr="Mắc bẫy khi mua hàng online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7" name="AutoShape 6" descr="Mắc bẫy khi mua hàng online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8" name="AutoShape 8" descr="Mắc bẫy khi mua hàng online"/>
          <p:cNvSpPr>
            <a:spLocks noChangeAspect="1" noChangeArrowheads="1"/>
          </p:cNvSpPr>
          <p:nvPr/>
        </p:nvSpPr>
        <p:spPr bwMode="auto">
          <a:xfrm>
            <a:off x="-91122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382980" y="617538"/>
            <a:ext cx="678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sàn thương mại điện tử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images862327_wto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76200"/>
            <a:ext cx="5895975" cy="28352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9"/>
          <p:cNvGrpSpPr>
            <a:grpSpLocks/>
          </p:cNvGrpSpPr>
          <p:nvPr/>
        </p:nvGrpSpPr>
        <p:grpSpPr bwMode="auto">
          <a:xfrm>
            <a:off x="209550" y="76200"/>
            <a:ext cx="5962650" cy="2835275"/>
            <a:chOff x="3504" y="720"/>
            <a:chExt cx="1602" cy="2010"/>
          </a:xfrm>
        </p:grpSpPr>
        <p:pic>
          <p:nvPicPr>
            <p:cNvPr id="31752" name="Picture 10" descr="20061108KHJN13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720"/>
              <a:ext cx="1584" cy="118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776"/>
              <a:ext cx="1602" cy="954"/>
            </a:xfrm>
            <a:prstGeom prst="rect">
              <a:avLst/>
            </a:prstGeom>
            <a:noFill/>
            <a:ln w="9525" algn="ctr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748" name="Picture 2" descr="Chủ tịch VN Trương Tấn S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073525"/>
            <a:ext cx="3810000" cy="243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11" descr="Thu-tuong-VN-Phap-5815-13801683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073525"/>
            <a:ext cx="3924300" cy="243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12" descr="pham_binh_minh_hillary_YU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4111625"/>
            <a:ext cx="3919537" cy="2362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 Box 17"/>
          <p:cNvSpPr txBox="1">
            <a:spLocks noChangeArrowheads="1"/>
          </p:cNvSpPr>
          <p:nvPr/>
        </p:nvSpPr>
        <p:spPr bwMode="auto">
          <a:xfrm>
            <a:off x="76200" y="3167063"/>
            <a:ext cx="1264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Việt Nam là thành viên của tổ chức thương mại thế giới WTO ngày 11/1/2007</a:t>
            </a:r>
          </a:p>
        </p:txBody>
      </p:sp>
    </p:spTree>
    <p:extLst>
      <p:ext uri="{BB962C8B-B14F-4D97-AF65-F5344CB8AC3E}">
        <p14:creationId xmlns:p14="http://schemas.microsoft.com/office/powerpoint/2010/main" val="144525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676400"/>
            <a:ext cx="8534400" cy="914400"/>
          </a:xfrm>
        </p:spPr>
        <p:txBody>
          <a:bodyPr/>
          <a:lstStyle/>
          <a:p>
            <a:pPr algn="l" eaLnBrk="1" hangingPunct="1"/>
            <a:r>
              <a:rPr lang="en-US" sz="3400" b="1" smtClean="0">
                <a:solidFill>
                  <a:srgbClr val="FF3300"/>
                </a:solidFill>
                <a:latin typeface="Times New Roman" pitchFamily="18" charset="0"/>
              </a:rPr>
              <a:t>2. Ngành du lịch của nước ta</a:t>
            </a:r>
          </a:p>
        </p:txBody>
      </p:sp>
      <p:grpSp>
        <p:nvGrpSpPr>
          <p:cNvPr id="18435" name="Group 6"/>
          <p:cNvGrpSpPr>
            <a:grpSpLocks/>
          </p:cNvGrpSpPr>
          <p:nvPr/>
        </p:nvGrpSpPr>
        <p:grpSpPr bwMode="auto">
          <a:xfrm>
            <a:off x="1219200" y="457201"/>
            <a:ext cx="9372600" cy="657225"/>
            <a:chOff x="1200" y="324"/>
            <a:chExt cx="4428" cy="414"/>
          </a:xfrm>
        </p:grpSpPr>
        <p:sp>
          <p:nvSpPr>
            <p:cNvPr id="18437" name="Line 7"/>
            <p:cNvSpPr>
              <a:spLocks noChangeShapeType="1"/>
            </p:cNvSpPr>
            <p:nvPr/>
          </p:nvSpPr>
          <p:spPr bwMode="auto">
            <a:xfrm>
              <a:off x="1268" y="720"/>
              <a:ext cx="784" cy="0"/>
            </a:xfrm>
            <a:prstGeom prst="line">
              <a:avLst/>
            </a:prstGeom>
            <a:noFill/>
            <a:ln w="57150" cmpd="thinThick">
              <a:solidFill>
                <a:srgbClr val="666633"/>
              </a:solidFill>
              <a:round/>
              <a:headEnd/>
              <a:tailEnd/>
            </a:ln>
            <a:effectLst>
              <a:outerShdw dist="45791" dir="2021404" algn="ctr" rotWithShape="0">
                <a:srgbClr val="9999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8" name="WordArt 8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2400" y="336"/>
              <a:ext cx="3228" cy="4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vi-VN" sz="44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Thương mại và du lịch</a:t>
              </a:r>
              <a:endParaRPr lang="en-US" sz="4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endParaRPr>
            </a:p>
          </p:txBody>
        </p:sp>
        <p:sp>
          <p:nvSpPr>
            <p:cNvPr id="18439" name="WordArt 9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1200" y="324"/>
              <a:ext cx="91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en-US" sz="36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ĐỊA LÍ:</a:t>
              </a:r>
            </a:p>
          </p:txBody>
        </p:sp>
      </p:grpSp>
      <p:pic>
        <p:nvPicPr>
          <p:cNvPr id="18436" name="Picture 10" descr="starglo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219201"/>
            <a:ext cx="7632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6928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1911926"/>
            <a:ext cx="11068627" cy="30341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Nhiệm vụ 2: </a:t>
            </a:r>
            <a:r>
              <a:rPr lang="en-US" sz="3200" smtClean="0">
                <a:solidFill>
                  <a:srgbClr val="006600"/>
                </a:solidFill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200" smtClean="0">
                <a:solidFill>
                  <a:srgbClr val="006600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n-US" sz="3200" b="1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 Quan sát các hình 3,4,5,6 + nội dung phần </a:t>
            </a:r>
            <a:r>
              <a:rPr lang="en-US" sz="3200" b="1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 trang 99, 100 </a:t>
            </a:r>
            <a:r>
              <a:rPr lang="en-US" sz="3200" b="1">
                <a:latin typeface="Times New Roman" pitchFamily="18" charset="0"/>
                <a:sym typeface="Wingdings" pitchFamily="2" charset="2"/>
              </a:rPr>
              <a:t>SGK </a:t>
            </a: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+ vốn hiểu biết, cho biết:</a:t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/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r>
              <a:rPr lang="en-US" sz="3200" b="1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b="1" smtClean="0">
                <a:latin typeface="Times New Roman" pitchFamily="18" charset="0"/>
                <a:sym typeface="Wingdings" pitchFamily="2" charset="2"/>
              </a:rPr>
              <a:t>  Nêu những điều kiện thuận lợi để nước ta phát triển ngành du lịch?</a:t>
            </a:r>
            <a:br>
              <a:rPr lang="en-US" sz="3200" b="1" smtClean="0">
                <a:latin typeface="Times New Roman" pitchFamily="18" charset="0"/>
                <a:sym typeface="Wingdings" pitchFamily="2" charset="2"/>
              </a:rPr>
            </a:br>
            <a:endParaRPr lang="en-US" sz="3200" smtClean="0">
              <a:latin typeface="Times New Roman" pitchFamily="18" charset="0"/>
              <a:sym typeface="Wingdings" pitchFamily="2" charset="2"/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219200" y="469901"/>
            <a:ext cx="9491133" cy="657225"/>
            <a:chOff x="1200" y="324"/>
            <a:chExt cx="4284" cy="414"/>
          </a:xfrm>
        </p:grpSpPr>
        <p:sp>
          <p:nvSpPr>
            <p:cNvPr id="7175" name="Line 4"/>
            <p:cNvSpPr>
              <a:spLocks noChangeShapeType="1"/>
            </p:cNvSpPr>
            <p:nvPr/>
          </p:nvSpPr>
          <p:spPr bwMode="auto">
            <a:xfrm>
              <a:off x="1268" y="720"/>
              <a:ext cx="784" cy="0"/>
            </a:xfrm>
            <a:prstGeom prst="line">
              <a:avLst/>
            </a:prstGeom>
            <a:noFill/>
            <a:ln w="57150" cmpd="thinThick">
              <a:solidFill>
                <a:srgbClr val="666633"/>
              </a:solidFill>
              <a:round/>
              <a:headEnd/>
              <a:tailEnd/>
            </a:ln>
            <a:effectLst>
              <a:outerShdw dist="45791" dir="2021404" algn="ctr" rotWithShape="0">
                <a:srgbClr val="9999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WordArt 5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2400" y="336"/>
              <a:ext cx="3084" cy="4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vi-VN" sz="44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Thương mại và du lịch</a:t>
              </a:r>
              <a:endParaRPr lang="en-US" sz="4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endParaRPr>
            </a:p>
          </p:txBody>
        </p:sp>
        <p:sp>
          <p:nvSpPr>
            <p:cNvPr id="7177" name="WordArt 6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1200" y="324"/>
              <a:ext cx="828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r>
                <a:rPr lang="en-US" sz="3200" kern="1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ĐỊA LÍ: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90340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8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59213" y="2473325"/>
            <a:ext cx="4487862" cy="1870075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FF9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ta.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81488" y="304800"/>
            <a:ext cx="3643312" cy="1039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4313" y="4100513"/>
            <a:ext cx="3644900" cy="1039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Đ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ời sống nâng cao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313" y="1711325"/>
            <a:ext cx="3644900" cy="10382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ác dịch vụ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 trong nước t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47075" y="1711325"/>
            <a:ext cx="3643313" cy="10382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47075" y="4100513"/>
            <a:ext cx="3643313" cy="1039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81488" y="5472113"/>
            <a:ext cx="3643312" cy="1039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Arrow Connector 11"/>
          <p:cNvCxnSpPr>
            <a:stCxn id="4" idx="0"/>
            <a:endCxn id="5" idx="2"/>
          </p:cNvCxnSpPr>
          <p:nvPr/>
        </p:nvCxnSpPr>
        <p:spPr>
          <a:xfrm flipV="1">
            <a:off x="6102350" y="1344613"/>
            <a:ext cx="0" cy="1128712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7"/>
            <a:endCxn id="8" idx="1"/>
          </p:cNvCxnSpPr>
          <p:nvPr/>
        </p:nvCxnSpPr>
        <p:spPr>
          <a:xfrm flipV="1">
            <a:off x="7689850" y="2230438"/>
            <a:ext cx="657225" cy="515937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5"/>
            <a:endCxn id="9" idx="1"/>
          </p:cNvCxnSpPr>
          <p:nvPr/>
        </p:nvCxnSpPr>
        <p:spPr>
          <a:xfrm>
            <a:off x="7689850" y="4068763"/>
            <a:ext cx="657225" cy="552450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4"/>
            <a:endCxn id="10" idx="0"/>
          </p:cNvCxnSpPr>
          <p:nvPr/>
        </p:nvCxnSpPr>
        <p:spPr>
          <a:xfrm>
            <a:off x="6102350" y="4343400"/>
            <a:ext cx="0" cy="1128713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6" idx="3"/>
          </p:cNvCxnSpPr>
          <p:nvPr/>
        </p:nvCxnSpPr>
        <p:spPr>
          <a:xfrm flipH="1">
            <a:off x="3859213" y="4068763"/>
            <a:ext cx="657225" cy="552450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1"/>
            <a:endCxn id="7" idx="3"/>
          </p:cNvCxnSpPr>
          <p:nvPr/>
        </p:nvCxnSpPr>
        <p:spPr>
          <a:xfrm flipH="1" flipV="1">
            <a:off x="3859213" y="2230438"/>
            <a:ext cx="657225" cy="515937"/>
          </a:xfrm>
          <a:prstGeom prst="straightConnector1">
            <a:avLst/>
          </a:prstGeom>
          <a:ln w="38100">
            <a:solidFill>
              <a:srgbClr val="FF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04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 txBox="1">
            <a:spLocks/>
          </p:cNvSpPr>
          <p:nvPr/>
        </p:nvSpPr>
        <p:spPr bwMode="auto">
          <a:xfrm>
            <a:off x="1558925" y="762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ĐỊA ĐIỂM ĐƯỢC CÔNG NHẬN LÀ DI SẢN THẾ GIỚI</a:t>
            </a:r>
            <a:endParaRPr lang="vi-V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1066800" y="790575"/>
            <a:ext cx="3225800" cy="2590800"/>
            <a:chOff x="-31594" y="790575"/>
            <a:chExt cx="2793010" cy="2590800"/>
          </a:xfrm>
        </p:grpSpPr>
        <p:pic>
          <p:nvPicPr>
            <p:cNvPr id="35856" name="Picture 6" descr="tải xuốn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0575"/>
              <a:ext cx="276141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7" name="TextBox 8"/>
            <p:cNvSpPr txBox="1">
              <a:spLocks noChangeArrowheads="1"/>
            </p:cNvSpPr>
            <p:nvPr/>
          </p:nvSpPr>
          <p:spPr bwMode="auto">
            <a:xfrm>
              <a:off x="-31594" y="914400"/>
              <a:ext cx="279301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Vịnh Hạ Long</a:t>
              </a:r>
              <a:endParaRPr lang="vi-VN" alt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7848600" y="747713"/>
            <a:ext cx="3449638" cy="2890837"/>
            <a:chOff x="6324600" y="971550"/>
            <a:chExt cx="4584104" cy="2667000"/>
          </a:xfrm>
        </p:grpSpPr>
        <p:pic>
          <p:nvPicPr>
            <p:cNvPr id="35854" name="Picture 3" descr="tải xuống (1)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990600"/>
              <a:ext cx="4344988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5" name="TextBox 9"/>
            <p:cNvSpPr txBox="1">
              <a:spLocks noChangeArrowheads="1"/>
            </p:cNvSpPr>
            <p:nvPr/>
          </p:nvSpPr>
          <p:spPr bwMode="auto">
            <a:xfrm>
              <a:off x="6336704" y="971550"/>
              <a:ext cx="4572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 Nha – Kẻ Bàng</a:t>
              </a:r>
              <a:endParaRPr lang="vi-VN" alt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845" name="Group 8"/>
          <p:cNvGrpSpPr>
            <a:grpSpLocks/>
          </p:cNvGrpSpPr>
          <p:nvPr/>
        </p:nvGrpSpPr>
        <p:grpSpPr bwMode="auto">
          <a:xfrm>
            <a:off x="7848600" y="4286250"/>
            <a:ext cx="3352800" cy="2571750"/>
            <a:chOff x="6324240" y="4286250"/>
            <a:chExt cx="2855256" cy="2571750"/>
          </a:xfrm>
        </p:grpSpPr>
        <p:pic>
          <p:nvPicPr>
            <p:cNvPr id="35852" name="Picture 4" descr="tải xuống (2)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286250"/>
              <a:ext cx="2854896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3" name="TextBox 10"/>
            <p:cNvSpPr txBox="1">
              <a:spLocks noChangeArrowheads="1"/>
            </p:cNvSpPr>
            <p:nvPr/>
          </p:nvSpPr>
          <p:spPr bwMode="auto">
            <a:xfrm>
              <a:off x="6324240" y="4306510"/>
              <a:ext cx="284715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latin typeface="Times New Roman" pitchFamily="18" charset="0"/>
                  <a:cs typeface="Times New Roman" pitchFamily="18" charset="0"/>
                </a:rPr>
                <a:t>Cố Đô Huế</a:t>
              </a:r>
              <a:endParaRPr lang="vi-VN" alt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846" name="Group 11"/>
          <p:cNvGrpSpPr>
            <a:grpSpLocks/>
          </p:cNvGrpSpPr>
          <p:nvPr/>
        </p:nvGrpSpPr>
        <p:grpSpPr bwMode="auto">
          <a:xfrm>
            <a:off x="1066800" y="3870325"/>
            <a:ext cx="3208338" cy="2967038"/>
            <a:chOff x="-50" y="4202832"/>
            <a:chExt cx="2788329" cy="2684512"/>
          </a:xfrm>
        </p:grpSpPr>
        <p:pic>
          <p:nvPicPr>
            <p:cNvPr id="35850" name="Picture 7" descr="tải xuống (4)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6" y="4202832"/>
              <a:ext cx="2769943" cy="268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1" name="TextBox 11"/>
            <p:cNvSpPr txBox="1">
              <a:spLocks noChangeArrowheads="1"/>
            </p:cNvSpPr>
            <p:nvPr/>
          </p:nvSpPr>
          <p:spPr bwMode="auto">
            <a:xfrm>
              <a:off x="-50" y="4216094"/>
              <a:ext cx="278832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Khu di tích Mỹ Sơn</a:t>
              </a:r>
              <a:endParaRPr lang="vi-VN" altLang="en-US" sz="2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847" name="Group 14"/>
          <p:cNvGrpSpPr>
            <a:grpSpLocks/>
          </p:cNvGrpSpPr>
          <p:nvPr/>
        </p:nvGrpSpPr>
        <p:grpSpPr bwMode="auto">
          <a:xfrm>
            <a:off x="4256088" y="2128838"/>
            <a:ext cx="3689350" cy="3157537"/>
            <a:chOff x="2732882" y="2128846"/>
            <a:chExt cx="3688221" cy="3157529"/>
          </a:xfrm>
        </p:grpSpPr>
        <p:pic>
          <p:nvPicPr>
            <p:cNvPr id="16" name="Picture 15" descr="tải xuống (3)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2882" y="2319561"/>
              <a:ext cx="3609975" cy="296681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973124" y="2128846"/>
              <a:ext cx="344797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>
              <a:prstTxWarp prst="textArchUp">
                <a:avLst>
                  <a:gd name="adj" fmla="val 12026312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US" sz="23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Phố</a:t>
              </a:r>
              <a:r>
                <a:rPr lang="en-US" sz="23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23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3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vi-VN" sz="2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2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 txBox="1">
            <a:spLocks/>
          </p:cNvSpPr>
          <p:nvPr/>
        </p:nvSpPr>
        <p:spPr bwMode="auto">
          <a:xfrm>
            <a:off x="1558925" y="762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MỘT SỐ ĐỊA ĐIỂM ĐƯỢC CÔNG NHẬN LÀ DI SẢN THẾ GIỚI</a:t>
            </a:r>
            <a:br>
              <a:rPr lang="en-US" altLang="en-US" sz="2400" b="1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TRONG NHỮNG NĂM TRỞ LẠI ĐÂY</a:t>
            </a:r>
            <a:endParaRPr lang="vi-V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7596188" y="1041400"/>
            <a:ext cx="3833812" cy="4775200"/>
            <a:chOff x="6072001" y="1497074"/>
            <a:chExt cx="3240360" cy="4319355"/>
          </a:xfrm>
        </p:grpSpPr>
        <p:pic>
          <p:nvPicPr>
            <p:cNvPr id="3789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688" y="1497074"/>
              <a:ext cx="2915816" cy="431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TextBox 11"/>
            <p:cNvSpPr txBox="1">
              <a:spLocks noChangeArrowheads="1"/>
            </p:cNvSpPr>
            <p:nvPr/>
          </p:nvSpPr>
          <p:spPr bwMode="auto">
            <a:xfrm>
              <a:off x="6072001" y="1523333"/>
              <a:ext cx="324036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Khu danh thắng Tràng An (2014)</a:t>
              </a:r>
              <a:endParaRPr lang="vi-VN" alt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892" name="Group 5"/>
          <p:cNvGrpSpPr>
            <a:grpSpLocks/>
          </p:cNvGrpSpPr>
          <p:nvPr/>
        </p:nvGrpSpPr>
        <p:grpSpPr bwMode="auto">
          <a:xfrm>
            <a:off x="796925" y="1069975"/>
            <a:ext cx="3344863" cy="4746625"/>
            <a:chOff x="-166778" y="1502225"/>
            <a:chExt cx="3346088" cy="4314204"/>
          </a:xfrm>
        </p:grpSpPr>
        <p:pic>
          <p:nvPicPr>
            <p:cNvPr id="37896" name="Picture 6" descr="Hoàng Thành Thăng Long về đêm - VnExpress Du lị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68" y="1502225"/>
              <a:ext cx="3214678" cy="431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1"/>
            <p:cNvSpPr txBox="1">
              <a:spLocks noChangeArrowheads="1"/>
            </p:cNvSpPr>
            <p:nvPr/>
          </p:nvSpPr>
          <p:spPr bwMode="auto">
            <a:xfrm>
              <a:off x="-166778" y="1551307"/>
              <a:ext cx="331236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Hoàng Thành Thăng Long (2010)</a:t>
              </a:r>
              <a:endParaRPr lang="vi-VN" alt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893" name="Group 8"/>
          <p:cNvGrpSpPr>
            <a:grpSpLocks/>
          </p:cNvGrpSpPr>
          <p:nvPr/>
        </p:nvGrpSpPr>
        <p:grpSpPr bwMode="auto">
          <a:xfrm>
            <a:off x="4238625" y="1069975"/>
            <a:ext cx="3465513" cy="4746625"/>
            <a:chOff x="3035152" y="1523333"/>
            <a:chExt cx="3144688" cy="4293096"/>
          </a:xfrm>
        </p:grpSpPr>
        <p:pic>
          <p:nvPicPr>
            <p:cNvPr id="37894" name="Picture 2" descr="THÀNH NHÀ HỒ DI TÍCH LỊCH SỬ QUAN TRỌ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152" y="1523333"/>
              <a:ext cx="3144688" cy="42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5" name="TextBox 11"/>
            <p:cNvSpPr txBox="1">
              <a:spLocks noChangeArrowheads="1"/>
            </p:cNvSpPr>
            <p:nvPr/>
          </p:nvSpPr>
          <p:spPr bwMode="auto">
            <a:xfrm>
              <a:off x="3065748" y="1577820"/>
              <a:ext cx="30963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 Nhà Hồ (2011)- Thanh Hóa</a:t>
              </a:r>
              <a:endParaRPr lang="vi-VN" alt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3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810000"/>
            <a:ext cx="5789612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803650"/>
            <a:ext cx="56959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ho g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852488"/>
            <a:ext cx="572135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572000" y="177800"/>
            <a:ext cx="2476500" cy="523875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Phong cảnh đẹp</a:t>
            </a: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2641600" y="6384925"/>
            <a:ext cx="747713" cy="400050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Sa pa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8237538" y="3184525"/>
            <a:ext cx="1223962" cy="400050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Hồ Gươm</a:t>
            </a: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8440738" y="6324600"/>
            <a:ext cx="1214437" cy="400050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Vũng Tàu</a:t>
            </a:r>
          </a:p>
        </p:txBody>
      </p:sp>
      <p:pic>
        <p:nvPicPr>
          <p:cNvPr id="38921" name="Picture 2" descr="https://didauchoigi.com/wp-content/uploads/2018/11/thacbangioc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738188"/>
            <a:ext cx="57165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3014663" y="3136900"/>
            <a:ext cx="2820987" cy="400050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Thác Bản Giốc Cao Bằng</a:t>
            </a:r>
          </a:p>
        </p:txBody>
      </p:sp>
    </p:spTree>
    <p:extLst>
      <p:ext uri="{BB962C8B-B14F-4D97-AF65-F5344CB8AC3E}">
        <p14:creationId xmlns:p14="http://schemas.microsoft.com/office/powerpoint/2010/main" val="200619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838"/>
            <a:ext cx="57626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50838"/>
            <a:ext cx="55086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2375" y="3019425"/>
            <a:ext cx="4556125" cy="522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Đền Hùng-Phú Thọ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7938" y="3019425"/>
            <a:ext cx="3125787" cy="522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Lim- Bắc Ninh</a:t>
            </a:r>
          </a:p>
        </p:txBody>
      </p:sp>
      <p:pic>
        <p:nvPicPr>
          <p:cNvPr id="3994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>
            <a:fillRect/>
          </a:stretch>
        </p:blipFill>
        <p:spPr bwMode="auto">
          <a:xfrm>
            <a:off x="5867400" y="3617913"/>
            <a:ext cx="560546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77000" y="6289675"/>
            <a:ext cx="474345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4" name="Picture 11" descr="Hà Nội: Tăng cường kiểm tra, quản lý lễ hội Chùa Hương 2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617913"/>
            <a:ext cx="526573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113" y="6284913"/>
            <a:ext cx="4719637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1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4572000" y="228600"/>
            <a:ext cx="2320925" cy="523875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Vườn quốc gia</a:t>
            </a:r>
          </a:p>
        </p:txBody>
      </p:sp>
      <p:pic>
        <p:nvPicPr>
          <p:cNvPr id="40963" name="Picture 2" descr="Vườn Quốc Gia Cúc Phương ở đâu - điểm du lịch đang hot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502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Vườn quốc gia Cát Tiên và khu rừng Nam Cát Tiên - Việt Nam Forest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533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Vườn quốc gia Bạch Mã - Hưỡng dẫn chi tiết thông tin du lịch - MOT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502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32 Vườn quốc gia ở Việt Nam mà bạn nhất định phải ghé thă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10013"/>
            <a:ext cx="533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b="1334"/>
          <a:stretch>
            <a:fillRect/>
          </a:stretch>
        </p:blipFill>
        <p:spPr>
          <a:xfrm>
            <a:off x="2844800" y="0"/>
            <a:ext cx="7213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62" name="AutoShape 18"/>
          <p:cNvSpPr>
            <a:spLocks noChangeArrowheads="1"/>
          </p:cNvSpPr>
          <p:nvPr/>
        </p:nvSpPr>
        <p:spPr bwMode="auto">
          <a:xfrm>
            <a:off x="6807200" y="9906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63" name="AutoShape 19"/>
          <p:cNvSpPr>
            <a:spLocks noChangeArrowheads="1"/>
          </p:cNvSpPr>
          <p:nvPr/>
        </p:nvSpPr>
        <p:spPr bwMode="auto">
          <a:xfrm>
            <a:off x="5892800" y="9144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64" name="AutoShape 20"/>
          <p:cNvSpPr>
            <a:spLocks noChangeArrowheads="1"/>
          </p:cNvSpPr>
          <p:nvPr/>
        </p:nvSpPr>
        <p:spPr bwMode="auto">
          <a:xfrm>
            <a:off x="7416800" y="31242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65" name="AutoShape 21"/>
          <p:cNvSpPr>
            <a:spLocks noChangeArrowheads="1"/>
          </p:cNvSpPr>
          <p:nvPr/>
        </p:nvSpPr>
        <p:spPr bwMode="auto">
          <a:xfrm>
            <a:off x="7924800" y="32004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66" name="AutoShape 22"/>
          <p:cNvSpPr>
            <a:spLocks noChangeArrowheads="1"/>
          </p:cNvSpPr>
          <p:nvPr/>
        </p:nvSpPr>
        <p:spPr bwMode="auto">
          <a:xfrm>
            <a:off x="7010400" y="56388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74" name="AutoShape 30"/>
          <p:cNvSpPr>
            <a:spLocks noChangeArrowheads="1"/>
          </p:cNvSpPr>
          <p:nvPr/>
        </p:nvSpPr>
        <p:spPr bwMode="auto">
          <a:xfrm>
            <a:off x="8737600" y="49530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575" name="AutoShape 31"/>
          <p:cNvSpPr>
            <a:spLocks noChangeArrowheads="1"/>
          </p:cNvSpPr>
          <p:nvPr/>
        </p:nvSpPr>
        <p:spPr bwMode="auto">
          <a:xfrm>
            <a:off x="7518400" y="5715000"/>
            <a:ext cx="304800" cy="2286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8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1030279613_8c0970d17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5486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twtwt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5486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524000" y="3200401"/>
            <a:ext cx="325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     Hồ Gươm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914400" y="6248401"/>
            <a:ext cx="467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Lễ hội đền Hùng ( Phú Thọ)</a:t>
            </a:r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7691967" y="6242051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20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219200" y="15240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92805"/>
                </a:solidFill>
                <a:latin typeface="Arial" charset="0"/>
                <a:cs typeface="Arial" charset="0"/>
              </a:rPr>
              <a:t>Một số địa điểm du lịch ở miền Bắc</a:t>
            </a:r>
          </a:p>
        </p:txBody>
      </p:sp>
      <p:grpSp>
        <p:nvGrpSpPr>
          <p:cNvPr id="22536" name="Group 12"/>
          <p:cNvGrpSpPr>
            <a:grpSpLocks/>
          </p:cNvGrpSpPr>
          <p:nvPr/>
        </p:nvGrpSpPr>
        <p:grpSpPr bwMode="auto">
          <a:xfrm>
            <a:off x="0" y="1066800"/>
            <a:ext cx="3556000" cy="1143000"/>
            <a:chOff x="0" y="672"/>
            <a:chExt cx="1680" cy="720"/>
          </a:xfrm>
        </p:grpSpPr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0" y="672"/>
              <a:ext cx="1680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2400" b="1" u="sng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144" y="110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en-US" sz="2400" b="1" u="sng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18799" name="Picture 15" descr="chua_mot_cot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762000"/>
            <a:ext cx="548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8026401" y="3200401"/>
            <a:ext cx="2180167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Chùa Một Cột</a:t>
            </a:r>
          </a:p>
        </p:txBody>
      </p:sp>
      <p:pic>
        <p:nvPicPr>
          <p:cNvPr id="22539" name="Picture 14" descr="Káº¿t quáº£ hÃ¬nh áº£nh cho du lá»ch sa 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581400"/>
            <a:ext cx="558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1"/>
          <p:cNvSpPr txBox="1">
            <a:spLocks noChangeArrowheads="1"/>
          </p:cNvSpPr>
          <p:nvPr/>
        </p:nvSpPr>
        <p:spPr bwMode="auto">
          <a:xfrm>
            <a:off x="7243233" y="6261100"/>
            <a:ext cx="345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Sa Pa ( Lào Cai )</a:t>
            </a:r>
          </a:p>
        </p:txBody>
      </p:sp>
    </p:spTree>
    <p:extLst>
      <p:ext uri="{BB962C8B-B14F-4D97-AF65-F5344CB8AC3E}">
        <p14:creationId xmlns:p14="http://schemas.microsoft.com/office/powerpoint/2010/main" val="3532256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/>
      <p:bldP spid="118793" grpId="0"/>
      <p:bldP spid="11880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1859" name="Picture 3" descr="picture_057_5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533400"/>
            <a:ext cx="54864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524000" y="3268663"/>
            <a:ext cx="274320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Bà Nà – Đà Nẵng</a:t>
            </a:r>
          </a:p>
        </p:txBody>
      </p:sp>
      <p:pic>
        <p:nvPicPr>
          <p:cNvPr id="121861" name="Picture 5" descr="VinpearlResort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568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7346268" y="3200401"/>
            <a:ext cx="3027495" cy="36933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Hòn Ngọc Việt- Nha Trang</a:t>
            </a:r>
          </a:p>
        </p:txBody>
      </p:sp>
      <p:pic>
        <p:nvPicPr>
          <p:cNvPr id="121863" name="Picture 7" descr="10a65fa8130172869ade610ccad3024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558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711200" y="6324601"/>
            <a:ext cx="3823483" cy="36933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Thánh địa Mỹ Sơn ( Quảng Nam </a:t>
            </a:r>
            <a:r>
              <a:rPr lang="en-US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121865" name="Picture 9" descr="NhaNhacCungD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733800"/>
            <a:ext cx="568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7112000" y="6324601"/>
            <a:ext cx="42672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Nhã nhạc cung đình Huế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2635251" y="-73025"/>
            <a:ext cx="5627503" cy="46166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92805"/>
                </a:solidFill>
              </a:rPr>
              <a:t>Một số địa điểm du lịch ở miền Trung</a:t>
            </a:r>
          </a:p>
        </p:txBody>
      </p:sp>
    </p:spTree>
    <p:extLst>
      <p:ext uri="{BB962C8B-B14F-4D97-AF65-F5344CB8AC3E}">
        <p14:creationId xmlns:p14="http://schemas.microsoft.com/office/powerpoint/2010/main" val="3503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/>
      <p:bldP spid="121862" grpId="0"/>
      <p:bldP spid="121864" grpId="0"/>
      <p:bldP spid="1218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h2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320800" y="6172200"/>
            <a:ext cx="873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</a:rPr>
              <a:t>Lễ hội bắn pháo hoa ở Đà Nẵng</a:t>
            </a:r>
          </a:p>
        </p:txBody>
      </p:sp>
    </p:spTree>
    <p:extLst>
      <p:ext uri="{BB962C8B-B14F-4D97-AF65-F5344CB8AC3E}">
        <p14:creationId xmlns:p14="http://schemas.microsoft.com/office/powerpoint/2010/main" val="33293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9600" y="1905001"/>
            <a:ext cx="599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2000" b="1" u="sng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625600" y="4343401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20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010400" y="3352801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Bến Nhà Rồng ( TPHCM)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914400" y="3352801"/>
            <a:ext cx="477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Một góc bãi biển Vũng Tàu</a:t>
            </a: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7112000" y="6324601"/>
            <a:ext cx="416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Cần Thơ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1320800" y="15240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92805"/>
                </a:solidFill>
                <a:cs typeface="Times New Roman" pitchFamily="18" charset="0"/>
              </a:rPr>
              <a:t>Một số địa điểm du lịch ở miền Nam</a:t>
            </a:r>
          </a:p>
        </p:txBody>
      </p:sp>
      <p:grpSp>
        <p:nvGrpSpPr>
          <p:cNvPr id="24584" name="Group 11"/>
          <p:cNvGrpSpPr>
            <a:grpSpLocks/>
          </p:cNvGrpSpPr>
          <p:nvPr/>
        </p:nvGrpSpPr>
        <p:grpSpPr bwMode="auto">
          <a:xfrm>
            <a:off x="406400" y="838200"/>
            <a:ext cx="3556000" cy="1143000"/>
            <a:chOff x="0" y="672"/>
            <a:chExt cx="1680" cy="720"/>
          </a:xfrm>
        </p:grpSpPr>
        <p:sp>
          <p:nvSpPr>
            <p:cNvPr id="24591" name="Rectangle 12"/>
            <p:cNvSpPr>
              <a:spLocks noChangeArrowheads="1"/>
            </p:cNvSpPr>
            <p:nvPr/>
          </p:nvSpPr>
          <p:spPr bwMode="auto">
            <a:xfrm>
              <a:off x="0" y="672"/>
              <a:ext cx="1680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2400" b="1" u="sng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24592" name="Text Box 13"/>
            <p:cNvSpPr txBox="1">
              <a:spLocks noChangeArrowheads="1"/>
            </p:cNvSpPr>
            <p:nvPr/>
          </p:nvSpPr>
          <p:spPr bwMode="auto">
            <a:xfrm>
              <a:off x="144" y="110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en-US" sz="2400" b="1" u="sng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24585" name="Object 14"/>
          <p:cNvGraphicFramePr>
            <a:graphicFrameLocks noChangeAspect="1"/>
          </p:cNvGraphicFramePr>
          <p:nvPr/>
        </p:nvGraphicFramePr>
        <p:xfrm>
          <a:off x="5486400" y="3321050"/>
          <a:ext cx="1219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391303" imgH="739129" progId="Equation.3">
                  <p:embed/>
                </p:oleObj>
              </mc:Choice>
              <mc:Fallback>
                <p:oleObj name="Equation" r:id="rId3" imgW="391303" imgH="7391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321050"/>
                        <a:ext cx="12192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896" name="Picture 16" descr="medium_akc12176399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548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914400" y="6324601"/>
            <a:ext cx="4267200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Suối Tiên - TPHCM</a:t>
            </a:r>
          </a:p>
        </p:txBody>
      </p:sp>
      <p:pic>
        <p:nvPicPr>
          <p:cNvPr id="122900" name="Picture 20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85800"/>
            <a:ext cx="558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1" name="Picture 21" descr="ben_nha_r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685800"/>
            <a:ext cx="538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7" descr="Káº¿t quáº£ hÃ¬nh áº£nh cho cáº§n thÆ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17" y="3749676"/>
            <a:ext cx="568748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85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7" grpId="0"/>
      <p:bldP spid="122888" grpId="0"/>
      <p:bldP spid="122889" grpId="0"/>
      <p:bldP spid="12289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5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gnh_r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5800"/>
            <a:ext cx="5791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320800" y="3200401"/>
            <a:ext cx="42672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Ghềnh Ráng – Quy Nhơn</a:t>
            </a:r>
          </a:p>
        </p:txBody>
      </p:sp>
      <p:pic>
        <p:nvPicPr>
          <p:cNvPr id="120840" name="Picture 8" descr="h7846m_h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57600"/>
            <a:ext cx="568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1524000" y="6324601"/>
            <a:ext cx="32512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Hầm Hô - Tây Sơn</a:t>
            </a:r>
          </a:p>
        </p:txBody>
      </p:sp>
      <p:pic>
        <p:nvPicPr>
          <p:cNvPr id="120843" name="Picture 11" descr="14_thp_c7892_ch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5486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112000" y="6324601"/>
            <a:ext cx="42672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Tháp cổ Bình Định</a:t>
            </a:r>
          </a:p>
        </p:txBody>
      </p:sp>
      <p:pic>
        <p:nvPicPr>
          <p:cNvPr id="120846" name="Picture 14" descr="b7842o_tng_quang_t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548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2133600" y="1"/>
            <a:ext cx="8229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Một số địa điểm du lịch của Bình Định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7518400" y="3200401"/>
            <a:ext cx="34544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Bảo tàng Quang Trung</a:t>
            </a:r>
          </a:p>
        </p:txBody>
      </p:sp>
    </p:spTree>
    <p:extLst>
      <p:ext uri="{BB962C8B-B14F-4D97-AF65-F5344CB8AC3E}">
        <p14:creationId xmlns:p14="http://schemas.microsoft.com/office/powerpoint/2010/main" val="18487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/>
      <p:bldP spid="120841" grpId="0"/>
      <p:bldP spid="120844" grpId="0"/>
      <p:bldP spid="1208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Káº¿t quáº£ hÃ¬nh áº£nh cho hÃ¬nháº£nh du lá»ch  Bá»ng SÆ¡n - BÃ¬nh Äá»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334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0" y="5875339"/>
            <a:ext cx="660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Eo Gió – Quy Nhơn</a:t>
            </a:r>
          </a:p>
        </p:txBody>
      </p:sp>
    </p:spTree>
    <p:extLst>
      <p:ext uri="{BB962C8B-B14F-4D97-AF65-F5344CB8AC3E}">
        <p14:creationId xmlns:p14="http://schemas.microsoft.com/office/powerpoint/2010/main" val="40570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Ve dep nguyen so ganh da Lo Dieu hinh a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33400"/>
            <a:ext cx="1066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930400" y="6096000"/>
            <a:ext cx="772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Biển Lộ Diêu- Hoài Mỹ </a:t>
            </a:r>
          </a:p>
        </p:txBody>
      </p:sp>
    </p:spTree>
    <p:extLst>
      <p:ext uri="{BB962C8B-B14F-4D97-AF65-F5344CB8AC3E}">
        <p14:creationId xmlns:p14="http://schemas.microsoft.com/office/powerpoint/2010/main" val="32238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á»i nÆ°á»c yÃªn bÃ¬nh á» cá»­a Tam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58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oÃ i NhÆ¡n Äáº¹p báº¥t ngá»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518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403600" y="5486400"/>
            <a:ext cx="543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Biển Tam Quan </a:t>
            </a:r>
          </a:p>
        </p:txBody>
      </p:sp>
    </p:spTree>
    <p:extLst>
      <p:ext uri="{BB962C8B-B14F-4D97-AF65-F5344CB8AC3E}">
        <p14:creationId xmlns:p14="http://schemas.microsoft.com/office/powerpoint/2010/main" val="25480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l_fi" descr="Le%20hoi%20tay%20Son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486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l_fi" descr="Imag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1"/>
            <a:ext cx="5842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Quang-Trung-ra-lenh-xuat-q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505200"/>
            <a:ext cx="54864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Ngoc%2520Hoi%2520-%2520Dong%2520Da%5B1%5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505201"/>
            <a:ext cx="56134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1219200" y="152400"/>
            <a:ext cx="894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CC"/>
                </a:solidFill>
                <a:latin typeface="Times New Roman" pitchFamily="18" charset="0"/>
              </a:rPr>
              <a:t>   Một số hình ảnh về lễ hội Đống Đa – Bình Định</a:t>
            </a:r>
          </a:p>
        </p:txBody>
      </p:sp>
    </p:spTree>
    <p:extLst>
      <p:ext uri="{BB962C8B-B14F-4D97-AF65-F5344CB8AC3E}">
        <p14:creationId xmlns:p14="http://schemas.microsoft.com/office/powerpoint/2010/main" val="7194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2" descr="Káº¿t quáº£ hÃ¬nh áº£nh cho hÃ¬nháº£nh du lá»ch  Bá»ng SÆ¡n - BÃ¬nh Äá»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464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2438400" y="5715000"/>
            <a:ext cx="751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</a:rPr>
              <a:t>Lễ hội đình làng An Thường – Bình Định</a:t>
            </a:r>
          </a:p>
        </p:txBody>
      </p:sp>
    </p:spTree>
    <p:extLst>
      <p:ext uri="{BB962C8B-B14F-4D97-AF65-F5344CB8AC3E}">
        <p14:creationId xmlns:p14="http://schemas.microsoft.com/office/powerpoint/2010/main" val="38941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0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1016000" y="685800"/>
            <a:ext cx="102616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400" b="1"/>
              <a:t> </a:t>
            </a:r>
            <a:r>
              <a:rPr lang="en-US" sz="2400" b="1" u="sng"/>
              <a:t>Bài học</a:t>
            </a:r>
            <a:r>
              <a:rPr lang="en-US" sz="2400" b="1"/>
              <a:t>:</a:t>
            </a:r>
          </a:p>
          <a:p>
            <a:pPr algn="just" eaLnBrk="1" hangingPunct="1"/>
            <a:r>
              <a:rPr lang="en-US" sz="2400" b="1"/>
              <a:t>          </a:t>
            </a:r>
            <a:r>
              <a:rPr lang="en-US" sz="3200" b="1">
                <a:solidFill>
                  <a:srgbClr val="FF0000"/>
                </a:solidFill>
              </a:rPr>
              <a:t>Thương mại gồm các hoạt động mua bán hàng hóa ở trong nước và với nước ngoài. Nước ta chủ yếu xuất khẩu các khoáng sản ( dầu mỏ, than,...), hàng tiêu dùng, nông sản và thủy sản; nhập khẩu các máy móc, thiết bị, nguyên liệu, nhiên liệu và vật liệu.</a:t>
            </a:r>
          </a:p>
          <a:p>
            <a:pPr algn="just" eaLnBrk="1" hangingPunct="1"/>
            <a:r>
              <a:rPr lang="en-US" sz="3200" b="1">
                <a:solidFill>
                  <a:srgbClr val="FF0000"/>
                </a:solidFill>
              </a:rPr>
              <a:t>       Nhờ có nhiều điều kiện thuận lợi, ngành du lịch của nước ta ngày càng phát triển.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Group 15"/>
          <p:cNvGrpSpPr>
            <a:grpSpLocks/>
          </p:cNvGrpSpPr>
          <p:nvPr/>
        </p:nvGrpSpPr>
        <p:grpSpPr bwMode="auto">
          <a:xfrm>
            <a:off x="12338050" y="250825"/>
            <a:ext cx="906463" cy="990600"/>
            <a:chOff x="2256" y="1536"/>
            <a:chExt cx="1176" cy="744"/>
          </a:xfrm>
        </p:grpSpPr>
        <p:pic>
          <p:nvPicPr>
            <p:cNvPr id="4813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3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4814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8132" name="Group 11"/>
          <p:cNvGrpSpPr>
            <a:grpSpLocks/>
          </p:cNvGrpSpPr>
          <p:nvPr/>
        </p:nvGrpSpPr>
        <p:grpSpPr bwMode="auto">
          <a:xfrm>
            <a:off x="1487488" y="195263"/>
            <a:ext cx="2946400" cy="1371600"/>
            <a:chOff x="2864" y="288"/>
            <a:chExt cx="1552" cy="864"/>
          </a:xfrm>
        </p:grpSpPr>
        <p:pic>
          <p:nvPicPr>
            <p:cNvPr id="48135" name="Picture 12" descr="Picture2"/>
            <p:cNvPicPr>
              <a:picLocks noChangeAspect="1" noChangeArrowheads="1" noCrop="1"/>
            </p:cNvPicPr>
            <p:nvPr/>
          </p:nvPicPr>
          <p:blipFill>
            <a:blip r:embed="rId7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13" descr="Dove-02-june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4" descr="Dove-02-june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3" name="WordArt 15"/>
          <p:cNvSpPr>
            <a:spLocks noChangeArrowheads="1" noChangeShapeType="1" noTextEdit="1"/>
          </p:cNvSpPr>
          <p:nvPr/>
        </p:nvSpPr>
        <p:spPr bwMode="auto">
          <a:xfrm>
            <a:off x="3300413" y="652463"/>
            <a:ext cx="5327650" cy="23288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CHÀO CÁC EM !</a:t>
            </a:r>
          </a:p>
        </p:txBody>
      </p:sp>
      <p:sp>
        <p:nvSpPr>
          <p:cNvPr id="48134" name="WordArt 15"/>
          <p:cNvSpPr>
            <a:spLocks noChangeArrowheads="1" noChangeShapeType="1" noTextEdit="1"/>
          </p:cNvSpPr>
          <p:nvPr/>
        </p:nvSpPr>
        <p:spPr bwMode="auto">
          <a:xfrm>
            <a:off x="1066800" y="2698750"/>
            <a:ext cx="8839200" cy="4876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CHÚC CÁC EM CHĂM NGOAN, 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28830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8DA76F-9E55-46CB-A2D3-19475A025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7B909A-C6B7-4712-B062-A65E2F4AD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4712"/>
            <a:ext cx="4833257" cy="6763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9686592-6C52-4A48-B857-7AF92E8EF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6664">
            <a:off x="9724174" y="-8027"/>
            <a:ext cx="2057479" cy="205747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51D3315-2C88-4BF0-AC8A-9C6FFC6052C2}"/>
              </a:ext>
            </a:extLst>
          </p:cNvPr>
          <p:cNvSpPr/>
          <p:nvPr/>
        </p:nvSpPr>
        <p:spPr>
          <a:xfrm>
            <a:off x="2122938" y="459435"/>
            <a:ext cx="3817468" cy="771525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TRÒ CHƠI</a:t>
            </a:r>
            <a:endParaRPr lang="en-US" sz="1600" b="1" cap="none" spc="0">
              <a:ln w="38100">
                <a:solidFill>
                  <a:srgbClr val="00B0F0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B397D14-275E-43ED-B95C-9C457D9C6C94}"/>
              </a:ext>
            </a:extLst>
          </p:cNvPr>
          <p:cNvSpPr/>
          <p:nvPr/>
        </p:nvSpPr>
        <p:spPr>
          <a:xfrm>
            <a:off x="1039357" y="1519224"/>
            <a:ext cx="6414154" cy="212094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762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HÁI SAO</a:t>
            </a:r>
            <a:endParaRPr lang="en-US" sz="1600" b="1" cap="none" spc="0">
              <a:ln w="762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51" name="Picture 5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FA444E2-8327-4DF4-96DA-148C5A025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6" y="3429000"/>
            <a:ext cx="3371380" cy="3377477"/>
          </a:xfrm>
          <a:prstGeom prst="rect">
            <a:avLst/>
          </a:prstGeom>
        </p:spPr>
      </p:pic>
      <p:pic>
        <p:nvPicPr>
          <p:cNvPr id="53" name="Picture 52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DC1242-AADD-4A10-B039-F9C56C8E6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8" y="3947761"/>
            <a:ext cx="2444708" cy="2450804"/>
          </a:xfrm>
          <a:prstGeom prst="rect">
            <a:avLst/>
          </a:prstGeom>
        </p:spPr>
      </p:pic>
      <p:pic>
        <p:nvPicPr>
          <p:cNvPr id="55" name="Picture 5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A98C30B-570F-4696-BE3A-804FA3E06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31" y="3484425"/>
            <a:ext cx="3371380" cy="3377477"/>
          </a:xfrm>
          <a:prstGeom prst="rect">
            <a:avLst/>
          </a:prstGeom>
        </p:spPr>
      </p:pic>
      <p:pic>
        <p:nvPicPr>
          <p:cNvPr id="10" name="Picture 4" descr="卡通箭頭繪製箭頭箭頭創意箭頭矢量和png | How to draw hands, Hand drawn arrows, Arrow drawi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E2DA6A4-21E0-44C1-86DF-CAD4869A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250" b="73125" l="15156" r="72500">
                        <a14:foregroundMark x1="27344" y1="42031" x2="38750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705">
            <a:off x="10559657" y="5254452"/>
            <a:ext cx="2102146" cy="2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2" grpId="0" build="p"/>
      <p:bldP spid="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CD6668D-F837-4866-9183-AF93ED739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8B2BAC9-7103-49C5-8B6F-97B6B223219A}"/>
              </a:ext>
            </a:extLst>
          </p:cNvPr>
          <p:cNvSpPr/>
          <p:nvPr/>
        </p:nvSpPr>
        <p:spPr>
          <a:xfrm>
            <a:off x="315071" y="585355"/>
            <a:ext cx="11335497" cy="594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8C77FC92-37C5-4643-8B59-7C474A147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600">
            <a:off x="10334037" y="25042"/>
            <a:ext cx="1621841" cy="1621841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A90DFEF-03C7-432B-BF51-7648D10E6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71" y="2581437"/>
            <a:ext cx="1316394" cy="1316394"/>
          </a:xfrm>
          <a:prstGeom prst="rect">
            <a:avLst/>
          </a:prstGeom>
        </p:spPr>
      </p:pic>
      <p:pic>
        <p:nvPicPr>
          <p:cNvPr id="9" name="图片 40">
            <a:extLst>
              <a:ext uri="{FF2B5EF4-FFF2-40B4-BE49-F238E27FC236}">
                <a16:creationId xmlns:a16="http://schemas.microsoft.com/office/drawing/2014/main" xmlns="" id="{B2B6F7BF-14AE-496B-8C0C-C5DA48CF7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554" y="1491787"/>
            <a:ext cx="958029" cy="958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FAF27A-DC08-4B67-8380-896C3D55F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625" y="-508427"/>
            <a:ext cx="3371380" cy="3377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45CD6D-8C2B-473E-B984-E6F771C98436}"/>
              </a:ext>
            </a:extLst>
          </p:cNvPr>
          <p:cNvSpPr txBox="1"/>
          <p:nvPr/>
        </p:nvSpPr>
        <p:spPr>
          <a:xfrm>
            <a:off x="1768102" y="1311970"/>
            <a:ext cx="9341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C0D4174D-1B51-484C-8290-955AB1D6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698" y="3407845"/>
            <a:ext cx="919722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sắt, đường ô tô, đường thủy, đường hàng không.</a:t>
            </a:r>
            <a:endParaRPr lang="en-US" sz="4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xmlns="" id="{90F54694-3C1D-45D5-A66D-E553BCF11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3" y="3407845"/>
            <a:ext cx="958029" cy="958029"/>
          </a:xfrm>
          <a:prstGeom prst="rect">
            <a:avLst/>
          </a:prstGeom>
        </p:spPr>
      </p:pic>
      <p:pic>
        <p:nvPicPr>
          <p:cNvPr id="3076" name="Picture 4" descr="卡通箭頭繪製箭頭箭頭創意箭頭矢量和png | How to draw hands, Hand drawn arrows, Arrow drawi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BD05438D-D57F-4960-BDB5-F9255308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0" b="73125" l="15156" r="72500">
                        <a14:foregroundMark x1="27344" y1="42031" x2="38750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95" flipH="1">
            <a:off x="-385670" y="5212654"/>
            <a:ext cx="2102146" cy="2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3432" y="1970801"/>
            <a:ext cx="861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Nước ta có những loại hình giao thông vận tải nào?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CD6668D-F837-4866-9183-AF93ED739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8B2BAC9-7103-49C5-8B6F-97B6B223219A}"/>
              </a:ext>
            </a:extLst>
          </p:cNvPr>
          <p:cNvSpPr/>
          <p:nvPr/>
        </p:nvSpPr>
        <p:spPr>
          <a:xfrm>
            <a:off x="412002" y="419100"/>
            <a:ext cx="11335497" cy="594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8C77FC92-37C5-4643-8B59-7C474A147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600">
            <a:off x="10334037" y="25042"/>
            <a:ext cx="1621841" cy="1621841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A90DFEF-03C7-432B-BF51-7648D10E6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71" y="2581437"/>
            <a:ext cx="1316394" cy="1316394"/>
          </a:xfrm>
          <a:prstGeom prst="rect">
            <a:avLst/>
          </a:prstGeom>
        </p:spPr>
      </p:pic>
      <p:pic>
        <p:nvPicPr>
          <p:cNvPr id="9" name="图片 40">
            <a:extLst>
              <a:ext uri="{FF2B5EF4-FFF2-40B4-BE49-F238E27FC236}">
                <a16:creationId xmlns:a16="http://schemas.microsoft.com/office/drawing/2014/main" xmlns="" id="{B2B6F7BF-14AE-496B-8C0C-C5DA48CF7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554" y="1491787"/>
            <a:ext cx="958029" cy="958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45CD6D-8C2B-473E-B984-E6F771C98436}"/>
              </a:ext>
            </a:extLst>
          </p:cNvPr>
          <p:cNvSpPr txBox="1"/>
          <p:nvPr/>
        </p:nvSpPr>
        <p:spPr>
          <a:xfrm>
            <a:off x="1252021" y="741060"/>
            <a:ext cx="9892936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 hình vận tải </a:t>
            </a:r>
            <a:r>
              <a:rPr lang="en-US" altLang="en-US" sz="3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 sau đây có </a:t>
            </a:r>
            <a:r>
              <a:rPr lang="en-US" alt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 trò quan trọng nhất trong việc chuyên chở hàng hóa </a:t>
            </a:r>
            <a:r>
              <a:rPr lang="en-US" altLang="en-US" sz="3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nước ta?</a:t>
            </a:r>
            <a:endParaRPr lang="en-US" altLang="en-US" sz="36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  A. Đường ô tô.</a:t>
            </a:r>
          </a:p>
          <a:p>
            <a:pPr>
              <a:spcBef>
                <a:spcPct val="2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  B. Đường sông.</a:t>
            </a:r>
          </a:p>
          <a:p>
            <a:pPr>
              <a:spcBef>
                <a:spcPct val="2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  C. Đường sắt.</a:t>
            </a:r>
          </a:p>
          <a:p>
            <a:pPr>
              <a:spcBef>
                <a:spcPct val="2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  D. Đường biển.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67F985-116C-4A4D-8226-B2EF1705B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527"/>
            <a:ext cx="1454727" cy="1454728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xmlns="" id="{41DA2B6E-8D37-4727-8F42-89C0030253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7" y="2143240"/>
            <a:ext cx="958029" cy="958029"/>
          </a:xfrm>
          <a:prstGeom prst="rect">
            <a:avLst/>
          </a:prstGeom>
        </p:spPr>
      </p:pic>
      <p:pic>
        <p:nvPicPr>
          <p:cNvPr id="16" name="Picture 4" descr="卡通箭頭繪製箭頭箭頭創意箭頭矢量和png | How to draw hands, Hand drawn arrows, Arrow drawi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F7445915-B2D8-4B0B-9458-2AA52C90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0" b="73125" l="15156" r="72500">
                        <a14:foregroundMark x1="27344" y1="42031" x2="38750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95" flipH="1">
            <a:off x="-385670" y="5212654"/>
            <a:ext cx="2102146" cy="2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801090" y="1941497"/>
            <a:ext cx="657225" cy="790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自闭症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1018</Words>
  <Application>Microsoft Office PowerPoint</Application>
  <PresentationFormat>Custom</PresentationFormat>
  <Paragraphs>212</Paragraphs>
  <Slides>65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Times New Roman</vt:lpstr>
      <vt:lpstr>Wingdings</vt:lpstr>
      <vt:lpstr>等线 Light</vt:lpstr>
      <vt:lpstr>等线</vt:lpstr>
      <vt:lpstr>Calibri</vt:lpstr>
      <vt:lpstr>iCiel Cadena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1:  - Dựa vào nội dung phần 1 SGK trang 98,99 + vốn hiểu biết, cho biết: Câu 1:         +  Việc mua bán hàng hóa ở trong nước gọi là gì?         +  Việc mua bán hàng hóa  với nước ngoài gọi là gì?         +   Hoạt động thương mại gồm những hoạt động nào? Câu 2:      a/ Nước ta chủ yếu bán ra nước ngoài những mặt hàng nào?     b/ Nước ta mua của nước ngoài chủ yêu các mặt hàng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2:    Quan sát các hình 3,4,5,6 + nội dung phần 2 trang 99, 100 SGK + vốn hiểu biết, cho biết:     Nêu những điều kiện thuận lợi để nước ta phát triển ngành du lịch?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单击此处添加标题</dc:title>
  <dc:creator>优品PPT</dc:creator>
  <dc:description>http://www.ypppt.com/</dc:description>
  <cp:lastModifiedBy>Windows User</cp:lastModifiedBy>
  <cp:revision>136</cp:revision>
  <dcterms:created xsi:type="dcterms:W3CDTF">2019-03-27T03:17:15Z</dcterms:created>
  <dcterms:modified xsi:type="dcterms:W3CDTF">2024-08-27T17:52:12Z</dcterms:modified>
</cp:coreProperties>
</file>