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7"/>
  </p:notesMasterIdLst>
  <p:sldIdLst>
    <p:sldId id="417" r:id="rId2"/>
    <p:sldId id="362" r:id="rId3"/>
    <p:sldId id="395" r:id="rId4"/>
    <p:sldId id="386" r:id="rId5"/>
    <p:sldId id="400" r:id="rId6"/>
    <p:sldId id="401" r:id="rId7"/>
    <p:sldId id="414" r:id="rId8"/>
    <p:sldId id="416" r:id="rId9"/>
    <p:sldId id="415" r:id="rId10"/>
    <p:sldId id="409" r:id="rId11"/>
    <p:sldId id="410" r:id="rId12"/>
    <p:sldId id="411" r:id="rId13"/>
    <p:sldId id="412" r:id="rId14"/>
    <p:sldId id="413" r:id="rId15"/>
    <p:sldId id="40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640" autoAdjust="0"/>
  </p:normalViewPr>
  <p:slideViewPr>
    <p:cSldViewPr snapToGrid="0">
      <p:cViewPr varScale="1">
        <p:scale>
          <a:sx n="70" d="100"/>
          <a:sy n="70" d="100"/>
        </p:scale>
        <p:origin x="73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D7F3A-4CC2-4A7E-93E1-65A3FECC6AC0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B151C-DD43-4CCE-B347-8428EFA64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20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3816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23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198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5814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960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635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2113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579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1227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4A91E-F456-4758-B2DC-7E4639098C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B56174-8565-499D-82FE-BAA8C3C563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5D814-7725-410F-8C58-D443CC0F7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3E1C7F-3121-4EDE-B776-BC72290010D1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8360F8-7DB2-4E78-90C2-ED7EA5517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9DEB4-B9CE-493C-A860-8A6DC6E6C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123369-9826-46E9-82A7-E36AB629D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62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F49F4-F282-45E0-8AF5-B49B11D35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64437F-6857-4EAD-8788-5235D4F21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F78FF-52BC-44DC-8993-661EF7B709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3E1C7F-3121-4EDE-B776-BC72290010D1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A13CE-9CB7-4CC8-8964-D683B69A1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9D34EB-805C-4146-BC44-AB649A4DF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123369-9826-46E9-82A7-E36AB629D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49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F5A79A-C22A-4446-A0FF-42C0E0367D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93424C-4975-4263-8916-6F22E752A2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BEF1E-64DB-4669-AC6E-C69CCD3D26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3E1C7F-3121-4EDE-B776-BC72290010D1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E6B53-589D-4315-817A-2BBFDC226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720C3-676F-43AA-8951-33AFB77E8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123369-9826-46E9-82A7-E36AB629D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587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0006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5734C-470E-4260-BB97-C1BED52A6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F15D4-125D-4DBD-845E-1981E86C3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AB3DD-20EE-4E92-AAF9-8AAB9A186B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3E1C7F-3121-4EDE-B776-BC72290010D1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D9796-01E6-4AB3-B83E-A3D41777D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9AAC8-8635-43B0-856C-402CA552C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123369-9826-46E9-82A7-E36AB629D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47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F2453-F6F9-468C-A8EA-730ADBBAF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BFEA60-265E-4A2A-BB1C-4569ECF9C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48DFCC-944D-40B5-B524-51AB124B09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3E1C7F-3121-4EDE-B776-BC72290010D1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53E3B-7C37-4CCE-B8C2-90265B9CF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230FD-7464-4CD1-A637-64A664E21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123369-9826-46E9-82A7-E36AB629D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61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FAC34-3A0E-4037-A6BB-A0F0A7C9C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DA733-F9EA-44C6-BC29-60C0EF9D5A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F7E292-48E9-44FF-8892-BC78E4458A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BCC239-4840-420F-8E5D-F79A78D697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3E1C7F-3121-4EDE-B776-BC72290010D1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13CD5C-760C-4E1F-A132-CFAA5AC5F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A81243-0FBC-43FD-B244-7B2529FB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123369-9826-46E9-82A7-E36AB629D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36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22D9D-41B9-4C0B-AC55-7B057D8CB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FC928-22D8-4680-A45F-2AF39F618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694642-DCA3-4B1C-ADD6-654D190281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813087-8D5F-4110-89C9-00DA412615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600556-C754-4429-B033-73B8D5F251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58FF56-B22B-4F5F-B609-0E1F9A7862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3E1C7F-3121-4EDE-B776-BC72290010D1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119B42-F8CC-43BC-823C-86F98B7F9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439D26-6F0D-405F-BBC0-D163A9321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123369-9826-46E9-82A7-E36AB629D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99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3C194-EB7D-4452-991F-884343671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11FC25-7A00-47E3-BFA7-59F98859DE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3E1C7F-3121-4EDE-B776-BC72290010D1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9BA1C4-714B-448B-AF96-727062893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B2A697-300A-484D-B6CC-996261F16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123369-9826-46E9-82A7-E36AB629D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99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A99CBE-9A88-4511-A6FF-7FFEB5687C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3E1C7F-3121-4EDE-B776-BC72290010D1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13C5BF-527A-4697-8EF7-F27266465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340CEB-12E9-47B6-9E6F-254694947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123369-9826-46E9-82A7-E36AB629D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289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75C1D-4B4F-4292-BD4D-FD2006D13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8F04B-7557-4C05-BDF9-3FBED39DD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E60248-BA54-47C8-8B6B-73D25E5958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0A61CC-FA9B-47CB-A743-2B371F62C4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3E1C7F-3121-4EDE-B776-BC72290010D1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D59BC5-3B00-4E19-9B49-FBB103ACD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A9F56F-C9A5-4AA8-89B3-D4DC3F416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123369-9826-46E9-82A7-E36AB629D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084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B1377-8F98-474D-B55F-5428FE150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945F29-B4E4-45E3-A2C2-DF473E874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FE68FE-CB21-4306-84BC-77C6D7711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8A4B83-75E2-450E-ADEA-3C5BAF97B8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3E1C7F-3121-4EDE-B776-BC72290010D1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B90114-5E9A-4A45-A683-3B888B38C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81B46C-3BA0-4165-9688-95624EF8E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123369-9826-46E9-82A7-E36AB629D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09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5857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gif"/><Relationship Id="rId2" Type="http://schemas.openxmlformats.org/officeDocument/2006/relationships/audio" Target="file:///E:\Alan%20Walker%20&#8211;%20Fade.mp3" TargetMode="External"/><Relationship Id="rId1" Type="http://schemas.openxmlformats.org/officeDocument/2006/relationships/audio" Target="file:///D:\Tu%20lieu%20cua%20me%20xinh\GIAO%20AN%20DIEN%20TU\&#272;&#7888;%20VUI%20&#272;&#7874;%20H&#7884;C\A%20Love%20For%20Live%20-%20Yanni%20%5bNCT%202704033396%5d.mp3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gif"/><Relationship Id="rId4" Type="http://schemas.openxmlformats.org/officeDocument/2006/relationships/image" Target="../media/image17.jpeg"/><Relationship Id="rId9" Type="http://schemas.openxmlformats.org/officeDocument/2006/relationships/image" Target="../media/image2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7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8800" y="158095"/>
            <a:ext cx="864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 TIỂU HỌC SỐ 2 BỒNG SƠN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5800" y="57912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vi-VN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Nguyệt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F5C9AD-FF2C-4E55-9AFB-7B2EB01F8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828" y="1290779"/>
            <a:ext cx="8602100" cy="14539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5E1346-0EC6-4AC8-B4CA-9DEA4BFF8456}"/>
              </a:ext>
            </a:extLst>
          </p:cNvPr>
          <p:cNvSpPr txBox="1"/>
          <p:nvPr/>
        </p:nvSpPr>
        <p:spPr>
          <a:xfrm>
            <a:off x="7513654" y="1260132"/>
            <a:ext cx="37132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5A1</a:t>
            </a:r>
            <a:endParaRPr lang="en-US" sz="8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5E1346-0EC6-4AC8-B4CA-9DEA4BFF8456}"/>
              </a:ext>
            </a:extLst>
          </p:cNvPr>
          <p:cNvSpPr txBox="1"/>
          <p:nvPr/>
        </p:nvSpPr>
        <p:spPr>
          <a:xfrm>
            <a:off x="4380405" y="3470282"/>
            <a:ext cx="752209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+mj-lt"/>
              </a:rPr>
              <a:t>BIẾT ƠN MẸ VÀ </a:t>
            </a:r>
            <a:r>
              <a:rPr lang="en-US" sz="7200" b="1" dirty="0" smtClean="0">
                <a:solidFill>
                  <a:srgbClr val="FF0000"/>
                </a:solidFill>
                <a:latin typeface="+mj-lt"/>
              </a:rPr>
              <a:t>CÔ</a:t>
            </a: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+mj-lt"/>
              </a:rPr>
              <a:t>Thứ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j-lt"/>
              </a:rPr>
              <a:t>Sáu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+mj-lt"/>
              </a:rPr>
              <a:t>ngày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 20 </a:t>
            </a:r>
            <a:r>
              <a:rPr lang="en-US" sz="3200" b="1" dirty="0" err="1" smtClean="0">
                <a:solidFill>
                  <a:srgbClr val="FF0000"/>
                </a:solidFill>
                <a:latin typeface="+mj-lt"/>
              </a:rPr>
              <a:t>tháng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 10 </a:t>
            </a:r>
            <a:r>
              <a:rPr lang="en-US" sz="3200" b="1" dirty="0" err="1" smtClean="0">
                <a:solidFill>
                  <a:srgbClr val="FF0000"/>
                </a:solidFill>
                <a:latin typeface="+mj-lt"/>
              </a:rPr>
              <a:t>năm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 2023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08552" y="2478231"/>
            <a:ext cx="25699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CHỦ ĐỀ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692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8" descr="Cau ho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84" y="0"/>
            <a:ext cx="1217613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77" name="AutoShape 81"/>
          <p:cNvSpPr>
            <a:spLocks noChangeArrowheads="1"/>
          </p:cNvSpPr>
          <p:nvPr/>
        </p:nvSpPr>
        <p:spPr bwMode="auto">
          <a:xfrm>
            <a:off x="7874000" y="4070350"/>
            <a:ext cx="2489200" cy="2559050"/>
          </a:xfrm>
          <a:prstGeom prst="irregularSeal1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sz="3200"/>
          </a:p>
        </p:txBody>
      </p:sp>
      <p:sp>
        <p:nvSpPr>
          <p:cNvPr id="4178" name="Text Box 82"/>
          <p:cNvSpPr txBox="1">
            <a:spLocks noChangeArrowheads="1"/>
          </p:cNvSpPr>
          <p:nvPr/>
        </p:nvSpPr>
        <p:spPr bwMode="auto">
          <a:xfrm>
            <a:off x="8610600" y="4789488"/>
            <a:ext cx="10668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tx1"/>
                </a:solidFill>
                <a:latin typeface="Arial" panose="020B0604020202020204" pitchFamily="34" charset="0"/>
              </a:rPr>
              <a:t>HẾT GIỜ</a:t>
            </a:r>
          </a:p>
        </p:txBody>
      </p:sp>
      <p:sp>
        <p:nvSpPr>
          <p:cNvPr id="3078" name="Text Box 15"/>
          <p:cNvSpPr txBox="1">
            <a:spLocks noChangeArrowheads="1"/>
          </p:cNvSpPr>
          <p:nvPr/>
        </p:nvSpPr>
        <p:spPr bwMode="auto">
          <a:xfrm>
            <a:off x="940158" y="265321"/>
            <a:ext cx="10998557" cy="186204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defRPr/>
            </a:pPr>
            <a:r>
              <a:rPr lang="en-US" altLang="en-US" sz="4400" b="1" u="sng" dirty="0" err="1"/>
              <a:t>Câu</a:t>
            </a:r>
            <a:r>
              <a:rPr lang="en-US" altLang="en-US" sz="4400" b="1" u="sng" dirty="0"/>
              <a:t> </a:t>
            </a:r>
            <a:r>
              <a:rPr lang="en-US" altLang="en-US" sz="4400" b="1" u="sng" dirty="0" smtClean="0"/>
              <a:t>1</a:t>
            </a:r>
            <a:r>
              <a:rPr lang="en-US" altLang="en-US" sz="4400" b="1" dirty="0" smtClean="0"/>
              <a:t>:   </a:t>
            </a:r>
            <a:r>
              <a:rPr lang="vi-VN" sz="4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lang="en-US" sz="4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4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4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vinh</a:t>
            </a:r>
            <a:r>
              <a:rPr lang="en-US" sz="4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4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4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spcBef>
                <a:spcPct val="50000"/>
              </a:spcBef>
              <a:defRPr/>
            </a:pPr>
            <a:endParaRPr lang="en-US" altLang="en-US" b="1" dirty="0"/>
          </a:p>
        </p:txBody>
      </p:sp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3352800" y="2254250"/>
            <a:ext cx="5562600" cy="565150"/>
          </a:xfrm>
          <a:prstGeom prst="rect">
            <a:avLst/>
          </a:prstGeom>
          <a:gradFill rotWithShape="1">
            <a:gsLst>
              <a:gs pos="0">
                <a:srgbClr val="AAAAAA"/>
              </a:gs>
              <a:gs pos="50000">
                <a:srgbClr val="FFFFFF"/>
              </a:gs>
              <a:gs pos="100000">
                <a:srgbClr val="AAAAAA"/>
              </a:gs>
            </a:gsLst>
            <a:lin ang="5400000" scaled="1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en-US" sz="4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20/10 </a:t>
            </a:r>
          </a:p>
        </p:txBody>
      </p:sp>
      <p:sp>
        <p:nvSpPr>
          <p:cNvPr id="3080" name="Text Box 16"/>
          <p:cNvSpPr txBox="1">
            <a:spLocks noChangeArrowheads="1"/>
          </p:cNvSpPr>
          <p:nvPr/>
        </p:nvSpPr>
        <p:spPr bwMode="auto">
          <a:xfrm>
            <a:off x="3354388" y="3778250"/>
            <a:ext cx="5562600" cy="565150"/>
          </a:xfrm>
          <a:prstGeom prst="rect">
            <a:avLst/>
          </a:prstGeom>
          <a:gradFill rotWithShape="1">
            <a:gsLst>
              <a:gs pos="0">
                <a:srgbClr val="AAAAAA"/>
              </a:gs>
              <a:gs pos="50000">
                <a:srgbClr val="FFFFFF"/>
              </a:gs>
              <a:gs pos="100000">
                <a:srgbClr val="AAAAAA"/>
              </a:gs>
            </a:gsLst>
            <a:lin ang="5400000" scaled="1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>
              <a:spcBef>
                <a:spcPct val="50000"/>
              </a:spcBef>
              <a:defRPr/>
            </a:pPr>
            <a:r>
              <a:rPr lang="en-US" sz="4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20/11 </a:t>
            </a:r>
            <a:endParaRPr lang="en-US" sz="4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altLang="en-US" sz="2800" b="1" dirty="0">
              <a:solidFill>
                <a:srgbClr val="FF3300"/>
              </a:solidFill>
            </a:endParaRPr>
          </a:p>
        </p:txBody>
      </p:sp>
      <p:sp>
        <p:nvSpPr>
          <p:cNvPr id="3081" name="Text Box 16"/>
          <p:cNvSpPr txBox="1">
            <a:spLocks noChangeArrowheads="1"/>
          </p:cNvSpPr>
          <p:nvPr/>
        </p:nvSpPr>
        <p:spPr bwMode="auto">
          <a:xfrm>
            <a:off x="3352800" y="3030538"/>
            <a:ext cx="5562600" cy="565150"/>
          </a:xfrm>
          <a:prstGeom prst="rect">
            <a:avLst/>
          </a:prstGeom>
          <a:gradFill rotWithShape="1">
            <a:gsLst>
              <a:gs pos="0">
                <a:srgbClr val="AAAAAA"/>
              </a:gs>
              <a:gs pos="50000">
                <a:srgbClr val="FFFFFF"/>
              </a:gs>
              <a:gs pos="100000">
                <a:srgbClr val="AAAAAA"/>
              </a:gs>
            </a:gsLst>
            <a:lin ang="5400000" scaled="1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50000"/>
              </a:spcBef>
              <a:defRPr/>
            </a:pPr>
            <a:r>
              <a:rPr lang="en-US" sz="4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8/3 </a:t>
            </a:r>
          </a:p>
          <a:p>
            <a:pPr>
              <a:spcBef>
                <a:spcPct val="50000"/>
              </a:spcBef>
              <a:defRPr/>
            </a:pPr>
            <a:endParaRPr lang="en-US" altLang="en-US" sz="2800" b="1" dirty="0">
              <a:solidFill>
                <a:srgbClr val="FF3300"/>
              </a:solidFill>
            </a:endParaRPr>
          </a:p>
        </p:txBody>
      </p:sp>
      <p:sp>
        <p:nvSpPr>
          <p:cNvPr id="19" name="Text Box 35"/>
          <p:cNvSpPr txBox="1">
            <a:spLocks noChangeArrowheads="1"/>
          </p:cNvSpPr>
          <p:nvPr/>
        </p:nvSpPr>
        <p:spPr bwMode="auto">
          <a:xfrm>
            <a:off x="3429000" y="5688014"/>
            <a:ext cx="609600" cy="5286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8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0" name="Text Box 36"/>
          <p:cNvSpPr txBox="1">
            <a:spLocks noChangeArrowheads="1"/>
          </p:cNvSpPr>
          <p:nvPr/>
        </p:nvSpPr>
        <p:spPr bwMode="auto">
          <a:xfrm>
            <a:off x="3440113" y="5688014"/>
            <a:ext cx="609600" cy="5286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8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1" name="Text Box 37"/>
          <p:cNvSpPr txBox="1">
            <a:spLocks noChangeArrowheads="1"/>
          </p:cNvSpPr>
          <p:nvPr/>
        </p:nvSpPr>
        <p:spPr bwMode="auto">
          <a:xfrm>
            <a:off x="3440113" y="5662614"/>
            <a:ext cx="609600" cy="5286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8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2" name="Text Box 38"/>
          <p:cNvSpPr txBox="1">
            <a:spLocks noChangeArrowheads="1"/>
          </p:cNvSpPr>
          <p:nvPr/>
        </p:nvSpPr>
        <p:spPr bwMode="auto">
          <a:xfrm>
            <a:off x="3440113" y="5688014"/>
            <a:ext cx="609600" cy="5286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28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3" name="Text Box 39"/>
          <p:cNvSpPr txBox="1">
            <a:spLocks noChangeArrowheads="1"/>
          </p:cNvSpPr>
          <p:nvPr/>
        </p:nvSpPr>
        <p:spPr bwMode="auto">
          <a:xfrm>
            <a:off x="3429000" y="5686425"/>
            <a:ext cx="609600" cy="5286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8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 Box 40"/>
          <p:cNvSpPr txBox="1">
            <a:spLocks noChangeArrowheads="1"/>
          </p:cNvSpPr>
          <p:nvPr/>
        </p:nvSpPr>
        <p:spPr bwMode="auto">
          <a:xfrm>
            <a:off x="3429000" y="5684839"/>
            <a:ext cx="609600" cy="5286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8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5" name="Text Box 41"/>
          <p:cNvSpPr txBox="1">
            <a:spLocks noChangeArrowheads="1"/>
          </p:cNvSpPr>
          <p:nvPr/>
        </p:nvSpPr>
        <p:spPr bwMode="auto">
          <a:xfrm>
            <a:off x="3440113" y="5684839"/>
            <a:ext cx="609600" cy="5286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8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6" name="Text Box 42"/>
          <p:cNvSpPr txBox="1">
            <a:spLocks noChangeArrowheads="1"/>
          </p:cNvSpPr>
          <p:nvPr/>
        </p:nvSpPr>
        <p:spPr bwMode="auto">
          <a:xfrm>
            <a:off x="3429000" y="5665789"/>
            <a:ext cx="609600" cy="5286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8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7" name="Text Box 43"/>
          <p:cNvSpPr txBox="1">
            <a:spLocks noChangeArrowheads="1"/>
          </p:cNvSpPr>
          <p:nvPr/>
        </p:nvSpPr>
        <p:spPr bwMode="auto">
          <a:xfrm>
            <a:off x="3440113" y="5662614"/>
            <a:ext cx="609600" cy="5286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8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8" name="Text Box 44"/>
          <p:cNvSpPr txBox="1">
            <a:spLocks noChangeArrowheads="1"/>
          </p:cNvSpPr>
          <p:nvPr/>
        </p:nvSpPr>
        <p:spPr bwMode="auto">
          <a:xfrm>
            <a:off x="3429000" y="5684839"/>
            <a:ext cx="609600" cy="5286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8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9" name="Text Box 45"/>
          <p:cNvSpPr txBox="1">
            <a:spLocks noChangeArrowheads="1"/>
          </p:cNvSpPr>
          <p:nvPr/>
        </p:nvSpPr>
        <p:spPr bwMode="auto">
          <a:xfrm>
            <a:off x="3429000" y="5665789"/>
            <a:ext cx="609600" cy="5286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800" b="1">
                <a:solidFill>
                  <a:srgbClr val="FF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28482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00070402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00070402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00070402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00070402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00070402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00070402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00070402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00070402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00070402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00070402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00070402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00070402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00070402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00070402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00070402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00070402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00070402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00070402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00070402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00070402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00070402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00070402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500"/>
                                        <p:tgtEl>
                                          <p:spTgt spid="41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S900074806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500"/>
                                        <p:tgtEl>
                                          <p:spTgt spid="4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8" grpId="0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8" descr="Cau ho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0" y="0"/>
            <a:ext cx="1217613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77" name="AutoShape 81"/>
          <p:cNvSpPr>
            <a:spLocks noChangeArrowheads="1"/>
          </p:cNvSpPr>
          <p:nvPr/>
        </p:nvSpPr>
        <p:spPr bwMode="auto">
          <a:xfrm>
            <a:off x="7620000" y="4114800"/>
            <a:ext cx="2743200" cy="2971800"/>
          </a:xfrm>
          <a:prstGeom prst="irregularSeal1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4178" name="Text Box 82"/>
          <p:cNvSpPr txBox="1">
            <a:spLocks noChangeArrowheads="1"/>
          </p:cNvSpPr>
          <p:nvPr/>
        </p:nvSpPr>
        <p:spPr bwMode="auto">
          <a:xfrm>
            <a:off x="8534400" y="4941888"/>
            <a:ext cx="117633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tx1"/>
                </a:solidFill>
                <a:latin typeface="Arial" panose="020B0604020202020204" pitchFamily="34" charset="0"/>
              </a:rPr>
              <a:t>HẾT GIỜ</a:t>
            </a:r>
          </a:p>
        </p:txBody>
      </p:sp>
      <p:sp>
        <p:nvSpPr>
          <p:cNvPr id="13319" name="Text Box 14"/>
          <p:cNvSpPr txBox="1">
            <a:spLocks noChangeArrowheads="1"/>
          </p:cNvSpPr>
          <p:nvPr/>
        </p:nvSpPr>
        <p:spPr bwMode="auto">
          <a:xfrm>
            <a:off x="2362200" y="1981201"/>
            <a:ext cx="365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102" name="Text Box 15"/>
          <p:cNvSpPr txBox="1">
            <a:spLocks noChangeArrowheads="1"/>
          </p:cNvSpPr>
          <p:nvPr/>
        </p:nvSpPr>
        <p:spPr bwMode="auto">
          <a:xfrm>
            <a:off x="1260543" y="457200"/>
            <a:ext cx="8874057" cy="173893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defRPr/>
            </a:pPr>
            <a:r>
              <a:rPr lang="en-US" altLang="en-US" sz="40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4000" b="1" u="sng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4000" b="1" dirty="0"/>
              <a:t> </a:t>
            </a:r>
            <a:r>
              <a:rPr lang="en-US" altLang="en-US" sz="4000" b="1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alt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rang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Nam</a:t>
            </a:r>
            <a:r>
              <a:rPr lang="en-US" sz="40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  <a:defRPr/>
            </a:pPr>
            <a:endParaRPr lang="en-US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1260543" y="2511424"/>
            <a:ext cx="10469002" cy="565150"/>
          </a:xfrm>
          <a:prstGeom prst="rect">
            <a:avLst/>
          </a:prstGeom>
          <a:gradFill rotWithShape="1">
            <a:gsLst>
              <a:gs pos="0">
                <a:srgbClr val="AAAAAA"/>
              </a:gs>
              <a:gs pos="50000">
                <a:srgbClr val="FFFFFF"/>
              </a:gs>
              <a:gs pos="100000">
                <a:srgbClr val="AAAAAA"/>
              </a:gs>
            </a:gsLst>
            <a:lin ang="5400000" scaled="1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 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4" name="Text Box 16"/>
          <p:cNvSpPr txBox="1">
            <a:spLocks noChangeArrowheads="1"/>
          </p:cNvSpPr>
          <p:nvPr/>
        </p:nvSpPr>
        <p:spPr bwMode="auto">
          <a:xfrm>
            <a:off x="1260543" y="4099034"/>
            <a:ext cx="10469002" cy="565150"/>
          </a:xfrm>
          <a:prstGeom prst="rect">
            <a:avLst/>
          </a:prstGeom>
          <a:gradFill rotWithShape="1">
            <a:gsLst>
              <a:gs pos="0">
                <a:srgbClr val="AAAAAA"/>
              </a:gs>
              <a:gs pos="50000">
                <a:srgbClr val="FFFFFF"/>
              </a:gs>
              <a:gs pos="100000">
                <a:srgbClr val="AAAAAA"/>
              </a:gs>
            </a:gsLst>
            <a:lin ang="5400000" scaled="1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5" name="Text Box 16"/>
          <p:cNvSpPr txBox="1">
            <a:spLocks noChangeArrowheads="1"/>
          </p:cNvSpPr>
          <p:nvPr/>
        </p:nvSpPr>
        <p:spPr bwMode="auto">
          <a:xfrm>
            <a:off x="1260543" y="3287712"/>
            <a:ext cx="10469002" cy="565150"/>
          </a:xfrm>
          <a:prstGeom prst="rect">
            <a:avLst/>
          </a:prstGeom>
          <a:gradFill rotWithShape="1">
            <a:gsLst>
              <a:gs pos="0">
                <a:srgbClr val="AAAAAA"/>
              </a:gs>
              <a:gs pos="50000">
                <a:srgbClr val="FFFFFF"/>
              </a:gs>
              <a:gs pos="100000">
                <a:srgbClr val="AAAAAA"/>
              </a:gs>
            </a:gsLst>
            <a:lin ang="5400000" scaled="1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35"/>
          <p:cNvSpPr txBox="1">
            <a:spLocks noChangeArrowheads="1"/>
          </p:cNvSpPr>
          <p:nvPr/>
        </p:nvSpPr>
        <p:spPr bwMode="auto">
          <a:xfrm>
            <a:off x="3429000" y="5688014"/>
            <a:ext cx="609600" cy="5286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8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0" name="Text Box 36"/>
          <p:cNvSpPr txBox="1">
            <a:spLocks noChangeArrowheads="1"/>
          </p:cNvSpPr>
          <p:nvPr/>
        </p:nvSpPr>
        <p:spPr bwMode="auto">
          <a:xfrm>
            <a:off x="3440113" y="5688014"/>
            <a:ext cx="609600" cy="5286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8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1" name="Text Box 37"/>
          <p:cNvSpPr txBox="1">
            <a:spLocks noChangeArrowheads="1"/>
          </p:cNvSpPr>
          <p:nvPr/>
        </p:nvSpPr>
        <p:spPr bwMode="auto">
          <a:xfrm>
            <a:off x="3440113" y="5662614"/>
            <a:ext cx="609600" cy="5286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8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2" name="Text Box 38"/>
          <p:cNvSpPr txBox="1">
            <a:spLocks noChangeArrowheads="1"/>
          </p:cNvSpPr>
          <p:nvPr/>
        </p:nvSpPr>
        <p:spPr bwMode="auto">
          <a:xfrm>
            <a:off x="3440113" y="5688014"/>
            <a:ext cx="609600" cy="5286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28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3" name="Text Box 39"/>
          <p:cNvSpPr txBox="1">
            <a:spLocks noChangeArrowheads="1"/>
          </p:cNvSpPr>
          <p:nvPr/>
        </p:nvSpPr>
        <p:spPr bwMode="auto">
          <a:xfrm>
            <a:off x="3429000" y="5686425"/>
            <a:ext cx="609600" cy="5286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8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 Box 40"/>
          <p:cNvSpPr txBox="1">
            <a:spLocks noChangeArrowheads="1"/>
          </p:cNvSpPr>
          <p:nvPr/>
        </p:nvSpPr>
        <p:spPr bwMode="auto">
          <a:xfrm>
            <a:off x="3429000" y="5684839"/>
            <a:ext cx="609600" cy="5286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8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5" name="Text Box 41"/>
          <p:cNvSpPr txBox="1">
            <a:spLocks noChangeArrowheads="1"/>
          </p:cNvSpPr>
          <p:nvPr/>
        </p:nvSpPr>
        <p:spPr bwMode="auto">
          <a:xfrm>
            <a:off x="3440113" y="5684839"/>
            <a:ext cx="609600" cy="5286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8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6" name="Text Box 42"/>
          <p:cNvSpPr txBox="1">
            <a:spLocks noChangeArrowheads="1"/>
          </p:cNvSpPr>
          <p:nvPr/>
        </p:nvSpPr>
        <p:spPr bwMode="auto">
          <a:xfrm>
            <a:off x="3429000" y="5665789"/>
            <a:ext cx="609600" cy="5286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8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7" name="Text Box 43"/>
          <p:cNvSpPr txBox="1">
            <a:spLocks noChangeArrowheads="1"/>
          </p:cNvSpPr>
          <p:nvPr/>
        </p:nvSpPr>
        <p:spPr bwMode="auto">
          <a:xfrm>
            <a:off x="3440113" y="5662614"/>
            <a:ext cx="609600" cy="5286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8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8" name="Text Box 44"/>
          <p:cNvSpPr txBox="1">
            <a:spLocks noChangeArrowheads="1"/>
          </p:cNvSpPr>
          <p:nvPr/>
        </p:nvSpPr>
        <p:spPr bwMode="auto">
          <a:xfrm>
            <a:off x="3429000" y="5684839"/>
            <a:ext cx="609600" cy="5286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8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9" name="Text Box 45"/>
          <p:cNvSpPr txBox="1">
            <a:spLocks noChangeArrowheads="1"/>
          </p:cNvSpPr>
          <p:nvPr/>
        </p:nvSpPr>
        <p:spPr bwMode="auto">
          <a:xfrm>
            <a:off x="3429000" y="5665789"/>
            <a:ext cx="609600" cy="5286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8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786914" y="2562035"/>
            <a:ext cx="18598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08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00070402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00070402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00070402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00070402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00070402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00070402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00070402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00070402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00070402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00070402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00070402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00070402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00070402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00070402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00070402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00070402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00070402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00070402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00070402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00070402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00070402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00070402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S900074806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8" grpId="0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8" descr="Cau ho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1" y="0"/>
            <a:ext cx="1217613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77" name="AutoShape 81"/>
          <p:cNvSpPr>
            <a:spLocks noChangeArrowheads="1"/>
          </p:cNvSpPr>
          <p:nvPr/>
        </p:nvSpPr>
        <p:spPr bwMode="auto">
          <a:xfrm>
            <a:off x="7162800" y="4191000"/>
            <a:ext cx="3200400" cy="3429000"/>
          </a:xfrm>
          <a:prstGeom prst="irregularSeal1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4178" name="Text Box 82"/>
          <p:cNvSpPr txBox="1">
            <a:spLocks noChangeArrowheads="1"/>
          </p:cNvSpPr>
          <p:nvPr/>
        </p:nvSpPr>
        <p:spPr bwMode="auto">
          <a:xfrm>
            <a:off x="8077200" y="5257801"/>
            <a:ext cx="1371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chemeClr val="tx1"/>
                </a:solidFill>
                <a:latin typeface="Arial" panose="020B0604020202020204" pitchFamily="34" charset="0"/>
              </a:rPr>
              <a:t>HẾT GIỜ</a:t>
            </a:r>
          </a:p>
        </p:txBody>
      </p:sp>
      <p:sp>
        <p:nvSpPr>
          <p:cNvPr id="15367" name="Text Box 14"/>
          <p:cNvSpPr txBox="1">
            <a:spLocks noChangeArrowheads="1"/>
          </p:cNvSpPr>
          <p:nvPr/>
        </p:nvSpPr>
        <p:spPr bwMode="auto">
          <a:xfrm>
            <a:off x="2362200" y="1981201"/>
            <a:ext cx="365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102" name="Text Box 15"/>
          <p:cNvSpPr txBox="1">
            <a:spLocks noChangeArrowheads="1"/>
          </p:cNvSpPr>
          <p:nvPr/>
        </p:nvSpPr>
        <p:spPr bwMode="auto">
          <a:xfrm>
            <a:off x="1378039" y="76200"/>
            <a:ext cx="9378193" cy="249299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40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4000" b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 Theo quan niệm của người xưa, b</a:t>
            </a:r>
            <a:r>
              <a:rPr lang="vi-VN" sz="4000" b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ốn </a:t>
            </a:r>
            <a:r>
              <a:rPr lang="en-US" sz="4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4000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 </a:t>
            </a:r>
            <a:r>
              <a:rPr lang="en-US" sz="4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en-US" sz="4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>
              <a:defRPr/>
            </a:pPr>
            <a:endParaRPr lang="en-US" sz="36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1378039" y="2148000"/>
            <a:ext cx="7537361" cy="565150"/>
          </a:xfrm>
          <a:prstGeom prst="rect">
            <a:avLst/>
          </a:prstGeom>
          <a:gradFill rotWithShape="1">
            <a:gsLst>
              <a:gs pos="0">
                <a:srgbClr val="AAAAAA"/>
              </a:gs>
              <a:gs pos="50000">
                <a:srgbClr val="FFFFFF"/>
              </a:gs>
              <a:gs pos="100000">
                <a:srgbClr val="AAAAAA"/>
              </a:gs>
            </a:gsLst>
            <a:lin ang="5400000" scaled="1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3300"/>
                </a:solidFill>
              </a:rPr>
              <a:t>A.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Dung –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endParaRPr lang="en-US" altLang="en-US" sz="4000" b="1" dirty="0">
              <a:solidFill>
                <a:srgbClr val="FF0000"/>
              </a:solidFill>
            </a:endParaRPr>
          </a:p>
        </p:txBody>
      </p:sp>
      <p:sp>
        <p:nvSpPr>
          <p:cNvPr id="4104" name="Text Box 16"/>
          <p:cNvSpPr txBox="1">
            <a:spLocks noChangeArrowheads="1"/>
          </p:cNvSpPr>
          <p:nvPr/>
        </p:nvSpPr>
        <p:spPr bwMode="auto">
          <a:xfrm>
            <a:off x="1378039" y="3672000"/>
            <a:ext cx="7538949" cy="565150"/>
          </a:xfrm>
          <a:prstGeom prst="rect">
            <a:avLst/>
          </a:prstGeom>
          <a:gradFill rotWithShape="1">
            <a:gsLst>
              <a:gs pos="0">
                <a:srgbClr val="AAAAAA"/>
              </a:gs>
              <a:gs pos="50000">
                <a:srgbClr val="FFFFFF"/>
              </a:gs>
              <a:gs pos="100000">
                <a:srgbClr val="AAAAAA"/>
              </a:gs>
            </a:gsLst>
            <a:lin ang="5400000" scaled="1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en-US" altLang="en-US" sz="4000" b="1" dirty="0">
                <a:solidFill>
                  <a:srgbClr val="FF3300"/>
                </a:solidFill>
              </a:rPr>
              <a:t>C</a:t>
            </a:r>
            <a:r>
              <a:rPr lang="en-US" altLang="en-US" sz="4000" b="1" dirty="0" smtClean="0">
                <a:solidFill>
                  <a:srgbClr val="FF3300"/>
                </a:solidFill>
              </a:rPr>
              <a:t>. </a:t>
            </a:r>
            <a:r>
              <a:rPr lang="en-US" sz="40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Dung –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endParaRPr lang="en-US" sz="4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altLang="en-US" sz="2800" b="1" dirty="0">
              <a:solidFill>
                <a:srgbClr val="FF3300"/>
              </a:solidFill>
            </a:endParaRPr>
          </a:p>
        </p:txBody>
      </p:sp>
      <p:sp>
        <p:nvSpPr>
          <p:cNvPr id="4105" name="Text Box 16"/>
          <p:cNvSpPr txBox="1">
            <a:spLocks noChangeArrowheads="1"/>
          </p:cNvSpPr>
          <p:nvPr/>
        </p:nvSpPr>
        <p:spPr bwMode="auto">
          <a:xfrm>
            <a:off x="1378039" y="2924288"/>
            <a:ext cx="7537361" cy="565150"/>
          </a:xfrm>
          <a:prstGeom prst="rect">
            <a:avLst/>
          </a:prstGeom>
          <a:gradFill rotWithShape="1">
            <a:gsLst>
              <a:gs pos="0">
                <a:srgbClr val="AAAAAA"/>
              </a:gs>
              <a:gs pos="50000">
                <a:srgbClr val="FFFFFF"/>
              </a:gs>
              <a:gs pos="100000">
                <a:srgbClr val="AAAAAA"/>
              </a:gs>
            </a:gsLst>
            <a:lin ang="5400000" scaled="1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3300"/>
                </a:solidFill>
              </a:rPr>
              <a:t>B. </a:t>
            </a:r>
            <a:r>
              <a:rPr lang="en-US" sz="40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Dung –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endParaRPr lang="en-US" sz="4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defRPr/>
            </a:pPr>
            <a:endParaRPr lang="en-US" altLang="en-US" sz="2800" b="1" dirty="0">
              <a:solidFill>
                <a:srgbClr val="FF3300"/>
              </a:solidFill>
            </a:endParaRPr>
          </a:p>
        </p:txBody>
      </p:sp>
      <p:sp>
        <p:nvSpPr>
          <p:cNvPr id="19" name="Text Box 35"/>
          <p:cNvSpPr txBox="1">
            <a:spLocks noChangeArrowheads="1"/>
          </p:cNvSpPr>
          <p:nvPr/>
        </p:nvSpPr>
        <p:spPr bwMode="auto">
          <a:xfrm>
            <a:off x="3429000" y="5688014"/>
            <a:ext cx="609600" cy="5286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8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0" name="Text Box 36"/>
          <p:cNvSpPr txBox="1">
            <a:spLocks noChangeArrowheads="1"/>
          </p:cNvSpPr>
          <p:nvPr/>
        </p:nvSpPr>
        <p:spPr bwMode="auto">
          <a:xfrm>
            <a:off x="3440113" y="5688014"/>
            <a:ext cx="609600" cy="5286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8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1" name="Text Box 37"/>
          <p:cNvSpPr txBox="1">
            <a:spLocks noChangeArrowheads="1"/>
          </p:cNvSpPr>
          <p:nvPr/>
        </p:nvSpPr>
        <p:spPr bwMode="auto">
          <a:xfrm>
            <a:off x="3440113" y="5662614"/>
            <a:ext cx="609600" cy="5286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8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2" name="Text Box 38"/>
          <p:cNvSpPr txBox="1">
            <a:spLocks noChangeArrowheads="1"/>
          </p:cNvSpPr>
          <p:nvPr/>
        </p:nvSpPr>
        <p:spPr bwMode="auto">
          <a:xfrm>
            <a:off x="3440113" y="5688014"/>
            <a:ext cx="609600" cy="5286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28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3" name="Text Box 39"/>
          <p:cNvSpPr txBox="1">
            <a:spLocks noChangeArrowheads="1"/>
          </p:cNvSpPr>
          <p:nvPr/>
        </p:nvSpPr>
        <p:spPr bwMode="auto">
          <a:xfrm>
            <a:off x="3429000" y="5686425"/>
            <a:ext cx="609600" cy="5286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8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 Box 40"/>
          <p:cNvSpPr txBox="1">
            <a:spLocks noChangeArrowheads="1"/>
          </p:cNvSpPr>
          <p:nvPr/>
        </p:nvSpPr>
        <p:spPr bwMode="auto">
          <a:xfrm>
            <a:off x="3429000" y="5684839"/>
            <a:ext cx="609600" cy="5286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8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5" name="Text Box 41"/>
          <p:cNvSpPr txBox="1">
            <a:spLocks noChangeArrowheads="1"/>
          </p:cNvSpPr>
          <p:nvPr/>
        </p:nvSpPr>
        <p:spPr bwMode="auto">
          <a:xfrm>
            <a:off x="3440113" y="5684839"/>
            <a:ext cx="609600" cy="5286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8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6" name="Text Box 42"/>
          <p:cNvSpPr txBox="1">
            <a:spLocks noChangeArrowheads="1"/>
          </p:cNvSpPr>
          <p:nvPr/>
        </p:nvSpPr>
        <p:spPr bwMode="auto">
          <a:xfrm>
            <a:off x="3429000" y="5665789"/>
            <a:ext cx="609600" cy="5286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8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7" name="Text Box 43"/>
          <p:cNvSpPr txBox="1">
            <a:spLocks noChangeArrowheads="1"/>
          </p:cNvSpPr>
          <p:nvPr/>
        </p:nvSpPr>
        <p:spPr bwMode="auto">
          <a:xfrm>
            <a:off x="3440113" y="5662614"/>
            <a:ext cx="609600" cy="5286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8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8" name="Text Box 44"/>
          <p:cNvSpPr txBox="1">
            <a:spLocks noChangeArrowheads="1"/>
          </p:cNvSpPr>
          <p:nvPr/>
        </p:nvSpPr>
        <p:spPr bwMode="auto">
          <a:xfrm>
            <a:off x="3429000" y="5684839"/>
            <a:ext cx="609600" cy="5286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8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9" name="Text Box 45"/>
          <p:cNvSpPr txBox="1">
            <a:spLocks noChangeArrowheads="1"/>
          </p:cNvSpPr>
          <p:nvPr/>
        </p:nvSpPr>
        <p:spPr bwMode="auto">
          <a:xfrm>
            <a:off x="3429000" y="5665789"/>
            <a:ext cx="609600" cy="5286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800" b="1">
                <a:solidFill>
                  <a:srgbClr val="FF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82073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00070402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00070402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00070402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00070402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00070402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00070402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00070402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00070402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00070402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00070402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00070402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00070402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00070402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00070402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00070402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00070402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00070402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00070402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00070402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00070402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00070402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00070402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S900074806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8" grpId="0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8" descr="Cau ho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84" y="0"/>
            <a:ext cx="1217613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77" name="AutoShape 81"/>
          <p:cNvSpPr>
            <a:spLocks noChangeArrowheads="1"/>
          </p:cNvSpPr>
          <p:nvPr/>
        </p:nvSpPr>
        <p:spPr bwMode="auto">
          <a:xfrm>
            <a:off x="7874000" y="4070350"/>
            <a:ext cx="2489200" cy="2559050"/>
          </a:xfrm>
          <a:prstGeom prst="irregularSeal1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sz="3200"/>
          </a:p>
        </p:txBody>
      </p:sp>
      <p:sp>
        <p:nvSpPr>
          <p:cNvPr id="4178" name="Text Box 82"/>
          <p:cNvSpPr txBox="1">
            <a:spLocks noChangeArrowheads="1"/>
          </p:cNvSpPr>
          <p:nvPr/>
        </p:nvSpPr>
        <p:spPr bwMode="auto">
          <a:xfrm>
            <a:off x="8610600" y="4789488"/>
            <a:ext cx="10668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tx1"/>
                </a:solidFill>
                <a:latin typeface="Arial" panose="020B0604020202020204" pitchFamily="34" charset="0"/>
              </a:rPr>
              <a:t>HẾT GIỜ</a:t>
            </a:r>
          </a:p>
        </p:txBody>
      </p:sp>
      <p:sp>
        <p:nvSpPr>
          <p:cNvPr id="3078" name="Text Box 15"/>
          <p:cNvSpPr txBox="1">
            <a:spLocks noChangeArrowheads="1"/>
          </p:cNvSpPr>
          <p:nvPr/>
        </p:nvSpPr>
        <p:spPr bwMode="auto">
          <a:xfrm>
            <a:off x="1209029" y="265321"/>
            <a:ext cx="9931196" cy="173893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spcBef>
                <a:spcPct val="50000"/>
              </a:spcBef>
              <a:defRPr/>
            </a:pPr>
            <a:r>
              <a:rPr lang="en-US" altLang="en-US" sz="4000" b="1" u="sng" dirty="0" err="1"/>
              <a:t>Câu</a:t>
            </a:r>
            <a:r>
              <a:rPr lang="en-US" altLang="en-US" sz="4000" b="1" u="sng" dirty="0"/>
              <a:t> </a:t>
            </a:r>
            <a:r>
              <a:rPr lang="en-US" altLang="en-US" sz="4000" b="1" u="sng" smtClean="0"/>
              <a:t>4</a:t>
            </a:r>
            <a:r>
              <a:rPr lang="en-US" altLang="en-US" sz="4000" b="1" smtClean="0"/>
              <a:t>: </a:t>
            </a:r>
            <a:r>
              <a:rPr lang="vi-VN" sz="4000" b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lang="vi-V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 phụ nữ 45 tuổi thì hỏi người đó có bao nhiêu ngày sinh </a:t>
            </a:r>
            <a:r>
              <a:rPr lang="vi-VN" sz="40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  <a:defRPr/>
            </a:pPr>
            <a:endParaRPr lang="en-US" altLang="en-US" b="1" dirty="0"/>
          </a:p>
        </p:txBody>
      </p:sp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3352800" y="2254250"/>
            <a:ext cx="5562600" cy="565150"/>
          </a:xfrm>
          <a:prstGeom prst="rect">
            <a:avLst/>
          </a:prstGeom>
          <a:gradFill rotWithShape="1">
            <a:gsLst>
              <a:gs pos="0">
                <a:srgbClr val="AAAAAA"/>
              </a:gs>
              <a:gs pos="50000">
                <a:srgbClr val="FFFFFF"/>
              </a:gs>
              <a:gs pos="100000">
                <a:srgbClr val="AAAAAA"/>
              </a:gs>
            </a:gsLst>
            <a:lin ang="5400000" scaled="1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en-US" sz="4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1 </a:t>
            </a:r>
            <a:r>
              <a:rPr lang="en-US" sz="40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4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0" name="Text Box 16"/>
          <p:cNvSpPr txBox="1">
            <a:spLocks noChangeArrowheads="1"/>
          </p:cNvSpPr>
          <p:nvPr/>
        </p:nvSpPr>
        <p:spPr bwMode="auto">
          <a:xfrm>
            <a:off x="3354388" y="3778250"/>
            <a:ext cx="5562600" cy="565150"/>
          </a:xfrm>
          <a:prstGeom prst="rect">
            <a:avLst/>
          </a:prstGeom>
          <a:gradFill rotWithShape="1">
            <a:gsLst>
              <a:gs pos="0">
                <a:srgbClr val="AAAAAA"/>
              </a:gs>
              <a:gs pos="50000">
                <a:srgbClr val="FFFFFF"/>
              </a:gs>
              <a:gs pos="100000">
                <a:srgbClr val="AAAAAA"/>
              </a:gs>
            </a:gsLst>
            <a:lin ang="5400000" scaled="1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>
              <a:spcBef>
                <a:spcPct val="50000"/>
              </a:spcBef>
              <a:defRPr/>
            </a:pPr>
            <a:r>
              <a:rPr lang="en-US" sz="4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45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4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altLang="en-US" sz="2800" b="1" dirty="0">
              <a:solidFill>
                <a:srgbClr val="FF3300"/>
              </a:solidFill>
            </a:endParaRPr>
          </a:p>
        </p:txBody>
      </p:sp>
      <p:sp>
        <p:nvSpPr>
          <p:cNvPr id="3081" name="Text Box 16"/>
          <p:cNvSpPr txBox="1">
            <a:spLocks noChangeArrowheads="1"/>
          </p:cNvSpPr>
          <p:nvPr/>
        </p:nvSpPr>
        <p:spPr bwMode="auto">
          <a:xfrm>
            <a:off x="3352800" y="3030538"/>
            <a:ext cx="5562600" cy="565150"/>
          </a:xfrm>
          <a:prstGeom prst="rect">
            <a:avLst/>
          </a:prstGeom>
          <a:gradFill rotWithShape="1">
            <a:gsLst>
              <a:gs pos="0">
                <a:srgbClr val="AAAAAA"/>
              </a:gs>
              <a:gs pos="50000">
                <a:srgbClr val="FFFFFF"/>
              </a:gs>
              <a:gs pos="100000">
                <a:srgbClr val="AAAAAA"/>
              </a:gs>
            </a:gsLst>
            <a:lin ang="5400000" scaled="1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50000"/>
              </a:spcBef>
              <a:defRPr/>
            </a:pPr>
            <a:r>
              <a:rPr lang="en-US" sz="4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44 </a:t>
            </a:r>
            <a:r>
              <a:rPr lang="en-US" sz="40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4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defRPr/>
            </a:pPr>
            <a:endParaRPr lang="en-US" altLang="en-US" sz="2800" b="1" dirty="0">
              <a:solidFill>
                <a:srgbClr val="FF3300"/>
              </a:solidFill>
            </a:endParaRPr>
          </a:p>
        </p:txBody>
      </p:sp>
      <p:sp>
        <p:nvSpPr>
          <p:cNvPr id="19" name="Text Box 35"/>
          <p:cNvSpPr txBox="1">
            <a:spLocks noChangeArrowheads="1"/>
          </p:cNvSpPr>
          <p:nvPr/>
        </p:nvSpPr>
        <p:spPr bwMode="auto">
          <a:xfrm>
            <a:off x="3429000" y="5688014"/>
            <a:ext cx="609600" cy="5286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8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0" name="Text Box 36"/>
          <p:cNvSpPr txBox="1">
            <a:spLocks noChangeArrowheads="1"/>
          </p:cNvSpPr>
          <p:nvPr/>
        </p:nvSpPr>
        <p:spPr bwMode="auto">
          <a:xfrm>
            <a:off x="3440113" y="5688014"/>
            <a:ext cx="609600" cy="5286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8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1" name="Text Box 37"/>
          <p:cNvSpPr txBox="1">
            <a:spLocks noChangeArrowheads="1"/>
          </p:cNvSpPr>
          <p:nvPr/>
        </p:nvSpPr>
        <p:spPr bwMode="auto">
          <a:xfrm>
            <a:off x="3440113" y="5662614"/>
            <a:ext cx="609600" cy="5286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8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2" name="Text Box 38"/>
          <p:cNvSpPr txBox="1">
            <a:spLocks noChangeArrowheads="1"/>
          </p:cNvSpPr>
          <p:nvPr/>
        </p:nvSpPr>
        <p:spPr bwMode="auto">
          <a:xfrm>
            <a:off x="3440113" y="5688014"/>
            <a:ext cx="609600" cy="5286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28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3" name="Text Box 39"/>
          <p:cNvSpPr txBox="1">
            <a:spLocks noChangeArrowheads="1"/>
          </p:cNvSpPr>
          <p:nvPr/>
        </p:nvSpPr>
        <p:spPr bwMode="auto">
          <a:xfrm>
            <a:off x="3429000" y="5686425"/>
            <a:ext cx="609600" cy="5286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8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 Box 40"/>
          <p:cNvSpPr txBox="1">
            <a:spLocks noChangeArrowheads="1"/>
          </p:cNvSpPr>
          <p:nvPr/>
        </p:nvSpPr>
        <p:spPr bwMode="auto">
          <a:xfrm>
            <a:off x="3429000" y="5684839"/>
            <a:ext cx="609600" cy="5286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8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5" name="Text Box 41"/>
          <p:cNvSpPr txBox="1">
            <a:spLocks noChangeArrowheads="1"/>
          </p:cNvSpPr>
          <p:nvPr/>
        </p:nvSpPr>
        <p:spPr bwMode="auto">
          <a:xfrm>
            <a:off x="3440113" y="5684839"/>
            <a:ext cx="609600" cy="5286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8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6" name="Text Box 42"/>
          <p:cNvSpPr txBox="1">
            <a:spLocks noChangeArrowheads="1"/>
          </p:cNvSpPr>
          <p:nvPr/>
        </p:nvSpPr>
        <p:spPr bwMode="auto">
          <a:xfrm>
            <a:off x="3429000" y="5665789"/>
            <a:ext cx="609600" cy="5286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8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7" name="Text Box 43"/>
          <p:cNvSpPr txBox="1">
            <a:spLocks noChangeArrowheads="1"/>
          </p:cNvSpPr>
          <p:nvPr/>
        </p:nvSpPr>
        <p:spPr bwMode="auto">
          <a:xfrm>
            <a:off x="3440113" y="5662614"/>
            <a:ext cx="609600" cy="5286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8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8" name="Text Box 44"/>
          <p:cNvSpPr txBox="1">
            <a:spLocks noChangeArrowheads="1"/>
          </p:cNvSpPr>
          <p:nvPr/>
        </p:nvSpPr>
        <p:spPr bwMode="auto">
          <a:xfrm>
            <a:off x="3429000" y="5684839"/>
            <a:ext cx="609600" cy="5286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8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9" name="Text Box 45"/>
          <p:cNvSpPr txBox="1">
            <a:spLocks noChangeArrowheads="1"/>
          </p:cNvSpPr>
          <p:nvPr/>
        </p:nvSpPr>
        <p:spPr bwMode="auto">
          <a:xfrm>
            <a:off x="3429000" y="5665789"/>
            <a:ext cx="609600" cy="5286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800" b="1">
                <a:solidFill>
                  <a:srgbClr val="FF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81038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00070402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00070402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00070402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00070402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00070402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00070402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00070402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00070402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00070402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00070402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00070402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00070402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00070402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00070402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00070402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00070402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00070402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00070402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00070402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00070402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00070402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00070402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500"/>
                                        <p:tgtEl>
                                          <p:spTgt spid="41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S900074806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500"/>
                                        <p:tgtEl>
                                          <p:spTgt spid="4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8" grpId="0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54B2CA91-4DD3-9C46-BDCB-EAB5FF1CC0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81730" y="1925807"/>
            <a:ext cx="4932193" cy="4932193"/>
          </a:xfrm>
          <a:prstGeom prst="rect">
            <a:avLst/>
          </a:prstGeom>
        </p:spPr>
      </p:pic>
      <p:pic>
        <p:nvPicPr>
          <p:cNvPr id="38" name="图片 8">
            <a:extLst>
              <a:ext uri="{FF2B5EF4-FFF2-40B4-BE49-F238E27FC236}">
                <a16:creationId xmlns:a16="http://schemas.microsoft.com/office/drawing/2014/main" id="{7877B69F-5D7E-4BAF-AD17-B93954DFDA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87017" y="1925807"/>
            <a:ext cx="4932193" cy="4932193"/>
          </a:xfrm>
          <a:prstGeom prst="rect">
            <a:avLst/>
          </a:prstGeom>
        </p:spPr>
      </p:pic>
      <p:pic>
        <p:nvPicPr>
          <p:cNvPr id="39" name="Picture 2" descr="Free Vector | Cute kid student character with text box hand drawn cartoon  art illustration">
            <a:extLst>
              <a:ext uri="{FF2B5EF4-FFF2-40B4-BE49-F238E27FC236}">
                <a16:creationId xmlns:a16="http://schemas.microsoft.com/office/drawing/2014/main" id="{A79C7029-11CA-445E-AD51-CCB4C3084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20" b="89933" l="8147" r="92652">
                        <a14:foregroundMark x1="12939" y1="53468" x2="8147" y2="58613"/>
                        <a14:foregroundMark x1="91853" y1="57271" x2="92652" y2="62640"/>
                        <a14:foregroundMark x1="20767" y1="24832" x2="15495" y2="36465"/>
                        <a14:foregroundMark x1="15495" y1="36465" x2="13259" y2="47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0308"/>
            <a:ext cx="12486290" cy="774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77671" y="1267421"/>
            <a:ext cx="673697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Sinh</a:t>
            </a:r>
            <a:r>
              <a:rPr lang="en-US" sz="4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48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hoạt</a:t>
            </a:r>
            <a:r>
              <a:rPr lang="en-US" sz="4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48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theo</a:t>
            </a:r>
            <a:r>
              <a:rPr lang="en-US" sz="4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48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chủ</a:t>
            </a:r>
            <a:r>
              <a:rPr lang="en-US" sz="4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48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đề</a:t>
            </a:r>
            <a:r>
              <a:rPr lang="en-US" sz="4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:</a:t>
            </a:r>
            <a:endParaRPr 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5E1346-0EC6-4AC8-B4CA-9DEA4BFF8456}"/>
              </a:ext>
            </a:extLst>
          </p:cNvPr>
          <p:cNvSpPr txBox="1"/>
          <p:nvPr/>
        </p:nvSpPr>
        <p:spPr>
          <a:xfrm>
            <a:off x="4267948" y="2146208"/>
            <a:ext cx="44812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+mj-lt"/>
              </a:rPr>
              <a:t>BIẾT ƠN MẸ VÀ CÔ</a:t>
            </a:r>
            <a:endParaRPr lang="en-US" sz="7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924793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130ECE1D-2204-432D-A7A2-F7A4894B5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24" y="0"/>
            <a:ext cx="3419004" cy="365608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1E2900C-951B-48C8-B9B4-25159C1033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714500"/>
            <a:ext cx="4381500" cy="513397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8EB9F773-0877-4868-B2C4-D07CA605BE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898" y="3429000"/>
            <a:ext cx="3259613" cy="341947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5AD2B719-B4E6-43D4-9A56-246C3F7952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8" y="13072"/>
            <a:ext cx="12166600" cy="6859591"/>
          </a:xfrm>
          <a:prstGeom prst="rect">
            <a:avLst/>
          </a:prstGeom>
        </p:spPr>
      </p:pic>
      <p:pic>
        <p:nvPicPr>
          <p:cNvPr id="10" name="图片 11">
            <a:extLst>
              <a:ext uri="{FF2B5EF4-FFF2-40B4-BE49-F238E27FC236}">
                <a16:creationId xmlns:a16="http://schemas.microsoft.com/office/drawing/2014/main" id="{DDE73775-96E6-482F-AA39-D7F25FAABA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9088" y="3217984"/>
            <a:ext cx="3864813" cy="3864813"/>
          </a:xfrm>
          <a:prstGeom prst="rect">
            <a:avLst/>
          </a:prstGeom>
        </p:spPr>
      </p:pic>
      <p:sp>
        <p:nvSpPr>
          <p:cNvPr id="8" name="WordArt 13"/>
          <p:cNvSpPr>
            <a:spLocks noChangeArrowheads="1" noChangeShapeType="1" noTextEdit="1"/>
          </p:cNvSpPr>
          <p:nvPr/>
        </p:nvSpPr>
        <p:spPr bwMode="auto">
          <a:xfrm>
            <a:off x="3267504" y="1279711"/>
            <a:ext cx="7880108" cy="1298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dirty="0" smtClean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VNI-Present" pitchFamily="2" charset="0"/>
              </a:rPr>
              <a:t>CHUÙC MÖØNG NGAØY 20-10</a:t>
            </a:r>
            <a:endParaRPr lang="en-US" sz="4000" b="1" kern="10" dirty="0">
              <a:ln w="19050">
                <a:solidFill>
                  <a:srgbClr val="00FF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82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VNI-Prese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3539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130ECE1D-2204-432D-A7A2-F7A4894B5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24" y="0"/>
            <a:ext cx="3419004" cy="365608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8EB9F773-0877-4868-B2C4-D07CA605B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898" y="3429000"/>
            <a:ext cx="3259613" cy="341947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5AD2B719-B4E6-43D4-9A56-246C3F7952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4" y="-562212"/>
            <a:ext cx="12166600" cy="685959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02674CA-7681-4511-90FD-9BDBE45D006B}"/>
              </a:ext>
            </a:extLst>
          </p:cNvPr>
          <p:cNvSpPr/>
          <p:nvPr/>
        </p:nvSpPr>
        <p:spPr>
          <a:xfrm>
            <a:off x="0" y="3198057"/>
            <a:ext cx="12192000" cy="14859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图片 15">
            <a:extLst>
              <a:ext uri="{FF2B5EF4-FFF2-40B4-BE49-F238E27FC236}">
                <a16:creationId xmlns:a16="http://schemas.microsoft.com/office/drawing/2014/main" id="{2DC61CF4-8125-4BF4-B93A-8C595E53B4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714500"/>
            <a:ext cx="4381500" cy="5133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F5C9AD-FF2C-4E55-9AFB-7B2EB01F8D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1625" y="119222"/>
            <a:ext cx="8602100" cy="14539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35E1346-0EC6-4AC8-B4CA-9DEA4BFF8456}"/>
              </a:ext>
            </a:extLst>
          </p:cNvPr>
          <p:cNvSpPr txBox="1"/>
          <p:nvPr/>
        </p:nvSpPr>
        <p:spPr>
          <a:xfrm>
            <a:off x="4380405" y="2828835"/>
            <a:ext cx="7522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+mj-lt"/>
              </a:rPr>
              <a:t>BIẾT ƠN MẸ VÀ CÔ</a:t>
            </a:r>
            <a:endParaRPr lang="en-US" sz="7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5E1346-0EC6-4AC8-B4CA-9DEA4BFF8456}"/>
              </a:ext>
            </a:extLst>
          </p:cNvPr>
          <p:cNvSpPr txBox="1"/>
          <p:nvPr/>
        </p:nvSpPr>
        <p:spPr>
          <a:xfrm>
            <a:off x="8141451" y="88575"/>
            <a:ext cx="37132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TUẦN 7</a:t>
            </a:r>
          </a:p>
        </p:txBody>
      </p:sp>
      <p:sp>
        <p:nvSpPr>
          <p:cNvPr id="9" name="Rectangle 8"/>
          <p:cNvSpPr/>
          <p:nvPr/>
        </p:nvSpPr>
        <p:spPr>
          <a:xfrm>
            <a:off x="6508552" y="1836784"/>
            <a:ext cx="25699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CHỦ ĐỀ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57038" y="17665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3961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B8CF4955-6432-42CF-BCD4-C5BCBCA6E2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64" y="8479"/>
            <a:ext cx="12192000" cy="687748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C40803D5-A58B-724C-A73B-E8540E699B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9079" y="954314"/>
            <a:ext cx="5346700" cy="46597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B65797-4802-49E0-8C3C-47FCF2F483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503" y="1272967"/>
            <a:ext cx="6230652" cy="396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40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54B2CA91-4DD3-9C46-BDCB-EAB5FF1CC0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81730" y="1925807"/>
            <a:ext cx="4932193" cy="4932193"/>
          </a:xfrm>
          <a:prstGeom prst="rect">
            <a:avLst/>
          </a:prstGeom>
        </p:spPr>
      </p:pic>
      <p:pic>
        <p:nvPicPr>
          <p:cNvPr id="38" name="图片 8">
            <a:extLst>
              <a:ext uri="{FF2B5EF4-FFF2-40B4-BE49-F238E27FC236}">
                <a16:creationId xmlns:a16="http://schemas.microsoft.com/office/drawing/2014/main" id="{7877B69F-5D7E-4BAF-AD17-B93954DFDA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87017" y="1925807"/>
            <a:ext cx="4932193" cy="4932193"/>
          </a:xfrm>
          <a:prstGeom prst="rect">
            <a:avLst/>
          </a:prstGeom>
        </p:spPr>
      </p:pic>
      <p:pic>
        <p:nvPicPr>
          <p:cNvPr id="39" name="Picture 2" descr="Free Vector | Cute kid student character with text box hand drawn cartoon  art illustration">
            <a:extLst>
              <a:ext uri="{FF2B5EF4-FFF2-40B4-BE49-F238E27FC236}">
                <a16:creationId xmlns:a16="http://schemas.microsoft.com/office/drawing/2014/main" id="{A79C7029-11CA-445E-AD51-CCB4C3084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20" b="89933" l="8147" r="92652">
                        <a14:foregroundMark x1="12939" y1="53468" x2="8147" y2="58613"/>
                        <a14:foregroundMark x1="91853" y1="57271" x2="92652" y2="62640"/>
                        <a14:foregroundMark x1="20767" y1="24832" x2="15495" y2="36465"/>
                        <a14:foregroundMark x1="15495" y1="36465" x2="13259" y2="47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616" y="-813318"/>
            <a:ext cx="9491729" cy="714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87899" y="465045"/>
            <a:ext cx="670989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Sơ</a:t>
            </a:r>
            <a:r>
              <a:rPr lang="en-US" sz="6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66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kết</a:t>
            </a:r>
            <a:r>
              <a:rPr lang="en-US" sz="6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66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tuần</a:t>
            </a:r>
            <a:r>
              <a:rPr lang="en-US" sz="6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7</a:t>
            </a:r>
            <a:endParaRPr lang="en-US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5E1346-0EC6-4AC8-B4CA-9DEA4BFF8456}"/>
              </a:ext>
            </a:extLst>
          </p:cNvPr>
          <p:cNvSpPr txBox="1"/>
          <p:nvPr/>
        </p:nvSpPr>
        <p:spPr>
          <a:xfrm>
            <a:off x="2987899" y="1545035"/>
            <a:ext cx="69545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+mj-lt"/>
              </a:rPr>
              <a:t>BIẾT ƠN MẸ VÀ CÔ</a:t>
            </a:r>
            <a:endParaRPr lang="en-US" sz="60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318273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B8CF4955-6432-42CF-BCD4-C5BCBCA6E2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64" y="8479"/>
            <a:ext cx="12192000" cy="6877485"/>
          </a:xfrm>
          <a:prstGeom prst="rect">
            <a:avLst/>
          </a:prstGeom>
        </p:spPr>
      </p:pic>
      <p:pic>
        <p:nvPicPr>
          <p:cNvPr id="6" name="Picture 2" descr="Free Vector | Cute kid student character with text box hand drawn cartoon  art illustration">
            <a:extLst>
              <a:ext uri="{FF2B5EF4-FFF2-40B4-BE49-F238E27FC236}">
                <a16:creationId xmlns:a16="http://schemas.microsoft.com/office/drawing/2014/main" id="{C3B15E0F-FBBF-4321-A13C-550B3AA356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20" b="89933" l="8147" r="92652">
                        <a14:foregroundMark x1="12939" y1="53468" x2="8147" y2="58613"/>
                        <a14:foregroundMark x1="91853" y1="57271" x2="92652" y2="62640"/>
                        <a14:foregroundMark x1="20767" y1="24832" x2="15495" y2="36465"/>
                        <a14:foregroundMark x1="15495" y1="36465" x2="15127" y2="38341"/>
                        <a14:backgroundMark x1="13898" y1="43400" x2="25719" y2="46085"/>
                        <a14:backgroundMark x1="23163" y1="43624" x2="32268" y2="53020"/>
                        <a14:backgroundMark x1="32268" y1="53020" x2="32109" y2="53020"/>
                        <a14:backgroundMark x1="12300" y1="46756" x2="14377" y2="46756"/>
                        <a14:backgroundMark x1="12780" y1="41611" x2="27636" y2="40940"/>
                        <a14:backgroundMark x1="27636" y1="40940" x2="27796" y2="40940"/>
                        <a14:backgroundMark x1="24920" y1="42953" x2="33706" y2="46980"/>
                        <a14:backgroundMark x1="33706" y1="46980" x2="33546" y2="47204"/>
                        <a14:backgroundMark x1="18051" y1="39821" x2="30351" y2="39374"/>
                        <a14:backgroundMark x1="30351" y1="39374" x2="31629" y2="39374"/>
                        <a14:backgroundMark x1="22045" y1="75168" x2="23962" y2="77852"/>
                        <a14:backgroundMark x1="23163" y1="73826" x2="25559" y2="79642"/>
                        <a14:backgroundMark x1="26677" y1="79195" x2="32588" y2="82103"/>
                        <a14:backgroundMark x1="30831" y1="58837" x2="30990" y2="73378"/>
                        <a14:backgroundMark x1="30990" y1="73378" x2="30831" y2="729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135" r="66383" b="8401"/>
          <a:stretch/>
        </p:blipFill>
        <p:spPr bwMode="auto">
          <a:xfrm>
            <a:off x="-112626" y="2274984"/>
            <a:ext cx="3395400" cy="378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11">
            <a:extLst>
              <a:ext uri="{FF2B5EF4-FFF2-40B4-BE49-F238E27FC236}">
                <a16:creationId xmlns:a16="http://schemas.microsoft.com/office/drawing/2014/main" id="{174463E2-4F50-406E-BEDA-369FE73275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2907" y="2415729"/>
            <a:ext cx="5275102" cy="527510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9788493-FEA6-45D7-A4AA-982A30807AAC}"/>
              </a:ext>
            </a:extLst>
          </p:cNvPr>
          <p:cNvGrpSpPr/>
          <p:nvPr/>
        </p:nvGrpSpPr>
        <p:grpSpPr>
          <a:xfrm>
            <a:off x="3331772" y="252866"/>
            <a:ext cx="8848164" cy="3194355"/>
            <a:chOff x="2809277" y="1060360"/>
            <a:chExt cx="3037263" cy="181810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5" name="Speech Bubble: Oval 14">
              <a:extLst>
                <a:ext uri="{FF2B5EF4-FFF2-40B4-BE49-F238E27FC236}">
                  <a16:creationId xmlns:a16="http://schemas.microsoft.com/office/drawing/2014/main" id="{0700EC9F-15C0-41BB-BD60-7F1656677FA6}"/>
                </a:ext>
              </a:extLst>
            </p:cNvPr>
            <p:cNvSpPr/>
            <p:nvPr/>
          </p:nvSpPr>
          <p:spPr>
            <a:xfrm>
              <a:off x="2809277" y="1060360"/>
              <a:ext cx="3037263" cy="1818104"/>
            </a:xfrm>
            <a:prstGeom prst="wedgeEllipseCallout">
              <a:avLst>
                <a:gd name="adj1" fmla="val -58527"/>
                <a:gd name="adj2" fmla="val 37294"/>
              </a:avLst>
            </a:prstGeom>
            <a:grpFill/>
            <a:ln>
              <a:solidFill>
                <a:schemeClr val="accent4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peech Bubble: Oval 15">
              <a:extLst>
                <a:ext uri="{FF2B5EF4-FFF2-40B4-BE49-F238E27FC236}">
                  <a16:creationId xmlns:a16="http://schemas.microsoft.com/office/drawing/2014/main" id="{D8CC4F14-C7F9-4C25-88C2-7D17F64E60BC}"/>
                </a:ext>
              </a:extLst>
            </p:cNvPr>
            <p:cNvSpPr/>
            <p:nvPr/>
          </p:nvSpPr>
          <p:spPr>
            <a:xfrm>
              <a:off x="2980248" y="1204161"/>
              <a:ext cx="2695320" cy="1530501"/>
            </a:xfrm>
            <a:prstGeom prst="wedgeEllipseCallout">
              <a:avLst>
                <a:gd name="adj1" fmla="val -58527"/>
                <a:gd name="adj2" fmla="val 37294"/>
              </a:avLst>
            </a:prstGeom>
            <a:grp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4536630" y="1042368"/>
            <a:ext cx="586981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Các</a:t>
            </a:r>
            <a:r>
              <a:rPr lang="en-US" sz="6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60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bạn</a:t>
            </a:r>
            <a:r>
              <a:rPr lang="en-US" sz="6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60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xứng</a:t>
            </a:r>
            <a:r>
              <a:rPr lang="en-US" sz="6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60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đáng</a:t>
            </a:r>
            <a:r>
              <a:rPr lang="en-US" sz="6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60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được</a:t>
            </a:r>
            <a:r>
              <a:rPr lang="en-US" sz="6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60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khen</a:t>
            </a:r>
            <a:r>
              <a:rPr lang="en-US" sz="6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!</a:t>
            </a:r>
            <a:endParaRPr lang="en-US" sz="6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875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54B2CA91-4DD3-9C46-BDCB-EAB5FF1CC0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51025" y="1925807"/>
            <a:ext cx="3062898" cy="4932193"/>
          </a:xfrm>
          <a:prstGeom prst="rect">
            <a:avLst/>
          </a:prstGeom>
        </p:spPr>
      </p:pic>
      <p:pic>
        <p:nvPicPr>
          <p:cNvPr id="38" name="图片 8">
            <a:extLst>
              <a:ext uri="{FF2B5EF4-FFF2-40B4-BE49-F238E27FC236}">
                <a16:creationId xmlns:a16="http://schemas.microsoft.com/office/drawing/2014/main" id="{7877B69F-5D7E-4BAF-AD17-B93954DFDA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87016" y="1925807"/>
            <a:ext cx="2843850" cy="4932193"/>
          </a:xfrm>
          <a:prstGeom prst="rect">
            <a:avLst/>
          </a:prstGeom>
        </p:spPr>
      </p:pic>
      <p:pic>
        <p:nvPicPr>
          <p:cNvPr id="39" name="Picture 2" descr="Free Vector | Cute kid student character with text box hand drawn cartoon  art illustration">
            <a:extLst>
              <a:ext uri="{FF2B5EF4-FFF2-40B4-BE49-F238E27FC236}">
                <a16:creationId xmlns:a16="http://schemas.microsoft.com/office/drawing/2014/main" id="{A79C7029-11CA-445E-AD51-CCB4C3084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20" b="89933" l="8147" r="92652">
                        <a14:foregroundMark x1="12939" y1="53468" x2="8147" y2="58613"/>
                        <a14:foregroundMark x1="91853" y1="57271" x2="92652" y2="62640"/>
                        <a14:foregroundMark x1="20767" y1="24832" x2="15495" y2="36465"/>
                        <a14:foregroundMark x1="15495" y1="36465" x2="13259" y2="47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83" y="-430307"/>
            <a:ext cx="12428113" cy="670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18952" y="1267421"/>
            <a:ext cx="928566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Lập</a:t>
            </a:r>
            <a:r>
              <a:rPr lang="en-US" sz="6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6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kế</a:t>
            </a:r>
            <a:r>
              <a:rPr lang="en-US" sz="6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6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hoạch</a:t>
            </a:r>
            <a:r>
              <a:rPr lang="en-US" sz="6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6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tuần</a:t>
            </a:r>
            <a:r>
              <a:rPr lang="en-US" sz="6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8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5E1346-0EC6-4AC8-B4CA-9DEA4BFF8456}"/>
              </a:ext>
            </a:extLst>
          </p:cNvPr>
          <p:cNvSpPr txBox="1"/>
          <p:nvPr/>
        </p:nvSpPr>
        <p:spPr>
          <a:xfrm>
            <a:off x="3284113" y="2858680"/>
            <a:ext cx="6130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+mj-lt"/>
              </a:rPr>
              <a:t>TÍNH TRUNG THỰC</a:t>
            </a:r>
            <a:endParaRPr lang="en-US" sz="6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50596" y="2172959"/>
            <a:ext cx="21275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u="sng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CHỦ ĐỀ</a:t>
            </a:r>
            <a:r>
              <a:rPr lang="en-U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81343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54B2CA91-4DD3-9C46-BDCB-EAB5FF1CC0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10263" y="1925807"/>
            <a:ext cx="3003660" cy="4932193"/>
          </a:xfrm>
          <a:prstGeom prst="rect">
            <a:avLst/>
          </a:prstGeom>
        </p:spPr>
      </p:pic>
      <p:pic>
        <p:nvPicPr>
          <p:cNvPr id="38" name="图片 8">
            <a:extLst>
              <a:ext uri="{FF2B5EF4-FFF2-40B4-BE49-F238E27FC236}">
                <a16:creationId xmlns:a16="http://schemas.microsoft.com/office/drawing/2014/main" id="{7877B69F-5D7E-4BAF-AD17-B93954DFDA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87016" y="1925807"/>
            <a:ext cx="3693856" cy="4932193"/>
          </a:xfrm>
          <a:prstGeom prst="rect">
            <a:avLst/>
          </a:prstGeom>
        </p:spPr>
      </p:pic>
      <p:pic>
        <p:nvPicPr>
          <p:cNvPr id="39" name="Picture 2" descr="Free Vector | Cute kid student character with text box hand drawn cartoon  art illustration">
            <a:extLst>
              <a:ext uri="{FF2B5EF4-FFF2-40B4-BE49-F238E27FC236}">
                <a16:creationId xmlns:a16="http://schemas.microsoft.com/office/drawing/2014/main" id="{A79C7029-11CA-445E-AD51-CCB4C3084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20" b="89933" l="8147" r="92652">
                        <a14:foregroundMark x1="12939" y1="53468" x2="8147" y2="58613"/>
                        <a14:foregroundMark x1="91853" y1="57271" x2="92652" y2="62640"/>
                        <a14:foregroundMark x1="20767" y1="24832" x2="15495" y2="36465"/>
                        <a14:foregroundMark x1="15495" y1="36465" x2="13259" y2="47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01" y="-430307"/>
            <a:ext cx="11522299" cy="667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77671" y="881053"/>
            <a:ext cx="69325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Sinh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hoạt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theo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chủ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đề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: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5E1346-0EC6-4AC8-B4CA-9DEA4BFF8456}"/>
              </a:ext>
            </a:extLst>
          </p:cNvPr>
          <p:cNvSpPr txBox="1"/>
          <p:nvPr/>
        </p:nvSpPr>
        <p:spPr>
          <a:xfrm>
            <a:off x="2446987" y="2146208"/>
            <a:ext cx="79333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+mj-lt"/>
              </a:rPr>
              <a:t>BIẾT ƠN </a:t>
            </a:r>
          </a:p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+mj-lt"/>
              </a:rPr>
              <a:t>MẸ VÀ CÔ</a:t>
            </a:r>
            <a:endParaRPr lang="en-US" sz="80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430425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cd75e89fcfa69587b045f18218d7df4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WordArt 9"/>
          <p:cNvSpPr>
            <a:spLocks noChangeArrowheads="1" noChangeShapeType="1" noTextEdit="1"/>
          </p:cNvSpPr>
          <p:nvPr/>
        </p:nvSpPr>
        <p:spPr bwMode="auto">
          <a:xfrm>
            <a:off x="2001838" y="1204913"/>
            <a:ext cx="8229600" cy="3505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</a:bodyPr>
          <a:lstStyle/>
          <a:p>
            <a:r>
              <a:rPr lang="en-US" sz="3600" b="1" i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lang="en-US" sz="3600" b="1" i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3600" b="1" i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3600" b="1" i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algn="ctr" rotWithShape="0">
                  <a:srgbClr val="C0C0C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18" descr="hoa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667750" y="4857750"/>
            <a:ext cx="1905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3" descr="hoa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62500"/>
            <a:ext cx="1905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39" descr="hoa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24000" y="-95250"/>
            <a:ext cx="1905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41" descr="hoa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763000" y="-38100"/>
            <a:ext cx="1905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A Love For Live - Yanni [NCT 2704033396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WordArt 11"/>
          <p:cNvSpPr>
            <a:spLocks noChangeArrowheads="1" noChangeShapeType="1" noTextEdit="1"/>
          </p:cNvSpPr>
          <p:nvPr/>
        </p:nvSpPr>
        <p:spPr bwMode="auto">
          <a:xfrm>
            <a:off x="4267200" y="3175000"/>
            <a:ext cx="3124200" cy="132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5A1</a:t>
            </a:r>
          </a:p>
        </p:txBody>
      </p:sp>
      <p:pic>
        <p:nvPicPr>
          <p:cNvPr id="10250" name="Picture 9" descr="481876qojaq5ujfk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257800"/>
            <a:ext cx="2971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0" descr="481876qojaq5ujfk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410200"/>
            <a:ext cx="3200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1" descr="481876qojaq5ujfk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486400"/>
            <a:ext cx="2971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Alan Walker – Fade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914" y="4276725"/>
            <a:ext cx="16541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8775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48000" numSld="3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8"/>
                </p:tgtEl>
              </p:cMediaNode>
            </p:audio>
            <p:audi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54B2CA91-4DD3-9C46-BDCB-EAB5FF1CC0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10263" y="1925807"/>
            <a:ext cx="3003660" cy="4932193"/>
          </a:xfrm>
          <a:prstGeom prst="rect">
            <a:avLst/>
          </a:prstGeom>
        </p:spPr>
      </p:pic>
      <p:pic>
        <p:nvPicPr>
          <p:cNvPr id="38" name="图片 8">
            <a:extLst>
              <a:ext uri="{FF2B5EF4-FFF2-40B4-BE49-F238E27FC236}">
                <a16:creationId xmlns:a16="http://schemas.microsoft.com/office/drawing/2014/main" id="{7877B69F-5D7E-4BAF-AD17-B93954DFDA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87016" y="1925807"/>
            <a:ext cx="3693856" cy="4932193"/>
          </a:xfrm>
          <a:prstGeom prst="rect">
            <a:avLst/>
          </a:prstGeom>
        </p:spPr>
      </p:pic>
      <p:pic>
        <p:nvPicPr>
          <p:cNvPr id="39" name="Picture 2" descr="Free Vector | Cute kid student character with text box hand drawn cartoon  art illustration">
            <a:extLst>
              <a:ext uri="{FF2B5EF4-FFF2-40B4-BE49-F238E27FC236}">
                <a16:creationId xmlns:a16="http://schemas.microsoft.com/office/drawing/2014/main" id="{A79C7029-11CA-445E-AD51-CCB4C3084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20" b="89933" l="8147" r="92652">
                        <a14:foregroundMark x1="12939" y1="53468" x2="8147" y2="58613"/>
                        <a14:foregroundMark x1="91853" y1="57271" x2="92652" y2="62640"/>
                        <a14:foregroundMark x1="20767" y1="24832" x2="15495" y2="36465"/>
                        <a14:foregroundMark x1="15495" y1="36465" x2="13259" y2="47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01" y="-430307"/>
            <a:ext cx="11522299" cy="667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77671" y="881053"/>
            <a:ext cx="69325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5E1346-0EC6-4AC8-B4CA-9DEA4BFF8456}"/>
              </a:ext>
            </a:extLst>
          </p:cNvPr>
          <p:cNvSpPr txBox="1"/>
          <p:nvPr/>
        </p:nvSpPr>
        <p:spPr>
          <a:xfrm>
            <a:off x="2240924" y="340099"/>
            <a:ext cx="81394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altLang="vi-VN" sz="4800" b="1" err="1">
                <a:solidFill>
                  <a:srgbClr val="FF0000"/>
                </a:solidFill>
                <a:latin typeface="Times New Roman" pitchFamily="18" charset="0"/>
              </a:rPr>
              <a:t>Hãy</a:t>
            </a:r>
            <a:r>
              <a:rPr lang="en-US" altLang="vi-VN" sz="48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4800" b="1" smtClean="0">
                <a:solidFill>
                  <a:srgbClr val="FF0000"/>
                </a:solidFill>
                <a:latin typeface="Times New Roman" pitchFamily="18" charset="0"/>
              </a:rPr>
              <a:t>viết </a:t>
            </a:r>
            <a:r>
              <a:rPr lang="en-US" altLang="vi-VN" sz="4800" b="1" dirty="0" err="1" smtClean="0">
                <a:solidFill>
                  <a:srgbClr val="FF0000"/>
                </a:solidFill>
                <a:latin typeface="Times New Roman" pitchFamily="18" charset="0"/>
              </a:rPr>
              <a:t>chữ</a:t>
            </a:r>
            <a:r>
              <a:rPr lang="en-US" altLang="vi-VN" sz="4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latin typeface="Times New Roman" pitchFamily="18" charset="0"/>
              </a:rPr>
              <a:t>cái</a:t>
            </a:r>
            <a:r>
              <a:rPr lang="en-US" altLang="vi-VN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altLang="vi-VN" sz="48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en-US" altLang="vi-VN" sz="4800" b="1" dirty="0" err="1" smtClean="0">
                <a:solidFill>
                  <a:srgbClr val="FF0000"/>
                </a:solidFill>
                <a:latin typeface="Times New Roman" pitchFamily="18" charset="0"/>
              </a:rPr>
              <a:t>đặt</a:t>
            </a:r>
            <a:r>
              <a:rPr lang="en-US" altLang="vi-VN" sz="4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latin typeface="Times New Roman" pitchFamily="18" charset="0"/>
              </a:rPr>
              <a:t>trước</a:t>
            </a:r>
            <a:r>
              <a:rPr lang="en-US" altLang="vi-VN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latin typeface="Times New Roman" pitchFamily="18" charset="0"/>
              </a:rPr>
              <a:t>đáp</a:t>
            </a:r>
            <a:r>
              <a:rPr lang="en-US" altLang="vi-VN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4800" b="1" err="1">
                <a:solidFill>
                  <a:srgbClr val="FF0000"/>
                </a:solidFill>
                <a:latin typeface="Times New Roman" pitchFamily="18" charset="0"/>
              </a:rPr>
              <a:t>án</a:t>
            </a:r>
            <a:r>
              <a:rPr lang="en-US" altLang="vi-VN" sz="48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4800" b="1" smtClean="0">
                <a:solidFill>
                  <a:srgbClr val="FF0000"/>
                </a:solidFill>
                <a:latin typeface="Times New Roman" pitchFamily="18" charset="0"/>
              </a:rPr>
              <a:t>đúng vào bảng con</a:t>
            </a:r>
            <a:endParaRPr lang="en-US" altLang="vi-VN" sz="4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0551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</TotalTime>
  <Words>323</Words>
  <Application>Microsoft Office PowerPoint</Application>
  <PresentationFormat>Widescreen</PresentationFormat>
  <Paragraphs>100</Paragraphs>
  <Slides>15</Slides>
  <Notes>9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等线</vt:lpstr>
      <vt:lpstr>Times New Roman</vt:lpstr>
      <vt:lpstr>VNI-Present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Thu Nguyet</cp:lastModifiedBy>
  <cp:revision>78</cp:revision>
  <dcterms:created xsi:type="dcterms:W3CDTF">2022-10-10T03:39:12Z</dcterms:created>
  <dcterms:modified xsi:type="dcterms:W3CDTF">2024-08-28T10:38:36Z</dcterms:modified>
</cp:coreProperties>
</file>