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1" r:id="rId4"/>
  </p:sldMasterIdLst>
  <p:notesMasterIdLst>
    <p:notesMasterId r:id="rId24"/>
  </p:notesMasterIdLst>
  <p:sldIdLst>
    <p:sldId id="257" r:id="rId5"/>
    <p:sldId id="265" r:id="rId6"/>
    <p:sldId id="309" r:id="rId7"/>
    <p:sldId id="256" r:id="rId8"/>
    <p:sldId id="312" r:id="rId9"/>
    <p:sldId id="311" r:id="rId10"/>
    <p:sldId id="310" r:id="rId11"/>
    <p:sldId id="313" r:id="rId12"/>
    <p:sldId id="314" r:id="rId13"/>
    <p:sldId id="324" r:id="rId14"/>
    <p:sldId id="325" r:id="rId15"/>
    <p:sldId id="326" r:id="rId16"/>
    <p:sldId id="328" r:id="rId17"/>
    <p:sldId id="329" r:id="rId18"/>
    <p:sldId id="322" r:id="rId19"/>
    <p:sldId id="327" r:id="rId20"/>
    <p:sldId id="330" r:id="rId21"/>
    <p:sldId id="331"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330D-8263-4F71-8F26-BD0F8B16DA88}" type="datetimeFigureOut">
              <a:rPr lang="en-US" smtClean="0"/>
              <a:t>30/8/2024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D9730-D052-4AED-BC00-6A4EEC3446B3}" type="slidenum">
              <a:rPr lang="en-US" smtClean="0"/>
              <a:t>‹#›</a:t>
            </a:fld>
            <a:endParaRPr lang="en-US"/>
          </a:p>
        </p:txBody>
      </p:sp>
    </p:spTree>
    <p:extLst>
      <p:ext uri="{BB962C8B-B14F-4D97-AF65-F5344CB8AC3E}">
        <p14:creationId xmlns:p14="http://schemas.microsoft.com/office/powerpoint/2010/main" val="389159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45F92F-2EFD-6F0E-E53E-25FBB527C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A100FE-4F6D-1CDF-FBDB-EA685796A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31A8B06-009E-AAB1-C64D-9A39490266C2}"/>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5" name="Footer Placeholder 4">
            <a:extLst>
              <a:ext uri="{FF2B5EF4-FFF2-40B4-BE49-F238E27FC236}">
                <a16:creationId xmlns:a16="http://schemas.microsoft.com/office/drawing/2014/main" xmlns="" id="{03ED3CE6-2A37-3E9A-EF14-1CD89F47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23A0154-50F8-E817-83C4-FD8C5E7D4EA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93737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9795D2-A4AA-26A0-85AC-488BDC93F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706ED7C-BC61-B290-0222-9659DA037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896A3E-797C-2AD6-95CD-D68873C28257}"/>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5" name="Footer Placeholder 4">
            <a:extLst>
              <a:ext uri="{FF2B5EF4-FFF2-40B4-BE49-F238E27FC236}">
                <a16:creationId xmlns:a16="http://schemas.microsoft.com/office/drawing/2014/main" xmlns="" id="{54060D89-FC38-AE61-0FB2-9FC41BF2E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F80632-B046-DF29-3BB3-A1BBBDAE431B}"/>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42083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4A61693-08AE-F813-F061-C943ACC9BF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BDC9D5-27A4-FD05-84FC-F63FF58F4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06CC1C-9911-8CF5-B5D9-92BAA43C6F2E}"/>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5" name="Footer Placeholder 4">
            <a:extLst>
              <a:ext uri="{FF2B5EF4-FFF2-40B4-BE49-F238E27FC236}">
                <a16:creationId xmlns:a16="http://schemas.microsoft.com/office/drawing/2014/main" xmlns="" id="{E7689E97-15F5-2A96-2A1F-8DADF7F5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6DAA12-A7A0-9DDD-33A8-D4C9CC5ADEF5}"/>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80240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30/8/2024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xmlns=""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5613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xmlns=""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093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0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30/8/2024</a:t>
            </a:fld>
            <a:endParaRPr lang="en-US"/>
          </a:p>
        </p:txBody>
      </p:sp>
      <p:sp>
        <p:nvSpPr>
          <p:cNvPr id="6" name="Footer Placeholder 5">
            <a:extLst>
              <a:ext uri="{FF2B5EF4-FFF2-40B4-BE49-F238E27FC236}">
                <a16:creationId xmlns:a16="http://schemas.microsoft.com/office/drawing/2014/main" xmlns=""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94128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30/8/2024</a:t>
            </a:fld>
            <a:endParaRPr lang="en-US"/>
          </a:p>
        </p:txBody>
      </p:sp>
      <p:sp>
        <p:nvSpPr>
          <p:cNvPr id="8" name="Footer Placeholder 7">
            <a:extLst>
              <a:ext uri="{FF2B5EF4-FFF2-40B4-BE49-F238E27FC236}">
                <a16:creationId xmlns:a16="http://schemas.microsoft.com/office/drawing/2014/main" xmlns=""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5258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30/8/2024</a:t>
            </a:fld>
            <a:endParaRPr lang="en-US"/>
          </a:p>
        </p:txBody>
      </p:sp>
      <p:sp>
        <p:nvSpPr>
          <p:cNvPr id="4" name="Footer Placeholder 3">
            <a:extLst>
              <a:ext uri="{FF2B5EF4-FFF2-40B4-BE49-F238E27FC236}">
                <a16:creationId xmlns:a16="http://schemas.microsoft.com/office/drawing/2014/main" xmlns=""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5640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75163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30/8/2024</a:t>
            </a:fld>
            <a:endParaRPr lang="en-US"/>
          </a:p>
        </p:txBody>
      </p:sp>
      <p:sp>
        <p:nvSpPr>
          <p:cNvPr id="6" name="Footer Placeholder 5">
            <a:extLst>
              <a:ext uri="{FF2B5EF4-FFF2-40B4-BE49-F238E27FC236}">
                <a16:creationId xmlns:a16="http://schemas.microsoft.com/office/drawing/2014/main" xmlns=""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5703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AF91D7-C27D-D417-CB35-9774C127A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B3F52E8-43D3-E719-B4F4-B12E208C1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7B7D32-9C57-929D-12EA-546AE9435EB4}"/>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5" name="Footer Placeholder 4">
            <a:extLst>
              <a:ext uri="{FF2B5EF4-FFF2-40B4-BE49-F238E27FC236}">
                <a16:creationId xmlns:a16="http://schemas.microsoft.com/office/drawing/2014/main" xmlns="" id="{B05D544A-676E-65AB-75F1-FE9332C2D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F3EEF3-6F83-28CC-0F7E-A367A79EF5DE}"/>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05709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30/8/2024</a:t>
            </a:fld>
            <a:endParaRPr lang="en-US"/>
          </a:p>
        </p:txBody>
      </p:sp>
      <p:sp>
        <p:nvSpPr>
          <p:cNvPr id="6" name="Footer Placeholder 5">
            <a:extLst>
              <a:ext uri="{FF2B5EF4-FFF2-40B4-BE49-F238E27FC236}">
                <a16:creationId xmlns:a16="http://schemas.microsoft.com/office/drawing/2014/main" xmlns=""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93503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30/8/2024</a:t>
            </a:fld>
            <a:endParaRPr lang="en-US"/>
          </a:p>
        </p:txBody>
      </p:sp>
      <p:sp>
        <p:nvSpPr>
          <p:cNvPr id="5" name="Footer Placeholder 4">
            <a:extLst>
              <a:ext uri="{FF2B5EF4-FFF2-40B4-BE49-F238E27FC236}">
                <a16:creationId xmlns:a16="http://schemas.microsoft.com/office/drawing/2014/main" xmlns=""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69356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30/8/2024</a:t>
            </a:fld>
            <a:endParaRPr lang="en-US"/>
          </a:p>
        </p:txBody>
      </p:sp>
      <p:sp>
        <p:nvSpPr>
          <p:cNvPr id="5" name="Footer Placeholder 4">
            <a:extLst>
              <a:ext uri="{FF2B5EF4-FFF2-40B4-BE49-F238E27FC236}">
                <a16:creationId xmlns:a16="http://schemas.microsoft.com/office/drawing/2014/main" xmlns=""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147439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95221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19757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611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29447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9662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9453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99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912E4-460C-3209-1FEF-905EE1ECC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8B62E0B-227B-E5D1-2E37-8EC5E5690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D024773-2FDE-D4F4-4D9E-5C1153DBDEAF}"/>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5" name="Footer Placeholder 4">
            <a:extLst>
              <a:ext uri="{FF2B5EF4-FFF2-40B4-BE49-F238E27FC236}">
                <a16:creationId xmlns:a16="http://schemas.microsoft.com/office/drawing/2014/main" xmlns="" id="{61F48E5B-4A10-BD15-8A2F-890B0445F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12FF32-2C14-17EF-D4E4-41597CB952B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469427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326220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939149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375391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467238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17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E9809-B471-DD8F-E040-F9D915A34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467BAC-8904-A2FD-E204-DFE7AC7C9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4F7E905-7053-8960-F1C5-8E16F788F05C}"/>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5" name="Footer Placeholder 4">
            <a:extLst>
              <a:ext uri="{FF2B5EF4-FFF2-40B4-BE49-F238E27FC236}">
                <a16:creationId xmlns:a16="http://schemas.microsoft.com/office/drawing/2014/main" xmlns="" id="{BDFEB56C-1BBC-861B-107C-ED2D64BA3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D3E97D-6F80-076B-B19A-CFCAE7524D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470357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DDEAFC-DC55-384B-D7B8-BE6D4D990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6B05AC0-7FBB-477A-F627-3EDC00921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07092C-8160-DFBC-FCFE-8BC1C5277907}"/>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5" name="Footer Placeholder 4">
            <a:extLst>
              <a:ext uri="{FF2B5EF4-FFF2-40B4-BE49-F238E27FC236}">
                <a16:creationId xmlns:a16="http://schemas.microsoft.com/office/drawing/2014/main" xmlns="" id="{046D2FFA-70F8-4688-AA1C-7A401F179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D9D3B2-519D-2574-FE56-B6243FDECCD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200493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6B966-34A7-30A9-8E64-BB6B9D769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233CBE7-99F8-BFD4-6A7E-539CBD350F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A0FDEE-B987-4E7C-F41F-4C791B312C9F}"/>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5" name="Footer Placeholder 4">
            <a:extLst>
              <a:ext uri="{FF2B5EF4-FFF2-40B4-BE49-F238E27FC236}">
                <a16:creationId xmlns:a16="http://schemas.microsoft.com/office/drawing/2014/main" xmlns="" id="{B4026863-0641-9B06-0F58-84658D5F1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ECF7A1-A60F-33D6-EE06-0C677F7332F3}"/>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522965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679B6-FE2D-7717-ADD4-C686F2C9C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FFA6F38-F388-A552-846B-19EEE18C8E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E323BD8-D769-F34F-3D7A-E0406BAC7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007215-38F8-6519-5D0C-2B2B729EA9B8}"/>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6" name="Footer Placeholder 5">
            <a:extLst>
              <a:ext uri="{FF2B5EF4-FFF2-40B4-BE49-F238E27FC236}">
                <a16:creationId xmlns:a16="http://schemas.microsoft.com/office/drawing/2014/main" xmlns="" id="{8C940670-EB8F-FCB1-76E1-DB12D9BC6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1715BC-7798-7E57-0062-7C029863F8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60387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ABCAE7-DBEC-6B81-D533-14BC0D8439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3C26A0-6DE2-C2A7-96BE-E086087DF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C9ECB98-6C8A-D119-B09B-A04CF050AE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642FAFB-C543-D06A-0448-7DD61EF6A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DA6F17-C969-465A-5F0E-00BACBAF5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BC027F-3FBE-CBEC-6269-4B4933F60A9A}"/>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8" name="Footer Placeholder 7">
            <a:extLst>
              <a:ext uri="{FF2B5EF4-FFF2-40B4-BE49-F238E27FC236}">
                <a16:creationId xmlns:a16="http://schemas.microsoft.com/office/drawing/2014/main" xmlns="" id="{6D807323-E1F2-921E-2520-7EF92A0B5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AF96088-3064-AF34-1D1D-2CFB5D311F02}"/>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89840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33882-7E43-2921-EC5B-732B064AB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6498846-62BE-1CC3-D94C-5DB698D19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EF666B1-011E-58C6-E509-9C0DD90BEB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4EDF616-322B-3EB8-8117-ABFCB9DFA9CE}"/>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6" name="Footer Placeholder 5">
            <a:extLst>
              <a:ext uri="{FF2B5EF4-FFF2-40B4-BE49-F238E27FC236}">
                <a16:creationId xmlns:a16="http://schemas.microsoft.com/office/drawing/2014/main" xmlns="" id="{7CAB01CE-AF82-20B3-11AD-83780F23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D83FD09-6F48-7088-33CE-FD19EAF206CF}"/>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37189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994D78-A777-8EF8-361B-1BD09ABFC3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8D378D2-7E52-0F2D-C222-C3D839349762}"/>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4" name="Footer Placeholder 3">
            <a:extLst>
              <a:ext uri="{FF2B5EF4-FFF2-40B4-BE49-F238E27FC236}">
                <a16:creationId xmlns:a16="http://schemas.microsoft.com/office/drawing/2014/main" xmlns="" id="{D988CA79-3E68-DEC5-1252-074626584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EC07386-E652-D1E0-98E0-F6CD0649E74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10980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25EFB33-53D6-E61D-64BE-152DD6E68514}"/>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3" name="Footer Placeholder 2">
            <a:extLst>
              <a:ext uri="{FF2B5EF4-FFF2-40B4-BE49-F238E27FC236}">
                <a16:creationId xmlns:a16="http://schemas.microsoft.com/office/drawing/2014/main" xmlns="" id="{A29B11CA-8307-A779-F4FB-FA9616D941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298B804-2A19-C2B5-2A28-D2BD0191C790}"/>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081541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D364A1-A0E4-FCC2-34DD-55D6139F2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01CFC69-CF00-456A-D282-27C6229D6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1AD41F-FDB3-6533-0C26-8CF9C9030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624CA2-5EDE-28BE-8545-4DE9F73622D1}"/>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6" name="Footer Placeholder 5">
            <a:extLst>
              <a:ext uri="{FF2B5EF4-FFF2-40B4-BE49-F238E27FC236}">
                <a16:creationId xmlns:a16="http://schemas.microsoft.com/office/drawing/2014/main" xmlns="" id="{8D4E370F-6195-7B55-656F-EF501CE92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DAF387C-DA3D-4D77-C36D-7C6CAB25F20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152758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487828-21BB-B29B-75CA-6E2F4923C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9D43F39-D1C7-4213-AEE2-ECC320A11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A65789C-03F7-6E13-5A22-CFD210E82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972B8B-1EE3-3E4F-52E8-A983273D7946}"/>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6" name="Footer Placeholder 5">
            <a:extLst>
              <a:ext uri="{FF2B5EF4-FFF2-40B4-BE49-F238E27FC236}">
                <a16:creationId xmlns:a16="http://schemas.microsoft.com/office/drawing/2014/main" xmlns="" id="{A2D9C8F0-3618-0DBA-DBF2-65A68F44D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66CFBDD-333D-54E9-A09F-6EADB813192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9768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FB2B44-FA73-CDB5-2BFC-DE4A0EE6AB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90D68B8-A3E3-B1AA-B2EF-85F4E1269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9229DB-C6CC-D4E2-1002-D992EFC58D3A}"/>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5" name="Footer Placeholder 4">
            <a:extLst>
              <a:ext uri="{FF2B5EF4-FFF2-40B4-BE49-F238E27FC236}">
                <a16:creationId xmlns:a16="http://schemas.microsoft.com/office/drawing/2014/main" xmlns="" id="{232F424B-9618-2A93-9057-7640609D6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1357C8-F459-2081-7DE2-F0554DBA689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05737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27D041-345A-9ADE-3FEC-1312C1587B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443C1D1-D24F-4B0A-563B-BDFF613317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6E91B5-2F37-AB26-5ED2-467620018C8F}"/>
              </a:ext>
            </a:extLst>
          </p:cNvPr>
          <p:cNvSpPr>
            <a:spLocks noGrp="1"/>
          </p:cNvSpPr>
          <p:nvPr>
            <p:ph type="dt" sz="half" idx="10"/>
          </p:nvPr>
        </p:nvSpPr>
        <p:spPr/>
        <p:txBody>
          <a:bodyPr/>
          <a:lstStyle/>
          <a:p>
            <a:fld id="{95BA256C-9081-4C76-932D-FB88B5F51E15}" type="datetimeFigureOut">
              <a:rPr lang="en-US" smtClean="0"/>
              <a:t>30/8/2024</a:t>
            </a:fld>
            <a:endParaRPr lang="en-US"/>
          </a:p>
        </p:txBody>
      </p:sp>
      <p:sp>
        <p:nvSpPr>
          <p:cNvPr id="5" name="Footer Placeholder 4">
            <a:extLst>
              <a:ext uri="{FF2B5EF4-FFF2-40B4-BE49-F238E27FC236}">
                <a16:creationId xmlns:a16="http://schemas.microsoft.com/office/drawing/2014/main" xmlns="" id="{D10470B0-6500-8B58-F6C1-47C2EA518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052BC7-5EC2-E0EA-CB93-590F55CA76E8}"/>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261009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46A4D-3FE3-AC1E-7F67-90908F8AE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E3D3C90-195B-EAA5-721B-A44EBD7BE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44B2AE-75CD-8410-8E92-C6EBCFF3E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A104A70-F74A-18C2-BCD9-00EE97B4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3A2569-CB59-E799-BEE3-21C1824B1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0F8FBF5-432F-E56B-4198-CEA1BD5F7123}"/>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8" name="Footer Placeholder 7">
            <a:extLst>
              <a:ext uri="{FF2B5EF4-FFF2-40B4-BE49-F238E27FC236}">
                <a16:creationId xmlns:a16="http://schemas.microsoft.com/office/drawing/2014/main" xmlns="" id="{414035B2-6A33-6419-C559-237AC1D63E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E8562AA-A5CA-61BB-99BD-2F09EAB5C267}"/>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7156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00C147-03C8-39CE-EB76-5F3A75318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262405F-6DE9-7AD8-CEE6-2EBC238C30D1}"/>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4" name="Footer Placeholder 3">
            <a:extLst>
              <a:ext uri="{FF2B5EF4-FFF2-40B4-BE49-F238E27FC236}">
                <a16:creationId xmlns:a16="http://schemas.microsoft.com/office/drawing/2014/main" xmlns="" id="{E92FABAF-C44B-6229-60F6-BC33E5700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3F66FF-CEAD-6929-3860-B02BB4041FD2}"/>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2784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2719C16-FDB2-9BE8-27AF-F764F597D1BD}"/>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3" name="Footer Placeholder 2">
            <a:extLst>
              <a:ext uri="{FF2B5EF4-FFF2-40B4-BE49-F238E27FC236}">
                <a16:creationId xmlns:a16="http://schemas.microsoft.com/office/drawing/2014/main" xmlns="" id="{AC85A44D-3569-7068-FAC2-B9CD759E84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03A411C-4397-6716-A503-F6805717AA9C}"/>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14823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BDDBA3-BF2A-F1EE-C82D-7A51F2DD5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A0B929E-424B-3A7C-3222-0637D8E37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42642BD-0788-57BD-A754-78215E394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2C92F8-3750-472D-C677-61D4DC131BAE}"/>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6" name="Footer Placeholder 5">
            <a:extLst>
              <a:ext uri="{FF2B5EF4-FFF2-40B4-BE49-F238E27FC236}">
                <a16:creationId xmlns:a16="http://schemas.microsoft.com/office/drawing/2014/main" xmlns="" id="{529A0D5D-30E3-5A07-3015-8669D9715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448D004-D380-C1C2-ECBE-179462C93B1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4430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3CF45B-D428-1E95-D195-F23173BD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6F8F756-10D4-E2B2-0446-A7D74EEAE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04D2CC7-4EE4-A8D3-06F8-FF3A42906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E3EBEE-30B1-114A-1BD5-94C41C523648}"/>
              </a:ext>
            </a:extLst>
          </p:cNvPr>
          <p:cNvSpPr>
            <a:spLocks noGrp="1"/>
          </p:cNvSpPr>
          <p:nvPr>
            <p:ph type="dt" sz="half" idx="10"/>
          </p:nvPr>
        </p:nvSpPr>
        <p:spPr/>
        <p:txBody>
          <a:bodyPr/>
          <a:lstStyle/>
          <a:p>
            <a:fld id="{B24D013A-6DDD-4F86-9CDD-09655C043FD6}" type="datetimeFigureOut">
              <a:rPr lang="en-US" smtClean="0"/>
              <a:t>30/8/2024</a:t>
            </a:fld>
            <a:endParaRPr lang="en-US"/>
          </a:p>
        </p:txBody>
      </p:sp>
      <p:sp>
        <p:nvSpPr>
          <p:cNvPr id="6" name="Footer Placeholder 5">
            <a:extLst>
              <a:ext uri="{FF2B5EF4-FFF2-40B4-BE49-F238E27FC236}">
                <a16:creationId xmlns:a16="http://schemas.microsoft.com/office/drawing/2014/main" xmlns="" id="{E0E548D7-55EC-A530-8EC0-30AB4C695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20E746-9204-CF27-4D29-FFE17864CA8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7992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DD8F1DC-2864-6C18-15A0-4AA855BDD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6C43E09-C32F-E4E0-7535-510CF384E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0BD8D1-FF23-F96D-E342-305CD1D92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D013A-6DDD-4F86-9CDD-09655C043FD6}" type="datetimeFigureOut">
              <a:rPr lang="en-US" smtClean="0"/>
              <a:t>30/8/2024</a:t>
            </a:fld>
            <a:endParaRPr lang="en-US"/>
          </a:p>
        </p:txBody>
      </p:sp>
      <p:sp>
        <p:nvSpPr>
          <p:cNvPr id="5" name="Footer Placeholder 4">
            <a:extLst>
              <a:ext uri="{FF2B5EF4-FFF2-40B4-BE49-F238E27FC236}">
                <a16:creationId xmlns:a16="http://schemas.microsoft.com/office/drawing/2014/main" xmlns="" id="{3695372F-DC38-C026-B6E3-8F8A43FF9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25994D6-9653-4D67-F0B7-1125DF541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9641D-481C-48AD-A9C7-E046F4309CD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E49DE757-951A-2AA0-C228-D98A579158E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66851" y="209550"/>
            <a:ext cx="1247775" cy="124777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xmlns="" id="{361B71CA-9227-96E9-4F82-282803BE1D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37107" y="8246645"/>
            <a:ext cx="1247775" cy="1247775"/>
          </a:xfrm>
          <a:prstGeom prst="rect">
            <a:avLst/>
          </a:prstGeom>
        </p:spPr>
      </p:pic>
    </p:spTree>
    <p:extLst>
      <p:ext uri="{BB962C8B-B14F-4D97-AF65-F5344CB8AC3E}">
        <p14:creationId xmlns:p14="http://schemas.microsoft.com/office/powerpoint/2010/main" val="216072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95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118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1C1B709-358A-41C8-50CE-D1B1CBD52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771B5FD-C3E9-6EF7-2E37-47B8907D4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EA811E-7F48-2FEA-070F-84D9F1B9BB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A256C-9081-4C76-932D-FB88B5F51E15}" type="datetimeFigureOut">
              <a:rPr lang="en-US" smtClean="0"/>
              <a:t>30/8/2024</a:t>
            </a:fld>
            <a:endParaRPr lang="en-US"/>
          </a:p>
        </p:txBody>
      </p:sp>
      <p:sp>
        <p:nvSpPr>
          <p:cNvPr id="5" name="Footer Placeholder 4">
            <a:extLst>
              <a:ext uri="{FF2B5EF4-FFF2-40B4-BE49-F238E27FC236}">
                <a16:creationId xmlns:a16="http://schemas.microsoft.com/office/drawing/2014/main" xmlns="" id="{E347EF2B-F9FB-2781-58F7-284564C41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651187D-8865-F39A-115F-039C2ECB8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2EBA8-7F7C-4A95-9922-2CC38D21654A}" type="slidenum">
              <a:rPr lang="en-US" smtClean="0"/>
              <a:t>‹#›</a:t>
            </a:fld>
            <a:endParaRPr lang="en-US"/>
          </a:p>
        </p:txBody>
      </p:sp>
    </p:spTree>
    <p:extLst>
      <p:ext uri="{BB962C8B-B14F-4D97-AF65-F5344CB8AC3E}">
        <p14:creationId xmlns:p14="http://schemas.microsoft.com/office/powerpoint/2010/main" val="26021512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5.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1380A1-2FD8-849F-D679-7F48387AF85D}"/>
              </a:ext>
            </a:extLst>
          </p:cNvPr>
          <p:cNvSpPr txBox="1"/>
          <p:nvPr/>
        </p:nvSpPr>
        <p:spPr>
          <a:xfrm>
            <a:off x="2453011" y="167490"/>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noProof="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 Ba </a:t>
            </a:r>
            <a:r>
              <a:rPr kumimoji="0" lang="en-US" sz="3200" b="1"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noProof="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 12 </a:t>
            </a:r>
            <a:r>
              <a:rPr kumimoji="0" lang="en-US" sz="3200" b="1"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noProof="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 03 </a:t>
            </a:r>
            <a:r>
              <a:rPr kumimoji="0" lang="en-US" sz="3200" b="1"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lang="en-US" sz="3200" b="1">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smtClean="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2024</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E3FAC606-9257-0FC8-9477-81F79D114071}"/>
              </a:ext>
            </a:extLst>
          </p:cNvPr>
          <p:cNvPicPr>
            <a:picLocks noChangeAspect="1"/>
          </p:cNvPicPr>
          <p:nvPr/>
        </p:nvPicPr>
        <p:blipFill>
          <a:blip r:embed="rId3"/>
          <a:stretch>
            <a:fillRect/>
          </a:stretch>
        </p:blipFill>
        <p:spPr>
          <a:xfrm>
            <a:off x="4052902" y="785199"/>
            <a:ext cx="4048095" cy="963251"/>
          </a:xfrm>
          <a:prstGeom prst="rect">
            <a:avLst/>
          </a:prstGeom>
        </p:spPr>
      </p:pic>
      <p:pic>
        <p:nvPicPr>
          <p:cNvPr id="4" name="Picture 3">
            <a:extLst>
              <a:ext uri="{FF2B5EF4-FFF2-40B4-BE49-F238E27FC236}">
                <a16:creationId xmlns:a16="http://schemas.microsoft.com/office/drawing/2014/main" xmlns="" id="{A7926FEF-32DE-65E7-AA3B-DE4074204AF5}"/>
              </a:ext>
            </a:extLst>
          </p:cNvPr>
          <p:cNvPicPr>
            <a:picLocks noChangeAspect="1"/>
          </p:cNvPicPr>
          <p:nvPr/>
        </p:nvPicPr>
        <p:blipFill>
          <a:blip r:embed="rId4"/>
          <a:stretch>
            <a:fillRect/>
          </a:stretch>
        </p:blipFill>
        <p:spPr>
          <a:xfrm>
            <a:off x="0" y="-482466"/>
            <a:ext cx="2755631" cy="2755631"/>
          </a:xfrm>
          <a:prstGeom prst="rect">
            <a:avLst/>
          </a:prstGeom>
        </p:spPr>
      </p:pic>
      <p:pic>
        <p:nvPicPr>
          <p:cNvPr id="10" name="Picture 9">
            <a:extLst>
              <a:ext uri="{FF2B5EF4-FFF2-40B4-BE49-F238E27FC236}">
                <a16:creationId xmlns:a16="http://schemas.microsoft.com/office/drawing/2014/main" xmlns="" id="{ED64FAC4-4C0E-5CE3-CCE2-8B045EC1343D}"/>
              </a:ext>
            </a:extLst>
          </p:cNvPr>
          <p:cNvPicPr>
            <a:picLocks noChangeAspect="1"/>
          </p:cNvPicPr>
          <p:nvPr/>
        </p:nvPicPr>
        <p:blipFill>
          <a:blip r:embed="rId5"/>
          <a:stretch>
            <a:fillRect/>
          </a:stretch>
        </p:blipFill>
        <p:spPr>
          <a:xfrm>
            <a:off x="875844" y="1724286"/>
            <a:ext cx="10516511" cy="2761727"/>
          </a:xfrm>
          <a:prstGeom prst="rect">
            <a:avLst/>
          </a:prstGeom>
        </p:spPr>
      </p:pic>
    </p:spTree>
    <p:extLst>
      <p:ext uri="{BB962C8B-B14F-4D97-AF65-F5344CB8AC3E}">
        <p14:creationId xmlns:p14="http://schemas.microsoft.com/office/powerpoint/2010/main" val="312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2997614" y="154276"/>
            <a:ext cx="6632161" cy="64698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Nhà ở và nhà sinh hoạt cộng đồng: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xmlns="" id="{CC32532F-4630-EFD5-9DBA-F97326D2AFBA}"/>
              </a:ext>
            </a:extLst>
          </p:cNvPr>
          <p:cNvSpPr txBox="1"/>
          <p:nvPr/>
        </p:nvSpPr>
        <p:spPr>
          <a:xfrm>
            <a:off x="438150" y="1181995"/>
            <a:ext cx="5619749"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Đồng bào Tây Nguyên thường ở trong những ngôi nhà sàn làm bằng các vật liệu truyền thống như: gỗ, tre, nứa, lá...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xmlns="" id="{3E591459-105A-B3C6-EB13-C8D7BE45CC25}"/>
              </a:ext>
            </a:extLst>
          </p:cNvPr>
          <p:cNvSpPr txBox="1"/>
          <p:nvPr/>
        </p:nvSpPr>
        <p:spPr>
          <a:xfrm>
            <a:off x="390525" y="3562769"/>
            <a:ext cx="5619749" cy="296251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Mỗi buôn làng có một ngôi nhà chung được xây dựng ở trung tâm buôn làng, ví dụ như: nhà Rông của người Ba Na, Gia Rai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Dài của người Ê Đê,....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9" name="Picture 8">
            <a:extLst>
              <a:ext uri="{FF2B5EF4-FFF2-40B4-BE49-F238E27FC236}">
                <a16:creationId xmlns:a16="http://schemas.microsoft.com/office/drawing/2014/main" xmlns="" id="{D3EA339A-BD5D-8BDC-83BA-4FD2F23C1DA0}"/>
              </a:ext>
            </a:extLst>
          </p:cNvPr>
          <p:cNvPicPr>
            <a:picLocks noChangeAspect="1"/>
          </p:cNvPicPr>
          <p:nvPr/>
        </p:nvPicPr>
        <p:blipFill>
          <a:blip r:embed="rId3"/>
          <a:stretch>
            <a:fillRect/>
          </a:stretch>
        </p:blipFill>
        <p:spPr>
          <a:xfrm>
            <a:off x="6996113" y="1147763"/>
            <a:ext cx="3271838" cy="2810766"/>
          </a:xfrm>
          <a:prstGeom prst="rect">
            <a:avLst/>
          </a:prstGeom>
        </p:spPr>
      </p:pic>
      <p:pic>
        <p:nvPicPr>
          <p:cNvPr id="11" name="Picture 10">
            <a:extLst>
              <a:ext uri="{FF2B5EF4-FFF2-40B4-BE49-F238E27FC236}">
                <a16:creationId xmlns:a16="http://schemas.microsoft.com/office/drawing/2014/main" xmlns="" id="{18C0ED7C-2B5E-8109-833F-1765DFE214A4}"/>
              </a:ext>
            </a:extLst>
          </p:cNvPr>
          <p:cNvPicPr>
            <a:picLocks noChangeAspect="1"/>
          </p:cNvPicPr>
          <p:nvPr/>
        </p:nvPicPr>
        <p:blipFill>
          <a:blip r:embed="rId4"/>
          <a:stretch>
            <a:fillRect/>
          </a:stretch>
        </p:blipFill>
        <p:spPr>
          <a:xfrm>
            <a:off x="6353175" y="4062412"/>
            <a:ext cx="4867276" cy="2433638"/>
          </a:xfrm>
          <a:prstGeom prst="rect">
            <a:avLst/>
          </a:prstGeom>
        </p:spPr>
      </p:pic>
    </p:spTree>
    <p:extLst>
      <p:ext uri="{BB962C8B-B14F-4D97-AF65-F5344CB8AC3E}">
        <p14:creationId xmlns:p14="http://schemas.microsoft.com/office/powerpoint/2010/main" val="35185780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4150140" y="78076"/>
            <a:ext cx="3784186"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Trang phục: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xmlns="" id="{CC32532F-4630-EFD5-9DBA-F97326D2AFBA}"/>
              </a:ext>
            </a:extLst>
          </p:cNvPr>
          <p:cNvSpPr txBox="1"/>
          <p:nvPr/>
        </p:nvSpPr>
        <p:spPr>
          <a:xfrm>
            <a:off x="561975" y="1382020"/>
            <a:ext cx="601980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Trang phục truyền thống của đồng bào Tây Nguyên được may bằng vải thổ cẩm, trang trí các loại hoa văn màu sắc sặc sỡ.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xmlns=""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Đàn ông thường đóng khố, ở trần, trời lạnh thì khoác thêm tấm choàng. Phụ nữ mặc áo chui đầu, váy tấm,....</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xmlns="" id="{4B84C9EF-47B5-4D88-B41E-2810EE98D32B}"/>
              </a:ext>
            </a:extLst>
          </p:cNvPr>
          <p:cNvPicPr>
            <a:picLocks noChangeAspect="1"/>
          </p:cNvPicPr>
          <p:nvPr/>
        </p:nvPicPr>
        <p:blipFill>
          <a:blip r:embed="rId3"/>
          <a:stretch>
            <a:fillRect/>
          </a:stretch>
        </p:blipFill>
        <p:spPr>
          <a:xfrm>
            <a:off x="7386637" y="1171574"/>
            <a:ext cx="3233738" cy="2523893"/>
          </a:xfrm>
          <a:prstGeom prst="rect">
            <a:avLst/>
          </a:prstGeom>
        </p:spPr>
      </p:pic>
      <p:pic>
        <p:nvPicPr>
          <p:cNvPr id="5" name="Picture 4">
            <a:extLst>
              <a:ext uri="{FF2B5EF4-FFF2-40B4-BE49-F238E27FC236}">
                <a16:creationId xmlns:a16="http://schemas.microsoft.com/office/drawing/2014/main" xmlns="" id="{F797CCCC-7738-A014-2A18-7B26DDAC3A7A}"/>
              </a:ext>
            </a:extLst>
          </p:cNvPr>
          <p:cNvPicPr>
            <a:picLocks noChangeAspect="1"/>
          </p:cNvPicPr>
          <p:nvPr/>
        </p:nvPicPr>
        <p:blipFill>
          <a:blip r:embed="rId4"/>
          <a:stretch>
            <a:fillRect/>
          </a:stretch>
        </p:blipFill>
        <p:spPr>
          <a:xfrm>
            <a:off x="7367587" y="3890962"/>
            <a:ext cx="3271838" cy="2549938"/>
          </a:xfrm>
          <a:prstGeom prst="rect">
            <a:avLst/>
          </a:prstGeom>
        </p:spPr>
      </p:pic>
    </p:spTree>
    <p:extLst>
      <p:ext uri="{BB962C8B-B14F-4D97-AF65-F5344CB8AC3E}">
        <p14:creationId xmlns:p14="http://schemas.microsoft.com/office/powerpoint/2010/main" val="36354073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Lễ hội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xmlns="" id="{CC32532F-4630-EFD5-9DBA-F97326D2AFBA}"/>
              </a:ext>
            </a:extLst>
          </p:cNvPr>
          <p:cNvSpPr txBox="1"/>
          <p:nvPr/>
        </p:nvSpPr>
        <p:spPr>
          <a:xfrm>
            <a:off x="561975" y="1620383"/>
            <a:ext cx="60198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Lễ hội là một phần không thể thiếu trong đời sống tinh thần của các dân tộc ở Tây Nguyên.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xmlns=""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Ở Tây Nguyên có nhiều lễ hội đặc sắc, tiêu biểu như: lễ hội Cồng chiêng, lễ hội Đua voi, lễ Tạ ơn cha mẹ,…</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xmlns="" id="{AFE35D47-AAB5-0185-2823-B02500951877}"/>
              </a:ext>
            </a:extLst>
          </p:cNvPr>
          <p:cNvPicPr>
            <a:picLocks noChangeAspect="1"/>
          </p:cNvPicPr>
          <p:nvPr/>
        </p:nvPicPr>
        <p:blipFill>
          <a:blip r:embed="rId3"/>
          <a:stretch>
            <a:fillRect/>
          </a:stretch>
        </p:blipFill>
        <p:spPr>
          <a:xfrm>
            <a:off x="7467599" y="1204912"/>
            <a:ext cx="3438525" cy="2296358"/>
          </a:xfrm>
          <a:prstGeom prst="rect">
            <a:avLst/>
          </a:prstGeom>
        </p:spPr>
      </p:pic>
      <p:pic>
        <p:nvPicPr>
          <p:cNvPr id="9" name="Picture 8">
            <a:extLst>
              <a:ext uri="{FF2B5EF4-FFF2-40B4-BE49-F238E27FC236}">
                <a16:creationId xmlns:a16="http://schemas.microsoft.com/office/drawing/2014/main" xmlns="" id="{79E46399-558F-8500-4A69-7A779514B889}"/>
              </a:ext>
            </a:extLst>
          </p:cNvPr>
          <p:cNvPicPr>
            <a:picLocks noChangeAspect="1"/>
          </p:cNvPicPr>
          <p:nvPr/>
        </p:nvPicPr>
        <p:blipFill>
          <a:blip r:embed="rId4"/>
          <a:stretch>
            <a:fillRect/>
          </a:stretch>
        </p:blipFill>
        <p:spPr>
          <a:xfrm>
            <a:off x="7624762" y="3895724"/>
            <a:ext cx="3382947" cy="2390775"/>
          </a:xfrm>
          <a:prstGeom prst="rect">
            <a:avLst/>
          </a:prstGeom>
        </p:spPr>
      </p:pic>
    </p:spTree>
    <p:extLst>
      <p:ext uri="{BB962C8B-B14F-4D97-AF65-F5344CB8AC3E}">
        <p14:creationId xmlns:p14="http://schemas.microsoft.com/office/powerpoint/2010/main" val="2425734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xmlns="" id="{7FAFF7CB-65A4-F0E0-A018-F52F33234CA3}"/>
              </a:ext>
            </a:extLst>
          </p:cNvPr>
          <p:cNvSpPr txBox="1"/>
          <p:nvPr/>
        </p:nvSpPr>
        <p:spPr>
          <a:xfrm>
            <a:off x="3143251" y="1457325"/>
            <a:ext cx="5686424" cy="2708434"/>
          </a:xfrm>
          <a:prstGeom prst="rect">
            <a:avLst/>
          </a:prstGeom>
          <a:noFill/>
        </p:spPr>
        <p:txBody>
          <a:bodyPr wrap="square" rtlCol="0">
            <a:spAutoFit/>
          </a:bodyPr>
          <a:lstStyle/>
          <a:p>
            <a:pPr lvl="0" algn="just">
              <a:defRPr/>
            </a:pP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chỉ ra một số điểm giống và khác nhau về nhà ở và nhà sinh hoạt cộng đồng</a:t>
            </a:r>
            <a:r>
              <a:rPr lang="en-US"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a:t>
            </a: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trang phục của dân tộc vùng Tây Nguyên so với dân tộc em.</a:t>
            </a:r>
            <a:endPar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313128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So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sánh</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nhà</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ở</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xmlns="" id="{CC32532F-4630-EFD5-9DBA-F97326D2AFBA}"/>
              </a:ext>
            </a:extLst>
          </p:cNvPr>
          <p:cNvSpPr txBox="1"/>
          <p:nvPr/>
        </p:nvSpPr>
        <p:spPr>
          <a:xfrm>
            <a:off x="447675" y="1195329"/>
            <a:ext cx="6019800" cy="255389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vùng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Tây</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Nguyên</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 được xây dựng chủ yếu bằng các vật liệu như: cỏ tranh, tre, gỗ, lồ ô,... và được xây cất trên một khoảng đất rộng, nằm ngay tại khu vực</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Trung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tâm của buôn, làng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4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xmlns="" id="{3E591459-105A-B3C6-EB13-C8D7BE45CC25}"/>
              </a:ext>
            </a:extLst>
          </p:cNvPr>
          <p:cNvSpPr txBox="1"/>
          <p:nvPr/>
        </p:nvSpPr>
        <p:spPr>
          <a:xfrm>
            <a:off x="571500" y="4277858"/>
            <a:ext cx="600075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dân</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tộc</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em</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được xây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bằng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gạch,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ngói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bê</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tông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xi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măng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8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pic>
        <p:nvPicPr>
          <p:cNvPr id="3" name="Picture 2" descr="Nhà rông - Nét văn hóa đặc sắc của đồng bào dân tộc Tây Nguyên">
            <a:extLst>
              <a:ext uri="{FF2B5EF4-FFF2-40B4-BE49-F238E27FC236}">
                <a16:creationId xmlns:a16="http://schemas.microsoft.com/office/drawing/2014/main" xmlns="" id="{9AC9B0CE-7A67-D364-812E-165BBA94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912" y="1195847"/>
            <a:ext cx="4276725" cy="23454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ác chất liệu lợp mái nhà phổ biến hiện nay - CafeLand.Vn">
            <a:extLst>
              <a:ext uri="{FF2B5EF4-FFF2-40B4-BE49-F238E27FC236}">
                <a16:creationId xmlns:a16="http://schemas.microsoft.com/office/drawing/2014/main" xmlns="" id="{B7158AD9-CD0B-0089-FAD9-240F65E04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059" y="3829050"/>
            <a:ext cx="4213591"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0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1000"/>
                                        <p:tgtEl>
                                          <p:spTgt spid="4098"/>
                                        </p:tgtEl>
                                      </p:cBhvr>
                                    </p:animEffect>
                                    <p:anim calcmode="lin" valueType="num">
                                      <p:cBhvr>
                                        <p:cTn id="30" dur="1000" fill="hold"/>
                                        <p:tgtEl>
                                          <p:spTgt spid="4098"/>
                                        </p:tgtEl>
                                        <p:attrNameLst>
                                          <p:attrName>ppt_x</p:attrName>
                                        </p:attrNameLst>
                                      </p:cBhvr>
                                      <p:tavLst>
                                        <p:tav tm="0">
                                          <p:val>
                                            <p:strVal val="#ppt_x"/>
                                          </p:val>
                                        </p:tav>
                                        <p:tav tm="100000">
                                          <p:val>
                                            <p:strVal val="#ppt_x"/>
                                          </p:val>
                                        </p:tav>
                                      </p:tavLst>
                                    </p:anim>
                                    <p:anim calcmode="lin" valueType="num">
                                      <p:cBhvr>
                                        <p:cTn id="3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xmlns=""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xmlns="" id="{6E713DB6-C8B0-E4B5-C178-9E9377202F18}"/>
              </a:ext>
            </a:extLst>
          </p:cNvPr>
          <p:cNvPicPr>
            <a:picLocks noChangeAspect="1"/>
          </p:cNvPicPr>
          <p:nvPr/>
        </p:nvPicPr>
        <p:blipFill>
          <a:blip r:embed="rId6"/>
          <a:stretch>
            <a:fillRect/>
          </a:stretch>
        </p:blipFill>
        <p:spPr>
          <a:xfrm>
            <a:off x="1455776" y="577081"/>
            <a:ext cx="9364268" cy="3078747"/>
          </a:xfrm>
          <a:prstGeom prst="rect">
            <a:avLst/>
          </a:prstGeom>
        </p:spPr>
      </p:pic>
    </p:spTree>
    <p:extLst>
      <p:ext uri="{BB962C8B-B14F-4D97-AF65-F5344CB8AC3E}">
        <p14:creationId xmlns:p14="http://schemas.microsoft.com/office/powerpoint/2010/main" val="3914954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663989" y="87601"/>
            <a:ext cx="10842211"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Lập bảng hoặc vẽ sơ đồ tư duy về một số nét văn hóa tiêu biểu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2" name="Table 1">
            <a:extLst>
              <a:ext uri="{FF2B5EF4-FFF2-40B4-BE49-F238E27FC236}">
                <a16:creationId xmlns:a16="http://schemas.microsoft.com/office/drawing/2014/main" xmlns="" id="{286154F9-2131-9E33-91CE-A5B0888FB00A}"/>
              </a:ext>
            </a:extLst>
          </p:cNvPr>
          <p:cNvGraphicFramePr>
            <a:graphicFrameLocks noGrp="1"/>
          </p:cNvGraphicFramePr>
          <p:nvPr>
            <p:extLst>
              <p:ext uri="{D42A27DB-BD31-4B8C-83A1-F6EECF244321}">
                <p14:modId xmlns:p14="http://schemas.microsoft.com/office/powerpoint/2010/main" val="2244200766"/>
              </p:ext>
            </p:extLst>
          </p:nvPr>
        </p:nvGraphicFramePr>
        <p:xfrm>
          <a:off x="742950" y="1520999"/>
          <a:ext cx="10496550" cy="4979640"/>
        </p:xfrm>
        <a:graphic>
          <a:graphicData uri="http://schemas.openxmlformats.org/drawingml/2006/table">
            <a:tbl>
              <a:tblPr/>
              <a:tblGrid>
                <a:gridCol w="2743200">
                  <a:extLst>
                    <a:ext uri="{9D8B030D-6E8A-4147-A177-3AD203B41FA5}">
                      <a16:colId xmlns:a16="http://schemas.microsoft.com/office/drawing/2014/main" xmlns="" val="2482021791"/>
                    </a:ext>
                  </a:extLst>
                </a:gridCol>
                <a:gridCol w="7753350">
                  <a:extLst>
                    <a:ext uri="{9D8B030D-6E8A-4147-A177-3AD203B41FA5}">
                      <a16:colId xmlns:a16="http://schemas.microsoft.com/office/drawing/2014/main" xmlns="" val="2526078402"/>
                    </a:ext>
                  </a:extLst>
                </a:gridCol>
              </a:tblGrid>
              <a:tr h="287692">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Một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nét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văn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hóa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tiêu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biểu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của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3653815759"/>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ở</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Người dân thường ở trong ngôi nhà sàn làm bằng các vật liệu như: gỗ, tre, nứa, lá...</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07666701"/>
                  </a:ext>
                </a:extLst>
              </a:tr>
              <a:tr h="1137281">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sinh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hoạt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cộng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Mỗi buôn làng có một ngôi nhà chung được xây dựng ở trung tâm buôn làng.</a:t>
                      </a:r>
                    </a:p>
                    <a:p>
                      <a:pPr algn="just" fontAlgn="t"/>
                      <a:r>
                        <a:rPr lang="vi-VN" sz="2400">
                          <a:solidFill>
                            <a:srgbClr val="002060"/>
                          </a:solidFill>
                          <a:effectLst/>
                          <a:latin typeface="Cambria" panose="02040503050406030204" pitchFamily="18" charset="0"/>
                          <a:ea typeface="Cambria" panose="02040503050406030204" pitchFamily="18" charset="0"/>
                        </a:rPr>
                        <a:t>- Đây là không gian sinh hoạt chung của cộng đồng.</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1474658"/>
                  </a:ext>
                </a:extLst>
              </a:tr>
              <a:tr h="1380021">
                <a:tc>
                  <a:txBody>
                    <a:bodyPr/>
                    <a:lstStyle/>
                    <a:p>
                      <a:pPr algn="just" fontAlgn="t"/>
                      <a:r>
                        <a:rPr lang="en-US" sz="2400" b="1" dirty="0">
                          <a:solidFill>
                            <a:srgbClr val="002060"/>
                          </a:solidFill>
                          <a:effectLst/>
                          <a:latin typeface="Cambria" panose="02040503050406030204" pitchFamily="18" charset="0"/>
                          <a:ea typeface="Cambria" panose="02040503050406030204" pitchFamily="18" charset="0"/>
                        </a:rPr>
                        <a:t>Trang </a:t>
                      </a:r>
                      <a:r>
                        <a:rPr lang="en-US" sz="2400" b="1" dirty="0" err="1">
                          <a:solidFill>
                            <a:srgbClr val="002060"/>
                          </a:solidFill>
                          <a:effectLst/>
                          <a:latin typeface="Cambria" panose="02040503050406030204" pitchFamily="18" charset="0"/>
                          <a:ea typeface="Cambria" panose="02040503050406030204" pitchFamily="18" charset="0"/>
                        </a:rPr>
                        <a:t>phục</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Được may bằng vải thổ cẩm, trang trí các loại hoa văn màu sắc sặc sỡ.</a:t>
                      </a:r>
                    </a:p>
                    <a:p>
                      <a:pPr algn="just" fontAlgn="t"/>
                      <a:r>
                        <a:rPr lang="vi-VN" sz="2400">
                          <a:solidFill>
                            <a:srgbClr val="002060"/>
                          </a:solidFill>
                          <a:effectLst/>
                          <a:latin typeface="Cambria" panose="02040503050406030204" pitchFamily="18" charset="0"/>
                          <a:ea typeface="Cambria" panose="02040503050406030204" pitchFamily="18" charset="0"/>
                        </a:rPr>
                        <a:t>- Đàn ông thường đóng khố, ở trần, trời lạnh khoác thêm tấm choàng.</a:t>
                      </a:r>
                    </a:p>
                    <a:p>
                      <a:pPr algn="just" fontAlgn="t"/>
                      <a:r>
                        <a:rPr lang="vi-VN" sz="2400">
                          <a:solidFill>
                            <a:srgbClr val="002060"/>
                          </a:solidFill>
                          <a:effectLst/>
                          <a:latin typeface="Cambria" panose="02040503050406030204" pitchFamily="18" charset="0"/>
                          <a:ea typeface="Cambria" panose="02040503050406030204" pitchFamily="18" charset="0"/>
                        </a:rPr>
                        <a:t>- Phụ nữ mặc áo chui đầu, váy tấm,....</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1066341"/>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Lễ</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hội</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Có nhiều lễ hội đặc sắc, tiêu biểu như: lễ hội Cồng chiêng, lễ hội Đua voi, lễ Tạ ơn cha mẹ,…</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75115571"/>
                  </a:ext>
                </a:extLst>
              </a:tr>
            </a:tbl>
          </a:graphicData>
        </a:graphic>
      </p:graphicFrame>
    </p:spTree>
    <p:extLst>
      <p:ext uri="{BB962C8B-B14F-4D97-AF65-F5344CB8AC3E}">
        <p14:creationId xmlns:p14="http://schemas.microsoft.com/office/powerpoint/2010/main" val="3317583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xmlns=""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3" name="Picture 2">
            <a:extLst>
              <a:ext uri="{FF2B5EF4-FFF2-40B4-BE49-F238E27FC236}">
                <a16:creationId xmlns:a16="http://schemas.microsoft.com/office/drawing/2014/main" xmlns="" id="{AC40639D-6E94-22FA-4B75-10C5DBCEA723}"/>
              </a:ext>
            </a:extLst>
          </p:cNvPr>
          <p:cNvPicPr>
            <a:picLocks noChangeAspect="1"/>
          </p:cNvPicPr>
          <p:nvPr/>
        </p:nvPicPr>
        <p:blipFill>
          <a:blip r:embed="rId6"/>
          <a:stretch>
            <a:fillRect/>
          </a:stretch>
        </p:blipFill>
        <p:spPr>
          <a:xfrm>
            <a:off x="3482608" y="789731"/>
            <a:ext cx="5541744" cy="1883827"/>
          </a:xfrm>
          <a:prstGeom prst="rect">
            <a:avLst/>
          </a:prstGeom>
        </p:spPr>
      </p:pic>
    </p:spTree>
    <p:extLst>
      <p:ext uri="{BB962C8B-B14F-4D97-AF65-F5344CB8AC3E}">
        <p14:creationId xmlns:p14="http://schemas.microsoft.com/office/powerpoint/2010/main" val="3226400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477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xmlns="" id="{573C199E-23B3-8D23-64FF-C81A30ABA549}"/>
              </a:ext>
            </a:extLst>
          </p:cNvPr>
          <p:cNvSpPr txBox="1"/>
          <p:nvPr/>
        </p:nvSpPr>
        <p:spPr>
          <a:xfrm>
            <a:off x="663989" y="87601"/>
            <a:ext cx="10842211" cy="105560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Chỉ ra một số điểm giống và khác về nhà ở, trang phục của các dân tộc vùng Tây Nguyên với dân tộc khác mà em biết.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5" name="Table 4">
            <a:extLst>
              <a:ext uri="{FF2B5EF4-FFF2-40B4-BE49-F238E27FC236}">
                <a16:creationId xmlns:a16="http://schemas.microsoft.com/office/drawing/2014/main" xmlns="" id="{0CEEB2D1-E9B5-F873-8B3F-1897804DCF74}"/>
              </a:ext>
            </a:extLst>
          </p:cNvPr>
          <p:cNvGraphicFramePr>
            <a:graphicFrameLocks noGrp="1"/>
          </p:cNvGraphicFramePr>
          <p:nvPr>
            <p:extLst>
              <p:ext uri="{D42A27DB-BD31-4B8C-83A1-F6EECF244321}">
                <p14:modId xmlns:p14="http://schemas.microsoft.com/office/powerpoint/2010/main" val="2412170482"/>
              </p:ext>
            </p:extLst>
          </p:nvPr>
        </p:nvGraphicFramePr>
        <p:xfrm>
          <a:off x="742948" y="1345795"/>
          <a:ext cx="10391778" cy="5149688"/>
        </p:xfrm>
        <a:graphic>
          <a:graphicData uri="http://schemas.openxmlformats.org/drawingml/2006/table">
            <a:tbl>
              <a:tblPr/>
              <a:tblGrid>
                <a:gridCol w="1422034">
                  <a:extLst>
                    <a:ext uri="{9D8B030D-6E8A-4147-A177-3AD203B41FA5}">
                      <a16:colId xmlns:a16="http://schemas.microsoft.com/office/drawing/2014/main" xmlns="" val="1891214759"/>
                    </a:ext>
                  </a:extLst>
                </a:gridCol>
                <a:gridCol w="2088300">
                  <a:extLst>
                    <a:ext uri="{9D8B030D-6E8A-4147-A177-3AD203B41FA5}">
                      <a16:colId xmlns:a16="http://schemas.microsoft.com/office/drawing/2014/main" xmlns="" val="2344994429"/>
                    </a:ext>
                  </a:extLst>
                </a:gridCol>
                <a:gridCol w="3414282">
                  <a:extLst>
                    <a:ext uri="{9D8B030D-6E8A-4147-A177-3AD203B41FA5}">
                      <a16:colId xmlns:a16="http://schemas.microsoft.com/office/drawing/2014/main" xmlns="" val="844971085"/>
                    </a:ext>
                  </a:extLst>
                </a:gridCol>
                <a:gridCol w="869217">
                  <a:extLst>
                    <a:ext uri="{9D8B030D-6E8A-4147-A177-3AD203B41FA5}">
                      <a16:colId xmlns:a16="http://schemas.microsoft.com/office/drawing/2014/main" xmlns="" val="283139505"/>
                    </a:ext>
                  </a:extLst>
                </a:gridCol>
                <a:gridCol w="2597945">
                  <a:extLst>
                    <a:ext uri="{9D8B030D-6E8A-4147-A177-3AD203B41FA5}">
                      <a16:colId xmlns:a16="http://schemas.microsoft.com/office/drawing/2014/main" xmlns="" val="50052898"/>
                    </a:ext>
                  </a:extLst>
                </a:gridCol>
              </a:tblGrid>
              <a:tr h="566320">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Các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vùng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Tày</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845274105"/>
                  </a:ext>
                </a:extLst>
              </a:tr>
              <a:tr h="938351">
                <a:tc rowSpan="2">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Giống</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Loại hình nhà ở phổ biến là: nhà sàn.</a:t>
                      </a:r>
                    </a:p>
                    <a:p>
                      <a:pPr algn="just" fontAlgn="t"/>
                      <a:r>
                        <a:rPr lang="vi-VN" sz="2000" dirty="0">
                          <a:solidFill>
                            <a:srgbClr val="002060"/>
                          </a:solidFill>
                          <a:effectLst/>
                          <a:latin typeface="Cambria" panose="02040503050406030204" pitchFamily="18" charset="0"/>
                          <a:ea typeface="Cambria" panose="02040503050406030204" pitchFamily="18" charset="0"/>
                        </a:rPr>
                        <a:t>- Nhà thường được xây dựng từ các nguyên liệu truyền thống, như: gỗ, tre, nứa, lá,…</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55106351"/>
                  </a:ext>
                </a:extLst>
              </a:tr>
              <a:tr h="636542">
                <a:tc vMerge="1">
                  <a:txBody>
                    <a:bodyPr/>
                    <a:lstStyle/>
                    <a:p>
                      <a:endParaRPr lang="en-US"/>
                    </a:p>
                  </a:txBody>
                  <a:tcPr/>
                </a:tc>
                <a:tc>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Trang phục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Mang nét đặc trưng, thể hiện tư duy thẩm mĩ riêng của từng tộc người.</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77531889"/>
                  </a:ext>
                </a:extLst>
              </a:tr>
              <a:tr h="833016">
                <a:tc rowSpan="2">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Khác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Mỗi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buôn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một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ngôi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Rông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a:solidFill>
                            <a:srgbClr val="002060"/>
                          </a:solidFill>
                          <a:effectLst/>
                          <a:latin typeface="Cambria" panose="02040503050406030204" pitchFamily="18" charset="0"/>
                          <a:ea typeface="Cambria" panose="02040503050406030204" pitchFamily="18" charset="0"/>
                        </a:rPr>
                        <a:t>- Ít khi xây dựng các ngôi nhà chung của bản làng.</a:t>
                      </a:r>
                      <a:endParaRPr lang="en-US"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a:solidFill>
                            <a:srgbClr val="002060"/>
                          </a:solidFill>
                          <a:effectLst/>
                          <a:latin typeface="Cambria" panose="02040503050406030204" pitchFamily="18" charset="0"/>
                          <a:ea typeface="Cambria" panose="02040503050406030204" pitchFamily="18" charset="0"/>
                        </a:rPr>
                        <a:t>- Ít khi xây dựng các ngôi nhà chung của bản làng.</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64295643"/>
                  </a:ext>
                </a:extLst>
              </a:tr>
              <a:tr h="2166500">
                <a:tc vMerge="1">
                  <a:txBody>
                    <a:bodyPr/>
                    <a:lstStyle/>
                    <a:p>
                      <a:endParaRPr lang="en-US"/>
                    </a:p>
                  </a:txBody>
                  <a:tcPr/>
                </a:tc>
                <a:tc>
                  <a:txBody>
                    <a:bodyPr/>
                    <a:lstStyle/>
                    <a:p>
                      <a:pPr algn="just" fontAlgn="t"/>
                      <a:r>
                        <a:rPr lang="en-US" sz="2800" b="1" dirty="0">
                          <a:solidFill>
                            <a:srgbClr val="002060"/>
                          </a:solidFill>
                          <a:effectLst/>
                          <a:latin typeface="Cambria" panose="02040503050406030204" pitchFamily="18" charset="0"/>
                          <a:ea typeface="Cambria" panose="02040503050406030204" pitchFamily="18" charset="0"/>
                        </a:rPr>
                        <a:t>Trang </a:t>
                      </a:r>
                      <a:r>
                        <a:rPr lang="en-US" sz="2800" b="1" dirty="0" err="1">
                          <a:solidFill>
                            <a:srgbClr val="002060"/>
                          </a:solidFill>
                          <a:effectLst/>
                          <a:latin typeface="Cambria" panose="02040503050406030204" pitchFamily="18" charset="0"/>
                          <a:ea typeface="Cambria" panose="02040503050406030204" pitchFamily="18" charset="0"/>
                        </a:rPr>
                        <a:t>phục</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May từ vải thổ cẩm, màu sắc sặc sỡ.</a:t>
                      </a:r>
                    </a:p>
                    <a:p>
                      <a:pPr algn="just" fontAlgn="t"/>
                      <a:r>
                        <a:rPr lang="vi-VN" sz="2000" b="1" dirty="0">
                          <a:solidFill>
                            <a:srgbClr val="002060"/>
                          </a:solidFill>
                          <a:effectLst/>
                          <a:latin typeface="Cambria" panose="02040503050406030204" pitchFamily="18" charset="0"/>
                          <a:ea typeface="Cambria" panose="02040503050406030204" pitchFamily="18" charset="0"/>
                        </a:rPr>
                        <a:t>- Nam giới: </a:t>
                      </a:r>
                      <a:r>
                        <a:rPr lang="vi-VN" sz="2000" dirty="0">
                          <a:solidFill>
                            <a:srgbClr val="002060"/>
                          </a:solidFill>
                          <a:effectLst/>
                          <a:latin typeface="Cambria" panose="02040503050406030204" pitchFamily="18" charset="0"/>
                          <a:ea typeface="Cambria" panose="02040503050406030204" pitchFamily="18" charset="0"/>
                        </a:rPr>
                        <a:t>thường đóng khố, ở trần, trời lạnh thì khoác thêm tấm choàng.</a:t>
                      </a:r>
                    </a:p>
                    <a:p>
                      <a:pPr algn="just" fontAlgn="t"/>
                      <a:r>
                        <a:rPr lang="vi-VN" sz="2000" b="1" dirty="0">
                          <a:solidFill>
                            <a:srgbClr val="002060"/>
                          </a:solidFill>
                          <a:effectLst/>
                          <a:latin typeface="Cambria" panose="02040503050406030204" pitchFamily="18" charset="0"/>
                          <a:ea typeface="Cambria" panose="02040503050406030204" pitchFamily="18" charset="0"/>
                        </a:rPr>
                        <a:t>- Nữ giới: </a:t>
                      </a:r>
                      <a:r>
                        <a:rPr lang="vi-VN" sz="2000" dirty="0">
                          <a:solidFill>
                            <a:srgbClr val="002060"/>
                          </a:solidFill>
                          <a:effectLst/>
                          <a:latin typeface="Cambria" panose="02040503050406030204" pitchFamily="18" charset="0"/>
                          <a:ea typeface="Cambria" panose="02040503050406030204" pitchFamily="18" charset="0"/>
                        </a:rPr>
                        <a:t>mặc áo chui đầu, váy tấm,…</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May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dệt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chủ</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chàm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trang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văn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Nữ</a:t>
                      </a:r>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váy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Nam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endParaRPr lang="vi-VN"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dirty="0">
                          <a:solidFill>
                            <a:srgbClr val="002060"/>
                          </a:solidFill>
                          <a:effectLst/>
                          <a:latin typeface="Cambria" panose="02040503050406030204" pitchFamily="18" charset="0"/>
                          <a:ea typeface="Cambria" panose="02040503050406030204" pitchFamily="18" charset="0"/>
                        </a:rPr>
                        <a:t>- May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chủ</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chàm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trang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nhiều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văn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Nữ</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Nam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01879175"/>
                  </a:ext>
                </a:extLst>
              </a:tr>
            </a:tbl>
          </a:graphicData>
        </a:graphic>
      </p:graphicFrame>
    </p:spTree>
    <p:extLst>
      <p:ext uri="{BB962C8B-B14F-4D97-AF65-F5344CB8AC3E}">
        <p14:creationId xmlns:p14="http://schemas.microsoft.com/office/powerpoint/2010/main" val="4199338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xmlns=""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xmlns=""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xmlns="" id="{BBC03804-52C4-75FA-9B2C-9E63584A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5792" y="1305325"/>
            <a:ext cx="8904501" cy="1256899"/>
          </a:xfrm>
          <a:prstGeom prst="rect">
            <a:avLst/>
          </a:prstGeom>
        </p:spPr>
      </p:pic>
      <p:sp>
        <p:nvSpPr>
          <p:cNvPr id="10" name="文本框 8">
            <a:extLst>
              <a:ext uri="{FF2B5EF4-FFF2-40B4-BE49-F238E27FC236}">
                <a16:creationId xmlns:a16="http://schemas.microsoft.com/office/drawing/2014/main" xmlns="" id="{112A9A5A-766A-56A9-7408-6B7E117B3B54}"/>
              </a:ext>
            </a:extLst>
          </p:cNvPr>
          <p:cNvSpPr txBox="1"/>
          <p:nvPr/>
        </p:nvSpPr>
        <p:spPr>
          <a:xfrm>
            <a:off x="2068699" y="1335200"/>
            <a:ext cx="7936940" cy="1077218"/>
          </a:xfrm>
          <a:prstGeom prst="rect">
            <a:avLst/>
          </a:prstGeom>
          <a:noFill/>
        </p:spPr>
        <p:txBody>
          <a:bodyPr wrap="square" rtlCol="0">
            <a:spAutoFit/>
          </a:bodyPr>
          <a:lstStyle/>
          <a:p>
            <a:pPr lvl="0" algn="just">
              <a:defRPr/>
            </a:pPr>
            <a:r>
              <a:rPr lang="vi-VN" sz="3200" spc="-150" dirty="0">
                <a:ln w="19050">
                  <a:solidFill>
                    <a:sysClr val="windowText" lastClr="000000"/>
                  </a:solidFill>
                </a:ln>
                <a:solidFill>
                  <a:prstClr val="black"/>
                </a:solidFill>
              </a:rPr>
              <a:t> Mô tả được một số nét chính về văn hoá các dân tộc ở vùng Tây Nguyên.</a:t>
            </a:r>
          </a:p>
        </p:txBody>
      </p:sp>
      <p:pic>
        <p:nvPicPr>
          <p:cNvPr id="11" name="图片 6">
            <a:extLst>
              <a:ext uri="{FF2B5EF4-FFF2-40B4-BE49-F238E27FC236}">
                <a16:creationId xmlns:a16="http://schemas.microsoft.com/office/drawing/2014/main" xmlns="" id="{FEA662E8-D9B8-E5CE-FD33-38CAEA54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1980" y="3184383"/>
            <a:ext cx="8904501" cy="2159141"/>
          </a:xfrm>
          <a:prstGeom prst="rect">
            <a:avLst/>
          </a:prstGeom>
        </p:spPr>
      </p:pic>
      <p:sp>
        <p:nvSpPr>
          <p:cNvPr id="12" name="文本框 8">
            <a:extLst>
              <a:ext uri="{FF2B5EF4-FFF2-40B4-BE49-F238E27FC236}">
                <a16:creationId xmlns:a16="http://schemas.microsoft.com/office/drawing/2014/main" xmlns="" id="{21EEE3E4-C2F4-2942-4892-AE6072A6B114}"/>
              </a:ext>
            </a:extLst>
          </p:cNvPr>
          <p:cNvSpPr txBox="1"/>
          <p:nvPr/>
        </p:nvSpPr>
        <p:spPr>
          <a:xfrm>
            <a:off x="1885018" y="3315027"/>
            <a:ext cx="7936940" cy="1815882"/>
          </a:xfrm>
          <a:prstGeom prst="rect">
            <a:avLst/>
          </a:prstGeom>
          <a:noFill/>
        </p:spPr>
        <p:txBody>
          <a:bodyPr wrap="square" rtlCol="0">
            <a:spAutoFit/>
          </a:bodyPr>
          <a:lstStyle/>
          <a:p>
            <a:pPr lvl="0" algn="just">
              <a:defRPr/>
            </a:pPr>
            <a:r>
              <a:rPr lang="vi-VN" sz="2800" spc="-150" dirty="0">
                <a:ln w="19050">
                  <a:solidFill>
                    <a:sysClr val="windowText" lastClr="000000"/>
                  </a:solidFill>
                </a:ln>
                <a:solidFill>
                  <a:prstClr val="black"/>
                </a:solidFill>
              </a:rPr>
              <a:t>Nêu được truyền thống đấu tranh yêu nước và cách mạng của đồng bào Tây Nguyên (sử dụng một số tư liệu tranh ảnh, câu chuyện lịch sử về anh hùng Núp, N'Trang Lơng,...).</a:t>
            </a:r>
          </a:p>
        </p:txBody>
      </p:sp>
      <p:pic>
        <p:nvPicPr>
          <p:cNvPr id="5" name="Picture 4">
            <a:extLst>
              <a:ext uri="{FF2B5EF4-FFF2-40B4-BE49-F238E27FC236}">
                <a16:creationId xmlns:a16="http://schemas.microsoft.com/office/drawing/2014/main" xmlns="" id="{97DF5C7F-F2DC-9F25-907F-2DA34376C8DC}"/>
              </a:ext>
            </a:extLst>
          </p:cNvPr>
          <p:cNvPicPr>
            <a:picLocks noChangeAspect="1"/>
          </p:cNvPicPr>
          <p:nvPr/>
        </p:nvPicPr>
        <p:blipFill>
          <a:blip r:embed="rId3"/>
          <a:stretch>
            <a:fillRect/>
          </a:stretch>
        </p:blipFill>
        <p:spPr>
          <a:xfrm>
            <a:off x="2759291" y="156916"/>
            <a:ext cx="6730567" cy="1286367"/>
          </a:xfrm>
          <a:prstGeom prst="rect">
            <a:avLst/>
          </a:prstGeom>
        </p:spPr>
      </p:pic>
    </p:spTree>
    <p:extLst>
      <p:ext uri="{BB962C8B-B14F-4D97-AF65-F5344CB8AC3E}">
        <p14:creationId xmlns:p14="http://schemas.microsoft.com/office/powerpoint/2010/main" val="35400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xmlns=""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a16="http://schemas.microsoft.com/office/drawing/2014/main" xmlns=""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xmlns=""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ìm hiểu nhà rông Tây Nguyên - Văn hoá kiến trúc độc đáo">
            <a:extLst>
              <a:ext uri="{FF2B5EF4-FFF2-40B4-BE49-F238E27FC236}">
                <a16:creationId xmlns:a16="http://schemas.microsoft.com/office/drawing/2014/main" xmlns="" id="{8FE4804D-D32C-EFBC-9EAD-FDD9F3BF3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4975" cy="3207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hà rông - Nét văn hóa đặc sắc của đồng bào dân tộc Tây Nguyên">
            <a:extLst>
              <a:ext uri="{FF2B5EF4-FFF2-40B4-BE49-F238E27FC236}">
                <a16:creationId xmlns:a16="http://schemas.microsoft.com/office/drawing/2014/main" xmlns="" id="{FF98F3C3-4D0C-0EBC-FDFE-773388B41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190874"/>
            <a:ext cx="66865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ễ hội đua voi">
            <a:extLst>
              <a:ext uri="{FF2B5EF4-FFF2-40B4-BE49-F238E27FC236}">
                <a16:creationId xmlns:a16="http://schemas.microsoft.com/office/drawing/2014/main" xmlns="" id="{E5FE34DD-5B2B-1419-8141-EA4236FD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18312"/>
            <a:ext cx="5514975" cy="367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Ễ HỘI ĐUA VOI Ở BẢN ĐÔN - 123tadi: Chia sẻ kinh nghiệm du lịch">
            <a:extLst>
              <a:ext uri="{FF2B5EF4-FFF2-40B4-BE49-F238E27FC236}">
                <a16:creationId xmlns:a16="http://schemas.microsoft.com/office/drawing/2014/main" xmlns="" id="{9AE8DED2-2DD8-0B98-4842-AA4F70364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593" y="0"/>
            <a:ext cx="667940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xmlns="" id="{7FAFF7CB-65A4-F0E0-A018-F52F33234CA3}"/>
              </a:ext>
            </a:extLst>
          </p:cNvPr>
          <p:cNvSpPr txBox="1"/>
          <p:nvPr/>
        </p:nvSpPr>
        <p:spPr>
          <a:xfrm>
            <a:off x="3143251" y="1457325"/>
            <a:ext cx="5800724"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cho biết những hình ảnh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vừa</a:t>
            </a:r>
            <a:r>
              <a:rPr lang="en-US"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xem</a:t>
            </a: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nói về vùng nào của đất nước ta?</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9" name="TextBox 8">
            <a:extLst>
              <a:ext uri="{FF2B5EF4-FFF2-40B4-BE49-F238E27FC236}">
                <a16:creationId xmlns:a16="http://schemas.microsoft.com/office/drawing/2014/main" xmlns="" id="{BEEB81A7-14C8-E4DC-9CFE-02AEA19459DD}"/>
              </a:ext>
            </a:extLst>
          </p:cNvPr>
          <p:cNvSpPr txBox="1"/>
          <p:nvPr/>
        </p:nvSpPr>
        <p:spPr>
          <a:xfrm>
            <a:off x="3114676" y="3076575"/>
            <a:ext cx="5800724" cy="2062103"/>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biết gì về con người và phong tục tập quán của người Tây Nguyên (ăn, ở, trang phục, lễ hội)?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xmlns=""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xmlns=""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3" y="-161924"/>
            <a:ext cx="9892213" cy="62361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56" y="3737987"/>
            <a:ext cx="2945729" cy="3120013"/>
          </a:xfrm>
          <a:prstGeom prst="rect">
            <a:avLst/>
          </a:prstGeom>
        </p:spPr>
      </p:pic>
      <p:sp>
        <p:nvSpPr>
          <p:cNvPr id="7" name="文本框 44">
            <a:extLst>
              <a:ext uri="{FF2B5EF4-FFF2-40B4-BE49-F238E27FC236}">
                <a16:creationId xmlns:a16="http://schemas.microsoft.com/office/drawing/2014/main" xmlns="" id="{3EAE2371-99B8-45C1-ADF7-35A171FA807A}"/>
              </a:ext>
            </a:extLst>
          </p:cNvPr>
          <p:cNvSpPr txBox="1"/>
          <p:nvPr/>
        </p:nvSpPr>
        <p:spPr>
          <a:xfrm>
            <a:off x="3209206" y="2106778"/>
            <a:ext cx="6496769" cy="341632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một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số</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nét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hóa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của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đồng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bào</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5" name="Group 4">
            <a:extLst>
              <a:ext uri="{FF2B5EF4-FFF2-40B4-BE49-F238E27FC236}">
                <a16:creationId xmlns:a16="http://schemas.microsoft.com/office/drawing/2014/main" xmlns="" id="{A080DD9E-A9DE-80E0-27B7-99DA37368B94}"/>
              </a:ext>
            </a:extLst>
          </p:cNvPr>
          <p:cNvGrpSpPr/>
          <p:nvPr/>
        </p:nvGrpSpPr>
        <p:grpSpPr>
          <a:xfrm>
            <a:off x="0" y="163801"/>
            <a:ext cx="11744325" cy="1191816"/>
            <a:chOff x="949299" y="926145"/>
            <a:chExt cx="14104748" cy="597296"/>
          </a:xfrm>
        </p:grpSpPr>
        <p:sp>
          <p:nvSpPr>
            <p:cNvPr id="6" name="TextBox 5">
              <a:extLst>
                <a:ext uri="{FF2B5EF4-FFF2-40B4-BE49-F238E27FC236}">
                  <a16:creationId xmlns:a16="http://schemas.microsoft.com/office/drawing/2014/main" xmlns="" id="{573C199E-23B3-8D23-64FF-C81A30ABA549}"/>
                </a:ext>
              </a:extLst>
            </p:cNvPr>
            <p:cNvSpPr txBox="1"/>
            <p:nvPr/>
          </p:nvSpPr>
          <p:spPr>
            <a:xfrm>
              <a:off x="2032724" y="926145"/>
              <a:ext cx="13021323" cy="59729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Đọc thông tin và quan sát các hình từ 1 đến 6, em hãy mô tả những nét chính về văn hóa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xmlns="" id="{06E3F1F0-E47B-940E-4CDE-494201E4E438}"/>
                </a:ext>
              </a:extLst>
            </p:cNvPr>
            <p:cNvPicPr>
              <a:picLocks noChangeAspect="1"/>
            </p:cNvPicPr>
            <p:nvPr/>
          </p:nvPicPr>
          <p:blipFill>
            <a:blip r:embed="rId3"/>
            <a:stretch>
              <a:fillRect/>
            </a:stretch>
          </p:blipFill>
          <p:spPr>
            <a:xfrm>
              <a:off x="949299" y="950271"/>
              <a:ext cx="1342147" cy="471388"/>
            </a:xfrm>
            <a:prstGeom prst="rect">
              <a:avLst/>
            </a:prstGeom>
          </p:spPr>
        </p:pic>
      </p:grpSp>
      <p:pic>
        <p:nvPicPr>
          <p:cNvPr id="3" name="Picture 2">
            <a:extLst>
              <a:ext uri="{FF2B5EF4-FFF2-40B4-BE49-F238E27FC236}">
                <a16:creationId xmlns:a16="http://schemas.microsoft.com/office/drawing/2014/main" xmlns="" id="{F92EAD0C-97E6-78D6-077B-2B3EF5E07A3F}"/>
              </a:ext>
            </a:extLst>
          </p:cNvPr>
          <p:cNvPicPr>
            <a:picLocks noChangeAspect="1"/>
          </p:cNvPicPr>
          <p:nvPr/>
        </p:nvPicPr>
        <p:blipFill>
          <a:blip r:embed="rId4"/>
          <a:stretch>
            <a:fillRect/>
          </a:stretch>
        </p:blipFill>
        <p:spPr>
          <a:xfrm>
            <a:off x="728663" y="1576388"/>
            <a:ext cx="3271838" cy="2810766"/>
          </a:xfrm>
          <a:prstGeom prst="rect">
            <a:avLst/>
          </a:prstGeom>
        </p:spPr>
      </p:pic>
      <p:pic>
        <p:nvPicPr>
          <p:cNvPr id="10" name="Picture 9">
            <a:extLst>
              <a:ext uri="{FF2B5EF4-FFF2-40B4-BE49-F238E27FC236}">
                <a16:creationId xmlns:a16="http://schemas.microsoft.com/office/drawing/2014/main" xmlns="" id="{6109BB7B-D963-21E0-2CB3-05E9744B986A}"/>
              </a:ext>
            </a:extLst>
          </p:cNvPr>
          <p:cNvPicPr>
            <a:picLocks noChangeAspect="1"/>
          </p:cNvPicPr>
          <p:nvPr/>
        </p:nvPicPr>
        <p:blipFill>
          <a:blip r:embed="rId5"/>
          <a:stretch>
            <a:fillRect/>
          </a:stretch>
        </p:blipFill>
        <p:spPr>
          <a:xfrm>
            <a:off x="3848100" y="1633537"/>
            <a:ext cx="4867276" cy="2433638"/>
          </a:xfrm>
          <a:prstGeom prst="rect">
            <a:avLst/>
          </a:prstGeom>
        </p:spPr>
      </p:pic>
      <p:pic>
        <p:nvPicPr>
          <p:cNvPr id="12" name="Picture 11">
            <a:extLst>
              <a:ext uri="{FF2B5EF4-FFF2-40B4-BE49-F238E27FC236}">
                <a16:creationId xmlns:a16="http://schemas.microsoft.com/office/drawing/2014/main" xmlns="" id="{928CF925-7004-FDF5-1A65-B8C44F135206}"/>
              </a:ext>
            </a:extLst>
          </p:cNvPr>
          <p:cNvPicPr>
            <a:picLocks noChangeAspect="1"/>
          </p:cNvPicPr>
          <p:nvPr/>
        </p:nvPicPr>
        <p:blipFill>
          <a:blip r:embed="rId6"/>
          <a:stretch>
            <a:fillRect/>
          </a:stretch>
        </p:blipFill>
        <p:spPr>
          <a:xfrm>
            <a:off x="8739187" y="1666874"/>
            <a:ext cx="2892326" cy="2257425"/>
          </a:xfrm>
          <a:prstGeom prst="rect">
            <a:avLst/>
          </a:prstGeom>
        </p:spPr>
      </p:pic>
      <p:pic>
        <p:nvPicPr>
          <p:cNvPr id="14" name="Picture 13">
            <a:extLst>
              <a:ext uri="{FF2B5EF4-FFF2-40B4-BE49-F238E27FC236}">
                <a16:creationId xmlns:a16="http://schemas.microsoft.com/office/drawing/2014/main" xmlns="" id="{77A00551-75F7-43DA-8DF0-B5F4502195A6}"/>
              </a:ext>
            </a:extLst>
          </p:cNvPr>
          <p:cNvPicPr>
            <a:picLocks noChangeAspect="1"/>
          </p:cNvPicPr>
          <p:nvPr/>
        </p:nvPicPr>
        <p:blipFill>
          <a:blip r:embed="rId7"/>
          <a:stretch>
            <a:fillRect/>
          </a:stretch>
        </p:blipFill>
        <p:spPr>
          <a:xfrm>
            <a:off x="862012" y="4471987"/>
            <a:ext cx="2676525" cy="2085975"/>
          </a:xfrm>
          <a:prstGeom prst="rect">
            <a:avLst/>
          </a:prstGeom>
        </p:spPr>
      </p:pic>
      <p:pic>
        <p:nvPicPr>
          <p:cNvPr id="16" name="Picture 15">
            <a:extLst>
              <a:ext uri="{FF2B5EF4-FFF2-40B4-BE49-F238E27FC236}">
                <a16:creationId xmlns:a16="http://schemas.microsoft.com/office/drawing/2014/main" xmlns="" id="{0C9FD27D-464B-533F-FAFF-68B2C2B664CE}"/>
              </a:ext>
            </a:extLst>
          </p:cNvPr>
          <p:cNvPicPr>
            <a:picLocks noChangeAspect="1"/>
          </p:cNvPicPr>
          <p:nvPr/>
        </p:nvPicPr>
        <p:blipFill>
          <a:blip r:embed="rId8"/>
          <a:stretch>
            <a:fillRect/>
          </a:stretch>
        </p:blipFill>
        <p:spPr>
          <a:xfrm>
            <a:off x="4371975" y="4310062"/>
            <a:ext cx="3181350" cy="2124608"/>
          </a:xfrm>
          <a:prstGeom prst="rect">
            <a:avLst/>
          </a:prstGeom>
        </p:spPr>
      </p:pic>
      <p:pic>
        <p:nvPicPr>
          <p:cNvPr id="18" name="Picture 17">
            <a:extLst>
              <a:ext uri="{FF2B5EF4-FFF2-40B4-BE49-F238E27FC236}">
                <a16:creationId xmlns:a16="http://schemas.microsoft.com/office/drawing/2014/main" xmlns="" id="{8097BCA8-2D9A-4596-E31E-11AB7FD16827}"/>
              </a:ext>
            </a:extLst>
          </p:cNvPr>
          <p:cNvPicPr>
            <a:picLocks noChangeAspect="1"/>
          </p:cNvPicPr>
          <p:nvPr/>
        </p:nvPicPr>
        <p:blipFill>
          <a:blip r:embed="rId9"/>
          <a:stretch>
            <a:fillRect/>
          </a:stretch>
        </p:blipFill>
        <p:spPr>
          <a:xfrm>
            <a:off x="8110537" y="4295775"/>
            <a:ext cx="2976563" cy="2103578"/>
          </a:xfrm>
          <a:prstGeom prst="rect">
            <a:avLst/>
          </a:prstGeom>
        </p:spPr>
      </p:pic>
    </p:spTree>
    <p:extLst>
      <p:ext uri="{BB962C8B-B14F-4D97-AF65-F5344CB8AC3E}">
        <p14:creationId xmlns:p14="http://schemas.microsoft.com/office/powerpoint/2010/main" val="1511342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TextBox 10">
            <a:extLst>
              <a:ext uri="{FF2B5EF4-FFF2-40B4-BE49-F238E27FC236}">
                <a16:creationId xmlns:a16="http://schemas.microsoft.com/office/drawing/2014/main" xmlns="" id="{FF095F86-480B-5B5A-97D8-65BC8062B656}"/>
              </a:ext>
            </a:extLst>
          </p:cNvPr>
          <p:cNvSpPr txBox="1"/>
          <p:nvPr/>
        </p:nvSpPr>
        <p:spPr>
          <a:xfrm>
            <a:off x="4838701" y="69526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1,</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2: Tìm hiểu về nhà ở và nhà sinh hoạt cộng đồng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 name="Picture 1" descr="A picture containing toy, doll&#10;&#10;Description automatically generated">
            <a:extLst>
              <a:ext uri="{FF2B5EF4-FFF2-40B4-BE49-F238E27FC236}">
                <a16:creationId xmlns:a16="http://schemas.microsoft.com/office/drawing/2014/main" xmlns="" id="{114B9205-CAFB-AA08-46A5-8874E65A3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91290"/>
            <a:ext cx="4421716" cy="2242636"/>
          </a:xfrm>
          <a:prstGeom prst="rect">
            <a:avLst/>
          </a:prstGeom>
        </p:spPr>
      </p:pic>
      <p:sp>
        <p:nvSpPr>
          <p:cNvPr id="3" name="TextBox 2">
            <a:extLst>
              <a:ext uri="{FF2B5EF4-FFF2-40B4-BE49-F238E27FC236}">
                <a16:creationId xmlns:a16="http://schemas.microsoft.com/office/drawing/2014/main" xmlns="" id="{AA8C6112-7266-010C-A27A-D1BF01842E2B}"/>
              </a:ext>
            </a:extLst>
          </p:cNvPr>
          <p:cNvSpPr txBox="1"/>
          <p:nvPr/>
        </p:nvSpPr>
        <p:spPr>
          <a:xfrm>
            <a:off x="4857751" y="239071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3,</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4: Tìm hiểu về trang phục.</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xmlns="" id="{3CC33B7A-0063-F6F7-937E-00103BF5D4A4}"/>
              </a:ext>
            </a:extLst>
          </p:cNvPr>
          <p:cNvSpPr txBox="1"/>
          <p:nvPr/>
        </p:nvSpPr>
        <p:spPr>
          <a:xfrm>
            <a:off x="5000624" y="4291908"/>
            <a:ext cx="6143625"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5.6: Tìm hiểu về lễ hội.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42406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896</Words>
  <Application>Microsoft Office PowerPoint</Application>
  <PresentationFormat>Custom</PresentationFormat>
  <Paragraphs>61</Paragraphs>
  <Slides>19</Slides>
  <Notes>2</Notes>
  <HiddenSlides>0</HiddenSlides>
  <MMClips>0</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1_Office Theme</vt:lpstr>
      <vt:lpstr>2_Office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2023-11-15T10:30:55Z</dcterms:created>
  <dcterms:modified xsi:type="dcterms:W3CDTF">2024-08-30T14:59:03Z</dcterms:modified>
</cp:coreProperties>
</file>