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ctiveX/activeX1.bin" ContentType="application/vnd.ms-office.activeX"/>
  <Override PartName="/ppt/activeX/activeX1.xml" ContentType="application/vnd.ms-office.activeX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D3160-F289-4349-BAC1-D1181145BF2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73393-3420-492C-B09A-8D94FAA9779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wmf"/><Relationship Id="rId1" Type="http://schemas.openxmlformats.org/officeDocument/2006/relationships/control" Target="../activeX/activeX1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"/>
            <a:ext cx="845820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7769" y="1091808"/>
            <a:ext cx="62520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SỐ 2 BỒNG SƠN</a:t>
            </a:r>
            <a:endParaRPr lang="en-US" sz="2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866037"/>
            <a:ext cx="8915400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en-US" sz="3600" b="1" kern="1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</a:t>
            </a:r>
            <a:endParaRPr lang="vi-VN" sz="3600" b="1" kern="1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0040" lvl="0" indent="-32004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defRPr/>
            </a:pPr>
            <a:endParaRPr lang="en-US" sz="3600" b="1" kern="1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.VnAvant" pitchFamily="34" charset="0"/>
            </a:endParaRPr>
          </a:p>
          <a:p>
            <a:pPr marL="320040" lvl="0" indent="-320040" algn="ctr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defRPr/>
            </a:pPr>
            <a:r>
              <a:rPr lang="en-US" sz="3600" b="1" kern="1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Quý thầy, cô giáo đến dự giờ thăm lớp</a:t>
            </a:r>
            <a:endParaRPr lang="en-US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4038600"/>
            <a:ext cx="7620000" cy="1423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182880" algn="ctr" eaLnBrk="0" hangingPunct="0">
              <a:spcBef>
                <a:spcPct val="5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</a:rPr>
              <a:t>Tự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</a:rPr>
              <a:t>nhiên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HP001 4 hàng" pitchFamily="34" charset="0"/>
              </a:rPr>
              <a:t>xã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600" b="1" spc="300" dirty="0" err="1" smtClean="0">
                <a:solidFill>
                  <a:schemeClr val="bg1"/>
                </a:solidFill>
                <a:latin typeface="HP001 4 hàng" pitchFamily="34" charset="0"/>
              </a:rPr>
              <a:t>hội</a:t>
            </a:r>
            <a:r>
              <a:rPr lang="en-US" sz="3600" b="1" dirty="0" smtClean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</a:rPr>
              <a:t>– </a:t>
            </a:r>
            <a:r>
              <a:rPr lang="en-US" sz="3600" b="1" spc="300" dirty="0" err="1">
                <a:solidFill>
                  <a:schemeClr val="bg1"/>
                </a:solidFill>
                <a:latin typeface="HP001 4 hàng" pitchFamily="34" charset="0"/>
              </a:rPr>
              <a:t>Lớp</a:t>
            </a:r>
            <a:r>
              <a:rPr lang="en-US" sz="36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HP001 4 hàng" pitchFamily="34" charset="0"/>
              </a:rPr>
              <a:t>1A</a:t>
            </a:r>
            <a:r>
              <a:rPr lang="vi-VN" sz="3600" b="1" dirty="0" smtClean="0">
                <a:solidFill>
                  <a:schemeClr val="bg1"/>
                </a:solidFill>
                <a:latin typeface="HP001 4 hàng" pitchFamily="34" charset="0"/>
              </a:rPr>
              <a:t>4</a:t>
            </a:r>
            <a:endParaRPr lang="vi-VN" sz="3600" b="1" dirty="0" smtClean="0">
              <a:solidFill>
                <a:schemeClr val="bg1"/>
              </a:solidFill>
              <a:latin typeface="HP001 4 hàng" pitchFamily="34" charset="0"/>
            </a:endParaRPr>
          </a:p>
          <a:p>
            <a:pPr marL="228600" lvl="0" indent="-182880" algn="ctr" eaLnBrk="0" hangingPunct="0">
              <a:spcBef>
                <a:spcPct val="5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HP001 4 hàng" pitchFamily="34" charset="0"/>
              </a:rPr>
              <a:t>Giáo</a:t>
            </a:r>
            <a:r>
              <a:rPr lang="en-US" sz="3200" b="1" dirty="0" smtClean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4 hàng" pitchFamily="34" charset="0"/>
              </a:rPr>
              <a:t>viên</a:t>
            </a:r>
            <a:r>
              <a:rPr lang="en-US" sz="3200" b="1" dirty="0">
                <a:solidFill>
                  <a:schemeClr val="bg1"/>
                </a:solidFill>
                <a:latin typeface="HP001 4 hàng" pitchFamily="34" charset="0"/>
              </a:rPr>
              <a:t>: </a:t>
            </a:r>
            <a:r>
              <a:rPr lang="en-US" sz="3200" b="1" dirty="0" err="1">
                <a:solidFill>
                  <a:schemeClr val="bg1"/>
                </a:solidFill>
                <a:latin typeface="HP001 4 hàng" pitchFamily="34" charset="0"/>
              </a:rPr>
              <a:t>Đặng</a:t>
            </a:r>
            <a:r>
              <a:rPr lang="en-US" sz="32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4 hàng" pitchFamily="34" charset="0"/>
              </a:rPr>
              <a:t>Thị</a:t>
            </a:r>
            <a:r>
              <a:rPr lang="en-US" sz="32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4 hàng" pitchFamily="34" charset="0"/>
              </a:rPr>
              <a:t>Hồng</a:t>
            </a:r>
            <a:r>
              <a:rPr lang="en-US" sz="3200" b="1" dirty="0">
                <a:solidFill>
                  <a:schemeClr val="bg1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4 hàng" pitchFamily="34" charset="0"/>
              </a:rPr>
              <a:t>Thiêm</a:t>
            </a:r>
            <a:endParaRPr lang="en-US" sz="3200" b="1" dirty="0">
              <a:solidFill>
                <a:schemeClr val="bg1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4101" name="" r:id="rId1" imgW="9144000" imgH="6858000"/>
        </mc:Choice>
        <mc:Fallback>
          <p:control name="" r:id="rId1" imgW="9144000" imgH="6858000">
            <p:pic>
              <p:nvPicPr>
                <p:cNvPr id="0" name="WindowsMediaPlayer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0" y="0"/>
                  <a:ext cx="9144000" cy="6858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2200275" cy="2219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12693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HP001 4 hàng" pitchFamily="34" charset="0"/>
              </a:rPr>
              <a:t>Các bạn trong hình sẽ như thế nào nếu thường xuyên thực hiện các h</a:t>
            </a:r>
            <a:r>
              <a:rPr lang="vi-VN" sz="3200" b="1" spc="300" dirty="0" smtClean="0">
                <a:solidFill>
                  <a:srgbClr val="FF0000"/>
                </a:solidFill>
                <a:latin typeface="HP001 4 hàng" pitchFamily="34" charset="0"/>
              </a:rPr>
              <a:t>o</a:t>
            </a:r>
            <a:r>
              <a:rPr lang="vi-VN" sz="3200" b="1" dirty="0" smtClean="0">
                <a:solidFill>
                  <a:srgbClr val="FF0000"/>
                </a:solidFill>
                <a:latin typeface="HP001 4 hàng" pitchFamily="34" charset="0"/>
              </a:rPr>
              <a:t>ạt động dư</a:t>
            </a:r>
            <a:r>
              <a:rPr lang="vi-VN" sz="3200" b="1" spc="300" dirty="0" smtClean="0">
                <a:solidFill>
                  <a:srgbClr val="FF0000"/>
                </a:solidFill>
                <a:latin typeface="HP001 4 hàng" pitchFamily="34" charset="0"/>
              </a:rPr>
              <a:t>ới</a:t>
            </a:r>
            <a:r>
              <a:rPr lang="vi-VN" sz="3200" b="1" dirty="0" smtClean="0">
                <a:solidFill>
                  <a:srgbClr val="FF0000"/>
                </a:solidFill>
                <a:latin typeface="HP001 4 hàng" pitchFamily="34" charset="0"/>
              </a:rPr>
              <a:t> đây.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467" y="1371600"/>
            <a:ext cx="2390775" cy="2257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308" y="1371600"/>
            <a:ext cx="2514600" cy="2219324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859045" y="3759640"/>
            <a:ext cx="533400" cy="63817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7378908" y="3759642"/>
            <a:ext cx="533400" cy="63817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4260330" y="3759641"/>
            <a:ext cx="533400" cy="63817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2" y="4495801"/>
            <a:ext cx="2187783" cy="2362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483" y="4533901"/>
            <a:ext cx="2371725" cy="2286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308" y="4524376"/>
            <a:ext cx="2514600" cy="23050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1200"/>
            <a:ext cx="7543800" cy="4876800"/>
          </a:xfrm>
          <a:prstGeom prst="rect">
            <a:avLst/>
          </a:prstGeom>
        </p:spPr>
      </p:pic>
      <p:sp>
        <p:nvSpPr>
          <p:cNvPr id="3" name="Flowchart: Punched Tape 2"/>
          <p:cNvSpPr/>
          <p:nvPr/>
        </p:nvSpPr>
        <p:spPr>
          <a:xfrm>
            <a:off x="206739" y="76199"/>
            <a:ext cx="8763000" cy="1524001"/>
          </a:xfrm>
          <a:prstGeom prst="flowChartPunchedTap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b="1" spc="-150" dirty="0" smtClean="0">
                <a:latin typeface="HP001 4 hàng" pitchFamily="34" charset="0"/>
              </a:rPr>
              <a:t>Tr</a:t>
            </a:r>
            <a:r>
              <a:rPr lang="vi-VN" sz="4000" b="1" dirty="0" smtClean="0">
                <a:latin typeface="HP001 4 hàng" pitchFamily="34" charset="0"/>
              </a:rPr>
              <a:t>ò ch</a:t>
            </a:r>
            <a:r>
              <a:rPr lang="vi-VN" sz="4000" b="1" spc="300" dirty="0" smtClean="0">
                <a:latin typeface="HP001 4 hàng" pitchFamily="34" charset="0"/>
              </a:rPr>
              <a:t>ơi: </a:t>
            </a:r>
            <a:r>
              <a:rPr lang="vi-VN" sz="4000" b="1" dirty="0" smtClean="0">
                <a:latin typeface="HP001 4 hàng" pitchFamily="34" charset="0"/>
              </a:rPr>
              <a:t>Em tập làm phóng viên</a:t>
            </a:r>
            <a:endParaRPr lang="en-US" sz="4000" b="1" dirty="0">
              <a:latin typeface="HP001 4 hàng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05000"/>
            <a:ext cx="5105400" cy="2590800"/>
          </a:xfrm>
        </p:spPr>
        <p:txBody>
          <a:bodyPr>
            <a:normAutofit/>
          </a:bodyPr>
          <a:lstStyle/>
          <a:p>
            <a:r>
              <a:rPr lang="vi-VN" sz="8000" b="1" spc="600" dirty="0" smtClean="0">
                <a:solidFill>
                  <a:srgbClr val="FF0000"/>
                </a:solidFill>
                <a:latin typeface="HP001 5 hàng" pitchFamily="34" charset="0"/>
              </a:rPr>
              <a:t>Khởi</a:t>
            </a:r>
            <a:r>
              <a:rPr lang="vi-VN" sz="8000" b="1" dirty="0" smtClean="0">
                <a:solidFill>
                  <a:srgbClr val="FF0000"/>
                </a:solidFill>
                <a:latin typeface="HP001 5 hàng" pitchFamily="34" charset="0"/>
              </a:rPr>
              <a:t> động</a:t>
            </a:r>
            <a:endParaRPr lang="en-US" sz="80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76200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5400" b="1" dirty="0" smtClean="0">
                <a:latin typeface="HP001 4 hàng" pitchFamily="34" charset="0"/>
              </a:rPr>
              <a:t>Tự nhiên xã </a:t>
            </a:r>
            <a:r>
              <a:rPr lang="vi-VN" sz="5400" b="1" spc="300" dirty="0" smtClean="0">
                <a:latin typeface="HP001 4 hàng" pitchFamily="34" charset="0"/>
              </a:rPr>
              <a:t>hội</a:t>
            </a:r>
            <a:r>
              <a:rPr lang="vi-VN" sz="5400" b="1" dirty="0" smtClean="0">
                <a:latin typeface="HP001 4 hàng" pitchFamily="34" charset="0"/>
              </a:rPr>
              <a:t> </a:t>
            </a:r>
            <a:endParaRPr lang="en-US" sz="5400" b="1" dirty="0">
              <a:latin typeface="HP001 4 hàng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3651354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u="sng" dirty="0" smtClean="0">
                <a:solidFill>
                  <a:srgbClr val="FF0000"/>
                </a:solidFill>
                <a:latin typeface="HP001 5 hàng" pitchFamily="34" charset="0"/>
              </a:rPr>
              <a:t>Bài 23 </a:t>
            </a:r>
            <a:r>
              <a:rPr lang="vi-VN" sz="4400" b="1" dirty="0" smtClean="0">
                <a:solidFill>
                  <a:srgbClr val="FF0000"/>
                </a:solidFill>
                <a:latin typeface="HP001 5 hàng" pitchFamily="34" charset="0"/>
              </a:rPr>
              <a:t>: Vận động và nghỉ </a:t>
            </a:r>
            <a:r>
              <a:rPr lang="vi-VN" sz="4400" b="1" spc="300" dirty="0" smtClean="0">
                <a:solidFill>
                  <a:srgbClr val="FF0000"/>
                </a:solidFill>
                <a:latin typeface="HP001 5 hàng" pitchFamily="34" charset="0"/>
              </a:rPr>
              <a:t>ngơi</a:t>
            </a:r>
            <a:r>
              <a:rPr lang="vi-VN" sz="4400" b="1" dirty="0" smtClean="0">
                <a:solidFill>
                  <a:srgbClr val="FF0000"/>
                </a:solidFill>
                <a:latin typeface="HP001 5 hàng" pitchFamily="34" charset="0"/>
              </a:rPr>
              <a:t> </a:t>
            </a:r>
            <a:endParaRPr lang="vi-VN" sz="4400" b="1" dirty="0" smtClean="0">
              <a:solidFill>
                <a:srgbClr val="FF0000"/>
              </a:solidFill>
              <a:latin typeface="HP001 5 hàng" pitchFamily="34" charset="0"/>
            </a:endParaRPr>
          </a:p>
          <a:p>
            <a:pPr algn="ctr"/>
            <a:r>
              <a:rPr lang="vi-VN" sz="4400" b="1" dirty="0" smtClean="0">
                <a:solidFill>
                  <a:srgbClr val="FF0000"/>
                </a:solidFill>
                <a:latin typeface="HP001 5 hàng" pitchFamily="34" charset="0"/>
              </a:rPr>
              <a:t>( Tiết 1)</a:t>
            </a:r>
            <a:endParaRPr lang="en-US" sz="4400" b="1" dirty="0">
              <a:solidFill>
                <a:srgbClr val="FF0000"/>
              </a:solidFill>
              <a:latin typeface="HP001 5 hàng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28600"/>
            <a:ext cx="944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HP001 4 hàng" pitchFamily="34" charset="0"/>
              </a:rPr>
              <a:t>Quan sát hình và nêu các </a:t>
            </a:r>
            <a:r>
              <a:rPr lang="vi-VN" sz="2800" b="1" kern="1000" spc="260" dirty="0" smtClean="0">
                <a:solidFill>
                  <a:srgbClr val="FF0000"/>
                </a:solidFill>
                <a:latin typeface="HP001 4 hàng" pitchFamily="34" charset="0"/>
              </a:rPr>
              <a:t>hoạt</a:t>
            </a:r>
            <a:r>
              <a:rPr lang="vi-VN" sz="2800" b="1" dirty="0" smtClean="0">
                <a:solidFill>
                  <a:srgbClr val="FF0000"/>
                </a:solidFill>
                <a:latin typeface="HP001 4 hàng" pitchFamily="34" charset="0"/>
              </a:rPr>
              <a:t> động có </a:t>
            </a:r>
            <a:r>
              <a:rPr lang="vi-VN" sz="2800" b="1" spc="250" dirty="0" smtClean="0">
                <a:solidFill>
                  <a:srgbClr val="FF0000"/>
                </a:solidFill>
                <a:latin typeface="HP001 4 hàng" pitchFamily="34" charset="0"/>
              </a:rPr>
              <a:t>l</a:t>
            </a:r>
            <a:r>
              <a:rPr lang="vi-VN" sz="2800" b="1" spc="300" dirty="0" smtClean="0">
                <a:solidFill>
                  <a:srgbClr val="FF0000"/>
                </a:solidFill>
                <a:latin typeface="HP001 4 hàng" pitchFamily="34" charset="0"/>
              </a:rPr>
              <a:t>ợi</a:t>
            </a:r>
            <a:r>
              <a:rPr lang="vi-VN" sz="2800" b="1" dirty="0" smtClean="0">
                <a:solidFill>
                  <a:srgbClr val="FF0000"/>
                </a:solidFill>
                <a:latin typeface="HP001 4 hàng" pitchFamily="34" charset="0"/>
              </a:rPr>
              <a:t> cho sức kh</a:t>
            </a:r>
            <a:r>
              <a:rPr lang="vi-VN" sz="2800" b="1" spc="300" dirty="0" smtClean="0">
                <a:solidFill>
                  <a:srgbClr val="FF0000"/>
                </a:solidFill>
                <a:latin typeface="HP001 4 hàng" pitchFamily="34" charset="0"/>
              </a:rPr>
              <a:t>ỏe</a:t>
            </a:r>
            <a:r>
              <a:rPr lang="vi-VN" sz="2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0"/>
            <a:ext cx="4495800" cy="678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71041"/>
            <a:ext cx="7467600" cy="58247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34" y="771041"/>
            <a:ext cx="7472766" cy="58247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1912"/>
            <a:ext cx="4648200" cy="58816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1" y="61912"/>
            <a:ext cx="4419599" cy="5957888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726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209800" y="4191000"/>
            <a:ext cx="446582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Microsoft YaHei Light" panose="020B0502040204020203" charset="-122"/>
                <a:ea typeface="Microsoft YaHei Light" panose="020B0502040204020203" charset="-122"/>
              </a:rPr>
              <a:t>√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7620000" y="6498860"/>
            <a:ext cx="446582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Yu Gothic" panose="020B0400000000000000" charset="-128"/>
                <a:ea typeface="Yu Gothic" panose="020B0400000000000000" charset="-128"/>
              </a:rPr>
              <a:t>×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76400" y="6491990"/>
            <a:ext cx="446582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Microsoft YaHei Light" panose="020B0502040204020203" charset="-122"/>
                <a:ea typeface="Microsoft YaHei Light" panose="020B0502040204020203" charset="-122"/>
              </a:rPr>
              <a:t>√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858000" y="4191000"/>
            <a:ext cx="446582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Microsoft YaHei Light" panose="020B0502040204020203" charset="-122"/>
                <a:ea typeface="Microsoft YaHei Light" panose="020B0502040204020203" charset="-122"/>
              </a:rPr>
              <a:t>√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858000" y="2133600"/>
            <a:ext cx="446582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  <a:latin typeface="Microsoft YaHei Light" panose="020B0502040204020203" charset="-122"/>
                <a:ea typeface="Microsoft YaHei Light" panose="020B0502040204020203" charset="-122"/>
              </a:rPr>
              <a:t>√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53000" y="6498860"/>
            <a:ext cx="446582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Yu Gothic" panose="020B0400000000000000" charset="-128"/>
                <a:ea typeface="Yu Gothic" panose="020B0400000000000000" charset="-128"/>
              </a:rPr>
              <a:t>×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881" y="65581"/>
            <a:ext cx="2276475" cy="2854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597" y="3505201"/>
            <a:ext cx="2971800" cy="311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505201"/>
            <a:ext cx="2667000" cy="311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95525" cy="2854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0"/>
            <a:ext cx="29718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2752725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WPS Presentation</Application>
  <PresentationFormat>On-screen Show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7" baseType="lpstr">
      <vt:lpstr>Arial</vt:lpstr>
      <vt:lpstr>SimSun</vt:lpstr>
      <vt:lpstr>Wingdings</vt:lpstr>
      <vt:lpstr>HP001 4 hàng</vt:lpstr>
      <vt:lpstr>Segoe Print</vt:lpstr>
      <vt:lpstr>Times New Roman</vt:lpstr>
      <vt:lpstr>.VnAvant</vt:lpstr>
      <vt:lpstr>HP001 5 hàng</vt:lpstr>
      <vt:lpstr>Microsoft YaHei Light</vt:lpstr>
      <vt:lpstr>Yu Gothic</vt:lpstr>
      <vt:lpstr>Microsoft YaHei</vt:lpstr>
      <vt:lpstr>Arial Unicode MS</vt:lpstr>
      <vt:lpstr>Calibri</vt:lpstr>
      <vt:lpstr>Office Theme</vt:lpstr>
      <vt:lpstr>PowerPoint 演示文稿</vt:lpstr>
      <vt:lpstr>Khởi động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Quốc Anh Trương</dc:creator>
  <cp:lastModifiedBy>HP</cp:lastModifiedBy>
  <cp:revision>24</cp:revision>
  <dcterms:created xsi:type="dcterms:W3CDTF">2023-03-22T12:16:00Z</dcterms:created>
  <dcterms:modified xsi:type="dcterms:W3CDTF">2024-08-28T06:05:35Z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5F4AA912091A43DB8A839EAA4B4AF92A_12</vt:lpwstr>
  </property>
  <property fmtid="{D5CDD505-2E9C-101B-9397-08002B2CF9AE}" pid="3" name="KSOProductBuildVer">
    <vt:lpwstr>1033-12.2.0.17562</vt:lpwstr>
  </property>
</Properties>
</file>