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3" r:id="rId3"/>
    <p:sldMasterId id="2147483695" r:id="rId4"/>
    <p:sldMasterId id="2147483720" r:id="rId5"/>
    <p:sldMasterId id="2147483739" r:id="rId6"/>
  </p:sldMasterIdLst>
  <p:notesMasterIdLst>
    <p:notesMasterId r:id="rId22"/>
  </p:notesMasterIdLst>
  <p:sldIdLst>
    <p:sldId id="296" r:id="rId7"/>
    <p:sldId id="539" r:id="rId8"/>
    <p:sldId id="387" r:id="rId9"/>
    <p:sldId id="388" r:id="rId10"/>
    <p:sldId id="389" r:id="rId11"/>
    <p:sldId id="303" r:id="rId12"/>
    <p:sldId id="304" r:id="rId13"/>
    <p:sldId id="3237" r:id="rId14"/>
    <p:sldId id="3238" r:id="rId15"/>
    <p:sldId id="3252" r:id="rId16"/>
    <p:sldId id="345" r:id="rId17"/>
    <p:sldId id="3253" r:id="rId18"/>
    <p:sldId id="344" r:id="rId19"/>
    <p:sldId id="3251" r:id="rId20"/>
    <p:sldId id="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9977E-0DCE-4D23-A406-454645246C10}"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C145B1-6F9D-4FC7-9EB9-B0C9030924BB}" type="slidenum">
              <a:rPr lang="en-US" smtClean="0"/>
              <a:t>‹#›</a:t>
            </a:fld>
            <a:endParaRPr lang="en-US"/>
          </a:p>
        </p:txBody>
      </p:sp>
    </p:spTree>
    <p:extLst>
      <p:ext uri="{BB962C8B-B14F-4D97-AF65-F5344CB8AC3E}">
        <p14:creationId xmlns:p14="http://schemas.microsoft.com/office/powerpoint/2010/main" val="2086502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3571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4844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62761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FF031-88EC-4B93-A6D4-1E47F9DAD6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371"/>
            <a:ext cx="12192000" cy="6853257"/>
          </a:xfrm>
          <a:prstGeom prst="rect">
            <a:avLst/>
          </a:prstGeom>
        </p:spPr>
      </p:pic>
    </p:spTree>
    <p:extLst>
      <p:ext uri="{BB962C8B-B14F-4D97-AF65-F5344CB8AC3E}">
        <p14:creationId xmlns:p14="http://schemas.microsoft.com/office/powerpoint/2010/main" val="2766928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3040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64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B3D7541-EF6C-4B82-A98F-BB2BD3160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1" y="0"/>
            <a:ext cx="12192001" cy="6858000"/>
          </a:xfrm>
          <a:prstGeom prst="rect">
            <a:avLst/>
          </a:prstGeom>
        </p:spPr>
      </p:pic>
    </p:spTree>
    <p:extLst>
      <p:ext uri="{BB962C8B-B14F-4D97-AF65-F5344CB8AC3E}">
        <p14:creationId xmlns:p14="http://schemas.microsoft.com/office/powerpoint/2010/main" val="757120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B0D7C5A5-17F6-4C83-A98F-D23F707AA9C9}"/>
              </a:ext>
            </a:extLst>
          </p:cNvPr>
          <p:cNvSpPr/>
          <p:nvPr userDrawn="1"/>
        </p:nvSpPr>
        <p:spPr>
          <a:xfrm>
            <a:off x="472440" y="731520"/>
            <a:ext cx="11247120" cy="5669280"/>
          </a:xfrm>
          <a:prstGeom prst="roundRect">
            <a:avLst>
              <a:gd name="adj" fmla="val 4033"/>
            </a:avLst>
          </a:prstGeom>
          <a:solidFill>
            <a:schemeClr val="bg1"/>
          </a:solidFill>
          <a:ln>
            <a:noFill/>
          </a:ln>
          <a:effectLst>
            <a:outerShdw blurRad="1905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24596026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672A8-D035-4EFB-A4DA-00182759618D}"/>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72E99FF-E228-462B-AED2-43EC8F0C12F1}"/>
              </a:ext>
            </a:extLst>
          </p:cNvPr>
          <p:cNvSpPr>
            <a:spLocks noGrp="1"/>
          </p:cNvSpPr>
          <p:nvPr>
            <p:ph sz="half" idx="1"/>
          </p:nvPr>
        </p:nvSpPr>
        <p:spPr>
          <a:xfrm>
            <a:off x="838200" y="1825626"/>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DC0EC0E-7174-46CE-B436-DA5B71AFDA5C}"/>
              </a:ext>
            </a:extLst>
          </p:cNvPr>
          <p:cNvSpPr>
            <a:spLocks noGrp="1"/>
          </p:cNvSpPr>
          <p:nvPr>
            <p:ph sz="half" idx="2"/>
          </p:nvPr>
        </p:nvSpPr>
        <p:spPr>
          <a:xfrm>
            <a:off x="6172200" y="1825626"/>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FB8004-DA5A-4156-86B0-F5AAE0E11E9B}"/>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8163791D-B2DC-44DB-9A2F-4E08C9DC58C4}"/>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DCCA87D-5E14-477E-A654-09A46380605B}"/>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1296216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B1D1B6-F718-4B8A-BF4D-264B9F9C7372}"/>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AAFD741-54E2-4F1F-886A-37F03F0C5837}"/>
              </a:ext>
            </a:extLst>
          </p:cNvPr>
          <p:cNvSpPr>
            <a:spLocks noGrp="1"/>
          </p:cNvSpPr>
          <p:nvPr>
            <p:ph type="body" idx="1"/>
          </p:nvPr>
        </p:nvSpPr>
        <p:spPr>
          <a:xfrm>
            <a:off x="839790" y="1681163"/>
            <a:ext cx="5157787" cy="823912"/>
          </a:xfrm>
          <a:prstGeom prst="rect">
            <a:avLst/>
          </a:prstGeo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679DD33-DEAE-471F-9951-890E1553D144}"/>
              </a:ext>
            </a:extLst>
          </p:cNvPr>
          <p:cNvSpPr>
            <a:spLocks noGrp="1"/>
          </p:cNvSpPr>
          <p:nvPr>
            <p:ph sz="half" idx="2"/>
          </p:nvPr>
        </p:nvSpPr>
        <p:spPr>
          <a:xfrm>
            <a:off x="839790"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F612163-ED5A-4BB9-A6F5-68FA68D8204F}"/>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78A687D-274A-4A6A-B5D4-9BF9167322EB}"/>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55CA9E1-B2E0-4431-9A45-B82B49D0F3E7}"/>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4B980E20-CF5B-44E1-8317-F2AC3A8E73B7}"/>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39BAD88-1C57-4DA0-8D06-DC7DF1E54052}"/>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8931597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4F2F8F-28A9-4B5A-812A-829F670A0A0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C507BC-23D6-48E0-961C-3413E72B9E14}"/>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00DE166-56B9-4DBE-B9FC-7C7461C803F8}"/>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DFE70D8-985C-48F6-B3AD-869E8358737A}"/>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00599661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43A8D23-2FBC-46DC-A122-5B005B7F1C37}"/>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EC26086-8CE0-4192-A974-A54A2AA1A6FF}"/>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EB2C47B-635D-4EF6-AAD0-0A212242B40F}"/>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8958329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741B3-0DE6-4387-93A2-DBDC90335225}"/>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EFFD0D6-966C-452D-9AA3-E1CD61874A27}"/>
              </a:ext>
            </a:extLst>
          </p:cNvPr>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E98609-F2E5-4C33-B90E-4822DEEF11F4}"/>
              </a:ext>
            </a:extLst>
          </p:cNvPr>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7774C-3027-45D1-91D0-93D93CCA6006}"/>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1E22821-8497-48CB-B607-BF733E2113C5}"/>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C3324E-B5DE-44AC-B06B-E9CCFE017A7E}"/>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74644390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E765EF-D17C-407F-A94B-2784BFCEF1D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87DB223-5736-466F-98E3-0F0EDB672C97}"/>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endParaRPr lang="zh-CN" altLang="en-US"/>
          </a:p>
        </p:txBody>
      </p:sp>
      <p:sp>
        <p:nvSpPr>
          <p:cNvPr id="4" name="文本占位符 3">
            <a:extLst>
              <a:ext uri="{FF2B5EF4-FFF2-40B4-BE49-F238E27FC236}">
                <a16:creationId xmlns:a16="http://schemas.microsoft.com/office/drawing/2014/main" id="{10018609-CA19-43A3-8F06-E46BBFA8F599}"/>
              </a:ext>
            </a:extLst>
          </p:cNvPr>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6DD8D5-49AC-4352-ACF0-35E7A0B7793E}"/>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E8E35DDA-75FC-451C-83A5-B4D1C0961DBC}"/>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27D0032-F1D7-4ED9-9678-D1BD6CC2F151}"/>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4337964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0650" y="-2673351"/>
            <a:ext cx="6858000" cy="12204701"/>
          </a:xfrm>
          <a:prstGeom prst="rect">
            <a:avLst/>
          </a:prstGeom>
        </p:spPr>
      </p:pic>
    </p:spTree>
    <p:extLst>
      <p:ext uri="{BB962C8B-B14F-4D97-AF65-F5344CB8AC3E}">
        <p14:creationId xmlns:p14="http://schemas.microsoft.com/office/powerpoint/2010/main" val="2386626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F68A8-5205-4E19-A59E-BCC1639E92B6}"/>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987350-3F03-4D99-95BE-D5790B32B0AE}"/>
              </a:ext>
            </a:extLst>
          </p:cNvPr>
          <p:cNvSpPr>
            <a:spLocks noGrp="1"/>
          </p:cNvSpPr>
          <p:nvPr>
            <p:ph type="body" orient="vert" idx="1"/>
          </p:nvPr>
        </p:nvSpPr>
        <p:spPr>
          <a:xfrm>
            <a:off x="838200" y="1825626"/>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B8069A-7615-4339-BB8F-6C807DDE8E95}"/>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18956AA5-2741-4938-8707-1D78F1922C9D}"/>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DFAD078-967C-4952-B743-8ACC378CF457}"/>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466167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036118F-870E-42FB-9340-4856F679D09E}"/>
              </a:ext>
            </a:extLst>
          </p:cNvPr>
          <p:cNvSpPr>
            <a:spLocks noGrp="1"/>
          </p:cNvSpPr>
          <p:nvPr>
            <p:ph type="title" orient="vert"/>
          </p:nvPr>
        </p:nvSpPr>
        <p:spPr>
          <a:xfrm>
            <a:off x="8724901" y="365127"/>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FFDAD26-E10D-447E-A535-75C402564AD8}"/>
              </a:ext>
            </a:extLst>
          </p:cNvPr>
          <p:cNvSpPr>
            <a:spLocks noGrp="1"/>
          </p:cNvSpPr>
          <p:nvPr>
            <p:ph type="body" orient="vert" idx="1"/>
          </p:nvPr>
        </p:nvSpPr>
        <p:spPr>
          <a:xfrm>
            <a:off x="838201" y="365127"/>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92B8E1-1762-4381-B53E-AE4AC23C5BE6}"/>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CFA9330-DA42-4C9C-A086-9DEE9FFD1F3F}"/>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C05BEDA-DF57-4F77-AC5D-03EBDF61FF77}"/>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9731909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6F76-8FF6-415C-A4E9-97F18A6075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7EC1BF-4976-41E6-8205-9566B453DF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D5087C-F99D-4AA0-BD3F-3CCB0984C25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5" name="Footer Placeholder 4">
            <a:extLst>
              <a:ext uri="{FF2B5EF4-FFF2-40B4-BE49-F238E27FC236}">
                <a16:creationId xmlns:a16="http://schemas.microsoft.com/office/drawing/2014/main" id="{2EA7DDE5-1338-48FF-95FE-3EDB0EFE1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840FC5-3B2F-4E02-BD91-274DD529B24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978865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ED16-E814-4FBC-8F8F-9ACB864FC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6434CE-F076-4D27-A2AF-0A51631D5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F78D7-9A30-4A4E-846E-8998240CAF29}"/>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5" name="Footer Placeholder 4">
            <a:extLst>
              <a:ext uri="{FF2B5EF4-FFF2-40B4-BE49-F238E27FC236}">
                <a16:creationId xmlns:a16="http://schemas.microsoft.com/office/drawing/2014/main" id="{77C4A5D4-B70B-4476-A891-67D190A80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EAC6C-D3B4-4457-B991-00D8EB362DA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29954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23B6-B4DF-4833-81A4-4FE3DD0BF9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CD855-FDB3-4B2D-89DD-F2F28C5848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8F90D-DB0B-4541-ADF2-08307584140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5" name="Footer Placeholder 4">
            <a:extLst>
              <a:ext uri="{FF2B5EF4-FFF2-40B4-BE49-F238E27FC236}">
                <a16:creationId xmlns:a16="http://schemas.microsoft.com/office/drawing/2014/main" id="{4A30F593-0483-4B2A-94A4-C78C8253A2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46102C-4144-4461-86FF-B94EEABD759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389568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7330-371F-4425-8CA0-1311FF9629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8AAE6A-298F-49C4-AB59-8A399655B3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FE371-6EE0-46D6-A0E4-3F699845425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723D3-830A-47E3-AA03-B9B304CAA4B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6" name="Footer Placeholder 5">
            <a:extLst>
              <a:ext uri="{FF2B5EF4-FFF2-40B4-BE49-F238E27FC236}">
                <a16:creationId xmlns:a16="http://schemas.microsoft.com/office/drawing/2014/main" id="{11B3185F-A33E-43D8-95DC-ECE2640F1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F8731B-9077-43A4-8D74-7621CE08CB7D}"/>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681020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0CBB-F945-4B31-BFDD-E216410CA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ACA368-F668-4587-BA83-9763FA7482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16D55-6D5F-4163-AAFC-7CBA3F9BF2F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B39FF-FC2C-45C9-9BAC-A8782FDDB2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2CCF5C-1CEC-43DE-A877-F762FCC4B0B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6E174-CAFA-4583-9875-FE978AB44038}"/>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8" name="Footer Placeholder 7">
            <a:extLst>
              <a:ext uri="{FF2B5EF4-FFF2-40B4-BE49-F238E27FC236}">
                <a16:creationId xmlns:a16="http://schemas.microsoft.com/office/drawing/2014/main" id="{3BB8D5B1-A242-4C62-A5D5-0742C833B5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513207-6658-4C0C-AD61-1D26E4611BD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212364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5713-9BD7-49FB-85CD-EF2621A39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A8823F-B805-4554-BD1D-0DF409F21BC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4" name="Footer Placeholder 3">
            <a:extLst>
              <a:ext uri="{FF2B5EF4-FFF2-40B4-BE49-F238E27FC236}">
                <a16:creationId xmlns:a16="http://schemas.microsoft.com/office/drawing/2014/main" id="{2DE519DF-5791-44EC-9A69-C86CBB18D2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C4E621-4006-428B-B796-80ABE842F18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499147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ECE26-64E2-4C39-94D8-523DB1CB18D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3" name="Footer Placeholder 2">
            <a:extLst>
              <a:ext uri="{FF2B5EF4-FFF2-40B4-BE49-F238E27FC236}">
                <a16:creationId xmlns:a16="http://schemas.microsoft.com/office/drawing/2014/main" id="{AC9A134F-2271-4F80-882D-31057CA3A7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853079-3300-4A05-A21D-C316180D4BCB}"/>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722737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1C00-FACE-480B-BF50-9E50B8783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16F4B8-7FC1-496D-9239-984AAAC9B7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70789-246D-4391-9859-162FF09343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B8560E-EEEE-4A02-90C0-4099A8DDF15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6" name="Footer Placeholder 5">
            <a:extLst>
              <a:ext uri="{FF2B5EF4-FFF2-40B4-BE49-F238E27FC236}">
                <a16:creationId xmlns:a16="http://schemas.microsoft.com/office/drawing/2014/main" id="{F7437896-78DA-4CAB-B885-37A38A31B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1E90CE-CC82-4106-9979-DB4707058147}"/>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32653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314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AE45-4269-4C8A-B923-97A5D62DEE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BF8A7F-749D-4CBD-9ED6-D3BBF40A3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5C5C08-030A-4485-98FA-497A2649CF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719CA-91C3-4154-A130-994691A3057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6" name="Footer Placeholder 5">
            <a:extLst>
              <a:ext uri="{FF2B5EF4-FFF2-40B4-BE49-F238E27FC236}">
                <a16:creationId xmlns:a16="http://schemas.microsoft.com/office/drawing/2014/main" id="{03B11C7D-D711-4A32-AA0B-C3FC13078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4BABDF-E883-4E0D-A7FF-95282448AEB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745927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633D-5DF1-4EF6-84C5-036011855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083AC2-9A10-4CA9-A3E2-4ED2E75EE2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EAF21-B104-44C0-B5D7-797FC9DCFC65}"/>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5" name="Footer Placeholder 4">
            <a:extLst>
              <a:ext uri="{FF2B5EF4-FFF2-40B4-BE49-F238E27FC236}">
                <a16:creationId xmlns:a16="http://schemas.microsoft.com/office/drawing/2014/main" id="{42CB3D20-1D29-4868-A3A9-61C7E02EED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A08F3-ADC2-482E-A60D-38DE8E906329}"/>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847319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57841E-FDEE-4DE7-80F3-EFB6500D96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69EB2-B738-41F2-87C6-85BD7DE7F0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33961-4766-4BEC-8A07-AAF817051DA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5" name="Footer Placeholder 4">
            <a:extLst>
              <a:ext uri="{FF2B5EF4-FFF2-40B4-BE49-F238E27FC236}">
                <a16:creationId xmlns:a16="http://schemas.microsoft.com/office/drawing/2014/main" id="{A72F9BFB-15A3-4382-AC02-45C40023B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8434DD-9204-45D6-9BC8-544CA35F492E}"/>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293845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6F76-8FF6-415C-A4E9-97F18A6075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7EC1BF-4976-41E6-8205-9566B453DF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D5087C-F99D-4AA0-BD3F-3CCB0984C25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5" name="Footer Placeholder 4">
            <a:extLst>
              <a:ext uri="{FF2B5EF4-FFF2-40B4-BE49-F238E27FC236}">
                <a16:creationId xmlns:a16="http://schemas.microsoft.com/office/drawing/2014/main" id="{2EA7DDE5-1338-48FF-95FE-3EDB0EFE1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840FC5-3B2F-4E02-BD91-274DD529B24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7673371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ED16-E814-4FBC-8F8F-9ACB864FC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6434CE-F076-4D27-A2AF-0A51631D5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F78D7-9A30-4A4E-846E-8998240CAF29}"/>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5" name="Footer Placeholder 4">
            <a:extLst>
              <a:ext uri="{FF2B5EF4-FFF2-40B4-BE49-F238E27FC236}">
                <a16:creationId xmlns:a16="http://schemas.microsoft.com/office/drawing/2014/main" id="{77C4A5D4-B70B-4476-A891-67D190A80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EAC6C-D3B4-4457-B991-00D8EB362DA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270014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23B6-B4DF-4833-81A4-4FE3DD0BF9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CD855-FDB3-4B2D-89DD-F2F28C5848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8F90D-DB0B-4541-ADF2-08307584140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5" name="Footer Placeholder 4">
            <a:extLst>
              <a:ext uri="{FF2B5EF4-FFF2-40B4-BE49-F238E27FC236}">
                <a16:creationId xmlns:a16="http://schemas.microsoft.com/office/drawing/2014/main" id="{4A30F593-0483-4B2A-94A4-C78C8253A2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46102C-4144-4461-86FF-B94EEABD759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099504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7330-371F-4425-8CA0-1311FF9629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8AAE6A-298F-49C4-AB59-8A399655B3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FE371-6EE0-46D6-A0E4-3F699845425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723D3-830A-47E3-AA03-B9B304CAA4B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6" name="Footer Placeholder 5">
            <a:extLst>
              <a:ext uri="{FF2B5EF4-FFF2-40B4-BE49-F238E27FC236}">
                <a16:creationId xmlns:a16="http://schemas.microsoft.com/office/drawing/2014/main" id="{11B3185F-A33E-43D8-95DC-ECE2640F1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F8731B-9077-43A4-8D74-7621CE08CB7D}"/>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325165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0CBB-F945-4B31-BFDD-E216410CA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ACA368-F668-4587-BA83-9763FA7482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16D55-6D5F-4163-AAFC-7CBA3F9BF2F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B39FF-FC2C-45C9-9BAC-A8782FDDB2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2CCF5C-1CEC-43DE-A877-F762FCC4B0B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6E174-CAFA-4583-9875-FE978AB44038}"/>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8" name="Footer Placeholder 7">
            <a:extLst>
              <a:ext uri="{FF2B5EF4-FFF2-40B4-BE49-F238E27FC236}">
                <a16:creationId xmlns:a16="http://schemas.microsoft.com/office/drawing/2014/main" id="{3BB8D5B1-A242-4C62-A5D5-0742C833B5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513207-6658-4C0C-AD61-1D26E4611BD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1845514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5713-9BD7-49FB-85CD-EF2621A39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A8823F-B805-4554-BD1D-0DF409F21BC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4" name="Footer Placeholder 3">
            <a:extLst>
              <a:ext uri="{FF2B5EF4-FFF2-40B4-BE49-F238E27FC236}">
                <a16:creationId xmlns:a16="http://schemas.microsoft.com/office/drawing/2014/main" id="{2DE519DF-5791-44EC-9A69-C86CBB18D2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C4E621-4006-428B-B796-80ABE842F18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047088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ECE26-64E2-4C39-94D8-523DB1CB18D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3" name="Footer Placeholder 2">
            <a:extLst>
              <a:ext uri="{FF2B5EF4-FFF2-40B4-BE49-F238E27FC236}">
                <a16:creationId xmlns:a16="http://schemas.microsoft.com/office/drawing/2014/main" id="{AC9A134F-2271-4F80-882D-31057CA3A7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853079-3300-4A05-A21D-C316180D4BCB}"/>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523165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152701" cy="2908455"/>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998863" y="0"/>
            <a:ext cx="1839816" cy="1343512"/>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1200" y="4203700"/>
            <a:ext cx="2870200" cy="2870200"/>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6629400"/>
            <a:ext cx="47371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10" name="Isosceles Triangle 9">
            <a:extLst>
              <a:ext uri="{FF2B5EF4-FFF2-40B4-BE49-F238E27FC236}">
                <a16:creationId xmlns:a16="http://schemas.microsoft.com/office/drawing/2014/main" id="{32E62DD1-107C-4D14-BA9D-B157EBB09648}"/>
              </a:ext>
            </a:extLst>
          </p:cNvPr>
          <p:cNvSpPr/>
          <p:nvPr userDrawn="1"/>
        </p:nvSpPr>
        <p:spPr>
          <a:xfrm rot="304199">
            <a:off x="113237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88266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1C00-FACE-480B-BF50-9E50B8783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16F4B8-7FC1-496D-9239-984AAAC9B7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70789-246D-4391-9859-162FF09343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B8560E-EEEE-4A02-90C0-4099A8DDF15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6" name="Footer Placeholder 5">
            <a:extLst>
              <a:ext uri="{FF2B5EF4-FFF2-40B4-BE49-F238E27FC236}">
                <a16:creationId xmlns:a16="http://schemas.microsoft.com/office/drawing/2014/main" id="{F7437896-78DA-4CAB-B885-37A38A31B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1E90CE-CC82-4106-9979-DB4707058147}"/>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451538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AE45-4269-4C8A-B923-97A5D62DEE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BF8A7F-749D-4CBD-9ED6-D3BBF40A3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5C5C08-030A-4485-98FA-497A2649CF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719CA-91C3-4154-A130-994691A3057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6" name="Footer Placeholder 5">
            <a:extLst>
              <a:ext uri="{FF2B5EF4-FFF2-40B4-BE49-F238E27FC236}">
                <a16:creationId xmlns:a16="http://schemas.microsoft.com/office/drawing/2014/main" id="{03B11C7D-D711-4A32-AA0B-C3FC13078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4BABDF-E883-4E0D-A7FF-95282448AEB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8861873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633D-5DF1-4EF6-84C5-036011855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083AC2-9A10-4CA9-A3E2-4ED2E75EE2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EAF21-B104-44C0-B5D7-797FC9DCFC65}"/>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5" name="Footer Placeholder 4">
            <a:extLst>
              <a:ext uri="{FF2B5EF4-FFF2-40B4-BE49-F238E27FC236}">
                <a16:creationId xmlns:a16="http://schemas.microsoft.com/office/drawing/2014/main" id="{42CB3D20-1D29-4868-A3A9-61C7E02EED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A08F3-ADC2-482E-A60D-38DE8E906329}"/>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943382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57841E-FDEE-4DE7-80F3-EFB6500D96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69EB2-B738-41F2-87C6-85BD7DE7F0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33961-4766-4BEC-8A07-AAF817051DA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2/14/2024</a:t>
            </a:fld>
            <a:endParaRPr lang="en-US"/>
          </a:p>
        </p:txBody>
      </p:sp>
      <p:sp>
        <p:nvSpPr>
          <p:cNvPr id="5" name="Footer Placeholder 4">
            <a:extLst>
              <a:ext uri="{FF2B5EF4-FFF2-40B4-BE49-F238E27FC236}">
                <a16:creationId xmlns:a16="http://schemas.microsoft.com/office/drawing/2014/main" id="{A72F9BFB-15A3-4382-AC02-45C40023B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8434DD-9204-45D6-9BC8-544CA35F492E}"/>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6782459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DCE7-D05A-4A3B-937F-9E5BC07113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B45DA-5189-4FF7-92E9-46A03E5BDF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7DBD4-589E-44EC-AD24-22F56DE505EB}"/>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2/14/2024</a:t>
            </a:fld>
            <a:endParaRPr lang="en-US"/>
          </a:p>
        </p:txBody>
      </p:sp>
      <p:sp>
        <p:nvSpPr>
          <p:cNvPr id="5" name="Footer Placeholder 4">
            <a:extLst>
              <a:ext uri="{FF2B5EF4-FFF2-40B4-BE49-F238E27FC236}">
                <a16:creationId xmlns:a16="http://schemas.microsoft.com/office/drawing/2014/main" id="{C32187C3-ACD8-4102-AE62-006EED2A8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5F1A5F-CADE-4F36-A754-86C133AE549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27203792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D34A-BE41-4EEA-837E-3C98791E5B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E7963A-9AE7-41BD-8D3F-C994B5B78F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FC01B-4972-44A2-8D35-CDCC9681360E}"/>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2/14/2024</a:t>
            </a:fld>
            <a:endParaRPr lang="en-US"/>
          </a:p>
        </p:txBody>
      </p:sp>
      <p:sp>
        <p:nvSpPr>
          <p:cNvPr id="5" name="Footer Placeholder 4">
            <a:extLst>
              <a:ext uri="{FF2B5EF4-FFF2-40B4-BE49-F238E27FC236}">
                <a16:creationId xmlns:a16="http://schemas.microsoft.com/office/drawing/2014/main" id="{58C9F9B8-9E07-44E6-A358-2DEB22AFD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C1376-F23F-426A-8C27-4FD6B2E27A0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7127886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72F6-5B1B-4A90-921B-10636BF2F0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03D065-2845-4AA6-9B51-9DD0B9D161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68BB8C-7379-4826-BBA7-3436D3CA945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2/14/2024</a:t>
            </a:fld>
            <a:endParaRPr lang="en-US"/>
          </a:p>
        </p:txBody>
      </p:sp>
      <p:sp>
        <p:nvSpPr>
          <p:cNvPr id="5" name="Footer Placeholder 4">
            <a:extLst>
              <a:ext uri="{FF2B5EF4-FFF2-40B4-BE49-F238E27FC236}">
                <a16:creationId xmlns:a16="http://schemas.microsoft.com/office/drawing/2014/main" id="{E0914E52-2B7C-4F2C-BB4F-0DCA0AAF9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FACDC3-228E-40DA-B28F-900E980C540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872336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E3AB-2DC2-405A-8FB8-7FED475413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8B69FC-EB07-4657-81C0-5E7ACD8DED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60D5D-C0C7-4386-918E-56D2EB5A3BB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A89BD-B084-4400-AEDF-66F922A12393}"/>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2/14/2024</a:t>
            </a:fld>
            <a:endParaRPr lang="en-US"/>
          </a:p>
        </p:txBody>
      </p:sp>
      <p:sp>
        <p:nvSpPr>
          <p:cNvPr id="6" name="Footer Placeholder 5">
            <a:extLst>
              <a:ext uri="{FF2B5EF4-FFF2-40B4-BE49-F238E27FC236}">
                <a16:creationId xmlns:a16="http://schemas.microsoft.com/office/drawing/2014/main" id="{249C2178-AE22-4656-B1BF-1B54AB3CB5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4832B4-340D-4EFC-AB87-16B0B75C4060}"/>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24242089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FCA6-EF3F-438C-9BAA-EA2A98399C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43298B-8E66-4F37-B26D-959C62AE2E4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0D6F50-E9A5-4089-9F7A-B0F990211E9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224BC-45D5-49A0-93D6-1FB1662226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B49C3-D64E-41B5-A411-18DC6D2D4D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983DD-E036-4A8A-94E7-6EEE1801BB4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2/14/2024</a:t>
            </a:fld>
            <a:endParaRPr lang="en-US"/>
          </a:p>
        </p:txBody>
      </p:sp>
      <p:sp>
        <p:nvSpPr>
          <p:cNvPr id="8" name="Footer Placeholder 7">
            <a:extLst>
              <a:ext uri="{FF2B5EF4-FFF2-40B4-BE49-F238E27FC236}">
                <a16:creationId xmlns:a16="http://schemas.microsoft.com/office/drawing/2014/main" id="{A5B44B36-3DEB-4825-B46A-957C3C808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BABCB38-489A-42C7-B112-18EF161915E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722405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31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1473201" cy="19904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508000" y="12700"/>
            <a:ext cx="1591937" cy="116250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6629400"/>
            <a:ext cx="47371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23044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2/14/2024</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8750714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2/14/2024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7096871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2/14/2024</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422039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2/14/2024</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3069537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2/14/2024</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3678340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2/14/2024</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409062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2/14/2024</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062307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2/14/2024</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38155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2/14/2024</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3933964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2/14/2024</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04152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496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2/14/2024</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7168848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732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302719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035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79371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15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46.xml"/><Relationship Id="rId7"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B834BCF4-A8E2-71CC-A2BD-2F37D81241C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485507" y="274752"/>
            <a:ext cx="1252390" cy="1252390"/>
          </a:xfrm>
          <a:prstGeom prst="rect">
            <a:avLst/>
          </a:prstGeom>
        </p:spPr>
      </p:pic>
    </p:spTree>
    <p:extLst>
      <p:ext uri="{BB962C8B-B14F-4D97-AF65-F5344CB8AC3E}">
        <p14:creationId xmlns:p14="http://schemas.microsoft.com/office/powerpoint/2010/main" val="3950295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39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white circle with leaves and blue text&#10;&#10;Description automatically generated">
            <a:extLst>
              <a:ext uri="{FF2B5EF4-FFF2-40B4-BE49-F238E27FC236}">
                <a16:creationId xmlns:a16="http://schemas.microsoft.com/office/drawing/2014/main" id="{7F20CBBB-F63A-5B6F-B662-8EB133F5ED2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7227" y="189911"/>
            <a:ext cx="1346658" cy="1346658"/>
          </a:xfrm>
          <a:prstGeom prst="rect">
            <a:avLst/>
          </a:prstGeom>
        </p:spPr>
      </p:pic>
    </p:spTree>
    <p:extLst>
      <p:ext uri="{BB962C8B-B14F-4D97-AF65-F5344CB8AC3E}">
        <p14:creationId xmlns:p14="http://schemas.microsoft.com/office/powerpoint/2010/main" val="421244706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F3084D74-66DC-046A-5C75-6D04B51879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4360" y="180484"/>
            <a:ext cx="1318378" cy="1318378"/>
          </a:xfrm>
          <a:prstGeom prst="rect">
            <a:avLst/>
          </a:prstGeom>
        </p:spPr>
      </p:pic>
    </p:spTree>
    <p:extLst>
      <p:ext uri="{BB962C8B-B14F-4D97-AF65-F5344CB8AC3E}">
        <p14:creationId xmlns:p14="http://schemas.microsoft.com/office/powerpoint/2010/main" val="416186386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E28838D-D89B-BAB0-6715-E1D7441757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9">
            <a:extLst>
              <a:ext uri="{FF2B5EF4-FFF2-40B4-BE49-F238E27FC236}">
                <a16:creationId xmlns:a16="http://schemas.microsoft.com/office/drawing/2014/main" id="{B33AB6A6-FBD3-4B78-80A6-EB2D2449A52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7376"/>
            <a:ext cx="12192000" cy="6858000"/>
          </a:xfrm>
          <a:prstGeom prst="rect">
            <a:avLst/>
          </a:prstGeom>
        </p:spPr>
      </p:pic>
    </p:spTree>
    <p:extLst>
      <p:ext uri="{BB962C8B-B14F-4D97-AF65-F5344CB8AC3E}">
        <p14:creationId xmlns:p14="http://schemas.microsoft.com/office/powerpoint/2010/main" val="131224290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98099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3.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51.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audio" Target="../media/audio2.wav"/><Relationship Id="rId3" Type="http://schemas.openxmlformats.org/officeDocument/2006/relationships/slideLayout" Target="../slideLayouts/slideLayout51.xml"/><Relationship Id="rId7" Type="http://schemas.microsoft.com/office/2007/relationships/hdphoto" Target="../media/hdphoto3.wdp"/><Relationship Id="rId12" Type="http://schemas.openxmlformats.org/officeDocument/2006/relationships/audio" Target="../media/audio1.wav"/><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audio" Target="../media/audio2.wav"/><Relationship Id="rId3" Type="http://schemas.openxmlformats.org/officeDocument/2006/relationships/slideLayout" Target="../slideLayouts/slideLayout51.xml"/><Relationship Id="rId7" Type="http://schemas.microsoft.com/office/2007/relationships/hdphoto" Target="../media/hdphoto3.wdp"/><Relationship Id="rId12" Type="http://schemas.openxmlformats.org/officeDocument/2006/relationships/audio" Target="../media/audio1.wav"/><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593234-95C1-BCF4-5BC4-DB889BCA4D17}"/>
              </a:ext>
            </a:extLst>
          </p:cNvPr>
          <p:cNvPicPr>
            <a:picLocks noChangeAspect="1"/>
          </p:cNvPicPr>
          <p:nvPr/>
        </p:nvPicPr>
        <p:blipFill>
          <a:blip r:embed="rId2"/>
          <a:stretch>
            <a:fillRect/>
          </a:stretch>
        </p:blipFill>
        <p:spPr>
          <a:xfrm>
            <a:off x="2020097" y="1329853"/>
            <a:ext cx="7980356" cy="5017443"/>
          </a:xfrm>
          <a:prstGeom prst="rect">
            <a:avLst/>
          </a:prstGeom>
        </p:spPr>
      </p:pic>
      <p:pic>
        <p:nvPicPr>
          <p:cNvPr id="7" name="Picture 6">
            <a:extLst>
              <a:ext uri="{FF2B5EF4-FFF2-40B4-BE49-F238E27FC236}">
                <a16:creationId xmlns:a16="http://schemas.microsoft.com/office/drawing/2014/main" id="{7EBB89CF-7315-6101-A880-980652FA1983}"/>
              </a:ext>
            </a:extLst>
          </p:cNvPr>
          <p:cNvPicPr>
            <a:picLocks noChangeAspect="1"/>
          </p:cNvPicPr>
          <p:nvPr/>
        </p:nvPicPr>
        <p:blipFill>
          <a:blip r:embed="rId3"/>
          <a:stretch>
            <a:fillRect/>
          </a:stretch>
        </p:blipFill>
        <p:spPr>
          <a:xfrm>
            <a:off x="3222640" y="879256"/>
            <a:ext cx="5499069" cy="2127688"/>
          </a:xfrm>
          <a:prstGeom prst="rect">
            <a:avLst/>
          </a:prstGeom>
        </p:spPr>
      </p:pic>
    </p:spTree>
    <p:extLst>
      <p:ext uri="{BB962C8B-B14F-4D97-AF65-F5344CB8AC3E}">
        <p14:creationId xmlns:p14="http://schemas.microsoft.com/office/powerpoint/2010/main" val="2616635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6EC0EC-59FE-4EDC-B647-556BA5DB249B}"/>
              </a:ext>
            </a:extLst>
          </p:cNvPr>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graphicFrame>
        <p:nvGraphicFramePr>
          <p:cNvPr id="7" name="Table 6">
            <a:extLst>
              <a:ext uri="{FF2B5EF4-FFF2-40B4-BE49-F238E27FC236}">
                <a16:creationId xmlns:a16="http://schemas.microsoft.com/office/drawing/2014/main" id="{50D57A23-37ED-5CD7-5231-55B25352AE3B}"/>
              </a:ext>
            </a:extLst>
          </p:cNvPr>
          <p:cNvGraphicFramePr>
            <a:graphicFrameLocks noGrp="1"/>
          </p:cNvGraphicFramePr>
          <p:nvPr>
            <p:extLst>
              <p:ext uri="{D42A27DB-BD31-4B8C-83A1-F6EECF244321}">
                <p14:modId xmlns:p14="http://schemas.microsoft.com/office/powerpoint/2010/main" val="1289253541"/>
              </p:ext>
            </p:extLst>
          </p:nvPr>
        </p:nvGraphicFramePr>
        <p:xfrm>
          <a:off x="380999" y="561975"/>
          <a:ext cx="11287125" cy="5753100"/>
        </p:xfrm>
        <a:graphic>
          <a:graphicData uri="http://schemas.openxmlformats.org/drawingml/2006/table">
            <a:tbl>
              <a:tblPr firstRow="1" firstCol="1" lastRow="1" lastCol="1" bandRow="1" bandCol="1">
                <a:tableStyleId>{5C22544A-7EE6-4342-B048-85BDC9FD1C3A}</a:tableStyleId>
              </a:tblPr>
              <a:tblGrid>
                <a:gridCol w="7137744">
                  <a:extLst>
                    <a:ext uri="{9D8B030D-6E8A-4147-A177-3AD203B41FA5}">
                      <a16:colId xmlns:a16="http://schemas.microsoft.com/office/drawing/2014/main" val="1599383346"/>
                    </a:ext>
                  </a:extLst>
                </a:gridCol>
                <a:gridCol w="4149381">
                  <a:extLst>
                    <a:ext uri="{9D8B030D-6E8A-4147-A177-3AD203B41FA5}">
                      <a16:colId xmlns:a16="http://schemas.microsoft.com/office/drawing/2014/main" val="3184159045"/>
                    </a:ext>
                  </a:extLst>
                </a:gridCol>
              </a:tblGrid>
              <a:tr h="1342101">
                <a:tc gridSpan="2">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PHIẾU HỌC TẬP</a:t>
                      </a:r>
                    </a:p>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ẢNH HƯỞNG CỦA MÔI TRƯỜNG THIÊN NHIÊN ĐẾN SẢN XUẤT VÀ SINH HOẠT CỦA NGƯỜI DÂN Ở VÙNG ĐỒNG BẰNG NAM BỘ</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3459741744"/>
                  </a:ext>
                </a:extLst>
              </a:tr>
              <a:tr h="4410999">
                <a:tc>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THUẬN LỢI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KHÓ KHĂN</a:t>
                      </a:r>
                    </a:p>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9498527"/>
                  </a:ext>
                </a:extLst>
              </a:tr>
            </a:tbl>
          </a:graphicData>
        </a:graphic>
      </p:graphicFrame>
      <p:sp>
        <p:nvSpPr>
          <p:cNvPr id="4" name="TextBox 3">
            <a:extLst>
              <a:ext uri="{FF2B5EF4-FFF2-40B4-BE49-F238E27FC236}">
                <a16:creationId xmlns:a16="http://schemas.microsoft.com/office/drawing/2014/main" id="{1C7BE2F2-4D36-42D9-2B6C-F99EDEAF49CE}"/>
              </a:ext>
            </a:extLst>
          </p:cNvPr>
          <p:cNvSpPr txBox="1"/>
          <p:nvPr/>
        </p:nvSpPr>
        <p:spPr>
          <a:xfrm>
            <a:off x="419100" y="2219325"/>
            <a:ext cx="67722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Địa</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hình</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bằng</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phẳng</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thuận</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lợi</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cho</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việc</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sản</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xuất</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và</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lưu</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trú</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của</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con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người</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D060309-EA6E-7A96-B07B-6F07527519C4}"/>
              </a:ext>
            </a:extLst>
          </p:cNvPr>
          <p:cNvSpPr txBox="1"/>
          <p:nvPr/>
        </p:nvSpPr>
        <p:spPr>
          <a:xfrm>
            <a:off x="400051" y="3095625"/>
            <a:ext cx="7077074" cy="1569660"/>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Khu vực Đông Nam Bộ có đất xám và đất ba zan thuận lợi cho trồng cây công nghiệp, khu vực đồng bằng có đất phù sa thuận lợi cho trồng cây lương thực.</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579211A-C828-0383-BF4E-61ECF4AC8DFA}"/>
              </a:ext>
            </a:extLst>
          </p:cNvPr>
          <p:cNvSpPr txBox="1"/>
          <p:nvPr/>
        </p:nvSpPr>
        <p:spPr>
          <a:xfrm>
            <a:off x="438151" y="4562475"/>
            <a:ext cx="7077074" cy="830997"/>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Khí hậu phân mùa thuận lợi cho việc sản xuất nông nghiệp và đời sống của nhân dân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0803BC0-C0D2-4CD4-7BDC-E5BB8545A0E6}"/>
              </a:ext>
            </a:extLst>
          </p:cNvPr>
          <p:cNvSpPr txBox="1"/>
          <p:nvPr/>
        </p:nvSpPr>
        <p:spPr>
          <a:xfrm>
            <a:off x="428626" y="5524500"/>
            <a:ext cx="7077074" cy="830997"/>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Sông ngòi kênh rạch chằng chịt giúp phát triển giao thông đường thủy, nuôi trồng thủy sản.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B28125F-2FB9-D835-EB98-11B29FC1B6AD}"/>
              </a:ext>
            </a:extLst>
          </p:cNvPr>
          <p:cNvSpPr txBox="1"/>
          <p:nvPr/>
        </p:nvSpPr>
        <p:spPr>
          <a:xfrm>
            <a:off x="7572375" y="2447925"/>
            <a:ext cx="3790951" cy="2308324"/>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Các hiện tượng như: lũ lụt; sạt lở đất ven sông, ven biển; đất bị nhiễm mặn; thiếu nước vào mùa khô;... gây nhiều khó khăn cho người dân.</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904567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a:extLst>
              <a:ext uri="{FF2B5EF4-FFF2-40B4-BE49-F238E27FC236}">
                <a16:creationId xmlns:a16="http://schemas.microsoft.com/office/drawing/2014/main" id="{86D3A46E-5780-43B8-A8F3-D698236D1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a:extLst>
              <a:ext uri="{FF2B5EF4-FFF2-40B4-BE49-F238E27FC236}">
                <a16:creationId xmlns:a16="http://schemas.microsoft.com/office/drawing/2014/main" id="{8D61F786-BCE7-CAF2-FB55-ACE3F9834F27}"/>
              </a:ext>
            </a:extLst>
          </p:cNvPr>
          <p:cNvPicPr>
            <a:picLocks noChangeAspect="1"/>
          </p:cNvPicPr>
          <p:nvPr/>
        </p:nvPicPr>
        <p:blipFill>
          <a:blip r:embed="rId3"/>
          <a:stretch>
            <a:fillRect/>
          </a:stretch>
        </p:blipFill>
        <p:spPr>
          <a:xfrm>
            <a:off x="2857500" y="321436"/>
            <a:ext cx="6394633" cy="4817725"/>
          </a:xfrm>
          <a:prstGeom prst="rect">
            <a:avLst/>
          </a:prstGeom>
        </p:spPr>
      </p:pic>
    </p:spTree>
    <p:extLst>
      <p:ext uri="{BB962C8B-B14F-4D97-AF65-F5344CB8AC3E}">
        <p14:creationId xmlns:p14="http://schemas.microsoft.com/office/powerpoint/2010/main" val="1682042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ree Vector | Natural landscape - background for video conferencing">
            <a:extLst>
              <a:ext uri="{FF2B5EF4-FFF2-40B4-BE49-F238E27FC236}">
                <a16:creationId xmlns:a16="http://schemas.microsoft.com/office/drawing/2014/main" id="{60F2E054-0A79-4554-B1FD-87BE833A5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4" y="-1954"/>
            <a:ext cx="12240523" cy="7195707"/>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4">
            <a:extLst>
              <a:ext uri="{FF2B5EF4-FFF2-40B4-BE49-F238E27FC236}">
                <a16:creationId xmlns:a16="http://schemas.microsoft.com/office/drawing/2014/main" id="{E047EFA8-C9F0-4032-B84F-E7B5C8E2150B}"/>
              </a:ext>
            </a:extLst>
          </p:cNvPr>
          <p:cNvPicPr>
            <a:picLocks noChangeAspect="1"/>
          </p:cNvPicPr>
          <p:nvPr/>
        </p:nvPicPr>
        <p:blipFill rotWithShape="1">
          <a:blip r:embed="rId3">
            <a:extLst>
              <a:ext uri="{28A0092B-C50C-407E-A947-70E740481C1C}">
                <a14:useLocalDpi xmlns:a14="http://schemas.microsoft.com/office/drawing/2010/main" val="0"/>
              </a:ext>
            </a:extLst>
          </a:blip>
          <a:srcRect r="47132" b="60830"/>
          <a:stretch/>
        </p:blipFill>
        <p:spPr>
          <a:xfrm rot="12117602" flipV="1">
            <a:off x="8267888" y="402493"/>
            <a:ext cx="3480489" cy="2972211"/>
          </a:xfrm>
          <a:prstGeom prst="rect">
            <a:avLst/>
          </a:prstGeom>
        </p:spPr>
      </p:pic>
      <p:pic>
        <p:nvPicPr>
          <p:cNvPr id="14" name="图片 7">
            <a:extLst>
              <a:ext uri="{FF2B5EF4-FFF2-40B4-BE49-F238E27FC236}">
                <a16:creationId xmlns:a16="http://schemas.microsoft.com/office/drawing/2014/main" id="{D658BCD3-8D73-45F5-AFEF-9797D3D9F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1173" y="3821583"/>
            <a:ext cx="1469370" cy="1909301"/>
          </a:xfrm>
          <a:prstGeom prst="rect">
            <a:avLst/>
          </a:prstGeom>
        </p:spPr>
      </p:pic>
      <p:pic>
        <p:nvPicPr>
          <p:cNvPr id="15" name="图片 11">
            <a:extLst>
              <a:ext uri="{FF2B5EF4-FFF2-40B4-BE49-F238E27FC236}">
                <a16:creationId xmlns:a16="http://schemas.microsoft.com/office/drawing/2014/main" id="{795F8E06-4967-4DAD-94D5-94DAA5A69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967" y="154629"/>
            <a:ext cx="1572966" cy="1906180"/>
          </a:xfrm>
          <a:prstGeom prst="rect">
            <a:avLst/>
          </a:prstGeom>
        </p:spPr>
      </p:pic>
      <p:pic>
        <p:nvPicPr>
          <p:cNvPr id="2" name="Picture 1" descr="A picture containing light&#10;&#10;Description automatically generated">
            <a:extLst>
              <a:ext uri="{FF2B5EF4-FFF2-40B4-BE49-F238E27FC236}">
                <a16:creationId xmlns:a16="http://schemas.microsoft.com/office/drawing/2014/main" id="{DAB8D26E-933D-2FAC-99A4-0E83250C5B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77" t="34147" r="6177" b="50000"/>
          <a:stretch/>
        </p:blipFill>
        <p:spPr>
          <a:xfrm flipH="1">
            <a:off x="612980" y="885825"/>
            <a:ext cx="13007602" cy="4924425"/>
          </a:xfrm>
          <a:prstGeom prst="rect">
            <a:avLst/>
          </a:prstGeom>
        </p:spPr>
      </p:pic>
      <p:sp>
        <p:nvSpPr>
          <p:cNvPr id="4" name="TextBox 3">
            <a:extLst>
              <a:ext uri="{FF2B5EF4-FFF2-40B4-BE49-F238E27FC236}">
                <a16:creationId xmlns:a16="http://schemas.microsoft.com/office/drawing/2014/main" id="{416F7830-903F-3426-BB9B-7E8FFF7F0199}"/>
              </a:ext>
            </a:extLst>
          </p:cNvPr>
          <p:cNvSpPr txBox="1"/>
          <p:nvPr/>
        </p:nvSpPr>
        <p:spPr>
          <a:xfrm>
            <a:off x="2505173" y="1674763"/>
            <a:ext cx="7362727" cy="3170099"/>
          </a:xfrm>
          <a:prstGeom prst="rect">
            <a:avLst/>
          </a:prstGeom>
          <a:noFill/>
        </p:spPr>
        <p:txBody>
          <a:bodyPr wrap="square" rtlCol="0">
            <a:spAutoFit/>
          </a:bodyPr>
          <a:lstStyle/>
          <a:p>
            <a:pPr lvl="0" algn="ctr" defTabSz="609630">
              <a:defRPr/>
            </a:pPr>
            <a:r>
              <a:rPr lang="vi-VN" sz="4000" b="1" dirty="0">
                <a:solidFill>
                  <a:prstClr val="black"/>
                </a:solidFill>
                <a:latin typeface="Calibri"/>
              </a:rPr>
              <a:t>Hoạt động 2:  Một số biện pháp khắc phục khó khăn của môi trường thiên nhiên đối với sản xuất và sinh hoạt của người dân vùng Nam Bộ</a:t>
            </a:r>
            <a:endParaRPr kumimoji="0" lang="en-US" altLang="zh-CN" sz="8800" b="1" i="0" u="none" strike="noStrike" kern="1200" cap="none" spc="0" normalizeH="0" baseline="0" noProof="0" dirty="0">
              <a:ln w="28575">
                <a:solidFill>
                  <a:prstClr val="white"/>
                </a:solidFill>
              </a:ln>
              <a:solidFill>
                <a:srgbClr val="28692E"/>
              </a:solidFill>
              <a:effectLst>
                <a:outerShdw blurRad="12700" dist="101600" dir="240000" algn="t" rotWithShape="0">
                  <a:srgbClr val="B8DEF3"/>
                </a:outerShdw>
              </a:effectLst>
              <a:uLnTx/>
              <a:uFillTx/>
              <a:latin typeface="UTM Showcard" panose="02040603050506020204" pitchFamily="18" charset="0"/>
              <a:ea typeface="方正卡通简体" pitchFamily="65" charset="-122"/>
              <a:cs typeface="Arial" pitchFamily="34" charset="0"/>
            </a:endParaRPr>
          </a:p>
        </p:txBody>
      </p:sp>
    </p:spTree>
    <p:extLst>
      <p:ext uri="{BB962C8B-B14F-4D97-AF65-F5344CB8AC3E}">
        <p14:creationId xmlns:p14="http://schemas.microsoft.com/office/powerpoint/2010/main" val="3946743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875E-6 -1.48148E-6 L -1.875E-6 -0.07199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5126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3048000" y="895351"/>
            <a:ext cx="8505825" cy="2705100"/>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panose="020F0502020204030204"/>
              </a:rPr>
              <a:t>Đề xuất một số biện pháp khắc phục khó khăn của môi trường thiên nhiên đối với sản xuất và sinh hoạt của người dân vùng Nam Bộ.</a:t>
            </a:r>
            <a:endParaRPr kumimoji="0" lang="vi-VN" sz="40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descr="Cartoon happy school boy waving hand Premium Vector">
            <a:extLst>
              <a:ext uri="{FF2B5EF4-FFF2-40B4-BE49-F238E27FC236}">
                <a16:creationId xmlns:a16="http://schemas.microsoft.com/office/drawing/2014/main" id="{1C5853FB-6EF8-618B-AE13-D2432D96C6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1611" y="1429567"/>
            <a:ext cx="44767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771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5126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264B7797-7C88-4E78-B59E-8A6E507F4A48}"/>
              </a:ext>
            </a:extLst>
          </p:cNvPr>
          <p:cNvSpPr/>
          <p:nvPr/>
        </p:nvSpPr>
        <p:spPr>
          <a:xfrm>
            <a:off x="304800" y="2105024"/>
            <a:ext cx="3190875" cy="2486025"/>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srgbClr val="002060"/>
                </a:solidFill>
                <a:latin typeface="Calibri" panose="020F0502020204030204"/>
              </a:rPr>
              <a:t>Bi</a:t>
            </a:r>
            <a:r>
              <a:rPr lang="vi-VN" sz="2400" b="1" dirty="0">
                <a:solidFill>
                  <a:srgbClr val="002060"/>
                </a:solidFill>
                <a:latin typeface="Calibri" panose="020F0502020204030204"/>
              </a:rPr>
              <a:t>ện pháp khắc phục khó khăn của môi trường thiên nhiên đối với sản xuất và sinh hoạt của người dân vùng Nam Bộ</a:t>
            </a:r>
            <a:endParaRPr kumimoji="0" lang="vi-VN" sz="2400" b="1" i="0" u="none" strike="noStrike" kern="1200" cap="none" spc="0" normalizeH="0" baseline="0" noProof="0" dirty="0">
              <a:ln>
                <a:noFill/>
              </a:ln>
              <a:solidFill>
                <a:srgbClr val="002060"/>
              </a:solidFill>
              <a:effectLst/>
              <a:uLnTx/>
              <a:uFillTx/>
              <a:latin typeface="Calibri" panose="020F0502020204030204"/>
            </a:endParaRPr>
          </a:p>
        </p:txBody>
      </p:sp>
      <p:cxnSp>
        <p:nvCxnSpPr>
          <p:cNvPr id="5" name="Straight Arrow Connector 4">
            <a:extLst>
              <a:ext uri="{FF2B5EF4-FFF2-40B4-BE49-F238E27FC236}">
                <a16:creationId xmlns:a16="http://schemas.microsoft.com/office/drawing/2014/main" id="{1D3151C9-6CDC-4B85-27E5-43D6F7B48BA6}"/>
              </a:ext>
            </a:extLst>
          </p:cNvPr>
          <p:cNvCxnSpPr>
            <a:cxnSpLocks/>
            <a:stCxn id="4" idx="3"/>
            <a:endCxn id="12" idx="1"/>
          </p:cNvCxnSpPr>
          <p:nvPr/>
        </p:nvCxnSpPr>
        <p:spPr>
          <a:xfrm flipV="1">
            <a:off x="3495675" y="1504950"/>
            <a:ext cx="923925" cy="18430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39E2E0B-CF2A-3670-8242-9609CAAE7EFA}"/>
              </a:ext>
            </a:extLst>
          </p:cNvPr>
          <p:cNvCxnSpPr>
            <a:cxnSpLocks/>
            <a:endCxn id="14" idx="1"/>
          </p:cNvCxnSpPr>
          <p:nvPr/>
        </p:nvCxnSpPr>
        <p:spPr>
          <a:xfrm flipV="1">
            <a:off x="3543300" y="2809875"/>
            <a:ext cx="1190625" cy="6000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8CAF51B1-8FA1-7BE5-93AD-67BFF7ED2003}"/>
              </a:ext>
            </a:extLst>
          </p:cNvPr>
          <p:cNvSpPr/>
          <p:nvPr/>
        </p:nvSpPr>
        <p:spPr>
          <a:xfrm>
            <a:off x="4419600" y="1019175"/>
            <a:ext cx="6477000" cy="97155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dirty="0">
                <a:solidFill>
                  <a:prstClr val="black"/>
                </a:solidFill>
                <a:latin typeface="Calibri" panose="020F0502020204030204"/>
              </a:rPr>
              <a:t>Dẫn nước ngọt vào ruộng để thau chua, rửa mặn (đối với vùng đất bị nhiễm mặn).</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14" name="Rectangle: Rounded Corners 13">
            <a:extLst>
              <a:ext uri="{FF2B5EF4-FFF2-40B4-BE49-F238E27FC236}">
                <a16:creationId xmlns:a16="http://schemas.microsoft.com/office/drawing/2014/main" id="{3992251C-D7EB-1A53-EAB3-101F1A1AA5FF}"/>
              </a:ext>
            </a:extLst>
          </p:cNvPr>
          <p:cNvSpPr/>
          <p:nvPr/>
        </p:nvSpPr>
        <p:spPr>
          <a:xfrm>
            <a:off x="4733925" y="2314575"/>
            <a:ext cx="6229349" cy="9906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dirty="0" err="1">
                <a:solidFill>
                  <a:prstClr val="black"/>
                </a:solidFill>
              </a:rPr>
              <a:t>Lựa</a:t>
            </a:r>
            <a:r>
              <a:rPr lang="en-US" sz="2800" dirty="0">
                <a:solidFill>
                  <a:prstClr val="black"/>
                </a:solidFill>
              </a:rPr>
              <a:t> </a:t>
            </a:r>
            <a:r>
              <a:rPr lang="en-US" sz="2800" dirty="0" err="1">
                <a:solidFill>
                  <a:prstClr val="black"/>
                </a:solidFill>
              </a:rPr>
              <a:t>chọn</a:t>
            </a:r>
            <a:r>
              <a:rPr lang="en-US" sz="2800" dirty="0">
                <a:solidFill>
                  <a:prstClr val="black"/>
                </a:solidFill>
              </a:rPr>
              <a:t> </a:t>
            </a:r>
            <a:r>
              <a:rPr lang="en-US" sz="2800" dirty="0" err="1">
                <a:solidFill>
                  <a:prstClr val="black"/>
                </a:solidFill>
              </a:rPr>
              <a:t>và</a:t>
            </a:r>
            <a:r>
              <a:rPr lang="en-US" sz="2800" dirty="0">
                <a:solidFill>
                  <a:prstClr val="black"/>
                </a:solidFill>
              </a:rPr>
              <a:t> </a:t>
            </a:r>
            <a:r>
              <a:rPr lang="en-US" sz="2800" dirty="0" err="1">
                <a:solidFill>
                  <a:prstClr val="black"/>
                </a:solidFill>
              </a:rPr>
              <a:t>trồng</a:t>
            </a:r>
            <a:r>
              <a:rPr lang="en-US" sz="2800" dirty="0">
                <a:solidFill>
                  <a:prstClr val="black"/>
                </a:solidFill>
              </a:rPr>
              <a:t> </a:t>
            </a:r>
            <a:r>
              <a:rPr lang="en-US" sz="2800" dirty="0" err="1">
                <a:solidFill>
                  <a:prstClr val="black"/>
                </a:solidFill>
              </a:rPr>
              <a:t>những</a:t>
            </a:r>
            <a:r>
              <a:rPr lang="en-US" sz="2800" dirty="0">
                <a:solidFill>
                  <a:prstClr val="black"/>
                </a:solidFill>
              </a:rPr>
              <a:t> </a:t>
            </a:r>
            <a:r>
              <a:rPr lang="en-US" sz="2800" dirty="0" err="1">
                <a:solidFill>
                  <a:prstClr val="black"/>
                </a:solidFill>
              </a:rPr>
              <a:t>giống</a:t>
            </a:r>
            <a:r>
              <a:rPr lang="en-US" sz="2800" dirty="0">
                <a:solidFill>
                  <a:prstClr val="black"/>
                </a:solidFill>
              </a:rPr>
              <a:t> </a:t>
            </a:r>
            <a:r>
              <a:rPr lang="en-US" sz="2800" dirty="0" err="1">
                <a:solidFill>
                  <a:prstClr val="black"/>
                </a:solidFill>
              </a:rPr>
              <a:t>cây</a:t>
            </a:r>
            <a:r>
              <a:rPr lang="en-US" sz="2800" dirty="0">
                <a:solidFill>
                  <a:prstClr val="black"/>
                </a:solidFill>
              </a:rPr>
              <a:t> </a:t>
            </a:r>
            <a:r>
              <a:rPr lang="en-US" sz="2800" dirty="0" err="1">
                <a:solidFill>
                  <a:prstClr val="black"/>
                </a:solidFill>
              </a:rPr>
              <a:t>chịu</a:t>
            </a:r>
            <a:r>
              <a:rPr lang="en-US" sz="2800" dirty="0">
                <a:solidFill>
                  <a:prstClr val="black"/>
                </a:solidFill>
              </a:rPr>
              <a:t> </a:t>
            </a:r>
            <a:r>
              <a:rPr lang="en-US" sz="2800" dirty="0" err="1">
                <a:solidFill>
                  <a:prstClr val="black"/>
                </a:solidFill>
              </a:rPr>
              <a:t>mặn</a:t>
            </a:r>
            <a:r>
              <a:rPr lang="en-US" sz="2800" dirty="0">
                <a:solidFill>
                  <a:prstClr val="black"/>
                </a:solidFill>
              </a:rPr>
              <a:t> </a:t>
            </a:r>
            <a:r>
              <a:rPr lang="en-US" sz="2800" dirty="0" err="1">
                <a:solidFill>
                  <a:prstClr val="black"/>
                </a:solidFill>
              </a:rPr>
              <a:t>phù</a:t>
            </a:r>
            <a:r>
              <a:rPr lang="en-US" sz="2800" dirty="0">
                <a:solidFill>
                  <a:prstClr val="black"/>
                </a:solidFill>
              </a:rPr>
              <a:t> </a:t>
            </a:r>
            <a:r>
              <a:rPr lang="en-US" sz="2800" dirty="0" err="1">
                <a:solidFill>
                  <a:prstClr val="black"/>
                </a:solidFill>
              </a:rPr>
              <a:t>hợp</a:t>
            </a:r>
            <a:r>
              <a:rPr lang="en-US" sz="2800" dirty="0">
                <a:solidFill>
                  <a:prstClr val="black"/>
                </a:solidFill>
              </a:rPr>
              <a:t> </a:t>
            </a:r>
            <a:r>
              <a:rPr lang="en-US" sz="2800" dirty="0" err="1">
                <a:solidFill>
                  <a:prstClr val="black"/>
                </a:solidFill>
              </a:rPr>
              <a:t>với</a:t>
            </a:r>
            <a:r>
              <a:rPr lang="en-US" sz="2800" dirty="0">
                <a:solidFill>
                  <a:prstClr val="black"/>
                </a:solidFill>
              </a:rPr>
              <a:t> </a:t>
            </a:r>
            <a:r>
              <a:rPr lang="en-US" sz="2800" dirty="0" err="1">
                <a:solidFill>
                  <a:prstClr val="black"/>
                </a:solidFill>
              </a:rPr>
              <a:t>tình</a:t>
            </a:r>
            <a:r>
              <a:rPr lang="en-US" sz="2800" dirty="0">
                <a:solidFill>
                  <a:prstClr val="black"/>
                </a:solidFill>
              </a:rPr>
              <a:t> </a:t>
            </a:r>
            <a:r>
              <a:rPr lang="en-US" sz="2800" dirty="0" err="1">
                <a:solidFill>
                  <a:prstClr val="black"/>
                </a:solidFill>
              </a:rPr>
              <a:t>trạng</a:t>
            </a:r>
            <a:r>
              <a:rPr lang="en-US" sz="2800" dirty="0">
                <a:solidFill>
                  <a:prstClr val="black"/>
                </a:solidFill>
              </a:rPr>
              <a:t> </a:t>
            </a:r>
            <a:r>
              <a:rPr lang="en-US" sz="2800" dirty="0" err="1">
                <a:solidFill>
                  <a:prstClr val="black"/>
                </a:solidFill>
              </a:rPr>
              <a:t>mặn</a:t>
            </a:r>
            <a:r>
              <a:rPr lang="en-US" sz="2800" dirty="0">
                <a:solidFill>
                  <a:prstClr val="black"/>
                </a:solidFill>
              </a:rPr>
              <a:t> </a:t>
            </a:r>
            <a:r>
              <a:rPr lang="en-US" sz="2800" dirty="0" err="1">
                <a:solidFill>
                  <a:prstClr val="black"/>
                </a:solidFill>
              </a:rPr>
              <a:t>của</a:t>
            </a:r>
            <a:r>
              <a:rPr lang="en-US" sz="2800" dirty="0">
                <a:solidFill>
                  <a:prstClr val="black"/>
                </a:solidFill>
              </a:rPr>
              <a:t> </a:t>
            </a:r>
            <a:r>
              <a:rPr lang="en-US" sz="2800" dirty="0" err="1">
                <a:solidFill>
                  <a:prstClr val="black"/>
                </a:solidFill>
              </a:rPr>
              <a:t>đất</a:t>
            </a:r>
            <a:r>
              <a:rPr lang="en-US" sz="2800" dirty="0">
                <a:solidFill>
                  <a:prstClr val="black"/>
                </a:solidFill>
              </a:rPr>
              <a:t>.</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cxnSp>
        <p:nvCxnSpPr>
          <p:cNvPr id="21" name="Straight Arrow Connector 20">
            <a:extLst>
              <a:ext uri="{FF2B5EF4-FFF2-40B4-BE49-F238E27FC236}">
                <a16:creationId xmlns:a16="http://schemas.microsoft.com/office/drawing/2014/main" id="{E05A8CDE-9EF7-29FC-55F2-14119C318937}"/>
              </a:ext>
            </a:extLst>
          </p:cNvPr>
          <p:cNvCxnSpPr>
            <a:cxnSpLocks/>
          </p:cNvCxnSpPr>
          <p:nvPr/>
        </p:nvCxnSpPr>
        <p:spPr>
          <a:xfrm>
            <a:off x="3467100" y="3533775"/>
            <a:ext cx="1333500" cy="9620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E19C0BA4-4E5E-6A42-7A46-C318E89233C0}"/>
              </a:ext>
            </a:extLst>
          </p:cNvPr>
          <p:cNvSpPr/>
          <p:nvPr/>
        </p:nvSpPr>
        <p:spPr>
          <a:xfrm>
            <a:off x="4762500" y="3990975"/>
            <a:ext cx="6534150" cy="12668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dirty="0">
                <a:solidFill>
                  <a:prstClr val="black"/>
                </a:solidFill>
                <a:latin typeface="Calibri" panose="020F0502020204030204" pitchFamily="34" charset="0"/>
                <a:cs typeface="Calibri" panose="020F0502020204030204" pitchFamily="34" charset="0"/>
              </a:rPr>
              <a:t>Tuyên truyền, giáo dục để nâng cao ý thức trách nhiệm của người dân trong việc bảo vệ môi trường, ứng phó tích cực với biến đổi khí hậu.</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26" name="Straight Arrow Connector 25">
            <a:extLst>
              <a:ext uri="{FF2B5EF4-FFF2-40B4-BE49-F238E27FC236}">
                <a16:creationId xmlns:a16="http://schemas.microsoft.com/office/drawing/2014/main" id="{D82EED15-B040-4806-EF76-8D616FBD229E}"/>
              </a:ext>
            </a:extLst>
          </p:cNvPr>
          <p:cNvCxnSpPr>
            <a:cxnSpLocks/>
          </p:cNvCxnSpPr>
          <p:nvPr/>
        </p:nvCxnSpPr>
        <p:spPr>
          <a:xfrm>
            <a:off x="3486150" y="3638550"/>
            <a:ext cx="1438275" cy="23241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FF70E4B4-97D5-11A3-CD55-B748F8CA1773}"/>
              </a:ext>
            </a:extLst>
          </p:cNvPr>
          <p:cNvSpPr/>
          <p:nvPr/>
        </p:nvSpPr>
        <p:spPr>
          <a:xfrm>
            <a:off x="4933950" y="5562600"/>
            <a:ext cx="6534150" cy="9239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dirty="0">
                <a:solidFill>
                  <a:prstClr val="black"/>
                </a:solidFill>
                <a:latin typeface="Calibri" panose="020F0502020204030204" pitchFamily="34" charset="0"/>
                <a:cs typeface="Calibri" panose="020F0502020204030204" pitchFamily="34" charset="0"/>
              </a:rPr>
              <a:t>Khai thác hợp lý và bền vững các tài nguyên thiên nhiên (đất, nước, khoáng sản,…)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6017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22"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DAFF8A-6B6A-43BE-8BC3-71EEB293DF0F}"/>
              </a:ext>
            </a:extLst>
          </p:cNvPr>
          <p:cNvSpPr txBox="1"/>
          <p:nvPr/>
        </p:nvSpPr>
        <p:spPr>
          <a:xfrm>
            <a:off x="1524000" y="7899400"/>
            <a:ext cx="11560297" cy="292387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altLang="zh-CN" sz="9200" b="1" i="0" u="none" strike="noStrike" kern="1200" cap="none" spc="0" normalizeH="0" baseline="0" noProof="0">
                <a:ln w="28575">
                  <a:solidFill>
                    <a:prstClr val="white"/>
                  </a:solidFill>
                </a:ln>
                <a:gradFill>
                  <a:gsLst>
                    <a:gs pos="3000">
                      <a:srgbClr val="B8ECF7"/>
                    </a:gs>
                    <a:gs pos="33000">
                      <a:srgbClr val="5DC1E3"/>
                    </a:gs>
                    <a:gs pos="71000">
                      <a:srgbClr val="2571A4"/>
                    </a:gs>
                    <a:gs pos="51000">
                      <a:srgbClr val="1F497D">
                        <a:lumMod val="60000"/>
                        <a:lumOff val="40000"/>
                      </a:srgbClr>
                    </a:gs>
                  </a:gsLst>
                  <a:lin ang="5400000" scaled="1"/>
                </a:gra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Chúc CÁC em</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altLang="zh-CN" sz="9200" b="1" i="0" u="none" strike="noStrike" kern="1200" cap="none" spc="0" normalizeH="0" baseline="0" noProof="0">
                <a:ln w="28575">
                  <a:solidFill>
                    <a:prstClr val="white"/>
                  </a:solidFill>
                </a:ln>
                <a:gradFill>
                  <a:gsLst>
                    <a:gs pos="3000">
                      <a:srgbClr val="B8ECF7"/>
                    </a:gs>
                    <a:gs pos="33000">
                      <a:srgbClr val="5DC1E3"/>
                    </a:gs>
                    <a:gs pos="71000">
                      <a:srgbClr val="2571A4"/>
                    </a:gs>
                    <a:gs pos="51000">
                      <a:srgbClr val="1F497D">
                        <a:lumMod val="60000"/>
                        <a:lumOff val="40000"/>
                      </a:srgbClr>
                    </a:gs>
                  </a:gsLst>
                  <a:lin ang="5400000" scaled="1"/>
                </a:gra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						Học tốt</a:t>
            </a:r>
          </a:p>
        </p:txBody>
      </p:sp>
      <p:pic>
        <p:nvPicPr>
          <p:cNvPr id="4" name="Picture 3">
            <a:extLst>
              <a:ext uri="{FF2B5EF4-FFF2-40B4-BE49-F238E27FC236}">
                <a16:creationId xmlns:a16="http://schemas.microsoft.com/office/drawing/2014/main" id="{A603DC49-2066-4E83-9BB5-C389DAD34244}"/>
              </a:ext>
            </a:extLst>
          </p:cNvPr>
          <p:cNvPicPr>
            <a:picLocks noChangeAspect="1"/>
          </p:cNvPicPr>
          <p:nvPr/>
        </p:nvPicPr>
        <p:blipFill>
          <a:blip r:embed="rId2"/>
          <a:stretch>
            <a:fillRect/>
          </a:stretch>
        </p:blipFill>
        <p:spPr>
          <a:xfrm>
            <a:off x="-2082800" y="1461179"/>
            <a:ext cx="15611429" cy="3917947"/>
          </a:xfrm>
          <a:prstGeom prst="rect">
            <a:avLst/>
          </a:prstGeom>
        </p:spPr>
      </p:pic>
    </p:spTree>
    <p:extLst>
      <p:ext uri="{BB962C8B-B14F-4D97-AF65-F5344CB8AC3E}">
        <p14:creationId xmlns:p14="http://schemas.microsoft.com/office/powerpoint/2010/main" val="2390328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3"/>
                                        </p:tgtEl>
                                        <p:attrNameLst>
                                          <p:attrName>style.color</p:attrName>
                                        </p:attrNameLst>
                                      </p:cBhvr>
                                      <p:to>
                                        <a:srgbClr val="C00000"/>
                                      </p:to>
                                    </p:animClr>
                                    <p:animClr clrSpc="rgb" dir="cw">
                                      <p:cBhvr>
                                        <p:cTn id="7" dur="500" fill="hold"/>
                                        <p:tgtEl>
                                          <p:spTgt spid="3"/>
                                        </p:tgtEl>
                                        <p:attrNameLst>
                                          <p:attrName>fillcolor</p:attrName>
                                        </p:attrNameLst>
                                      </p:cBhvr>
                                      <p:to>
                                        <a:srgbClr val="C00000"/>
                                      </p:to>
                                    </p:animClr>
                                    <p:set>
                                      <p:cBhvr>
                                        <p:cTn id="8" dur="500" fill="hold"/>
                                        <p:tgtEl>
                                          <p:spTgt spid="3"/>
                                        </p:tgtEl>
                                        <p:attrNameLst>
                                          <p:attrName>fill.type</p:attrName>
                                        </p:attrNameLst>
                                      </p:cBhvr>
                                      <p:to>
                                        <p:strVal val="solid"/>
                                      </p:to>
                                    </p:set>
                                    <p:anim to="1.5" calcmode="lin" valueType="num">
                                      <p:cBhvr override="childStyle">
                                        <p:cTn id="9" dur="500" fill="hold"/>
                                        <p:tgtEl>
                                          <p:spTgt spid="3"/>
                                        </p:tgtEl>
                                        <p:attrNameLst>
                                          <p:attrName>style.fontSize</p:attrName>
                                        </p:attrNameLst>
                                      </p:cBhvr>
                                    </p:anim>
                                  </p:childTnLst>
                                </p:cTn>
                              </p:par>
                            </p:childTnLst>
                          </p:cTn>
                        </p:par>
                        <p:par>
                          <p:cTn id="10" fill="hold">
                            <p:stCondLst>
                              <p:cond delay="1200"/>
                            </p:stCondLst>
                            <p:childTnLst>
                              <p:par>
                                <p:cTn id="11" presetID="34" presetClass="emph" presetSubtype="0" fill="hold" grpId="1" nodeType="afterEffect">
                                  <p:stCondLst>
                                    <p:cond delay="0"/>
                                  </p:stCondLst>
                                  <p:iterate type="lt">
                                    <p:tmPct val="10000"/>
                                  </p:iterate>
                                  <p:childTnLst>
                                    <p:animMotion origin="layout" path="M -1.80556E-6 -2.71605E-6 L -1.80556E-6 -0.07207 " pathEditMode="relative" rAng="0" ptsTypes="AA">
                                      <p:cBhvr>
                                        <p:cTn id="12" dur="250" accel="50000" decel="50000" autoRev="1" fill="hold">
                                          <p:stCondLst>
                                            <p:cond delay="0"/>
                                          </p:stCondLst>
                                        </p:cTn>
                                        <p:tgtEl>
                                          <p:spTgt spid="3"/>
                                        </p:tgtEl>
                                        <p:attrNameLst>
                                          <p:attrName>ppt_x</p:attrName>
                                          <p:attrName>ppt_y</p:attrName>
                                        </p:attrNameLst>
                                      </p:cBhvr>
                                      <p:rCtr x="0" y="-3611"/>
                                    </p:animMotion>
                                    <p:animRot by="1500000">
                                      <p:cBhvr>
                                        <p:cTn id="13" dur="125" fill="hold">
                                          <p:stCondLst>
                                            <p:cond delay="0"/>
                                          </p:stCondLst>
                                        </p:cTn>
                                        <p:tgtEl>
                                          <p:spTgt spid="3"/>
                                        </p:tgtEl>
                                        <p:attrNameLst>
                                          <p:attrName>r</p:attrName>
                                        </p:attrNameLst>
                                      </p:cBhvr>
                                    </p:animRot>
                                    <p:animRot by="-1500000">
                                      <p:cBhvr>
                                        <p:cTn id="14" dur="125" fill="hold">
                                          <p:stCondLst>
                                            <p:cond delay="125"/>
                                          </p:stCondLst>
                                        </p:cTn>
                                        <p:tgtEl>
                                          <p:spTgt spid="3"/>
                                        </p:tgtEl>
                                        <p:attrNameLst>
                                          <p:attrName>r</p:attrName>
                                        </p:attrNameLst>
                                      </p:cBhvr>
                                    </p:animRot>
                                    <p:animRot by="-1500000">
                                      <p:cBhvr>
                                        <p:cTn id="15" dur="125" fill="hold">
                                          <p:stCondLst>
                                            <p:cond delay="250"/>
                                          </p:stCondLst>
                                        </p:cTn>
                                        <p:tgtEl>
                                          <p:spTgt spid="3"/>
                                        </p:tgtEl>
                                        <p:attrNameLst>
                                          <p:attrName>r</p:attrName>
                                        </p:attrNameLst>
                                      </p:cBhvr>
                                    </p:animRot>
                                    <p:animRot by="1500000">
                                      <p:cBhvr>
                                        <p:cTn id="16"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Vector | Spring landscape scene">
            <a:extLst>
              <a:ext uri="{FF2B5EF4-FFF2-40B4-BE49-F238E27FC236}">
                <a16:creationId xmlns:a16="http://schemas.microsoft.com/office/drawing/2014/main" id="{A36DA250-DED3-4648-A13A-99F4082CF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4"/>
            <a:ext cx="12293600" cy="68694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9421778-0035-F07C-763A-716C3B94F332}"/>
              </a:ext>
            </a:extLst>
          </p:cNvPr>
          <p:cNvPicPr>
            <a:picLocks noChangeAspect="1"/>
          </p:cNvPicPr>
          <p:nvPr/>
        </p:nvPicPr>
        <p:blipFill>
          <a:blip r:embed="rId3"/>
          <a:stretch>
            <a:fillRect/>
          </a:stretch>
        </p:blipFill>
        <p:spPr>
          <a:xfrm>
            <a:off x="945187" y="2033688"/>
            <a:ext cx="10492125" cy="2066723"/>
          </a:xfrm>
          <a:prstGeom prst="rect">
            <a:avLst/>
          </a:prstGeom>
        </p:spPr>
      </p:pic>
    </p:spTree>
    <p:extLst>
      <p:ext uri="{BB962C8B-B14F-4D97-AF65-F5344CB8AC3E}">
        <p14:creationId xmlns:p14="http://schemas.microsoft.com/office/powerpoint/2010/main" val="1957518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183DCABC-9B52-889A-7D49-3DD0F7D4C9D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56000"/>
                    </a14:imgEffect>
                    <a14:imgEffect>
                      <a14:brightnessContrast bright="-2000"/>
                    </a14:imgEffect>
                  </a14:imgLayer>
                </a14:imgProps>
              </a:ext>
            </a:extLst>
          </a:blip>
          <a:srcRect t="2584" b="2931"/>
          <a:stretch/>
        </p:blipFill>
        <p:spPr>
          <a:xfrm flipH="1">
            <a:off x="0" y="1"/>
            <a:ext cx="12192000" cy="6865973"/>
          </a:xfrm>
          <a:prstGeom prst="rect">
            <a:avLst/>
          </a:prstGeom>
        </p:spPr>
      </p:pic>
      <p:pic>
        <p:nvPicPr>
          <p:cNvPr id="47" name="Picture 46">
            <a:extLst>
              <a:ext uri="{FF2B5EF4-FFF2-40B4-BE49-F238E27FC236}">
                <a16:creationId xmlns:a16="http://schemas.microsoft.com/office/drawing/2014/main" id="{20D8F24E-9BB8-E6A7-6D7D-265B107A5C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5673273">
            <a:off x="5041998" y="138023"/>
            <a:ext cx="1307452" cy="1302404"/>
          </a:xfrm>
          <a:prstGeom prst="rect">
            <a:avLst/>
          </a:prstGeom>
        </p:spPr>
      </p:pic>
      <p:pic>
        <p:nvPicPr>
          <p:cNvPr id="45" name="Picture 44">
            <a:extLst>
              <a:ext uri="{FF2B5EF4-FFF2-40B4-BE49-F238E27FC236}">
                <a16:creationId xmlns:a16="http://schemas.microsoft.com/office/drawing/2014/main" id="{9F498152-B069-DA72-CEB8-2F622D6FCB4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17655" y="3110120"/>
            <a:ext cx="1307452" cy="1302404"/>
          </a:xfrm>
          <a:prstGeom prst="rect">
            <a:avLst/>
          </a:prstGeom>
        </p:spPr>
      </p:pic>
      <p:pic>
        <p:nvPicPr>
          <p:cNvPr id="46" name="Picture 45">
            <a:extLst>
              <a:ext uri="{FF2B5EF4-FFF2-40B4-BE49-F238E27FC236}">
                <a16:creationId xmlns:a16="http://schemas.microsoft.com/office/drawing/2014/main" id="{572949A7-D12D-1FD2-C327-59C33F34FE4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20426259">
            <a:off x="8664819" y="2587585"/>
            <a:ext cx="1307452" cy="1302404"/>
          </a:xfrm>
          <a:prstGeom prst="rect">
            <a:avLst/>
          </a:prstGeom>
        </p:spPr>
      </p:pic>
      <p:pic>
        <p:nvPicPr>
          <p:cNvPr id="50" name="Picture 49">
            <a:extLst>
              <a:ext uri="{FF2B5EF4-FFF2-40B4-BE49-F238E27FC236}">
                <a16:creationId xmlns:a16="http://schemas.microsoft.com/office/drawing/2014/main" id="{F91C8DF6-B613-4377-9D26-1B88626676BF}"/>
              </a:ext>
            </a:extLst>
          </p:cNvPr>
          <p:cNvPicPr>
            <a:picLocks noChangeAspect="1"/>
          </p:cNvPicPr>
          <p:nvPr/>
        </p:nvPicPr>
        <p:blipFill>
          <a:blip r:embed="rId6"/>
          <a:stretch>
            <a:fillRect/>
          </a:stretch>
        </p:blipFill>
        <p:spPr>
          <a:xfrm>
            <a:off x="11444904" y="4633257"/>
            <a:ext cx="723955" cy="1011354"/>
          </a:xfrm>
          <a:prstGeom prst="rect">
            <a:avLst/>
          </a:prstGeom>
        </p:spPr>
      </p:pic>
      <p:pic>
        <p:nvPicPr>
          <p:cNvPr id="2" name="Picture 1">
            <a:extLst>
              <a:ext uri="{FF2B5EF4-FFF2-40B4-BE49-F238E27FC236}">
                <a16:creationId xmlns:a16="http://schemas.microsoft.com/office/drawing/2014/main" id="{7C3A2994-EB43-8E7C-A375-210365FF1402}"/>
              </a:ext>
            </a:extLst>
          </p:cNvPr>
          <p:cNvPicPr>
            <a:picLocks noChangeAspect="1"/>
          </p:cNvPicPr>
          <p:nvPr/>
        </p:nvPicPr>
        <p:blipFill>
          <a:blip r:embed="rId7"/>
          <a:stretch>
            <a:fillRect/>
          </a:stretch>
        </p:blipFill>
        <p:spPr>
          <a:xfrm>
            <a:off x="133350" y="147318"/>
            <a:ext cx="12192000" cy="3039114"/>
          </a:xfrm>
          <a:prstGeom prst="rect">
            <a:avLst/>
          </a:prstGeom>
        </p:spPr>
      </p:pic>
      <p:pic>
        <p:nvPicPr>
          <p:cNvPr id="3" name="Picture 2">
            <a:extLst>
              <a:ext uri="{FF2B5EF4-FFF2-40B4-BE49-F238E27FC236}">
                <a16:creationId xmlns:a16="http://schemas.microsoft.com/office/drawing/2014/main" id="{09409A1F-8CFC-DA69-4EC6-F5E1957A7C1A}"/>
              </a:ext>
            </a:extLst>
          </p:cNvPr>
          <p:cNvPicPr>
            <a:picLocks noChangeAspect="1"/>
          </p:cNvPicPr>
          <p:nvPr/>
        </p:nvPicPr>
        <p:blipFill>
          <a:blip r:embed="rId8"/>
          <a:stretch>
            <a:fillRect/>
          </a:stretch>
        </p:blipFill>
        <p:spPr>
          <a:xfrm>
            <a:off x="507004" y="3084814"/>
            <a:ext cx="11254191" cy="3298222"/>
          </a:xfrm>
          <a:prstGeom prst="rect">
            <a:avLst/>
          </a:prstGeom>
        </p:spPr>
      </p:pic>
    </p:spTree>
    <p:extLst>
      <p:ext uri="{BB962C8B-B14F-4D97-AF65-F5344CB8AC3E}">
        <p14:creationId xmlns:p14="http://schemas.microsoft.com/office/powerpoint/2010/main" val="955219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276551" y="298461"/>
            <a:ext cx="11638897" cy="243147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Em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hãy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kể</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một</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số</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sông</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lớn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ở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vùng</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Nam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Bộ</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55916" y="2926527"/>
            <a:ext cx="12075463" cy="4015726"/>
            <a:chOff x="232563" y="2999147"/>
            <a:chExt cx="12075463"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8688220"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Tiền</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Hậu</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Đồng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Nai,…</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spTree>
    <p:extLst>
      <p:ext uri="{BB962C8B-B14F-4D97-AF65-F5344CB8AC3E}">
        <p14:creationId xmlns:p14="http://schemas.microsoft.com/office/powerpoint/2010/main" val="140067770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2"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3"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9F59E2-5374-38D1-D2EC-17FCD1BA221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16" name="Group 15">
            <a:extLst>
              <a:ext uri="{FF2B5EF4-FFF2-40B4-BE49-F238E27FC236}">
                <a16:creationId xmlns:a16="http://schemas.microsoft.com/office/drawing/2014/main" id="{33A919AE-8FBB-B370-AE69-3E0E102D4253}"/>
              </a:ext>
            </a:extLst>
          </p:cNvPr>
          <p:cNvGrpSpPr/>
          <p:nvPr/>
        </p:nvGrpSpPr>
        <p:grpSpPr>
          <a:xfrm>
            <a:off x="236239" y="145469"/>
            <a:ext cx="11638929" cy="2501478"/>
            <a:chOff x="186219" y="228599"/>
            <a:chExt cx="11719522" cy="3652582"/>
          </a:xfrm>
        </p:grpSpPr>
        <p:grpSp>
          <p:nvGrpSpPr>
            <p:cNvPr id="8" name="Group 7">
              <a:extLst>
                <a:ext uri="{FF2B5EF4-FFF2-40B4-BE49-F238E27FC236}">
                  <a16:creationId xmlns:a16="http://schemas.microsoft.com/office/drawing/2014/main" id="{2E20FB8D-ECDA-F8F1-EB92-F20F07F7ED5C}"/>
                </a:ext>
              </a:extLst>
            </p:cNvPr>
            <p:cNvGrpSpPr/>
            <p:nvPr/>
          </p:nvGrpSpPr>
          <p:grpSpPr>
            <a:xfrm>
              <a:off x="820888" y="425191"/>
              <a:ext cx="10550223" cy="3455990"/>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Em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hãy</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kể</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loại</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đất</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ở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vùng</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Nam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Bộ</a:t>
                </a:r>
                <a:endParaRPr kumimoji="0" lang="vi-VN" sz="44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186219" y="2660073"/>
              <a:ext cx="925155" cy="1221108"/>
            </a:xfrm>
            <a:prstGeom prst="rect">
              <a:avLst/>
            </a:prstGeom>
          </p:spPr>
        </p:pic>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00396" y="22859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0" y="3833171"/>
            <a:ext cx="11646568" cy="3139550"/>
            <a:chOff x="288479" y="3833171"/>
            <a:chExt cx="11646568" cy="3139550"/>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2583179" y="3833171"/>
              <a:ext cx="9351868" cy="2446991"/>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xám</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ba</a:t>
              </a:r>
              <a:r>
                <a:rPr lang="en-US" sz="4800" b="1" dirty="0">
                  <a:solidFill>
                    <a:srgbClr val="FF4554"/>
                  </a:solidFill>
                  <a:latin typeface="Calibri" panose="020F0502020204030204"/>
                </a:rPr>
                <a:t> dan, </a:t>
              </a: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phù</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sa</a:t>
              </a:r>
              <a:endParaRPr kumimoji="0" lang="vi-VN" sz="48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88479" y="3994643"/>
              <a:ext cx="2978078" cy="2978078"/>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spTree>
    <p:extLst>
      <p:ext uri="{BB962C8B-B14F-4D97-AF65-F5344CB8AC3E}">
        <p14:creationId xmlns:p14="http://schemas.microsoft.com/office/powerpoint/2010/main" val="5029142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2"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3" name="whoosh.wav"/>
                                            </p:tgtEl>
                                          </p:cMediaNode>
                                        </p:audio>
                                      </p:subTnLst>
                                    </p:cTn>
                                  </p:par>
                                  <p:par>
                                    <p:cTn id="14" presetID="1" presetClass="mediacall" presetSubtype="0" fill="hold" nodeType="withEffect">
                                      <p:stCondLst>
                                        <p:cond delay="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mium Vector | Summer landscape with a waterfall">
            <a:extLst>
              <a:ext uri="{FF2B5EF4-FFF2-40B4-BE49-F238E27FC236}">
                <a16:creationId xmlns:a16="http://schemas.microsoft.com/office/drawing/2014/main" id="{7E3DAC8B-7152-41F0-8CED-286A1A2BF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023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950B5B-4C02-6EBB-6FEF-BE0EC43A95EC}"/>
              </a:ext>
            </a:extLst>
          </p:cNvPr>
          <p:cNvPicPr>
            <a:picLocks noChangeAspect="1"/>
          </p:cNvPicPr>
          <p:nvPr/>
        </p:nvPicPr>
        <p:blipFill>
          <a:blip r:embed="rId3"/>
          <a:stretch>
            <a:fillRect/>
          </a:stretch>
        </p:blipFill>
        <p:spPr>
          <a:xfrm>
            <a:off x="919660" y="1893835"/>
            <a:ext cx="10486029" cy="2670279"/>
          </a:xfrm>
          <a:prstGeom prst="rect">
            <a:avLst/>
          </a:prstGeom>
        </p:spPr>
      </p:pic>
    </p:spTree>
    <p:extLst>
      <p:ext uri="{BB962C8B-B14F-4D97-AF65-F5344CB8AC3E}">
        <p14:creationId xmlns:p14="http://schemas.microsoft.com/office/powerpoint/2010/main" val="4138060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ree Vector | Natural landscape - background for video conferencing">
            <a:extLst>
              <a:ext uri="{FF2B5EF4-FFF2-40B4-BE49-F238E27FC236}">
                <a16:creationId xmlns:a16="http://schemas.microsoft.com/office/drawing/2014/main" id="{60F2E054-0A79-4554-B1FD-87BE833A5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4" y="-1954"/>
            <a:ext cx="12240523" cy="7195707"/>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4">
            <a:extLst>
              <a:ext uri="{FF2B5EF4-FFF2-40B4-BE49-F238E27FC236}">
                <a16:creationId xmlns:a16="http://schemas.microsoft.com/office/drawing/2014/main" id="{E047EFA8-C9F0-4032-B84F-E7B5C8E2150B}"/>
              </a:ext>
            </a:extLst>
          </p:cNvPr>
          <p:cNvPicPr>
            <a:picLocks noChangeAspect="1"/>
          </p:cNvPicPr>
          <p:nvPr/>
        </p:nvPicPr>
        <p:blipFill rotWithShape="1">
          <a:blip r:embed="rId3">
            <a:extLst>
              <a:ext uri="{28A0092B-C50C-407E-A947-70E740481C1C}">
                <a14:useLocalDpi xmlns:a14="http://schemas.microsoft.com/office/drawing/2010/main" val="0"/>
              </a:ext>
            </a:extLst>
          </a:blip>
          <a:srcRect r="47132" b="60830"/>
          <a:stretch/>
        </p:blipFill>
        <p:spPr>
          <a:xfrm rot="12117602" flipV="1">
            <a:off x="8267888" y="402493"/>
            <a:ext cx="3480489" cy="2972211"/>
          </a:xfrm>
          <a:prstGeom prst="rect">
            <a:avLst/>
          </a:prstGeom>
        </p:spPr>
      </p:pic>
      <p:pic>
        <p:nvPicPr>
          <p:cNvPr id="14" name="图片 7">
            <a:extLst>
              <a:ext uri="{FF2B5EF4-FFF2-40B4-BE49-F238E27FC236}">
                <a16:creationId xmlns:a16="http://schemas.microsoft.com/office/drawing/2014/main" id="{D658BCD3-8D73-45F5-AFEF-9797D3D9F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1173" y="3821583"/>
            <a:ext cx="1469370" cy="1909301"/>
          </a:xfrm>
          <a:prstGeom prst="rect">
            <a:avLst/>
          </a:prstGeom>
        </p:spPr>
      </p:pic>
      <p:pic>
        <p:nvPicPr>
          <p:cNvPr id="15" name="图片 11">
            <a:extLst>
              <a:ext uri="{FF2B5EF4-FFF2-40B4-BE49-F238E27FC236}">
                <a16:creationId xmlns:a16="http://schemas.microsoft.com/office/drawing/2014/main" id="{795F8E06-4967-4DAD-94D5-94DAA5A69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967" y="154629"/>
            <a:ext cx="1572966" cy="1906180"/>
          </a:xfrm>
          <a:prstGeom prst="rect">
            <a:avLst/>
          </a:prstGeom>
        </p:spPr>
      </p:pic>
      <p:pic>
        <p:nvPicPr>
          <p:cNvPr id="2" name="Picture 1" descr="A picture containing light&#10;&#10;Description automatically generated">
            <a:extLst>
              <a:ext uri="{FF2B5EF4-FFF2-40B4-BE49-F238E27FC236}">
                <a16:creationId xmlns:a16="http://schemas.microsoft.com/office/drawing/2014/main" id="{DAB8D26E-933D-2FAC-99A4-0E83250C5B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77" t="34147" r="6177" b="50000"/>
          <a:stretch/>
        </p:blipFill>
        <p:spPr>
          <a:xfrm flipH="1">
            <a:off x="612980" y="885825"/>
            <a:ext cx="13007602" cy="4924425"/>
          </a:xfrm>
          <a:prstGeom prst="rect">
            <a:avLst/>
          </a:prstGeom>
        </p:spPr>
      </p:pic>
      <p:sp>
        <p:nvSpPr>
          <p:cNvPr id="4" name="TextBox 3">
            <a:extLst>
              <a:ext uri="{FF2B5EF4-FFF2-40B4-BE49-F238E27FC236}">
                <a16:creationId xmlns:a16="http://schemas.microsoft.com/office/drawing/2014/main" id="{416F7830-903F-3426-BB9B-7E8FFF7F0199}"/>
              </a:ext>
            </a:extLst>
          </p:cNvPr>
          <p:cNvSpPr txBox="1"/>
          <p:nvPr/>
        </p:nvSpPr>
        <p:spPr>
          <a:xfrm>
            <a:off x="2581373" y="1960513"/>
            <a:ext cx="7362727" cy="2800767"/>
          </a:xfrm>
          <a:prstGeom prst="rect">
            <a:avLst/>
          </a:prstGeom>
          <a:noFill/>
        </p:spPr>
        <p:txBody>
          <a:bodyPr wrap="square" rtlCol="0">
            <a:spAutoFit/>
          </a:bodyPr>
          <a:lstStyle/>
          <a:p>
            <a:pPr lvl="0" algn="ctr" defTabSz="609630">
              <a:defRPr/>
            </a:pPr>
            <a:r>
              <a:rPr lang="vi-VN" sz="4400" b="1" dirty="0">
                <a:solidFill>
                  <a:prstClr val="black"/>
                </a:solidFill>
                <a:latin typeface="Calibri"/>
              </a:rPr>
              <a:t>Hoạt động 1:  Tìm hiểu về ảnh hưởng của môi trường thiên nhiên đến sản xuất và sinh hoạt của người dân </a:t>
            </a:r>
            <a:endParaRPr kumimoji="0" lang="en-US" altLang="zh-CN" sz="9600" b="1" i="0" u="none" strike="noStrike" kern="1200" cap="none" spc="0" normalizeH="0" baseline="0" noProof="0" dirty="0">
              <a:ln w="28575">
                <a:solidFill>
                  <a:prstClr val="white"/>
                </a:solidFill>
              </a:ln>
              <a:solidFill>
                <a:srgbClr val="28692E"/>
              </a:solidFill>
              <a:effectLst>
                <a:outerShdw blurRad="12700" dist="101600" dir="240000" algn="t" rotWithShape="0">
                  <a:srgbClr val="B8DEF3"/>
                </a:outerShdw>
              </a:effectLst>
              <a:uLnTx/>
              <a:uFillTx/>
              <a:latin typeface="UTM Showcard" panose="02040603050506020204" pitchFamily="18" charset="0"/>
              <a:ea typeface="方正卡通简体" pitchFamily="65" charset="-122"/>
              <a:cs typeface="Arial" pitchFamily="34" charset="0"/>
            </a:endParaRPr>
          </a:p>
        </p:txBody>
      </p:sp>
    </p:spTree>
    <p:extLst>
      <p:ext uri="{BB962C8B-B14F-4D97-AF65-F5344CB8AC3E}">
        <p14:creationId xmlns:p14="http://schemas.microsoft.com/office/powerpoint/2010/main" val="1952475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875E-6 3.7037E-6 L -1.875E-6 -0.07199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6EC0EC-59FE-4EDC-B647-556BA5DB249B}"/>
              </a:ext>
            </a:extLst>
          </p:cNvPr>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3" name="Rectangle: Rounded Corners 2">
            <a:extLst>
              <a:ext uri="{FF2B5EF4-FFF2-40B4-BE49-F238E27FC236}">
                <a16:creationId xmlns:a16="http://schemas.microsoft.com/office/drawing/2014/main" id="{CD8D2E0C-B006-82FB-0FAD-5E26537B2BA1}"/>
              </a:ext>
            </a:extLst>
          </p:cNvPr>
          <p:cNvSpPr/>
          <p:nvPr/>
        </p:nvSpPr>
        <p:spPr>
          <a:xfrm>
            <a:off x="205901" y="1562100"/>
            <a:ext cx="5528149" cy="4171950"/>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2060"/>
                </a:solidFill>
                <a:latin typeface="Calibri" panose="020F0502020204030204"/>
              </a:rPr>
              <a:t> Đọc thông tin và quan sát các hình từ 4 đến 7, em hãy cho biết môi trường thiên nhiên có ảnh hưởng như thế nào đến sản xuất và sinh hoạt của người dân vùng Nam Bộ.</a:t>
            </a:r>
            <a:endParaRPr kumimoji="0" lang="en-US" sz="3200" b="0" i="0" u="none" strike="noStrike" kern="1200" cap="none" spc="0" normalizeH="0" baseline="0" noProof="0" dirty="0">
              <a:ln>
                <a:noFill/>
              </a:ln>
              <a:solidFill>
                <a:srgbClr val="002060"/>
              </a:solidFill>
              <a:effectLst/>
              <a:uLnTx/>
              <a:uFillTx/>
              <a:latin typeface="Calibri" panose="020F0502020204030204"/>
              <a:cs typeface="+mn-cs"/>
            </a:endParaRPr>
          </a:p>
        </p:txBody>
      </p:sp>
      <p:pic>
        <p:nvPicPr>
          <p:cNvPr id="6" name="Picture 5">
            <a:extLst>
              <a:ext uri="{FF2B5EF4-FFF2-40B4-BE49-F238E27FC236}">
                <a16:creationId xmlns:a16="http://schemas.microsoft.com/office/drawing/2014/main" id="{31F4D325-7C94-7A57-3C10-E3C15251C99D}"/>
              </a:ext>
            </a:extLst>
          </p:cNvPr>
          <p:cNvPicPr>
            <a:picLocks noChangeAspect="1"/>
          </p:cNvPicPr>
          <p:nvPr/>
        </p:nvPicPr>
        <p:blipFill>
          <a:blip r:embed="rId4"/>
          <a:stretch>
            <a:fillRect/>
          </a:stretch>
        </p:blipFill>
        <p:spPr>
          <a:xfrm>
            <a:off x="6091237" y="1709737"/>
            <a:ext cx="5648325" cy="3952875"/>
          </a:xfrm>
          <a:prstGeom prst="rect">
            <a:avLst/>
          </a:prstGeom>
        </p:spPr>
      </p:pic>
    </p:spTree>
    <p:extLst>
      <p:ext uri="{BB962C8B-B14F-4D97-AF65-F5344CB8AC3E}">
        <p14:creationId xmlns:p14="http://schemas.microsoft.com/office/powerpoint/2010/main" val="21625100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6EC0EC-59FE-4EDC-B647-556BA5DB249B}"/>
              </a:ext>
            </a:extLst>
          </p:cNvPr>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3" name="Rectangle: Rounded Corners 2">
            <a:extLst>
              <a:ext uri="{FF2B5EF4-FFF2-40B4-BE49-F238E27FC236}">
                <a16:creationId xmlns:a16="http://schemas.microsoft.com/office/drawing/2014/main" id="{B910C90B-4192-BA8F-FA2E-B039A946CDE2}"/>
              </a:ext>
            </a:extLst>
          </p:cNvPr>
          <p:cNvSpPr/>
          <p:nvPr/>
        </p:nvSpPr>
        <p:spPr>
          <a:xfrm>
            <a:off x="2653825" y="85725"/>
            <a:ext cx="6709249" cy="866775"/>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cs typeface="+mn-cs"/>
              </a:rPr>
              <a:t>Hoàn</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thành</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phiếu</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bài</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tập</a:t>
            </a:r>
            <a:endParaRPr kumimoji="0" lang="en-US" sz="3600" b="1" i="0" u="none" strike="noStrike" kern="1200" cap="none" spc="0" normalizeH="0" baseline="0" noProof="0" dirty="0">
              <a:ln>
                <a:noFill/>
              </a:ln>
              <a:solidFill>
                <a:srgbClr val="002060"/>
              </a:solidFill>
              <a:effectLst/>
              <a:uLnTx/>
              <a:uFillTx/>
              <a:latin typeface="Calibri" panose="020F0502020204030204"/>
              <a:cs typeface="+mn-cs"/>
            </a:endParaRPr>
          </a:p>
        </p:txBody>
      </p:sp>
      <p:graphicFrame>
        <p:nvGraphicFramePr>
          <p:cNvPr id="7" name="Table 6">
            <a:extLst>
              <a:ext uri="{FF2B5EF4-FFF2-40B4-BE49-F238E27FC236}">
                <a16:creationId xmlns:a16="http://schemas.microsoft.com/office/drawing/2014/main" id="{50D57A23-37ED-5CD7-5231-55B25352AE3B}"/>
              </a:ext>
            </a:extLst>
          </p:cNvPr>
          <p:cNvGraphicFramePr>
            <a:graphicFrameLocks noGrp="1"/>
          </p:cNvGraphicFramePr>
          <p:nvPr>
            <p:extLst>
              <p:ext uri="{D42A27DB-BD31-4B8C-83A1-F6EECF244321}">
                <p14:modId xmlns:p14="http://schemas.microsoft.com/office/powerpoint/2010/main" val="583175797"/>
              </p:ext>
            </p:extLst>
          </p:nvPr>
        </p:nvGraphicFramePr>
        <p:xfrm>
          <a:off x="1249680" y="1314450"/>
          <a:ext cx="9685020" cy="4599116"/>
        </p:xfrm>
        <a:graphic>
          <a:graphicData uri="http://schemas.openxmlformats.org/drawingml/2006/table">
            <a:tbl>
              <a:tblPr firstRow="1" firstCol="1" lastRow="1" lastCol="1" bandRow="1" bandCol="1">
                <a:tableStyleId>{5C22544A-7EE6-4342-B048-85BDC9FD1C3A}</a:tableStyleId>
              </a:tblPr>
              <a:tblGrid>
                <a:gridCol w="4341495">
                  <a:extLst>
                    <a:ext uri="{9D8B030D-6E8A-4147-A177-3AD203B41FA5}">
                      <a16:colId xmlns:a16="http://schemas.microsoft.com/office/drawing/2014/main" val="1599383346"/>
                    </a:ext>
                  </a:extLst>
                </a:gridCol>
                <a:gridCol w="5343525">
                  <a:extLst>
                    <a:ext uri="{9D8B030D-6E8A-4147-A177-3AD203B41FA5}">
                      <a16:colId xmlns:a16="http://schemas.microsoft.com/office/drawing/2014/main" val="3184159045"/>
                    </a:ext>
                  </a:extLst>
                </a:gridCol>
              </a:tblGrid>
              <a:tr h="941005">
                <a:tc gridSpan="2">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PHIẾU HỌC TẬP</a:t>
                      </a:r>
                    </a:p>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ẢNH HƯỞNG CỦA MÔI TRƯỜNG THIÊN NHIÊN ĐẾN SẢN XUẤT VÀ SINH HOẠT CỦA NGƯỜI DÂN Ở VÙNG ĐỒNG BẰNG NAM BỘ</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3459741744"/>
                  </a:ext>
                </a:extLst>
              </a:tr>
              <a:tr h="3526220">
                <a:tc>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THUẬN LỢI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KHÓ KHĂN</a:t>
                      </a:r>
                    </a:p>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9498527"/>
                  </a:ext>
                </a:extLst>
              </a:tr>
            </a:tbl>
          </a:graphicData>
        </a:graphic>
      </p:graphicFrame>
    </p:spTree>
    <p:extLst>
      <p:ext uri="{BB962C8B-B14F-4D97-AF65-F5344CB8AC3E}">
        <p14:creationId xmlns:p14="http://schemas.microsoft.com/office/powerpoint/2010/main" val="312155706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思源黑体 CN Regular"/>
        <a:cs typeface=""/>
      </a:majorFont>
      <a:minorFont>
        <a:latin typeface="Arial" panose="020F0502020204030204"/>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490</Words>
  <Application>Microsoft Office PowerPoint</Application>
  <PresentationFormat>Widescreen</PresentationFormat>
  <Paragraphs>40</Paragraphs>
  <Slides>15</Slides>
  <Notes>3</Notes>
  <HiddenSlides>0</HiddenSlides>
  <MMClips>2</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15</vt:i4>
      </vt:variant>
    </vt:vector>
  </HeadingPairs>
  <TitlesOfParts>
    <vt:vector size="27" baseType="lpstr">
      <vt:lpstr>等线</vt:lpstr>
      <vt:lpstr>Arial</vt:lpstr>
      <vt:lpstr>Calibri</vt:lpstr>
      <vt:lpstr>Calibri Light</vt:lpstr>
      <vt:lpstr>UTM Mabella</vt:lpstr>
      <vt:lpstr>UTM Showcard</vt:lpstr>
      <vt:lpstr>1_Office Theme</vt:lpstr>
      <vt:lpstr>Office 主题​​</vt:lpstr>
      <vt:lpstr>Custom Design</vt:lpstr>
      <vt:lpstr>2_Custom Design</vt:lpstr>
      <vt:lpstr>1_Custom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15</cp:revision>
  <dcterms:created xsi:type="dcterms:W3CDTF">2024-01-23T02:14:45Z</dcterms:created>
  <dcterms:modified xsi:type="dcterms:W3CDTF">2024-02-14T12:05:02Z</dcterms:modified>
</cp:coreProperties>
</file>