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373" r:id="rId3"/>
    <p:sldId id="276" r:id="rId4"/>
    <p:sldId id="275" r:id="rId5"/>
    <p:sldId id="284" r:id="rId6"/>
    <p:sldId id="374" r:id="rId7"/>
    <p:sldId id="403" r:id="rId8"/>
    <p:sldId id="394" r:id="rId9"/>
    <p:sldId id="395" r:id="rId10"/>
    <p:sldId id="396" r:id="rId11"/>
    <p:sldId id="397" r:id="rId12"/>
    <p:sldId id="333" r:id="rId13"/>
    <p:sldId id="334" r:id="rId14"/>
    <p:sldId id="335" r:id="rId15"/>
    <p:sldId id="336" r:id="rId16"/>
    <p:sldId id="398" r:id="rId17"/>
    <p:sldId id="399" r:id="rId18"/>
    <p:sldId id="400" r:id="rId19"/>
    <p:sldId id="401" r:id="rId20"/>
    <p:sldId id="310" r:id="rId21"/>
    <p:sldId id="404"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A3C8A8"/>
    <a:srgbClr val="CCFFCC"/>
    <a:srgbClr val="66FF33"/>
    <a:srgbClr val="F3FD68"/>
    <a:srgbClr val="FFFF99"/>
    <a:srgbClr val="CC99FF"/>
    <a:srgbClr val="66FFFF"/>
    <a:srgbClr val="DAEEFA"/>
    <a:srgbClr val="FFF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6842" autoAdjust="0"/>
  </p:normalViewPr>
  <p:slideViewPr>
    <p:cSldViewPr snapToGrid="0">
      <p:cViewPr>
        <p:scale>
          <a:sx n="84" d="100"/>
          <a:sy n="84"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65F6-926C-4160-9830-EAAFE404D891}"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849A4-DF09-442B-98F6-99F548D08265}" type="slidenum">
              <a:rPr lang="en-US" smtClean="0"/>
              <a:t>‹#›</a:t>
            </a:fld>
            <a:endParaRPr lang="en-US"/>
          </a:p>
        </p:txBody>
      </p:sp>
    </p:spTree>
    <p:extLst>
      <p:ext uri="{BB962C8B-B14F-4D97-AF65-F5344CB8AC3E}">
        <p14:creationId xmlns:p14="http://schemas.microsoft.com/office/powerpoint/2010/main" val="42492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F849A4-DF09-442B-98F6-99F548D08265}" type="slidenum">
              <a:rPr lang="en-US" smtClean="0"/>
              <a:t>3</a:t>
            </a:fld>
            <a:endParaRPr lang="en-US"/>
          </a:p>
        </p:txBody>
      </p:sp>
    </p:spTree>
    <p:extLst>
      <p:ext uri="{BB962C8B-B14F-4D97-AF65-F5344CB8AC3E}">
        <p14:creationId xmlns:p14="http://schemas.microsoft.com/office/powerpoint/2010/main" val="25781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849A4-DF09-442B-98F6-99F548D08265}" type="slidenum">
              <a:rPr lang="en-US" smtClean="0"/>
              <a:t>5</a:t>
            </a:fld>
            <a:endParaRPr lang="en-US"/>
          </a:p>
        </p:txBody>
      </p:sp>
    </p:spTree>
    <p:extLst>
      <p:ext uri="{BB962C8B-B14F-4D97-AF65-F5344CB8AC3E}">
        <p14:creationId xmlns:p14="http://schemas.microsoft.com/office/powerpoint/2010/main" val="126329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099FA2-5330-8DF8-2C13-2C2CD42627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92B3181-FE48-D9E4-DCD5-8A6B651AFD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F2F6FB-4A90-AFFE-13C3-F8F08286C91D}"/>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5" name="Footer Placeholder 4">
            <a:extLst>
              <a:ext uri="{FF2B5EF4-FFF2-40B4-BE49-F238E27FC236}">
                <a16:creationId xmlns="" xmlns:a16="http://schemas.microsoft.com/office/drawing/2014/main" id="{845FE8B9-E7EF-966B-478B-AA5901B55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84B00C1-9E41-D507-908C-0BCBC7BAC91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7217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A2AE8-C7B6-6B97-0A30-E1C8BDCA1C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42CB4A-8209-663E-2B9C-74B3541BB2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C9AAC8-71B4-4438-7740-9442F467F0FC}"/>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5" name="Footer Placeholder 4">
            <a:extLst>
              <a:ext uri="{FF2B5EF4-FFF2-40B4-BE49-F238E27FC236}">
                <a16:creationId xmlns="" xmlns:a16="http://schemas.microsoft.com/office/drawing/2014/main" id="{B10A1D18-05C6-A39D-27B5-7CBD8FF4C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8422099-9EE6-C96B-6B04-AFEDD090BE02}"/>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200966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AF77A62-565E-C160-F495-791265A918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E454B5-B724-9900-B894-EE6E2570A1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F3B7689-CA3A-4480-E149-4422F74D9A02}"/>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5" name="Footer Placeholder 4">
            <a:extLst>
              <a:ext uri="{FF2B5EF4-FFF2-40B4-BE49-F238E27FC236}">
                <a16:creationId xmlns="" xmlns:a16="http://schemas.microsoft.com/office/drawing/2014/main" id="{36EAF10C-03D3-DABD-87B5-EB21AFDAB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96EB0A8C-B821-FD13-DC98-99FEDC7B39DA}"/>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95044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5DA357-290D-4F46-92AB-E970AB31A6F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0FAEB18-F810-4663-9571-47E2137B27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9C11815-67BA-4D10-AD4A-BF2F6CF6B819}"/>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5" name="Footer Placeholder 4">
            <a:extLst>
              <a:ext uri="{FF2B5EF4-FFF2-40B4-BE49-F238E27FC236}">
                <a16:creationId xmlns="" xmlns:a16="http://schemas.microsoft.com/office/drawing/2014/main" id="{F0E22265-FD09-4454-8A0F-5D86C3315D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8D56872-F9DB-4036-9E4F-D8D106E9FA9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05239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2CC26-E490-47F0-9F49-58C2A1F157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2C1C867-3B5E-4E48-AE16-4028BA8EFED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D516B9-F7F3-4473-80E2-19578118A9D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5" name="Footer Placeholder 4">
            <a:extLst>
              <a:ext uri="{FF2B5EF4-FFF2-40B4-BE49-F238E27FC236}">
                <a16:creationId xmlns="" xmlns:a16="http://schemas.microsoft.com/office/drawing/2014/main" id="{89B3034D-32C0-43A0-833D-37889B2FFB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296A9B9-D57F-4536-871C-91CDF7162C2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099158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146813-1149-488B-86A8-A8F0A7413DA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B7412B6-6414-4E5D-B15C-7A8ADF28A3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00FB323-8EB9-4B92-B7B6-C004309074C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5" name="Footer Placeholder 4">
            <a:extLst>
              <a:ext uri="{FF2B5EF4-FFF2-40B4-BE49-F238E27FC236}">
                <a16:creationId xmlns="" xmlns:a16="http://schemas.microsoft.com/office/drawing/2014/main" id="{6AB8448E-3037-4685-BA17-C33250665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A8051D9-14AB-4A34-94F9-ACB99A7919B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92374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52B2D-B6A7-41AC-BE71-FEEA43BF05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E65DFA-32BF-4BE8-80CC-036A48B22B2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48C5C09-25AA-4B66-BD59-45FBCC351B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B2E1E0A-CB0C-4AAB-B5C9-5C8F24A22BCD}"/>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6" name="Footer Placeholder 5">
            <a:extLst>
              <a:ext uri="{FF2B5EF4-FFF2-40B4-BE49-F238E27FC236}">
                <a16:creationId xmlns="" xmlns:a16="http://schemas.microsoft.com/office/drawing/2014/main" id="{5DD4AE79-3AFA-4674-8720-75683E9FB5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B42A866-1DA2-4C80-9769-3C19000E77B2}"/>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360888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4307F-2CE2-444D-AED5-C220C7311E8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C0A2B6B-2F15-4C17-85DD-090FAF42479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58376D0-C15E-462B-BCA8-8DD461A021C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2D8B716-5753-48E4-828F-44A058E144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06512B4-F306-4D1B-8C4A-F7423013E55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484E73B-554F-41A1-8480-B853C51DE86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8" name="Footer Placeholder 7">
            <a:extLst>
              <a:ext uri="{FF2B5EF4-FFF2-40B4-BE49-F238E27FC236}">
                <a16:creationId xmlns="" xmlns:a16="http://schemas.microsoft.com/office/drawing/2014/main" id="{D9986F64-BB28-4FED-B024-2670D9C889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EFFD5BF2-E681-45A2-9301-318397B3FBD7}"/>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9520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F4CE8-C149-414C-AE8C-9539679564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48C1E12E-EB4F-4541-8788-33617DB5ECBC}"/>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4" name="Footer Placeholder 3">
            <a:extLst>
              <a:ext uri="{FF2B5EF4-FFF2-40B4-BE49-F238E27FC236}">
                <a16:creationId xmlns="" xmlns:a16="http://schemas.microsoft.com/office/drawing/2014/main" id="{EEAE1E4B-4FCA-43E4-B0FF-6BF7CF87F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E71D4632-1CB3-4D09-AE64-7F4044136973}"/>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186972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3DC6D4-4B91-41F3-B292-FDDA2B076AFE}"/>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3" name="Footer Placeholder 2">
            <a:extLst>
              <a:ext uri="{FF2B5EF4-FFF2-40B4-BE49-F238E27FC236}">
                <a16:creationId xmlns="" xmlns:a16="http://schemas.microsoft.com/office/drawing/2014/main" id="{B5E7D2EE-5F8B-4436-B438-EA4C09562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9A11C04-9404-43AF-AE1A-1E4D57FF4624}"/>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81085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6FCDB-1572-48EE-876F-4D62E18CB03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3274EF5-3BF5-404E-8B6E-7C5DADB868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A335B91-3F4E-499A-9ABD-6DB496B143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D89B127-0B10-4BEA-B6BE-4E314A792025}"/>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6" name="Footer Placeholder 5">
            <a:extLst>
              <a:ext uri="{FF2B5EF4-FFF2-40B4-BE49-F238E27FC236}">
                <a16:creationId xmlns="" xmlns:a16="http://schemas.microsoft.com/office/drawing/2014/main" id="{042A70AB-B054-4CC9-88A0-9B95FE0195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D2270AB-2281-467D-A5A8-EC3D88942C3B}"/>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33413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2FF2B6-B56D-4D19-4B29-D7A94008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69E2F69-C828-DBC5-06D9-AF6FC7BEAD4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D0E6D5-4AE4-BA89-5A6C-5C19D7E5220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5" name="Footer Placeholder 4">
            <a:extLst>
              <a:ext uri="{FF2B5EF4-FFF2-40B4-BE49-F238E27FC236}">
                <a16:creationId xmlns="" xmlns:a16="http://schemas.microsoft.com/office/drawing/2014/main" id="{29CFEF2A-F0E4-F6D6-1574-B802F9C87C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E1DDE09-61F9-CEF0-1F39-BDDD4AF2D756}"/>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7610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4E235D-167E-4FF1-89BD-B9CD2DEEB2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764D30C-28DE-443B-825E-DACC3E0176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5D194A2-A2C2-4780-8B62-6F91B87F9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336FE8-2951-41A7-9075-8E56A122EEC2}"/>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6" name="Footer Placeholder 5">
            <a:extLst>
              <a:ext uri="{FF2B5EF4-FFF2-40B4-BE49-F238E27FC236}">
                <a16:creationId xmlns="" xmlns:a16="http://schemas.microsoft.com/office/drawing/2014/main" id="{3AF72898-8CF9-416E-9E3C-5A4CA0299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E149C32E-6B46-4BB3-A994-89F93AD58CCE}"/>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4180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933C93-D962-4B6A-A2BF-50C6F5F76C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79E35AB-B120-4DEB-916B-364DA756068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D74CC3-2802-44A5-B604-02D71E7D6B03}"/>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5" name="Footer Placeholder 4">
            <a:extLst>
              <a:ext uri="{FF2B5EF4-FFF2-40B4-BE49-F238E27FC236}">
                <a16:creationId xmlns="" xmlns:a16="http://schemas.microsoft.com/office/drawing/2014/main" id="{12DC73F0-CE08-48A0-8D2A-B762215A67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3E4FD29-B9DD-4383-B211-A3BCAAC1999F}"/>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1759641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E7D032B-1D1A-4DA3-81B8-7575590776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8A155C1-0D62-4898-A3C8-416BE9D2450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A9D2D3-DD82-4FCE-AE4D-00D002B125CB}"/>
              </a:ext>
            </a:extLst>
          </p:cNvPr>
          <p:cNvSpPr>
            <a:spLocks noGrp="1"/>
          </p:cNvSpPr>
          <p:nvPr>
            <p:ph type="dt" sz="half" idx="10"/>
          </p:nvPr>
        </p:nvSpPr>
        <p:spPr>
          <a:xfrm>
            <a:off x="838200" y="6356350"/>
            <a:ext cx="2743200" cy="365125"/>
          </a:xfrm>
          <a:prstGeom prst="rect">
            <a:avLst/>
          </a:prstGeom>
        </p:spPr>
        <p:txBody>
          <a:bodyPr/>
          <a:lstStyle/>
          <a:p>
            <a:fld id="{E6E53D93-F6D1-4672-877B-A49EBB475DE5}" type="datetimeFigureOut">
              <a:rPr lang="en-US" smtClean="0"/>
              <a:t>4/9/2025</a:t>
            </a:fld>
            <a:endParaRPr lang="en-US"/>
          </a:p>
        </p:txBody>
      </p:sp>
      <p:sp>
        <p:nvSpPr>
          <p:cNvPr id="5" name="Footer Placeholder 4">
            <a:extLst>
              <a:ext uri="{FF2B5EF4-FFF2-40B4-BE49-F238E27FC236}">
                <a16:creationId xmlns="" xmlns:a16="http://schemas.microsoft.com/office/drawing/2014/main" id="{C07675E2-2FBF-4468-9E20-B17DB35E50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160DCB6-E674-4CF2-803C-12CF06CA757C}"/>
              </a:ext>
            </a:extLst>
          </p:cNvPr>
          <p:cNvSpPr>
            <a:spLocks noGrp="1"/>
          </p:cNvSpPr>
          <p:nvPr>
            <p:ph type="sldNum" sz="quarter" idx="12"/>
          </p:nvPr>
        </p:nvSpPr>
        <p:spPr>
          <a:xfrm>
            <a:off x="8610600" y="6356350"/>
            <a:ext cx="2743200" cy="365125"/>
          </a:xfrm>
          <a:prstGeom prst="rect">
            <a:avLst/>
          </a:prstGeom>
        </p:spPr>
        <p:txBody>
          <a:bodyPr/>
          <a:lstStyle/>
          <a:p>
            <a:fld id="{80BA55CE-FD8F-4C27-A97F-04A45C93B724}" type="slidenum">
              <a:rPr lang="en-US" smtClean="0"/>
              <a:t>‹#›</a:t>
            </a:fld>
            <a:endParaRPr lang="en-US"/>
          </a:p>
        </p:txBody>
      </p:sp>
    </p:spTree>
    <p:extLst>
      <p:ext uri="{BB962C8B-B14F-4D97-AF65-F5344CB8AC3E}">
        <p14:creationId xmlns:p14="http://schemas.microsoft.com/office/powerpoint/2010/main" val="354009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D4D3BD-CF5C-88FD-B065-755F7B67BA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BFE840F-0915-72A7-2215-ED9FC9D99E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11E6A83-BCF1-6493-A921-A57A586E258F}"/>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5" name="Footer Placeholder 4">
            <a:extLst>
              <a:ext uri="{FF2B5EF4-FFF2-40B4-BE49-F238E27FC236}">
                <a16:creationId xmlns="" xmlns:a16="http://schemas.microsoft.com/office/drawing/2014/main" id="{17AE8D1C-D038-8CC0-AF2E-2B94CFEADE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0E33065-F306-C5C7-1245-59F87F48FC4E}"/>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64642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10B7C-9659-1CA1-3B68-77EAD8F12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BB54E0C-E35F-BB5C-9026-8697755F8E6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ED67F7-7382-2CF9-5067-CC4A82B178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6F4B56A-5564-9AC5-D0DA-90E6AAC92D4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6" name="Footer Placeholder 5">
            <a:extLst>
              <a:ext uri="{FF2B5EF4-FFF2-40B4-BE49-F238E27FC236}">
                <a16:creationId xmlns="" xmlns:a16="http://schemas.microsoft.com/office/drawing/2014/main" id="{24FF124C-61D6-AD9A-4EA8-E7335FF4E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BF83A49-0E8A-DDA1-B794-1D8A1D38DAB8}"/>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6681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AFCC01-1D0F-3EAF-5923-E37796987F3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5AEA06C-5816-FCB8-00F2-89A9B10EC3E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5602E74-3C59-26B5-ECF9-AC1DE7F5732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109509A-3194-9E48-3A6D-AC3BD926FFF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CA0879-1324-0E07-4399-B68F48DAB53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BA93315-FD8F-6133-4031-EDDC06BFC155}"/>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8" name="Footer Placeholder 7">
            <a:extLst>
              <a:ext uri="{FF2B5EF4-FFF2-40B4-BE49-F238E27FC236}">
                <a16:creationId xmlns="" xmlns:a16="http://schemas.microsoft.com/office/drawing/2014/main" id="{A96AF51F-EFF9-D05A-CB34-8E998EA1D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9DB178B7-25E8-3AA2-FB10-91807CE0CE33}"/>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01725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BE39D7-64FC-C15B-030B-1E2D75B200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05C77044-37A1-0E18-8153-EDC8C06B3103}"/>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4" name="Footer Placeholder 3">
            <a:extLst>
              <a:ext uri="{FF2B5EF4-FFF2-40B4-BE49-F238E27FC236}">
                <a16:creationId xmlns="" xmlns:a16="http://schemas.microsoft.com/office/drawing/2014/main" id="{CA254254-DC3E-8E5A-9A2E-823C7C079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E8B2B5B9-9AC2-8848-D2DB-5E1188327C14}"/>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7912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6F5E0CA-CBE4-74B4-2127-C92BD8B8964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3" name="Footer Placeholder 2">
            <a:extLst>
              <a:ext uri="{FF2B5EF4-FFF2-40B4-BE49-F238E27FC236}">
                <a16:creationId xmlns="" xmlns:a16="http://schemas.microsoft.com/office/drawing/2014/main" id="{C52758AC-373E-524A-02E7-19835A9869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9D5FF475-FF12-D64F-ADF1-5524B81B636F}"/>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340801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146-4EA2-803E-06E5-A096FA6846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5994B63-6B58-474D-DA63-ED2FC07E65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9950E46-87AA-4672-2749-385ACD370C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EF8FBCF-AE20-3786-60DB-55CC974A8C36}"/>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6" name="Footer Placeholder 5">
            <a:extLst>
              <a:ext uri="{FF2B5EF4-FFF2-40B4-BE49-F238E27FC236}">
                <a16:creationId xmlns="" xmlns:a16="http://schemas.microsoft.com/office/drawing/2014/main" id="{99164F63-1D94-B7B1-A3B5-D944467533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6908CB3-BAA1-1AA9-AB0F-544D7AA8F3CB}"/>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42809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FFBAF8-5049-C80D-FD7D-59723B1BED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DA6BCA6-3836-19C1-3376-4E0BBDB732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CFD1373-BE57-8A5E-27FD-1E92B3963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ABF0E2-20ED-D8BD-C7FB-FBB647A476C7}"/>
              </a:ext>
            </a:extLst>
          </p:cNvPr>
          <p:cNvSpPr>
            <a:spLocks noGrp="1"/>
          </p:cNvSpPr>
          <p:nvPr>
            <p:ph type="dt" sz="half" idx="10"/>
          </p:nvPr>
        </p:nvSpPr>
        <p:spPr>
          <a:xfrm>
            <a:off x="838200" y="6356350"/>
            <a:ext cx="2743200" cy="365125"/>
          </a:xfrm>
          <a:prstGeom prst="rect">
            <a:avLst/>
          </a:prstGeom>
        </p:spPr>
        <p:txBody>
          <a:bodyPr/>
          <a:lstStyle/>
          <a:p>
            <a:fld id="{7C31A4A4-BFF4-4F57-9461-56470D553D8D}" type="datetimeFigureOut">
              <a:rPr lang="en-US" smtClean="0"/>
              <a:t>4/9/2025</a:t>
            </a:fld>
            <a:endParaRPr lang="en-US"/>
          </a:p>
        </p:txBody>
      </p:sp>
      <p:sp>
        <p:nvSpPr>
          <p:cNvPr id="6" name="Footer Placeholder 5">
            <a:extLst>
              <a:ext uri="{FF2B5EF4-FFF2-40B4-BE49-F238E27FC236}">
                <a16:creationId xmlns="" xmlns:a16="http://schemas.microsoft.com/office/drawing/2014/main" id="{3C303294-B695-3998-2A0A-82D41E621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2BCB23C-2322-5D14-218C-CF296ED4AC60}"/>
              </a:ext>
            </a:extLst>
          </p:cNvPr>
          <p:cNvSpPr>
            <a:spLocks noGrp="1"/>
          </p:cNvSpPr>
          <p:nvPr>
            <p:ph type="sldNum" sz="quarter" idx="12"/>
          </p:nvPr>
        </p:nvSpPr>
        <p:spPr>
          <a:xfrm>
            <a:off x="8610600" y="6356350"/>
            <a:ext cx="2743200" cy="365125"/>
          </a:xfrm>
          <a:prstGeom prst="rect">
            <a:avLst/>
          </a:prstGeom>
        </p:spPr>
        <p:txBody>
          <a:bodyPr/>
          <a:lstStyle/>
          <a:p>
            <a:fld id="{89E75AC1-51D4-4EA0-92F8-76FBB76BC456}" type="slidenum">
              <a:rPr lang="en-US" smtClean="0"/>
              <a:t>‹#›</a:t>
            </a:fld>
            <a:endParaRPr lang="en-US"/>
          </a:p>
        </p:txBody>
      </p:sp>
    </p:spTree>
    <p:extLst>
      <p:ext uri="{BB962C8B-B14F-4D97-AF65-F5344CB8AC3E}">
        <p14:creationId xmlns:p14="http://schemas.microsoft.com/office/powerpoint/2010/main" val="1754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 xmlns:a16="http://schemas.microsoft.com/office/drawing/2014/main" id="{FEAD0C17-5611-50EC-7C48-25631FE00AD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2631180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circle with leaves and blue text&#10;&#10;Description automatically generated">
            <a:extLst>
              <a:ext uri="{FF2B5EF4-FFF2-40B4-BE49-F238E27FC236}">
                <a16:creationId xmlns="" xmlns:a16="http://schemas.microsoft.com/office/drawing/2014/main" id="{64A87923-BBE1-9F25-8318-34D3FCB070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785" y="-8305104"/>
            <a:ext cx="1365841" cy="1365841"/>
          </a:xfrm>
          <a:prstGeom prst="rect">
            <a:avLst/>
          </a:prstGeom>
        </p:spPr>
      </p:pic>
      <p:pic>
        <p:nvPicPr>
          <p:cNvPr id="2" name="Picture 1" descr="A round pink circle with white text and a black background&#10;&#10;Description automatically generated">
            <a:extLst>
              <a:ext uri="{FF2B5EF4-FFF2-40B4-BE49-F238E27FC236}">
                <a16:creationId xmlns="" xmlns:a16="http://schemas.microsoft.com/office/drawing/2014/main" id="{2167BF04-CD8B-296F-AA51-BCE1CB63407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875363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A063032D-28ED-6FC1-D931-D4644001EE55}"/>
              </a:ext>
            </a:extLst>
          </p:cNvPr>
          <p:cNvPicPr>
            <a:picLocks noChangeAspect="1"/>
          </p:cNvPicPr>
          <p:nvPr/>
        </p:nvPicPr>
        <p:blipFill rotWithShape="1">
          <a:blip r:embed="rId2"/>
          <a:srcRect l="280" t="8137" r="-280"/>
          <a:stretch/>
        </p:blipFill>
        <p:spPr>
          <a:xfrm>
            <a:off x="145658" y="-26634"/>
            <a:ext cx="12239349" cy="6884634"/>
          </a:xfrm>
          <a:prstGeom prst="rect">
            <a:avLst/>
          </a:prstGeom>
        </p:spPr>
      </p:pic>
      <p:sp>
        <p:nvSpPr>
          <p:cNvPr id="3" name="Rectangle 2"/>
          <p:cNvSpPr/>
          <p:nvPr/>
        </p:nvSpPr>
        <p:spPr>
          <a:xfrm>
            <a:off x="880532" y="1894891"/>
            <a:ext cx="10476089" cy="523220"/>
          </a:xfrm>
          <a:prstGeom prst="rect">
            <a:avLst/>
          </a:prstGeom>
        </p:spPr>
        <p:txBody>
          <a:bodyPr wrap="square">
            <a:spAutoFit/>
          </a:bodyPr>
          <a:lstStyle/>
          <a:p>
            <a:pPr algn="just"/>
            <a:r>
              <a:rPr lang="en-US" sz="2800" dirty="0" smtClean="0">
                <a:solidFill>
                  <a:srgbClr val="FF0000"/>
                </a:solidFill>
                <a:latin typeface="Cambria" panose="02040503050406030204" pitchFamily="18" charset="0"/>
                <a:ea typeface="Cambria" panose="02040503050406030204" pitchFamily="18" charset="0"/>
              </a:rPr>
              <a:t>        CHÀO MỪNG QUÝ THẦY CÔ GIÁO VỀ DỰ GIỜ, THĂM LỚP 5C</a:t>
            </a:r>
            <a:endParaRPr lang="en-US" sz="2800" dirty="0">
              <a:solidFill>
                <a:srgbClr val="FF0000"/>
              </a:solidFill>
              <a:latin typeface="Cambria" panose="02040503050406030204" pitchFamily="18" charset="0"/>
              <a:ea typeface="Cambria" panose="02040503050406030204" pitchFamily="18" charset="0"/>
            </a:endParaRPr>
          </a:p>
        </p:txBody>
      </p:sp>
      <p:sp>
        <p:nvSpPr>
          <p:cNvPr id="4" name="Rectangle 3"/>
          <p:cNvSpPr/>
          <p:nvPr/>
        </p:nvSpPr>
        <p:spPr>
          <a:xfrm>
            <a:off x="4599452" y="5857332"/>
            <a:ext cx="2426049" cy="369332"/>
          </a:xfrm>
          <a:prstGeom prst="rect">
            <a:avLst/>
          </a:prstGeom>
        </p:spPr>
        <p:txBody>
          <a:bodyPr wrap="none">
            <a:spAutoFit/>
          </a:bodyPr>
          <a:lstStyle/>
          <a:p>
            <a:r>
              <a:rPr lang="en-US" dirty="0">
                <a:solidFill>
                  <a:srgbClr val="FF0000"/>
                </a:solidFill>
                <a:latin typeface="Cambria" panose="02040503050406030204" pitchFamily="18" charset="0"/>
                <a:ea typeface="Cambria" panose="02040503050406030204" pitchFamily="18" charset="0"/>
              </a:rPr>
              <a:t> </a:t>
            </a:r>
            <a:r>
              <a:rPr lang="en-US" dirty="0" smtClean="0">
                <a:solidFill>
                  <a:srgbClr val="FF0000"/>
                </a:solidFill>
                <a:latin typeface="Cambria" panose="02040503050406030204" pitchFamily="18" charset="0"/>
                <a:ea typeface="Cambria" panose="02040503050406030204" pitchFamily="18" charset="0"/>
              </a:rPr>
              <a:t>NĂM HỌC: 2024-2025</a:t>
            </a:r>
            <a:endParaRPr lang="en-US" dirty="0"/>
          </a:p>
        </p:txBody>
      </p:sp>
      <p:sp>
        <p:nvSpPr>
          <p:cNvPr id="5" name="Rectangle 4"/>
          <p:cNvSpPr/>
          <p:nvPr/>
        </p:nvSpPr>
        <p:spPr>
          <a:xfrm>
            <a:off x="469693" y="591445"/>
            <a:ext cx="4008726" cy="369332"/>
          </a:xfrm>
          <a:prstGeom prst="rect">
            <a:avLst/>
          </a:prstGeom>
        </p:spPr>
        <p:txBody>
          <a:bodyPr wrap="none">
            <a:spAutoFit/>
          </a:bodyPr>
          <a:lstStyle/>
          <a:p>
            <a:r>
              <a:rPr lang="en-US" dirty="0" smtClean="0">
                <a:solidFill>
                  <a:srgbClr val="FF0000"/>
                </a:solidFill>
                <a:latin typeface="Cambria" panose="02040503050406030204" pitchFamily="18" charset="0"/>
              </a:rPr>
              <a:t>TRƯỜNG TIỂU HỌC SỐ 1 HOÀI THANH</a:t>
            </a:r>
            <a:endParaRPr lang="en-US" dirty="0"/>
          </a:p>
        </p:txBody>
      </p:sp>
      <p:sp>
        <p:nvSpPr>
          <p:cNvPr id="6" name="Rectangle 5"/>
          <p:cNvSpPr/>
          <p:nvPr/>
        </p:nvSpPr>
        <p:spPr>
          <a:xfrm>
            <a:off x="4599452" y="5344067"/>
            <a:ext cx="2424703" cy="369332"/>
          </a:xfrm>
          <a:prstGeom prst="rect">
            <a:avLst/>
          </a:prstGeom>
        </p:spPr>
        <p:txBody>
          <a:bodyPr wrap="none">
            <a:spAutoFit/>
          </a:bodyPr>
          <a:lstStyle/>
          <a:p>
            <a:r>
              <a:rPr lang="en-US" dirty="0">
                <a:solidFill>
                  <a:srgbClr val="FF0000"/>
                </a:solidFill>
                <a:latin typeface="Cambria" panose="02040503050406030204" pitchFamily="18" charset="0"/>
                <a:ea typeface="Cambria" panose="02040503050406030204" pitchFamily="18" charset="0"/>
              </a:rPr>
              <a:t>GIÁO VIÊN: VÕ VĂN LẸ</a:t>
            </a:r>
            <a:endParaRPr lang="en-US" dirty="0"/>
          </a:p>
        </p:txBody>
      </p:sp>
    </p:spTree>
    <p:extLst>
      <p:ext uri="{BB962C8B-B14F-4D97-AF65-F5344CB8AC3E}">
        <p14:creationId xmlns:p14="http://schemas.microsoft.com/office/powerpoint/2010/main" val="26194858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4D5A6DA-063D-E263-0B53-9E00564EE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B47305B9-559D-C96D-1E05-F092794A2210}"/>
              </a:ext>
            </a:extLst>
          </p:cNvPr>
          <p:cNvPicPr>
            <a:picLocks noChangeAspect="1"/>
          </p:cNvPicPr>
          <p:nvPr/>
        </p:nvPicPr>
        <p:blipFill>
          <a:blip r:embed="rId3"/>
          <a:stretch>
            <a:fillRect/>
          </a:stretch>
        </p:blipFill>
        <p:spPr>
          <a:xfrm>
            <a:off x="477519" y="195642"/>
            <a:ext cx="7144329" cy="6426076"/>
          </a:xfrm>
          <a:prstGeom prst="rect">
            <a:avLst/>
          </a:prstGeom>
        </p:spPr>
      </p:pic>
      <p:pic>
        <p:nvPicPr>
          <p:cNvPr id="8" name="Picture 7" descr="A yellow and blue letters&#10;&#10;Description automatically generated">
            <a:extLst>
              <a:ext uri="{FF2B5EF4-FFF2-40B4-BE49-F238E27FC236}">
                <a16:creationId xmlns="" xmlns:a16="http://schemas.microsoft.com/office/drawing/2014/main" id="{E1DD9AFF-1434-B781-29B2-16A6C13A5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815" y="3620530"/>
            <a:ext cx="5780607" cy="2015309"/>
          </a:xfrm>
          <a:prstGeom prst="rect">
            <a:avLst/>
          </a:prstGeom>
        </p:spPr>
      </p:pic>
    </p:spTree>
    <p:extLst>
      <p:ext uri="{BB962C8B-B14F-4D97-AF65-F5344CB8AC3E}">
        <p14:creationId xmlns:p14="http://schemas.microsoft.com/office/powerpoint/2010/main" val="542145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 xmlns:a16="http://schemas.microsoft.com/office/drawing/2014/main" id="{23F68FD8-A63E-F676-80A9-C4585A6A8CEC}"/>
              </a:ext>
            </a:extLst>
          </p:cNvPr>
          <p:cNvSpPr txBox="1"/>
          <p:nvPr/>
        </p:nvSpPr>
        <p:spPr>
          <a:xfrm>
            <a:off x="1235676" y="571749"/>
            <a:ext cx="1016961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 cho một đôi tất màu đỏ và một đôi tất màu xanh vào một cái hộp. Sau đó, không nhìn vào hộp, Mi lấy ra 2 chiếc tất bất kì, quan sát màu tất lấy được rồi cho lại vào hộp.</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 xmlns:a16="http://schemas.microsoft.com/office/drawing/2014/main" id="{CC897922-E734-5EB0-ECAB-6228D85D8447}"/>
              </a:ext>
            </a:extLst>
          </p:cNvPr>
          <p:cNvGrpSpPr/>
          <p:nvPr/>
        </p:nvGrpSpPr>
        <p:grpSpPr>
          <a:xfrm>
            <a:off x="515021" y="564715"/>
            <a:ext cx="647997" cy="769440"/>
            <a:chOff x="759165" y="643559"/>
            <a:chExt cx="537367" cy="638077"/>
          </a:xfrm>
        </p:grpSpPr>
        <p:sp>
          <p:nvSpPr>
            <p:cNvPr id="14" name="Oval 13">
              <a:extLst>
                <a:ext uri="{FF2B5EF4-FFF2-40B4-BE49-F238E27FC236}">
                  <a16:creationId xmlns=""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LNTH-Hoa Nho LNTH" pitchFamily="2" charset="0"/>
                  <a:ea typeface="+mn-ea"/>
                  <a:cs typeface="+mn-cs"/>
                </a:rPr>
                <a:t>1</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 xmlns:a16="http://schemas.microsoft.com/office/drawing/2014/main" id="{9B8DC21D-33AB-5682-B447-0D8DA55DEFFC}"/>
              </a:ext>
            </a:extLst>
          </p:cNvPr>
          <p:cNvPicPr>
            <a:picLocks noChangeAspect="1"/>
          </p:cNvPicPr>
          <p:nvPr/>
        </p:nvPicPr>
        <p:blipFill>
          <a:blip r:embed="rId3"/>
          <a:stretch>
            <a:fillRect/>
          </a:stretch>
        </p:blipFill>
        <p:spPr>
          <a:xfrm>
            <a:off x="4145435" y="2488598"/>
            <a:ext cx="4424106" cy="3615640"/>
          </a:xfrm>
          <a:prstGeom prst="rect">
            <a:avLst/>
          </a:prstGeom>
        </p:spPr>
      </p:pic>
    </p:spTree>
    <p:extLst>
      <p:ext uri="{BB962C8B-B14F-4D97-AF65-F5344CB8AC3E}">
        <p14:creationId xmlns:p14="http://schemas.microsoft.com/office/powerpoint/2010/main" val="56911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 xmlns:a16="http://schemas.microsoft.com/office/drawing/2014/main" id="{F10C65EA-0143-93D5-D7E9-5C27CC0E7663}"/>
              </a:ext>
            </a:extLst>
          </p:cNvPr>
          <p:cNvSpPr txBox="1"/>
          <p:nvPr/>
        </p:nvSpPr>
        <p:spPr>
          <a:xfrm>
            <a:off x="679622" y="225760"/>
            <a:ext cx="10911016" cy="584775"/>
          </a:xfrm>
          <a:prstGeom prst="rect">
            <a:avLst/>
          </a:prstGeom>
          <a:noFill/>
        </p:spPr>
        <p:txBody>
          <a:bodyPr wrap="square" rtlCol="0">
            <a:spAutoFit/>
          </a:bodyPr>
          <a:lstStyle/>
          <a:p>
            <a:pPr lvl="0" algn="ctr">
              <a:defRPr/>
            </a:pPr>
            <a:r>
              <a:rPr lang="vi-VN" sz="3200" dirty="0">
                <a:solidFill>
                  <a:prstClr val="black"/>
                </a:solidFill>
              </a:rPr>
              <a:t>Bảng dưới đây cho biết kết quả lấy tất sau 14 lần của Mi.</a:t>
            </a:r>
            <a:endParaRPr kumimoji="0" lang="en-US" sz="32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5" name="Table 4">
            <a:extLst>
              <a:ext uri="{FF2B5EF4-FFF2-40B4-BE49-F238E27FC236}">
                <a16:creationId xmlns="" xmlns:a16="http://schemas.microsoft.com/office/drawing/2014/main" id="{24990D47-CFE8-05B5-B75F-846E2A17DD0C}"/>
              </a:ext>
            </a:extLst>
          </p:cNvPr>
          <p:cNvGraphicFramePr>
            <a:graphicFrameLocks noGrp="1"/>
          </p:cNvGraphicFramePr>
          <p:nvPr>
            <p:extLst>
              <p:ext uri="{D42A27DB-BD31-4B8C-83A1-F6EECF244321}">
                <p14:modId xmlns:p14="http://schemas.microsoft.com/office/powerpoint/2010/main" val="3334356460"/>
              </p:ext>
            </p:extLst>
          </p:nvPr>
        </p:nvGraphicFramePr>
        <p:xfrm>
          <a:off x="640492" y="904689"/>
          <a:ext cx="10515600" cy="1850866"/>
        </p:xfrm>
        <a:graphic>
          <a:graphicData uri="http://schemas.openxmlformats.org/drawingml/2006/table">
            <a:tbl>
              <a:tblPr/>
              <a:tblGrid>
                <a:gridCol w="3066535">
                  <a:extLst>
                    <a:ext uri="{9D8B030D-6E8A-4147-A177-3AD203B41FA5}">
                      <a16:colId xmlns="" xmlns:a16="http://schemas.microsoft.com/office/drawing/2014/main" val="4095406685"/>
                    </a:ext>
                  </a:extLst>
                </a:gridCol>
                <a:gridCol w="3943865">
                  <a:extLst>
                    <a:ext uri="{9D8B030D-6E8A-4147-A177-3AD203B41FA5}">
                      <a16:colId xmlns="" xmlns:a16="http://schemas.microsoft.com/office/drawing/2014/main" val="4202909229"/>
                    </a:ext>
                  </a:extLst>
                </a:gridCol>
                <a:gridCol w="3505200">
                  <a:extLst>
                    <a:ext uri="{9D8B030D-6E8A-4147-A177-3AD203B41FA5}">
                      <a16:colId xmlns="" xmlns:a16="http://schemas.microsoft.com/office/drawing/2014/main" val="447773739"/>
                    </a:ext>
                  </a:extLst>
                </a:gridCol>
              </a:tblGrid>
              <a:tr h="1199635">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Khả</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năng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Lấy được 2 chiếc tất cùng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3200">
                          <a:solidFill>
                            <a:srgbClr val="000000"/>
                          </a:solidFill>
                          <a:effectLst/>
                          <a:latin typeface="Cambria" panose="02040503050406030204" pitchFamily="18" charset="0"/>
                          <a:ea typeface="Cambria" panose="02040503050406030204" pitchFamily="18" charset="0"/>
                        </a:rPr>
                        <a:t>Lấy được 2 chiếc tất khác màu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564021180"/>
                  </a:ext>
                </a:extLst>
              </a:tr>
              <a:tr h="651231">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3379020"/>
                  </a:ext>
                </a:extLst>
              </a:tr>
            </a:tbl>
          </a:graphicData>
        </a:graphic>
      </p:graphicFrame>
      <p:sp>
        <p:nvSpPr>
          <p:cNvPr id="8" name="TextBox 7">
            <a:extLst>
              <a:ext uri="{FF2B5EF4-FFF2-40B4-BE49-F238E27FC236}">
                <a16:creationId xmlns="" xmlns:a16="http://schemas.microsoft.com/office/drawing/2014/main" id="{CE94861F-0551-E510-674F-3655E863B05B}"/>
              </a:ext>
            </a:extLst>
          </p:cNvPr>
          <p:cNvSpPr txBox="1"/>
          <p:nvPr/>
        </p:nvSpPr>
        <p:spPr>
          <a:xfrm>
            <a:off x="543697" y="2879124"/>
            <a:ext cx="10911017" cy="1077218"/>
          </a:xfrm>
          <a:prstGeom prst="rect">
            <a:avLst/>
          </a:prstGeom>
          <a:noFill/>
        </p:spPr>
        <p:txBody>
          <a:bodyPr wrap="square" rtlCol="0">
            <a:spAutoFit/>
          </a:bodyPr>
          <a:lstStyle/>
          <a:p>
            <a:pPr algn="just"/>
            <a:r>
              <a:rPr lang="en-US" sz="3200" i="1" dirty="0" err="1">
                <a:latin typeface="Cambria" panose="02040503050406030204" pitchFamily="18" charset="0"/>
                <a:ea typeface="Cambria" panose="02040503050406030204" pitchFamily="18" charset="0"/>
              </a:rPr>
              <a:t>Viết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tỉ</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mô</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lặp</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lại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mỗi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khả</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năng</a:t>
            </a:r>
            <a:r>
              <a:rPr lang="en-US" sz="3200" i="1" dirty="0">
                <a:latin typeface="Cambria" panose="02040503050406030204" pitchFamily="18" charset="0"/>
                <a:ea typeface="Cambria" panose="02040503050406030204" pitchFamily="18" charset="0"/>
              </a:rPr>
              <a:t> so </a:t>
            </a:r>
            <a:r>
              <a:rPr lang="en-US" sz="3200" i="1" dirty="0" err="1">
                <a:latin typeface="Cambria" panose="02040503050406030204" pitchFamily="18" charset="0"/>
                <a:ea typeface="Cambria" panose="02040503050406030204" pitchFamily="18" charset="0"/>
              </a:rPr>
              <a:t>với</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tổng</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số</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lần</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lấy</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tất</a:t>
            </a:r>
            <a:r>
              <a:rPr lang="en-US" sz="3200" i="1" dirty="0">
                <a:latin typeface="Cambria" panose="02040503050406030204" pitchFamily="18" charset="0"/>
                <a:ea typeface="Cambria" panose="02040503050406030204" pitchFamily="18" charset="0"/>
              </a:rPr>
              <a:t> </a:t>
            </a:r>
            <a:r>
              <a:rPr lang="en-US" sz="3200" i="1" dirty="0" err="1">
                <a:latin typeface="Cambria" panose="02040503050406030204" pitchFamily="18" charset="0"/>
                <a:ea typeface="Cambria" panose="02040503050406030204" pitchFamily="18" charset="0"/>
              </a:rPr>
              <a:t>của</a:t>
            </a:r>
            <a:r>
              <a:rPr lang="en-US" sz="3200" i="1" dirty="0">
                <a:latin typeface="Cambria" panose="02040503050406030204" pitchFamily="18" charset="0"/>
                <a:ea typeface="Cambria" panose="02040503050406030204" pitchFamily="18" charset="0"/>
              </a:rPr>
              <a:t> Mi.</a:t>
            </a:r>
          </a:p>
        </p:txBody>
      </p:sp>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 xmlns:a16="http://schemas.microsoft.com/office/drawing/2014/main" id="{580BE956-7772-1752-2B66-61FC821AD30A}"/>
                  </a:ext>
                </a:extLst>
              </p:cNvPr>
              <p:cNvSpPr/>
              <p:nvPr/>
            </p:nvSpPr>
            <p:spPr>
              <a:xfrm>
                <a:off x="481915" y="4108479"/>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được</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chiếc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Mi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9</m:t>
                        </m:r>
                      </m:num>
                      <m:den>
                        <m:r>
                          <a:rPr lang="en-US" sz="2800" i="1">
                            <a:solidFill>
                              <a:srgbClr val="FF0000"/>
                            </a:solidFill>
                            <a:latin typeface="Cambria Math" panose="02040503050406030204" pitchFamily="18" charset="0"/>
                          </a:rPr>
                          <m:t>14</m:t>
                        </m:r>
                      </m:den>
                    </m:f>
                  </m:oMath>
                </a14:m>
                <a:r>
                  <a:rPr lang="en-US" sz="2800" dirty="0">
                    <a:solidFill>
                      <a:srgbClr val="FF0000"/>
                    </a:solidFill>
                    <a:latin typeface="Cambria" panose="02040503050406030204" pitchFamily="18" charset="0"/>
                    <a:ea typeface="Cambria" panose="02040503050406030204" pitchFamily="18" charset="0"/>
                  </a:rPr>
                  <a:t>.</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0" name="Speech Bubble: Rectangle with Corners Rounded 9">
                <a:extLst>
                  <a:ext uri="{FF2B5EF4-FFF2-40B4-BE49-F238E27FC236}">
                    <a16:creationId xmlns:a16="http://schemas.microsoft.com/office/drawing/2014/main" id="{580BE956-7772-1752-2B66-61FC821AD30A}"/>
                  </a:ext>
                </a:extLst>
              </p:cNvPr>
              <p:cNvSpPr>
                <a:spLocks noRot="1" noChangeAspect="1" noMove="1" noResize="1" noEditPoints="1" noAdjustHandles="1" noChangeArrowheads="1" noChangeShapeType="1" noTextEdit="1"/>
              </p:cNvSpPr>
              <p:nvPr/>
            </p:nvSpPr>
            <p:spPr>
              <a:xfrm>
                <a:off x="481915" y="4108479"/>
                <a:ext cx="10552670" cy="1241997"/>
              </a:xfrm>
              <a:prstGeom prst="wedgeRoundRectCallout">
                <a:avLst>
                  <a:gd name="adj1" fmla="val -49174"/>
                  <a:gd name="adj2" fmla="val 25445"/>
                  <a:gd name="adj3" fmla="val 16667"/>
                </a:avLst>
              </a:prstGeom>
              <a:blipFill>
                <a:blip r:embed="rId3"/>
                <a:stretch>
                  <a:fillRect l="-404" t="-483" r="-461"/>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 xmlns:a16="http://schemas.microsoft.com/office/drawing/2014/main" id="{F6E494B1-94AA-6C74-E3A0-5A4793DE1D52}"/>
                  </a:ext>
                </a:extLst>
              </p:cNvPr>
              <p:cNvSpPr/>
              <p:nvPr/>
            </p:nvSpPr>
            <p:spPr>
              <a:xfrm>
                <a:off x="568412" y="5492436"/>
                <a:ext cx="10552670" cy="124199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a:t>
                </a:r>
                <a:r>
                  <a:rPr lang="vi-VN" sz="2800" dirty="0">
                    <a:solidFill>
                      <a:srgbClr val="FF0000"/>
                    </a:solidFill>
                    <a:latin typeface="Cambria" panose="02040503050406030204" pitchFamily="18" charset="0"/>
                    <a:ea typeface="Cambria" panose="02040503050406030204" pitchFamily="18" charset="0"/>
                  </a:rPr>
                  <a:t>ỉ số mô tả số lần lặp lại của khả năng lấy được 2 chiếc tất khác màu so với tổng số lần lấy tất của Mi là: </a:t>
                </a:r>
                <a14:m>
                  <m:oMath xmlns:m="http://schemas.openxmlformats.org/officeDocument/2006/math">
                    <m:f>
                      <m:fPr>
                        <m:ctrlPr>
                          <a:rPr lang="en-US" sz="2800" i="1">
                            <a:solidFill>
                              <a:srgbClr val="FF0000"/>
                            </a:solidFill>
                            <a:latin typeface="Cambria Math"/>
                          </a:rPr>
                        </m:ctrlPr>
                      </m:fPr>
                      <m:num>
                        <m:r>
                          <a:rPr lang="en-US" sz="2800" b="0" i="1" smtClean="0">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14</m:t>
                        </m:r>
                      </m:den>
                    </m:f>
                  </m:oMath>
                </a14:m>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7" name="Speech Bubble: Rectangle with Corners Rounded 16">
                <a:extLst>
                  <a:ext uri="{FF2B5EF4-FFF2-40B4-BE49-F238E27FC236}">
                    <a16:creationId xmlns:a16="http://schemas.microsoft.com/office/drawing/2014/main" id="{F6E494B1-94AA-6C74-E3A0-5A4793DE1D52}"/>
                  </a:ext>
                </a:extLst>
              </p:cNvPr>
              <p:cNvSpPr>
                <a:spLocks noRot="1" noChangeAspect="1" noMove="1" noResize="1" noEditPoints="1" noAdjustHandles="1" noChangeArrowheads="1" noChangeShapeType="1" noTextEdit="1"/>
              </p:cNvSpPr>
              <p:nvPr/>
            </p:nvSpPr>
            <p:spPr>
              <a:xfrm>
                <a:off x="568412" y="5492436"/>
                <a:ext cx="10552670" cy="1241997"/>
              </a:xfrm>
              <a:prstGeom prst="wedgeRoundRectCallout">
                <a:avLst>
                  <a:gd name="adj1" fmla="val -49174"/>
                  <a:gd name="adj2" fmla="val 25445"/>
                  <a:gd name="adj3" fmla="val 16667"/>
                </a:avLst>
              </a:prstGeom>
              <a:blipFill>
                <a:blip r:embed="rId4"/>
                <a:stretch>
                  <a:fillRect l="-404" r="-519"/>
                </a:stretch>
              </a:blipFill>
              <a:ln>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3517990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 xmlns:a16="http://schemas.microsoft.com/office/drawing/2014/main" id="{CC897922-E734-5EB0-ECAB-6228D85D8447}"/>
              </a:ext>
            </a:extLst>
          </p:cNvPr>
          <p:cNvGrpSpPr/>
          <p:nvPr/>
        </p:nvGrpSpPr>
        <p:grpSpPr>
          <a:xfrm>
            <a:off x="301010" y="545078"/>
            <a:ext cx="647997" cy="769440"/>
            <a:chOff x="759165" y="643559"/>
            <a:chExt cx="537367" cy="638077"/>
          </a:xfrm>
        </p:grpSpPr>
        <p:sp>
          <p:nvSpPr>
            <p:cNvPr id="14" name="Oval 13">
              <a:extLst>
                <a:ext uri="{FF2B5EF4-FFF2-40B4-BE49-F238E27FC236}">
                  <a16:creationId xmlns="" xmlns:a16="http://schemas.microsoft.com/office/drawing/2014/main" id="{3F55B328-2879-5CB5-3198-BF5FF83D79C0}"/>
                </a:ext>
              </a:extLst>
            </p:cNvPr>
            <p:cNvSpPr/>
            <p:nvPr/>
          </p:nvSpPr>
          <p:spPr>
            <a:xfrm>
              <a:off x="759165" y="714633"/>
              <a:ext cx="523783" cy="553111"/>
            </a:xfrm>
            <a:prstGeom prst="ellipse">
              <a:avLst/>
            </a:prstGeom>
            <a:solidFill>
              <a:srgbClr val="FF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TextBox 14">
              <a:extLst>
                <a:ext uri="{FF2B5EF4-FFF2-40B4-BE49-F238E27FC236}">
                  <a16:creationId xmlns="" xmlns:a16="http://schemas.microsoft.com/office/drawing/2014/main" id="{B5EFEAD1-CFD6-9419-438A-D89F8BD969B3}"/>
                </a:ext>
              </a:extLst>
            </p:cNvPr>
            <p:cNvSpPr txBox="1"/>
            <p:nvPr/>
          </p:nvSpPr>
          <p:spPr>
            <a:xfrm>
              <a:off x="772749" y="643559"/>
              <a:ext cx="523783" cy="638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LNTH-Hoa Nho LNTH" pitchFamily="2" charset="0"/>
                  <a:ea typeface="+mn-ea"/>
                  <a:cs typeface="+mn-cs"/>
                </a:rPr>
                <a:t>2</a:t>
              </a: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7" name="TextBox 6">
            <a:extLst>
              <a:ext uri="{FF2B5EF4-FFF2-40B4-BE49-F238E27FC236}">
                <a16:creationId xmlns="" xmlns:a16="http://schemas.microsoft.com/office/drawing/2014/main" id="{8D9D5F4D-137C-D66E-7E64-F8EB75A84797}"/>
              </a:ext>
            </a:extLst>
          </p:cNvPr>
          <p:cNvSpPr txBox="1"/>
          <p:nvPr/>
        </p:nvSpPr>
        <p:spPr>
          <a:xfrm>
            <a:off x="869757" y="501760"/>
            <a:ext cx="10856805" cy="1569660"/>
          </a:xfrm>
          <a:prstGeom prst="rect">
            <a:avLst/>
          </a:prstGeom>
          <a:noFill/>
        </p:spPr>
        <p:txBody>
          <a:bodyPr wrap="square" rtlCol="0">
            <a:spAutoFit/>
          </a:bodyPr>
          <a:lstStyle/>
          <a:p>
            <a:pPr lvl="0" algn="just">
              <a:defRPr/>
            </a:pPr>
            <a:r>
              <a:rPr lang="vi-VN" sz="3200" dirty="0">
                <a:solidFill>
                  <a:srgbClr val="002060"/>
                </a:solidFill>
              </a:rPr>
              <a:t>Các bạn lớp </a:t>
            </a:r>
            <a:r>
              <a:rPr lang="vi-VN" sz="3200" dirty="0" smtClean="0">
                <a:solidFill>
                  <a:srgbClr val="002060"/>
                </a:solidFill>
              </a:rPr>
              <a:t>5</a:t>
            </a:r>
            <a:r>
              <a:rPr lang="en-US" sz="3200" dirty="0" smtClean="0">
                <a:solidFill>
                  <a:srgbClr val="002060"/>
                </a:solidFill>
              </a:rPr>
              <a:t>C</a:t>
            </a:r>
            <a:r>
              <a:rPr lang="vi-VN" sz="3200" dirty="0" smtClean="0">
                <a:solidFill>
                  <a:srgbClr val="002060"/>
                </a:solidFill>
              </a:rPr>
              <a:t> </a:t>
            </a:r>
            <a:r>
              <a:rPr lang="vi-VN" sz="3200" dirty="0">
                <a:solidFill>
                  <a:srgbClr val="002060"/>
                </a:solidFill>
              </a:rPr>
              <a:t>dùng vòng quay để chọn màu áo đồng phục lớp: màu vàng, màu xanh và màu đỏ. Mỗi bạn quay 1 lần. Mũi tên chỉ vào phần tô màu nào thì chọn áo màu đó.</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5" name="Picture 4">
            <a:extLst>
              <a:ext uri="{FF2B5EF4-FFF2-40B4-BE49-F238E27FC236}">
                <a16:creationId xmlns="" xmlns:a16="http://schemas.microsoft.com/office/drawing/2014/main" id="{F8814B7F-DD1D-2532-0AE2-852DCA22FABD}"/>
              </a:ext>
            </a:extLst>
          </p:cNvPr>
          <p:cNvPicPr>
            <a:picLocks noChangeAspect="1"/>
          </p:cNvPicPr>
          <p:nvPr/>
        </p:nvPicPr>
        <p:blipFill>
          <a:blip r:embed="rId3"/>
          <a:stretch>
            <a:fillRect/>
          </a:stretch>
        </p:blipFill>
        <p:spPr>
          <a:xfrm>
            <a:off x="7547661" y="2167195"/>
            <a:ext cx="4278772" cy="2824935"/>
          </a:xfrm>
          <a:prstGeom prst="rect">
            <a:avLst/>
          </a:prstGeom>
        </p:spPr>
      </p:pic>
    </p:spTree>
    <p:extLst>
      <p:ext uri="{BB962C8B-B14F-4D97-AF65-F5344CB8AC3E}">
        <p14:creationId xmlns:p14="http://schemas.microsoft.com/office/powerpoint/2010/main" val="1973725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 xmlns:a16="http://schemas.microsoft.com/office/drawing/2014/main" id="{35F85AB8-FEB1-CA89-027B-16DB2EE3BEDB}"/>
              </a:ext>
            </a:extLst>
          </p:cNvPr>
          <p:cNvSpPr txBox="1"/>
          <p:nvPr/>
        </p:nvSpPr>
        <p:spPr>
          <a:xfrm>
            <a:off x="593125" y="506627"/>
            <a:ext cx="10738021" cy="584775"/>
          </a:xfrm>
          <a:prstGeom prst="rect">
            <a:avLst/>
          </a:prstGeom>
          <a:noFill/>
        </p:spPr>
        <p:txBody>
          <a:bodyPr wrap="square" rtlCol="0">
            <a:spAutoFit/>
          </a:bodyPr>
          <a:lstStyle/>
          <a:p>
            <a:pPr algn="ctr"/>
            <a:r>
              <a:rPr lang="vi-VN" sz="3200" dirty="0"/>
              <a:t>Bảng dưới đây cho biết kết quả quay của các bạn lớp </a:t>
            </a:r>
            <a:r>
              <a:rPr lang="vi-VN" sz="3200" dirty="0" smtClean="0"/>
              <a:t>5</a:t>
            </a:r>
            <a:r>
              <a:rPr lang="en-US" sz="3200" dirty="0" smtClean="0"/>
              <a:t>C</a:t>
            </a:r>
            <a:r>
              <a:rPr lang="vi-VN" sz="3200" dirty="0" smtClean="0"/>
              <a:t>.</a:t>
            </a:r>
            <a:endParaRPr lang="en-US" sz="3200" dirty="0"/>
          </a:p>
        </p:txBody>
      </p:sp>
      <p:graphicFrame>
        <p:nvGraphicFramePr>
          <p:cNvPr id="10" name="Table 9">
            <a:extLst>
              <a:ext uri="{FF2B5EF4-FFF2-40B4-BE49-F238E27FC236}">
                <a16:creationId xmlns=""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72668720"/>
              </p:ext>
            </p:extLst>
          </p:nvPr>
        </p:nvGraphicFramePr>
        <p:xfrm>
          <a:off x="1013254" y="1188895"/>
          <a:ext cx="10046044" cy="1801440"/>
        </p:xfrm>
        <a:graphic>
          <a:graphicData uri="http://schemas.openxmlformats.org/drawingml/2006/table">
            <a:tbl>
              <a:tblPr/>
              <a:tblGrid>
                <a:gridCol w="2619633">
                  <a:extLst>
                    <a:ext uri="{9D8B030D-6E8A-4147-A177-3AD203B41FA5}">
                      <a16:colId xmlns="" xmlns:a16="http://schemas.microsoft.com/office/drawing/2014/main" val="882643040"/>
                    </a:ext>
                  </a:extLst>
                </a:gridCol>
                <a:gridCol w="2403389">
                  <a:extLst>
                    <a:ext uri="{9D8B030D-6E8A-4147-A177-3AD203B41FA5}">
                      <a16:colId xmlns="" xmlns:a16="http://schemas.microsoft.com/office/drawing/2014/main" val="4094215644"/>
                    </a:ext>
                  </a:extLst>
                </a:gridCol>
                <a:gridCol w="2511511">
                  <a:extLst>
                    <a:ext uri="{9D8B030D-6E8A-4147-A177-3AD203B41FA5}">
                      <a16:colId xmlns="" xmlns:a16="http://schemas.microsoft.com/office/drawing/2014/main" val="326644617"/>
                    </a:ext>
                  </a:extLst>
                </a:gridCol>
                <a:gridCol w="2511511">
                  <a:extLst>
                    <a:ext uri="{9D8B030D-6E8A-4147-A177-3AD203B41FA5}">
                      <a16:colId xmlns="" xmlns:a16="http://schemas.microsoft.com/office/drawing/2014/main" val="2748387804"/>
                    </a:ext>
                  </a:extLst>
                </a:gridCol>
              </a:tblGrid>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34702805"/>
                  </a:ext>
                </a:extLst>
              </a:tr>
              <a:tr h="900720">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1200627"/>
                  </a:ext>
                </a:extLst>
              </a:tr>
            </a:tbl>
          </a:graphicData>
        </a:graphic>
      </p:graphicFrame>
      <p:sp>
        <p:nvSpPr>
          <p:cNvPr id="4" name="TextBox 3">
            <a:extLst>
              <a:ext uri="{FF2B5EF4-FFF2-40B4-BE49-F238E27FC236}">
                <a16:creationId xmlns="" xmlns:a16="http://schemas.microsoft.com/office/drawing/2014/main" id="{FB8A445B-3151-0466-C6B9-DDD029F831C3}"/>
              </a:ext>
            </a:extLst>
          </p:cNvPr>
          <p:cNvSpPr txBox="1"/>
          <p:nvPr/>
        </p:nvSpPr>
        <p:spPr>
          <a:xfrm>
            <a:off x="568412" y="3225113"/>
            <a:ext cx="10738021" cy="2062103"/>
          </a:xfrm>
          <a:prstGeom prst="rect">
            <a:avLst/>
          </a:prstGeom>
          <a:noFill/>
        </p:spPr>
        <p:txBody>
          <a:bodyPr wrap="square" rtlCol="0">
            <a:spAutoFit/>
          </a:bodyPr>
          <a:lstStyle/>
          <a:p>
            <a:pPr marL="514350" indent="-514350" algn="just">
              <a:buAutoNum type="alphaLcParenR"/>
            </a:pPr>
            <a:r>
              <a:rPr lang="vi-VN" sz="3200" dirty="0"/>
              <a:t>Các bạn lớp </a:t>
            </a:r>
            <a:r>
              <a:rPr lang="vi-VN" sz="3200" dirty="0" smtClean="0"/>
              <a:t>5</a:t>
            </a:r>
            <a:r>
              <a:rPr lang="en-US" sz="3200" dirty="0" smtClean="0"/>
              <a:t>C</a:t>
            </a:r>
            <a:r>
              <a:rPr lang="vi-VN" sz="3200" dirty="0" smtClean="0"/>
              <a:t> </a:t>
            </a:r>
            <a:r>
              <a:rPr lang="vi-VN" sz="3200" dirty="0"/>
              <a:t>đã quay tất cả bao nhiêu lần?</a:t>
            </a:r>
            <a:endParaRPr lang="en-US" sz="3200" dirty="0"/>
          </a:p>
          <a:p>
            <a:pPr marL="514350" indent="-514350" algn="just">
              <a:buAutoNum type="alphaLcParenR"/>
            </a:pPr>
            <a:endParaRPr lang="en-US" sz="3200" dirty="0"/>
          </a:p>
          <a:p>
            <a:pPr marL="514350" indent="-514350" algn="just">
              <a:buAutoNum type="alphaLcParenR"/>
            </a:pPr>
            <a:endParaRPr lang="vi-VN" sz="3200" dirty="0"/>
          </a:p>
          <a:p>
            <a:pPr algn="just"/>
            <a:endParaRPr lang="en-US" sz="3200" dirty="0"/>
          </a:p>
        </p:txBody>
      </p:sp>
      <p:sp>
        <p:nvSpPr>
          <p:cNvPr id="5" name="TextBox 4">
            <a:extLst>
              <a:ext uri="{FF2B5EF4-FFF2-40B4-BE49-F238E27FC236}">
                <a16:creationId xmlns="" xmlns:a16="http://schemas.microsoft.com/office/drawing/2014/main" id="{53AFE411-67BD-F0AC-E556-AC2FCD47BEEE}"/>
              </a:ext>
            </a:extLst>
          </p:cNvPr>
          <p:cNvSpPr txBox="1"/>
          <p:nvPr/>
        </p:nvSpPr>
        <p:spPr>
          <a:xfrm>
            <a:off x="1594021" y="3991232"/>
            <a:ext cx="8291383" cy="1360757"/>
          </a:xfrm>
          <a:prstGeom prst="rect">
            <a:avLst/>
          </a:prstGeom>
          <a:noFill/>
        </p:spPr>
        <p:txBody>
          <a:bodyPr wrap="square" rtlCol="0">
            <a:spAutoFit/>
          </a:bodyPr>
          <a:lstStyle/>
          <a:p>
            <a:pPr marL="0" marR="0" algn="ctr">
              <a:lnSpc>
                <a:spcPct val="120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Các</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bạn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lớp</a:t>
            </a:r>
            <a:r>
              <a:rPr lang="en-US" sz="3600" dirty="0">
                <a:solidFill>
                  <a:srgbClr val="FF0000"/>
                </a:solidFill>
                <a:effectLst/>
                <a:latin typeface="Cambria" panose="02040503050406030204" pitchFamily="18" charset="0"/>
                <a:ea typeface="Cambria" panose="02040503050406030204" pitchFamily="18" charset="0"/>
              </a:rPr>
              <a:t> 5a </a:t>
            </a:r>
            <a:r>
              <a:rPr lang="en-US" sz="3600" dirty="0" err="1">
                <a:solidFill>
                  <a:srgbClr val="FF0000"/>
                </a:solidFill>
                <a:effectLst/>
                <a:latin typeface="Cambria" panose="02040503050406030204" pitchFamily="18" charset="0"/>
                <a:ea typeface="Cambria" panose="02040503050406030204" pitchFamily="18" charset="0"/>
              </a:rPr>
              <a:t>đã</a:t>
            </a:r>
            <a:r>
              <a:rPr lang="en-US" sz="3600" dirty="0">
                <a:solidFill>
                  <a:srgbClr val="FF0000"/>
                </a:solidFill>
                <a:effectLst/>
                <a:latin typeface="Cambria" panose="02040503050406030204" pitchFamily="18" charset="0"/>
                <a:ea typeface="Cambria" panose="02040503050406030204" pitchFamily="18" charset="0"/>
              </a:rPr>
              <a:t> quay </a:t>
            </a:r>
            <a:r>
              <a:rPr lang="en-US" sz="3600" dirty="0" err="1">
                <a:solidFill>
                  <a:srgbClr val="FF0000"/>
                </a:solidFill>
                <a:effectLst/>
                <a:latin typeface="Cambria" panose="02040503050406030204" pitchFamily="18" charset="0"/>
                <a:ea typeface="Cambria" panose="02040503050406030204" pitchFamily="18" charset="0"/>
              </a:rPr>
              <a:t>tất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số</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8 + 17 + 5 = 30 (</a:t>
            </a:r>
            <a:r>
              <a:rPr lang="en-US" sz="3600" dirty="0" err="1">
                <a:solidFill>
                  <a:srgbClr val="FF0000"/>
                </a:solidFill>
                <a:effectLst/>
                <a:latin typeface="Cambria" panose="02040503050406030204" pitchFamily="18" charset="0"/>
                <a:ea typeface="Cambria" panose="02040503050406030204" pitchFamily="18" charset="0"/>
              </a:rPr>
              <a:t>lần</a:t>
            </a:r>
            <a:r>
              <a:rPr lang="en-US" sz="36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94366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 xmlns:a16="http://schemas.microsoft.com/office/drawing/2014/main" id="{DA3350C8-75B8-3E7A-70A2-18152018B70F}"/>
              </a:ext>
            </a:extLst>
          </p:cNvPr>
          <p:cNvGraphicFramePr>
            <a:graphicFrameLocks noGrp="1"/>
          </p:cNvGraphicFramePr>
          <p:nvPr>
            <p:extLst>
              <p:ext uri="{D42A27DB-BD31-4B8C-83A1-F6EECF244321}">
                <p14:modId xmlns:p14="http://schemas.microsoft.com/office/powerpoint/2010/main" val="1188914677"/>
              </p:ext>
            </p:extLst>
          </p:nvPr>
        </p:nvGraphicFramePr>
        <p:xfrm>
          <a:off x="976184" y="422776"/>
          <a:ext cx="10046044" cy="1443094"/>
        </p:xfrm>
        <a:graphic>
          <a:graphicData uri="http://schemas.openxmlformats.org/drawingml/2006/table">
            <a:tbl>
              <a:tblPr/>
              <a:tblGrid>
                <a:gridCol w="2619633">
                  <a:extLst>
                    <a:ext uri="{9D8B030D-6E8A-4147-A177-3AD203B41FA5}">
                      <a16:colId xmlns="" xmlns:a16="http://schemas.microsoft.com/office/drawing/2014/main" val="882643040"/>
                    </a:ext>
                  </a:extLst>
                </a:gridCol>
                <a:gridCol w="2403389">
                  <a:extLst>
                    <a:ext uri="{9D8B030D-6E8A-4147-A177-3AD203B41FA5}">
                      <a16:colId xmlns="" xmlns:a16="http://schemas.microsoft.com/office/drawing/2014/main" val="4094215644"/>
                    </a:ext>
                  </a:extLst>
                </a:gridCol>
                <a:gridCol w="2511511">
                  <a:extLst>
                    <a:ext uri="{9D8B030D-6E8A-4147-A177-3AD203B41FA5}">
                      <a16:colId xmlns="" xmlns:a16="http://schemas.microsoft.com/office/drawing/2014/main" val="326644617"/>
                    </a:ext>
                  </a:extLst>
                </a:gridCol>
                <a:gridCol w="2511511">
                  <a:extLst>
                    <a:ext uri="{9D8B030D-6E8A-4147-A177-3AD203B41FA5}">
                      <a16:colId xmlns="" xmlns:a16="http://schemas.microsoft.com/office/drawing/2014/main" val="2748387804"/>
                    </a:ext>
                  </a:extLst>
                </a:gridCol>
              </a:tblGrid>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vàng</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xanh</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Màu</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đỏ</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34702805"/>
                  </a:ext>
                </a:extLst>
              </a:tr>
              <a:tr h="721547">
                <a:tc>
                  <a:txBody>
                    <a:bodyPr/>
                    <a:lstStyle/>
                    <a:p>
                      <a:pPr algn="ctr"/>
                      <a:r>
                        <a:rPr lang="en-US" sz="3200">
                          <a:solidFill>
                            <a:srgbClr val="000000"/>
                          </a:solidFill>
                          <a:effectLst/>
                          <a:latin typeface="Cambria" panose="02040503050406030204" pitchFamily="18" charset="0"/>
                          <a:ea typeface="Cambria" panose="02040503050406030204" pitchFamily="18" charset="0"/>
                        </a:rPr>
                        <a:t>Số lần lặp lại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61200627"/>
                  </a:ext>
                </a:extLst>
              </a:tr>
            </a:tbl>
          </a:graphicData>
        </a:graphic>
      </p:graphicFrame>
      <p:sp>
        <p:nvSpPr>
          <p:cNvPr id="4" name="TextBox 3">
            <a:extLst>
              <a:ext uri="{FF2B5EF4-FFF2-40B4-BE49-F238E27FC236}">
                <a16:creationId xmlns="" xmlns:a16="http://schemas.microsoft.com/office/drawing/2014/main" id="{FB8A445B-3151-0466-C6B9-DDD029F831C3}"/>
              </a:ext>
            </a:extLst>
          </p:cNvPr>
          <p:cNvSpPr txBox="1"/>
          <p:nvPr/>
        </p:nvSpPr>
        <p:spPr>
          <a:xfrm>
            <a:off x="642553" y="2051221"/>
            <a:ext cx="10738021" cy="1077218"/>
          </a:xfrm>
          <a:prstGeom prst="rect">
            <a:avLst/>
          </a:prstGeom>
          <a:noFill/>
        </p:spPr>
        <p:txBody>
          <a:bodyPr wrap="square" rtlCol="0">
            <a:spAutoFit/>
          </a:bodyPr>
          <a:lstStyle/>
          <a:p>
            <a:pPr lvl="0" algn="just"/>
            <a:r>
              <a:rPr lang="vi-VN" sz="3200" dirty="0">
                <a:solidFill>
                  <a:prstClr val="black"/>
                </a:solidFill>
              </a:rPr>
              <a:t>b) Viết tỉ số mô tả số lần lặp lại của mỗi màu so với tổng số lần quay.</a:t>
            </a:r>
            <a:endPar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53AFE411-67BD-F0AC-E556-AC2FCD47BEEE}"/>
                  </a:ext>
                </a:extLst>
              </p:cNvPr>
              <p:cNvSpPr txBox="1"/>
              <p:nvPr/>
            </p:nvSpPr>
            <p:spPr>
              <a:xfrm>
                <a:off x="778476" y="3163329"/>
                <a:ext cx="10688594" cy="114557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4</m:t>
                        </m:r>
                      </m:num>
                      <m:den>
                        <m:r>
                          <a:rPr lang="en-US" sz="2800" i="1">
                            <a:solidFill>
                              <a:srgbClr val="FF0000"/>
                            </a:solidFill>
                            <a:latin typeface="Cambria Math" panose="02040503050406030204" pitchFamily="18" charset="0"/>
                          </a:rPr>
                          <m:t>15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53AFE411-67BD-F0AC-E556-AC2FCD47BEEE}"/>
                  </a:ext>
                </a:extLst>
              </p:cNvPr>
              <p:cNvSpPr txBox="1">
                <a:spLocks noRot="1" noChangeAspect="1" noMove="1" noResize="1" noEditPoints="1" noAdjustHandles="1" noChangeArrowheads="1" noChangeShapeType="1" noTextEdit="1"/>
              </p:cNvSpPr>
              <p:nvPr/>
            </p:nvSpPr>
            <p:spPr>
              <a:xfrm>
                <a:off x="778476" y="3163329"/>
                <a:ext cx="10688594" cy="1145570"/>
              </a:xfrm>
              <a:prstGeom prst="rect">
                <a:avLst/>
              </a:prstGeom>
              <a:blipFill>
                <a:blip r:embed="rId3"/>
                <a:stretch>
                  <a:fillRect l="-1027" t="-5851" r="-1141"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F7AFA31A-5707-3ADC-2590-DFBA69AAA53E}"/>
                  </a:ext>
                </a:extLst>
              </p:cNvPr>
              <p:cNvSpPr txBox="1"/>
              <p:nvPr/>
            </p:nvSpPr>
            <p:spPr>
              <a:xfrm>
                <a:off x="766119" y="4287795"/>
                <a:ext cx="10688594" cy="114557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17</m:t>
                        </m:r>
                      </m:num>
                      <m:den>
                        <m:r>
                          <a:rPr lang="en-US" sz="2800" i="1">
                            <a:solidFill>
                              <a:srgbClr val="FF0000"/>
                            </a:solidFill>
                            <a:latin typeface="Cambria Math" panose="02040503050406030204" pitchFamily="18" charset="0"/>
                          </a:rPr>
                          <m:t>30</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F7AFA31A-5707-3ADC-2590-DFBA69AAA53E}"/>
                  </a:ext>
                </a:extLst>
              </p:cNvPr>
              <p:cNvSpPr txBox="1">
                <a:spLocks noRot="1" noChangeAspect="1" noMove="1" noResize="1" noEditPoints="1" noAdjustHandles="1" noChangeArrowheads="1" noChangeShapeType="1" noTextEdit="1"/>
              </p:cNvSpPr>
              <p:nvPr/>
            </p:nvSpPr>
            <p:spPr>
              <a:xfrm>
                <a:off x="766119" y="4287795"/>
                <a:ext cx="10688594" cy="1145570"/>
              </a:xfrm>
              <a:prstGeom prst="rect">
                <a:avLst/>
              </a:prstGeom>
              <a:blipFill>
                <a:blip r:embed="rId4"/>
                <a:stretch>
                  <a:fillRect l="-1027" t="-5319" b="-4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AB27F18C-797E-8902-C879-6FF26A66B55F}"/>
                  </a:ext>
                </a:extLst>
              </p:cNvPr>
              <p:cNvSpPr txBox="1"/>
              <p:nvPr/>
            </p:nvSpPr>
            <p:spPr>
              <a:xfrm>
                <a:off x="716692" y="5436973"/>
                <a:ext cx="10688594" cy="11519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năng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mũi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so </a:t>
                </a:r>
                <a:r>
                  <a:rPr lang="en-US" sz="2800" dirty="0" err="1">
                    <a:solidFill>
                      <a:srgbClr val="FF0000"/>
                    </a:solidFill>
                    <a:latin typeface="Cambria" panose="02040503050406030204" pitchFamily="18" charset="0"/>
                    <a:ea typeface="Cambria" panose="02040503050406030204" pitchFamily="18" charset="0"/>
                  </a:rPr>
                  <a:t>với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lần</a:t>
                </a:r>
                <a:r>
                  <a:rPr lang="en-US" sz="2800" dirty="0">
                    <a:solidFill>
                      <a:srgbClr val="FF0000"/>
                    </a:solidFill>
                    <a:latin typeface="Cambria" panose="02040503050406030204" pitchFamily="18" charset="0"/>
                    <a:ea typeface="Cambria" panose="02040503050406030204" pitchFamily="18" charset="0"/>
                  </a:rPr>
                  <a:t> quay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lớp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5</m:t>
                        </m:r>
                      </m:num>
                      <m:den>
                        <m:r>
                          <a:rPr lang="en-US" sz="2800" i="1">
                            <a:solidFill>
                              <a:srgbClr val="FF0000"/>
                            </a:solidFill>
                            <a:latin typeface="Cambria Math" panose="02040503050406030204" pitchFamily="18" charset="0"/>
                          </a:rPr>
                          <m:t>30</m:t>
                        </m:r>
                      </m:den>
                    </m:f>
                  </m:oMath>
                </a14:m>
                <a:r>
                  <a:rPr lang="en-US" sz="2800" dirty="0">
                    <a:solidFill>
                      <a:srgbClr val="FF0000"/>
                    </a:solidFill>
                    <a:latin typeface="Cambria" panose="02040503050406030204" pitchFamily="18" charset="0"/>
                    <a:ea typeface="Cambria" panose="02040503050406030204" pitchFamily="18" charset="0"/>
                  </a:rPr>
                  <a:t> hay </a:t>
                </a:r>
                <a14:m>
                  <m:oMath xmlns:m="http://schemas.openxmlformats.org/officeDocument/2006/math">
                    <m:f>
                      <m:fPr>
                        <m:ctrlPr>
                          <a:rPr lang="en-US" sz="2800" i="1">
                            <a:solidFill>
                              <a:srgbClr val="FF0000"/>
                            </a:solidFill>
                            <a:latin typeface="Cambria Math"/>
                          </a:rPr>
                        </m:ctrlPr>
                      </m:fPr>
                      <m:num>
                        <m:r>
                          <a:rPr lang="en-US" sz="2800" i="1">
                            <a:solidFill>
                              <a:srgbClr val="FF0000"/>
                            </a:solidFill>
                            <a:latin typeface="Cambria Math" panose="02040503050406030204" pitchFamily="18" charset="0"/>
                          </a:rPr>
                          <m:t>1</m:t>
                        </m:r>
                      </m:num>
                      <m:den>
                        <m:r>
                          <a:rPr lang="en-US" sz="2800" i="1">
                            <a:solidFill>
                              <a:srgbClr val="FF0000"/>
                            </a:solidFill>
                            <a:latin typeface="Cambria Math" panose="02040503050406030204" pitchFamily="18" charset="0"/>
                          </a:rPr>
                          <m:t>6</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B27F18C-797E-8902-C879-6FF26A66B55F}"/>
                  </a:ext>
                </a:extLst>
              </p:cNvPr>
              <p:cNvSpPr txBox="1">
                <a:spLocks noRot="1" noChangeAspect="1" noMove="1" noResize="1" noEditPoints="1" noAdjustHandles="1" noChangeArrowheads="1" noChangeShapeType="1" noTextEdit="1"/>
              </p:cNvSpPr>
              <p:nvPr/>
            </p:nvSpPr>
            <p:spPr>
              <a:xfrm>
                <a:off x="716692" y="5436973"/>
                <a:ext cx="10688594" cy="1151918"/>
              </a:xfrm>
              <a:prstGeom prst="rect">
                <a:avLst/>
              </a:prstGeom>
              <a:blipFill>
                <a:blip r:embed="rId5"/>
                <a:stretch>
                  <a:fillRect l="-1027" t="-5820" r="-171" b="-4762"/>
                </a:stretch>
              </a:blipFill>
            </p:spPr>
            <p:txBody>
              <a:bodyPr/>
              <a:lstStyle/>
              <a:p>
                <a:r>
                  <a:rPr lang="en-US">
                    <a:noFill/>
                  </a:rPr>
                  <a:t> </a:t>
                </a:r>
              </a:p>
            </p:txBody>
          </p:sp>
        </mc:Fallback>
      </mc:AlternateContent>
    </p:spTree>
    <p:extLst>
      <p:ext uri="{BB962C8B-B14F-4D97-AF65-F5344CB8AC3E}">
        <p14:creationId xmlns:p14="http://schemas.microsoft.com/office/powerpoint/2010/main" val="202241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4D5A6DA-063D-E263-0B53-9E00564EE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 xmlns:a16="http://schemas.microsoft.com/office/drawing/2014/main" id="{49992309-89B2-E78F-93A9-24ABD49D3532}"/>
              </a:ext>
            </a:extLst>
          </p:cNvPr>
          <p:cNvPicPr>
            <a:picLocks noChangeAspect="1"/>
          </p:cNvPicPr>
          <p:nvPr/>
        </p:nvPicPr>
        <p:blipFill rotWithShape="1">
          <a:blip r:embed="rId3">
            <a:extLst>
              <a:ext uri="{28A0092B-C50C-407E-A947-70E740481C1C}">
                <a14:useLocalDpi xmlns:a14="http://schemas.microsoft.com/office/drawing/2010/main" val="0"/>
              </a:ext>
            </a:extLst>
          </a:blip>
          <a:srcRect l="3071" t="5448" r="66929" b="49462"/>
          <a:stretch/>
        </p:blipFill>
        <p:spPr>
          <a:xfrm>
            <a:off x="7351271" y="1751299"/>
            <a:ext cx="5395373" cy="4911059"/>
          </a:xfrm>
          <a:prstGeom prst="rect">
            <a:avLst/>
          </a:prstGeom>
        </p:spPr>
      </p:pic>
      <p:pic>
        <p:nvPicPr>
          <p:cNvPr id="10" name="Picture 9">
            <a:extLst>
              <a:ext uri="{FF2B5EF4-FFF2-40B4-BE49-F238E27FC236}">
                <a16:creationId xmlns="" xmlns:a16="http://schemas.microsoft.com/office/drawing/2014/main" id="{B47305B9-559D-C96D-1E05-F092794A2210}"/>
              </a:ext>
            </a:extLst>
          </p:cNvPr>
          <p:cNvPicPr>
            <a:picLocks noChangeAspect="1"/>
          </p:cNvPicPr>
          <p:nvPr/>
        </p:nvPicPr>
        <p:blipFill>
          <a:blip r:embed="rId4"/>
          <a:stretch>
            <a:fillRect/>
          </a:stretch>
        </p:blipFill>
        <p:spPr>
          <a:xfrm>
            <a:off x="477519" y="195642"/>
            <a:ext cx="7144329" cy="6426076"/>
          </a:xfrm>
          <a:prstGeom prst="rect">
            <a:avLst/>
          </a:prstGeom>
        </p:spPr>
      </p:pic>
      <p:pic>
        <p:nvPicPr>
          <p:cNvPr id="3" name="Picture 2" descr="A blue and red text&#10;&#10;Description automatically generated">
            <a:extLst>
              <a:ext uri="{FF2B5EF4-FFF2-40B4-BE49-F238E27FC236}">
                <a16:creationId xmlns="" xmlns:a16="http://schemas.microsoft.com/office/drawing/2014/main" id="{C05CD7A1-B955-DC2C-4596-D1CB55A36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8" y="2804983"/>
            <a:ext cx="7325078" cy="3571732"/>
          </a:xfrm>
          <a:prstGeom prst="rect">
            <a:avLst/>
          </a:prstGeom>
        </p:spPr>
      </p:pic>
    </p:spTree>
    <p:extLst>
      <p:ext uri="{BB962C8B-B14F-4D97-AF65-F5344CB8AC3E}">
        <p14:creationId xmlns:p14="http://schemas.microsoft.com/office/powerpoint/2010/main" val="310770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 xmlns:a16="http://schemas.microsoft.com/office/drawing/2014/main" id="{35F85AB8-FEB1-CA89-027B-16DB2EE3BEDB}"/>
              </a:ext>
            </a:extLst>
          </p:cNvPr>
          <p:cNvSpPr txBox="1"/>
          <p:nvPr/>
        </p:nvSpPr>
        <p:spPr>
          <a:xfrm>
            <a:off x="593125" y="506627"/>
            <a:ext cx="10738021" cy="2677656"/>
          </a:xfrm>
          <a:prstGeom prst="rect">
            <a:avLst/>
          </a:prstGeom>
          <a:noFill/>
        </p:spPr>
        <p:txBody>
          <a:bodyPr wrap="square" rtlCol="0">
            <a:spAutoFit/>
          </a:bodyPr>
          <a:lstStyle/>
          <a:p>
            <a:pPr lvl="0" algn="just"/>
            <a:r>
              <a:rPr lang="vi-VN" sz="2800" dirty="0">
                <a:solidFill>
                  <a:prstClr val="black"/>
                </a:solidFill>
              </a:rPr>
              <a:t>Mai vừa mua được một quyển truyện rất hay và dự định sẽ đọc ngay trong buổi tối. Nhưng tối hôm đó, bố mẹ rủ Mai cùng làm bánh. Việc nào cũng thú vị nên Mai sử dụng xúc xắc để đưa ra quyết định. Mai gieo xúc xắc 9 lần. Nếu nhận được mặt chẵn nhiều lần hơn thì Mai sẽ đọc truyện. Nếu nhận được mặt lẻ nhiều lần hơn thì Mai sẽ làm bánh.</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sp>
        <p:nvSpPr>
          <p:cNvPr id="3" name="TextBox 2">
            <a:extLst>
              <a:ext uri="{FF2B5EF4-FFF2-40B4-BE49-F238E27FC236}">
                <a16:creationId xmlns="" xmlns:a16="http://schemas.microsoft.com/office/drawing/2014/main" id="{49EB81EF-ACD4-03EE-1BF6-24DDE90B6A7C}"/>
              </a:ext>
            </a:extLst>
          </p:cNvPr>
          <p:cNvSpPr txBox="1"/>
          <p:nvPr/>
        </p:nvSpPr>
        <p:spPr>
          <a:xfrm>
            <a:off x="580768" y="3472249"/>
            <a:ext cx="10985156" cy="954107"/>
          </a:xfrm>
          <a:prstGeom prst="rect">
            <a:avLst/>
          </a:prstGeom>
          <a:noFill/>
        </p:spPr>
        <p:txBody>
          <a:bodyPr wrap="square" rtlCol="0">
            <a:spAutoFit/>
          </a:bodyPr>
          <a:lstStyle/>
          <a:p>
            <a:pPr lvl="0" algn="just"/>
            <a:r>
              <a:rPr lang="vi-VN" sz="2800" dirty="0">
                <a:solidFill>
                  <a:prstClr val="black"/>
                </a:solidFill>
              </a:rPr>
              <a:t>a) Các bạn hãy giúp Mai gieo xúc xắc và ghi lại kết quả vào bảng kiểm đếm nhé.</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6" name="Table 5">
            <a:extLst>
              <a:ext uri="{FF2B5EF4-FFF2-40B4-BE49-F238E27FC236}">
                <a16:creationId xmlns=""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782354325"/>
              </p:ext>
            </p:extLst>
          </p:nvPr>
        </p:nvGraphicFramePr>
        <p:xfrm>
          <a:off x="875270" y="4698216"/>
          <a:ext cx="10515600" cy="1280160"/>
        </p:xfrm>
        <a:graphic>
          <a:graphicData uri="http://schemas.openxmlformats.org/drawingml/2006/table">
            <a:tbl>
              <a:tblPr/>
              <a:tblGrid>
                <a:gridCol w="5257800">
                  <a:extLst>
                    <a:ext uri="{9D8B030D-6E8A-4147-A177-3AD203B41FA5}">
                      <a16:colId xmlns="" xmlns:a16="http://schemas.microsoft.com/office/drawing/2014/main" val="3199556534"/>
                    </a:ext>
                  </a:extLst>
                </a:gridCol>
                <a:gridCol w="5257800">
                  <a:extLst>
                    <a:ext uri="{9D8B030D-6E8A-4147-A177-3AD203B41FA5}">
                      <a16:colId xmlns=""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2874716"/>
                  </a:ext>
                </a:extLst>
              </a:tr>
            </a:tbl>
          </a:graphicData>
        </a:graphic>
      </p:graphicFrame>
      <p:sp>
        <p:nvSpPr>
          <p:cNvPr id="11" name="Rectangle 10">
            <a:extLst>
              <a:ext uri="{FF2B5EF4-FFF2-40B4-BE49-F238E27FC236}">
                <a16:creationId xmlns="" xmlns:a16="http://schemas.microsoft.com/office/drawing/2014/main" id="{F866E21B-6CD2-BED4-63B0-9581164479C7}"/>
              </a:ext>
            </a:extLst>
          </p:cNvPr>
          <p:cNvSpPr/>
          <p:nvPr/>
        </p:nvSpPr>
        <p:spPr>
          <a:xfrm>
            <a:off x="8427308" y="4744995"/>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5</a:t>
            </a:r>
          </a:p>
        </p:txBody>
      </p:sp>
      <p:sp>
        <p:nvSpPr>
          <p:cNvPr id="14" name="Rectangle 13">
            <a:extLst>
              <a:ext uri="{FF2B5EF4-FFF2-40B4-BE49-F238E27FC236}">
                <a16:creationId xmlns="" xmlns:a16="http://schemas.microsoft.com/office/drawing/2014/main" id="{0BE293CB-C414-A4F6-6D94-D4327A9475F9}"/>
              </a:ext>
            </a:extLst>
          </p:cNvPr>
          <p:cNvSpPr/>
          <p:nvPr/>
        </p:nvSpPr>
        <p:spPr>
          <a:xfrm>
            <a:off x="8489092" y="5436974"/>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276201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76784" y="32362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 xmlns:a16="http://schemas.microsoft.com/office/drawing/2014/main" id="{35F85AB8-FEB1-CA89-027B-16DB2EE3BEDB}"/>
              </a:ext>
            </a:extLst>
          </p:cNvPr>
          <p:cNvSpPr txBox="1"/>
          <p:nvPr/>
        </p:nvSpPr>
        <p:spPr>
          <a:xfrm>
            <a:off x="654908" y="2150075"/>
            <a:ext cx="10738021" cy="1815882"/>
          </a:xfrm>
          <a:prstGeom prst="rect">
            <a:avLst/>
          </a:prstGeom>
          <a:noFill/>
        </p:spPr>
        <p:txBody>
          <a:bodyPr wrap="square" rtlCol="0">
            <a:spAutoFit/>
          </a:bodyPr>
          <a:lstStyle/>
          <a:p>
            <a:pPr lvl="0" algn="just"/>
            <a:r>
              <a:rPr lang="vi-VN" sz="2800" dirty="0">
                <a:solidFill>
                  <a:prstClr val="black"/>
                </a:solidFill>
              </a:rPr>
              <a:t>b) Theo kết quả đó:</a:t>
            </a:r>
          </a:p>
          <a:p>
            <a:pPr lvl="0" algn="just"/>
            <a:r>
              <a:rPr lang="vi-VN" sz="2800" dirty="0">
                <a:solidFill>
                  <a:prstClr val="black"/>
                </a:solidFill>
              </a:rPr>
              <a:t>- Mai sẽ đọc truyện hay làm bánh cùng bố mẹ?</a:t>
            </a:r>
          </a:p>
          <a:p>
            <a:pPr lvl="0" algn="just"/>
            <a:r>
              <a:rPr lang="vi-VN" sz="2800" dirty="0">
                <a:solidFill>
                  <a:prstClr val="black"/>
                </a:solidFill>
              </a:rPr>
              <a:t>- Viết tỉ số mô tả số lần xảy ra khả năng “xuất hiện mặt chẵn” so với tổng số lần gieo xúc xắc.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6" name="Table 5">
            <a:extLst>
              <a:ext uri="{FF2B5EF4-FFF2-40B4-BE49-F238E27FC236}">
                <a16:creationId xmlns="" xmlns:a16="http://schemas.microsoft.com/office/drawing/2014/main" id="{DF60E3C0-09A0-B7F5-6E9A-0E4488E338C6}"/>
              </a:ext>
            </a:extLst>
          </p:cNvPr>
          <p:cNvGraphicFramePr>
            <a:graphicFrameLocks noGrp="1"/>
          </p:cNvGraphicFramePr>
          <p:nvPr>
            <p:extLst>
              <p:ext uri="{D42A27DB-BD31-4B8C-83A1-F6EECF244321}">
                <p14:modId xmlns:p14="http://schemas.microsoft.com/office/powerpoint/2010/main" val="474673857"/>
              </p:ext>
            </p:extLst>
          </p:nvPr>
        </p:nvGraphicFramePr>
        <p:xfrm>
          <a:off x="788773" y="706984"/>
          <a:ext cx="10515600" cy="1280160"/>
        </p:xfrm>
        <a:graphic>
          <a:graphicData uri="http://schemas.openxmlformats.org/drawingml/2006/table">
            <a:tbl>
              <a:tblPr/>
              <a:tblGrid>
                <a:gridCol w="5257800">
                  <a:extLst>
                    <a:ext uri="{9D8B030D-6E8A-4147-A177-3AD203B41FA5}">
                      <a16:colId xmlns="" xmlns:a16="http://schemas.microsoft.com/office/drawing/2014/main" val="3199556534"/>
                    </a:ext>
                  </a:extLst>
                </a:gridCol>
                <a:gridCol w="5257800">
                  <a:extLst>
                    <a:ext uri="{9D8B030D-6E8A-4147-A177-3AD203B41FA5}">
                      <a16:colId xmlns="" xmlns:a16="http://schemas.microsoft.com/office/drawing/2014/main" val="382161054"/>
                    </a:ext>
                  </a:extLst>
                </a:gridCol>
              </a:tblGrid>
              <a:tr h="0">
                <a:tc>
                  <a:txBody>
                    <a:bodyPr/>
                    <a:lstStyle/>
                    <a:p>
                      <a:pPr algn="ctr"/>
                      <a:r>
                        <a:rPr lang="vi-VN" sz="3600" dirty="0">
                          <a:solidFill>
                            <a:srgbClr val="000000"/>
                          </a:solidFill>
                          <a:effectLst/>
                        </a:rPr>
                        <a:t>Nhận được mặt chẵn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6432586"/>
                  </a:ext>
                </a:extLst>
              </a:tr>
              <a:tr h="0">
                <a:tc>
                  <a:txBody>
                    <a:bodyPr/>
                    <a:lstStyle/>
                    <a:p>
                      <a:pPr algn="ctr"/>
                      <a:r>
                        <a:rPr lang="vi-VN" sz="3600">
                          <a:solidFill>
                            <a:srgbClr val="000000"/>
                          </a:solidFill>
                          <a:effectLst/>
                        </a:rPr>
                        <a:t>Nhận được mặt lẻ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600" dirty="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02874716"/>
                  </a:ext>
                </a:extLst>
              </a:tr>
            </a:tbl>
          </a:graphicData>
        </a:graphic>
      </p:graphicFrame>
      <p:sp>
        <p:nvSpPr>
          <p:cNvPr id="11" name="Rectangle 10">
            <a:extLst>
              <a:ext uri="{FF2B5EF4-FFF2-40B4-BE49-F238E27FC236}">
                <a16:creationId xmlns="" xmlns:a16="http://schemas.microsoft.com/office/drawing/2014/main" id="{F866E21B-6CD2-BED4-63B0-9581164479C7}"/>
              </a:ext>
            </a:extLst>
          </p:cNvPr>
          <p:cNvSpPr/>
          <p:nvPr/>
        </p:nvSpPr>
        <p:spPr>
          <a:xfrm>
            <a:off x="8340811" y="753763"/>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14" name="Rectangle 13">
            <a:extLst>
              <a:ext uri="{FF2B5EF4-FFF2-40B4-BE49-F238E27FC236}">
                <a16:creationId xmlns="" xmlns:a16="http://schemas.microsoft.com/office/drawing/2014/main" id="{0BE293CB-C414-A4F6-6D94-D4327A9475F9}"/>
              </a:ext>
            </a:extLst>
          </p:cNvPr>
          <p:cNvSpPr/>
          <p:nvPr/>
        </p:nvSpPr>
        <p:spPr>
          <a:xfrm>
            <a:off x="8402595" y="1445742"/>
            <a:ext cx="766119" cy="5313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mc:AlternateContent xmlns:mc="http://schemas.openxmlformats.org/markup-compatibility/2006" xmlns:a14="http://schemas.microsoft.com/office/drawing/2010/main">
        <mc:Choice Requires="a14">
          <p:sp>
            <p:nvSpPr>
              <p:cNvPr id="4" name="TextBox 3">
                <a:extLst>
                  <a:ext uri="{FF2B5EF4-FFF2-40B4-BE49-F238E27FC236}">
                    <a16:creationId xmlns="" xmlns:a16="http://schemas.microsoft.com/office/drawing/2014/main" id="{724FA142-3334-D690-C5D4-EDD23CFD172F}"/>
                  </a:ext>
                </a:extLst>
              </p:cNvPr>
              <p:cNvSpPr txBox="1"/>
              <p:nvPr/>
            </p:nvSpPr>
            <p:spPr>
              <a:xfrm>
                <a:off x="1161536" y="4349579"/>
                <a:ext cx="9848335" cy="2036968"/>
              </a:xfrm>
              <a:prstGeom prst="rect">
                <a:avLst/>
              </a:prstGeom>
              <a:noFill/>
            </p:spPr>
            <p:txBody>
              <a:bodyPr wrap="square" rtlCol="0">
                <a:spAutoFit/>
              </a:bodyPr>
              <a:lstStyle/>
              <a:p>
                <a:pPr marL="0" marR="0" algn="ctr">
                  <a:lnSpc>
                    <a:spcPct val="115000"/>
                  </a:lnSpc>
                  <a:spcBef>
                    <a:spcPts val="0"/>
                  </a:spcBef>
                  <a:spcAft>
                    <a:spcPts val="0"/>
                  </a:spcAft>
                </a:pPr>
                <a:r>
                  <a:rPr lang="en-US" sz="3200" b="1" dirty="0">
                    <a:solidFill>
                      <a:srgbClr val="FF0000"/>
                    </a:solidFill>
                    <a:effectLst/>
                    <a:latin typeface="Cambria" panose="02040503050406030204" pitchFamily="18" charset="0"/>
                    <a:ea typeface="Cambria" panose="02040503050406030204" pitchFamily="18" charset="0"/>
                  </a:rPr>
                  <a:t>Mai </a:t>
                </a:r>
                <a:r>
                  <a:rPr lang="en-US" sz="3200" b="1" dirty="0" err="1">
                    <a:solidFill>
                      <a:srgbClr val="FF0000"/>
                    </a:solidFill>
                    <a:effectLst/>
                    <a:latin typeface="Cambria" panose="02040503050406030204" pitchFamily="18" charset="0"/>
                    <a:ea typeface="Cambria" panose="02040503050406030204" pitchFamily="18" charset="0"/>
                  </a:rPr>
                  <a:t>sẽ</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đọc</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truyện</a:t>
                </a:r>
                <a:r>
                  <a:rPr lang="en-US" sz="3200" b="1" dirty="0">
                    <a:solidFill>
                      <a:srgbClr val="FF0000"/>
                    </a:solidFill>
                    <a:effectLst/>
                    <a:latin typeface="Cambria" panose="02040503050406030204" pitchFamily="18" charset="0"/>
                    <a:ea typeface="Cambria" panose="02040503050406030204" pitchFamily="18" charset="0"/>
                  </a:rPr>
                  <a:t>.</a:t>
                </a:r>
              </a:p>
              <a:p>
                <a:pPr marL="0" marR="0" algn="just">
                  <a:lnSpc>
                    <a:spcPct val="115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Tỉ</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mô</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xảy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năng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xuất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mặt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chẵn</a:t>
                </a:r>
                <a:r>
                  <a:rPr lang="en-US" sz="3200" dirty="0">
                    <a:solidFill>
                      <a:srgbClr val="FF0000"/>
                    </a:solidFill>
                    <a:effectLst/>
                    <a:latin typeface="Cambria" panose="02040503050406030204" pitchFamily="18" charset="0"/>
                    <a:ea typeface="Cambria" panose="02040503050406030204" pitchFamily="18" charset="0"/>
                  </a:rPr>
                  <a:t> so </a:t>
                </a:r>
                <a:r>
                  <a:rPr lang="en-US" sz="3200" dirty="0" err="1">
                    <a:solidFill>
                      <a:srgbClr val="FF0000"/>
                    </a:solidFill>
                    <a:effectLst/>
                    <a:latin typeface="Cambria" panose="02040503050406030204" pitchFamily="18" charset="0"/>
                    <a:ea typeface="Cambria" panose="02040503050406030204" pitchFamily="18" charset="0"/>
                  </a:rPr>
                  <a:t>với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gieo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xúc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xắc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FF0000"/>
                            </a:solidFill>
                            <a:effectLst/>
                            <a:latin typeface="Cambria Math"/>
                            <a:ea typeface="Calibri" panose="020F0502020204030204" pitchFamily="34" charset="0"/>
                          </a:rPr>
                        </m:ctrlPr>
                      </m:fPr>
                      <m:num>
                        <m:r>
                          <a:rPr lang="en-US" sz="3200" i="1">
                            <a:solidFill>
                              <a:srgbClr val="FF0000"/>
                            </a:solidFill>
                            <a:effectLst/>
                            <a:latin typeface="Cambria Math" panose="02040503050406030204" pitchFamily="18" charset="0"/>
                            <a:ea typeface="Calibri" panose="020F0502020204030204" pitchFamily="34" charset="0"/>
                          </a:rPr>
                          <m:t>5</m:t>
                        </m:r>
                      </m:num>
                      <m:den>
                        <m:r>
                          <a:rPr lang="en-US" sz="3200" i="1">
                            <a:solidFill>
                              <a:srgbClr val="FF0000"/>
                            </a:solidFill>
                            <a:effectLst/>
                            <a:latin typeface="Cambria Math" panose="02040503050406030204" pitchFamily="18" charset="0"/>
                            <a:ea typeface="Calibri" panose="020F0502020204030204" pitchFamily="34" charset="0"/>
                          </a:rPr>
                          <m:t>9</m:t>
                        </m:r>
                      </m:den>
                    </m:f>
                  </m:oMath>
                </a14:m>
                <a:endParaRPr lang="en-US" sz="3200" dirty="0">
                  <a:solidFill>
                    <a:srgbClr val="FF0000"/>
                  </a:solidFill>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724FA142-3334-D690-C5D4-EDD23CFD172F}"/>
                  </a:ext>
                </a:extLst>
              </p:cNvPr>
              <p:cNvSpPr txBox="1">
                <a:spLocks noRot="1" noChangeAspect="1" noMove="1" noResize="1" noEditPoints="1" noAdjustHandles="1" noChangeArrowheads="1" noChangeShapeType="1" noTextEdit="1"/>
              </p:cNvSpPr>
              <p:nvPr/>
            </p:nvSpPr>
            <p:spPr>
              <a:xfrm>
                <a:off x="1161536" y="4349579"/>
                <a:ext cx="9848335" cy="2036968"/>
              </a:xfrm>
              <a:prstGeom prst="rect">
                <a:avLst/>
              </a:prstGeom>
              <a:blipFill>
                <a:blip r:embed="rId3"/>
                <a:stretch>
                  <a:fillRect l="-1610" t="-2695" r="-1548" b="-3293"/>
                </a:stretch>
              </a:blipFill>
            </p:spPr>
            <p:txBody>
              <a:bodyPr/>
              <a:lstStyle/>
              <a:p>
                <a:r>
                  <a:rPr lang="en-US">
                    <a:noFill/>
                  </a:rPr>
                  <a:t> </a:t>
                </a:r>
              </a:p>
            </p:txBody>
          </p:sp>
        </mc:Fallback>
      </mc:AlternateContent>
    </p:spTree>
    <p:extLst>
      <p:ext uri="{BB962C8B-B14F-4D97-AF65-F5344CB8AC3E}">
        <p14:creationId xmlns:p14="http://schemas.microsoft.com/office/powerpoint/2010/main" val="3299894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 xmlns:a16="http://schemas.microsoft.com/office/drawing/2014/main" id="{60A9ADA5-E1A4-17E7-7C8C-09FFDD3573A7}"/>
              </a:ext>
            </a:extLst>
          </p:cNvPr>
          <p:cNvPicPr>
            <a:picLocks noChangeAspect="1"/>
          </p:cNvPicPr>
          <p:nvPr/>
        </p:nvPicPr>
        <p:blipFill rotWithShape="1">
          <a:blip r:embed="rId3"/>
          <a:srcRect t="25851"/>
          <a:stretch/>
        </p:blipFill>
        <p:spPr>
          <a:xfrm>
            <a:off x="583895" y="457200"/>
            <a:ext cx="10851018" cy="6057903"/>
          </a:xfrm>
          <a:prstGeom prst="rect">
            <a:avLst/>
          </a:prstGeom>
        </p:spPr>
      </p:pic>
      <p:pic>
        <p:nvPicPr>
          <p:cNvPr id="6" name="Picture 5">
            <a:extLst>
              <a:ext uri="{FF2B5EF4-FFF2-40B4-BE49-F238E27FC236}">
                <a16:creationId xmlns="" xmlns:a16="http://schemas.microsoft.com/office/drawing/2014/main" id="{F872DF2D-99BE-8524-949E-2FEE601C29F4}"/>
              </a:ext>
            </a:extLst>
          </p:cNvPr>
          <p:cNvPicPr>
            <a:picLocks noChangeAspect="1"/>
          </p:cNvPicPr>
          <p:nvPr/>
        </p:nvPicPr>
        <p:blipFill>
          <a:blip r:embed="rId4"/>
          <a:stretch>
            <a:fillRect/>
          </a:stretch>
        </p:blipFill>
        <p:spPr>
          <a:xfrm>
            <a:off x="3446403" y="1138173"/>
            <a:ext cx="5200339" cy="1121761"/>
          </a:xfrm>
          <a:prstGeom prst="rect">
            <a:avLst/>
          </a:prstGeom>
        </p:spPr>
      </p:pic>
    </p:spTree>
    <p:extLst>
      <p:ext uri="{BB962C8B-B14F-4D97-AF65-F5344CB8AC3E}">
        <p14:creationId xmlns:p14="http://schemas.microsoft.com/office/powerpoint/2010/main" val="11971371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4D5A6DA-063D-E263-0B53-9E00564EE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 xmlns:a16="http://schemas.microsoft.com/office/drawing/2014/main" id="{1348547F-60E0-42DA-6323-D04A7A7E764A}"/>
              </a:ext>
            </a:extLst>
          </p:cNvPr>
          <p:cNvGrpSpPr/>
          <p:nvPr/>
        </p:nvGrpSpPr>
        <p:grpSpPr>
          <a:xfrm>
            <a:off x="573053" y="195642"/>
            <a:ext cx="7144329" cy="6426076"/>
            <a:chOff x="873759" y="195642"/>
            <a:chExt cx="7144329" cy="6426076"/>
          </a:xfrm>
        </p:grpSpPr>
        <p:pic>
          <p:nvPicPr>
            <p:cNvPr id="10" name="Picture 9">
              <a:extLst>
                <a:ext uri="{FF2B5EF4-FFF2-40B4-BE49-F238E27FC236}">
                  <a16:creationId xmlns="" xmlns:a16="http://schemas.microsoft.com/office/drawing/2014/main" id="{B47305B9-559D-C96D-1E05-F092794A2210}"/>
                </a:ext>
              </a:extLst>
            </p:cNvPr>
            <p:cNvPicPr>
              <a:picLocks noChangeAspect="1"/>
            </p:cNvPicPr>
            <p:nvPr/>
          </p:nvPicPr>
          <p:blipFill>
            <a:blip r:embed="rId4"/>
            <a:stretch>
              <a:fillRect/>
            </a:stretch>
          </p:blipFill>
          <p:spPr>
            <a:xfrm>
              <a:off x="873759" y="195642"/>
              <a:ext cx="7144329" cy="6426076"/>
            </a:xfrm>
            <a:prstGeom prst="rect">
              <a:avLst/>
            </a:prstGeom>
          </p:spPr>
        </p:pic>
        <p:pic>
          <p:nvPicPr>
            <p:cNvPr id="8" name="Picture 7">
              <a:extLst>
                <a:ext uri="{FF2B5EF4-FFF2-40B4-BE49-F238E27FC236}">
                  <a16:creationId xmlns="" xmlns:a16="http://schemas.microsoft.com/office/drawing/2014/main" id="{E5B82A5A-1201-623F-5440-A7C3C1F2654C}"/>
                </a:ext>
              </a:extLst>
            </p:cNvPr>
            <p:cNvPicPr>
              <a:picLocks noChangeAspect="1"/>
            </p:cNvPicPr>
            <p:nvPr/>
          </p:nvPicPr>
          <p:blipFill>
            <a:blip r:embed="rId5"/>
            <a:stretch>
              <a:fillRect/>
            </a:stretch>
          </p:blipFill>
          <p:spPr>
            <a:xfrm>
              <a:off x="1935891" y="2570678"/>
              <a:ext cx="4972909" cy="3797324"/>
            </a:xfrm>
            <a:prstGeom prst="rect">
              <a:avLst/>
            </a:prstGeom>
          </p:spPr>
        </p:pic>
      </p:grpSp>
      <p:pic>
        <p:nvPicPr>
          <p:cNvPr id="2" name="Picture 1" descr="A round pink circle with white text and a black background&#10;&#10;Description automatically generated">
            <a:extLst>
              <a:ext uri="{FF2B5EF4-FFF2-40B4-BE49-F238E27FC236}">
                <a16:creationId xmlns="" xmlns:a16="http://schemas.microsoft.com/office/drawing/2014/main" id="{E1D38E8D-8EFC-00C0-B557-611ADF8B2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4010904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48A4D70-4815-C649-8D20-0960F4EE3685}"/>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a:extLst>
              <a:ext uri="{FF2B5EF4-FFF2-40B4-BE49-F238E27FC236}">
                <a16:creationId xmlns="" xmlns:a16="http://schemas.microsoft.com/office/drawing/2014/main" id="{60A9ADA5-E1A4-17E7-7C8C-09FFDD3573A7}"/>
              </a:ext>
            </a:extLst>
          </p:cNvPr>
          <p:cNvPicPr>
            <a:picLocks noChangeAspect="1"/>
          </p:cNvPicPr>
          <p:nvPr/>
        </p:nvPicPr>
        <p:blipFill rotWithShape="1">
          <a:blip r:embed="rId3"/>
          <a:srcRect t="25851"/>
          <a:stretch/>
        </p:blipFill>
        <p:spPr>
          <a:xfrm>
            <a:off x="670491" y="195845"/>
            <a:ext cx="10851018" cy="6057903"/>
          </a:xfrm>
          <a:prstGeom prst="rect">
            <a:avLst/>
          </a:prstGeom>
        </p:spPr>
      </p:pic>
      <p:sp>
        <p:nvSpPr>
          <p:cNvPr id="3" name="Rectangle 2"/>
          <p:cNvSpPr/>
          <p:nvPr/>
        </p:nvSpPr>
        <p:spPr>
          <a:xfrm>
            <a:off x="2246488" y="1515898"/>
            <a:ext cx="7270045" cy="3417795"/>
          </a:xfrm>
          <a:prstGeom prst="rect">
            <a:avLst/>
          </a:prstGeom>
        </p:spPr>
        <p:txBody>
          <a:bodyPr wrap="square">
            <a:spAutoFit/>
          </a:bodyPr>
          <a:lstStyle/>
          <a:p>
            <a:pPr algn="ctr">
              <a:lnSpc>
                <a:spcPct val="115000"/>
              </a:lnSpc>
            </a:pPr>
            <a:r>
              <a:rPr lang="en-US" sz="4800" b="1" dirty="0" err="1" smtClean="0">
                <a:solidFill>
                  <a:srgbClr val="FF0000"/>
                </a:solidFill>
                <a:latin typeface="Cambria" panose="02040503050406030204" pitchFamily="18" charset="0"/>
                <a:ea typeface="Cambria" panose="02040503050406030204" pitchFamily="18" charset="0"/>
              </a:rPr>
              <a:t>Chúc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quý</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thầy</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cô</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giáo</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sức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khoẻ</a:t>
            </a:r>
            <a:r>
              <a:rPr lang="en-US" sz="4800" b="1" dirty="0" smtClean="0">
                <a:solidFill>
                  <a:srgbClr val="FF0000"/>
                </a:solidFill>
                <a:latin typeface="Cambria" panose="02040503050406030204" pitchFamily="18" charset="0"/>
                <a:ea typeface="Cambria" panose="02040503050406030204" pitchFamily="18" charset="0"/>
              </a:rPr>
              <a:t> , </a:t>
            </a:r>
            <a:r>
              <a:rPr lang="en-US" sz="4800" b="1" dirty="0" err="1" smtClean="0">
                <a:solidFill>
                  <a:srgbClr val="FF0000"/>
                </a:solidFill>
                <a:latin typeface="Cambria" panose="02040503050406030204" pitchFamily="18" charset="0"/>
                <a:ea typeface="Cambria" panose="02040503050406030204" pitchFamily="18" charset="0"/>
              </a:rPr>
              <a:t>hạnh</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phúc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chúc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các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em</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chăm</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ngoan</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học</a:t>
            </a:r>
            <a:r>
              <a:rPr lang="en-US" sz="4800" b="1" dirty="0" smtClean="0">
                <a:solidFill>
                  <a:srgbClr val="FF0000"/>
                </a:solidFill>
                <a:latin typeface="Cambria" panose="02040503050406030204" pitchFamily="18" charset="0"/>
                <a:ea typeface="Cambria" panose="02040503050406030204" pitchFamily="18" charset="0"/>
              </a:rPr>
              <a:t> </a:t>
            </a:r>
            <a:r>
              <a:rPr lang="en-US" sz="4800" b="1" dirty="0" err="1" smtClean="0">
                <a:solidFill>
                  <a:srgbClr val="FF0000"/>
                </a:solidFill>
                <a:latin typeface="Cambria" panose="02040503050406030204" pitchFamily="18" charset="0"/>
                <a:ea typeface="Cambria" panose="02040503050406030204" pitchFamily="18" charset="0"/>
              </a:rPr>
              <a:t>giỏi</a:t>
            </a:r>
            <a:r>
              <a:rPr lang="en-US" sz="4800" b="1" dirty="0" smtClean="0">
                <a:solidFill>
                  <a:srgbClr val="FF0000"/>
                </a:solidFill>
                <a:latin typeface="Cambria" panose="02040503050406030204" pitchFamily="18" charset="0"/>
                <a:ea typeface="Cambria" panose="02040503050406030204" pitchFamily="18" charset="0"/>
              </a:rPr>
              <a:t>! </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1358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A124F14-E937-A67D-63F8-B41C7E69C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20"/>
            <a:ext cx="12192000" cy="6858000"/>
          </a:xfrm>
          <a:prstGeom prst="rect">
            <a:avLst/>
          </a:prstGeom>
        </p:spPr>
      </p:pic>
      <p:sp>
        <p:nvSpPr>
          <p:cNvPr id="22" name="Rectangle: Rounded Corners 9">
            <a:extLst>
              <a:ext uri="{FF2B5EF4-FFF2-40B4-BE49-F238E27FC236}">
                <a16:creationId xmlns="" xmlns:a16="http://schemas.microsoft.com/office/drawing/2014/main" id="{DDC3F2F5-2CF8-E2A3-A8C6-52407F93103B}"/>
              </a:ext>
            </a:extLst>
          </p:cNvPr>
          <p:cNvSpPr/>
          <p:nvPr/>
        </p:nvSpPr>
        <p:spPr>
          <a:xfrm>
            <a:off x="203200" y="-155787"/>
            <a:ext cx="11988800" cy="6993467"/>
          </a:xfrm>
          <a:custGeom>
            <a:avLst/>
            <a:gdLst>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 name="connsiteX0" fmla="*/ 0 w 10025409"/>
              <a:gd name="connsiteY0" fmla="*/ 512966 h 5144069"/>
              <a:gd name="connsiteX1" fmla="*/ 539359 w 10025409"/>
              <a:gd name="connsiteY1" fmla="*/ 0 h 5144069"/>
              <a:gd name="connsiteX2" fmla="*/ 9486049 w 10025409"/>
              <a:gd name="connsiteY2" fmla="*/ 0 h 5144069"/>
              <a:gd name="connsiteX3" fmla="*/ 10025409 w 10025409"/>
              <a:gd name="connsiteY3" fmla="*/ 512966 h 5144069"/>
              <a:gd name="connsiteX4" fmla="*/ 10025409 w 10025409"/>
              <a:gd name="connsiteY4" fmla="*/ 4631101 h 5144069"/>
              <a:gd name="connsiteX5" fmla="*/ 9486049 w 10025409"/>
              <a:gd name="connsiteY5" fmla="*/ 5144069 h 5144069"/>
              <a:gd name="connsiteX6" fmla="*/ 539359 w 10025409"/>
              <a:gd name="connsiteY6" fmla="*/ 5144069 h 5144069"/>
              <a:gd name="connsiteX7" fmla="*/ 0 w 10025409"/>
              <a:gd name="connsiteY7" fmla="*/ 4631101 h 5144069"/>
              <a:gd name="connsiteX8" fmla="*/ 0 w 10025409"/>
              <a:gd name="connsiteY8" fmla="*/ 512966 h 514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5144069" fill="none" extrusionOk="0">
                <a:moveTo>
                  <a:pt x="0" y="512966"/>
                </a:moveTo>
                <a:cubicBezTo>
                  <a:pt x="3613" y="334561"/>
                  <a:pt x="281783" y="72725"/>
                  <a:pt x="539359" y="0"/>
                </a:cubicBezTo>
                <a:cubicBezTo>
                  <a:pt x="4354421" y="80865"/>
                  <a:pt x="6968881" y="434030"/>
                  <a:pt x="9486049" y="0"/>
                </a:cubicBezTo>
                <a:cubicBezTo>
                  <a:pt x="9775241" y="-64175"/>
                  <a:pt x="9905141" y="192131"/>
                  <a:pt x="10025409" y="512966"/>
                </a:cubicBezTo>
                <a:cubicBezTo>
                  <a:pt x="10225394" y="2313671"/>
                  <a:pt x="9883650" y="4148739"/>
                  <a:pt x="10025409" y="4631101"/>
                </a:cubicBezTo>
                <a:cubicBezTo>
                  <a:pt x="10046392" y="4802209"/>
                  <a:pt x="9713511" y="5064567"/>
                  <a:pt x="9486049" y="5144069"/>
                </a:cubicBezTo>
                <a:cubicBezTo>
                  <a:pt x="6016708" y="5173896"/>
                  <a:pt x="2905020" y="5064763"/>
                  <a:pt x="539359" y="5144069"/>
                </a:cubicBezTo>
                <a:cubicBezTo>
                  <a:pt x="298639" y="5137563"/>
                  <a:pt x="-132944" y="4941028"/>
                  <a:pt x="0" y="4631101"/>
                </a:cubicBezTo>
                <a:cubicBezTo>
                  <a:pt x="103980" y="2580356"/>
                  <a:pt x="-20309" y="1150101"/>
                  <a:pt x="0" y="512966"/>
                </a:cubicBezTo>
                <a:close/>
              </a:path>
              <a:path w="10025409" h="5144069" stroke="0" extrusionOk="0">
                <a:moveTo>
                  <a:pt x="0" y="512966"/>
                </a:moveTo>
                <a:cubicBezTo>
                  <a:pt x="11070" y="268728"/>
                  <a:pt x="252338" y="-66694"/>
                  <a:pt x="539359" y="0"/>
                </a:cubicBezTo>
                <a:cubicBezTo>
                  <a:pt x="3347598" y="-277470"/>
                  <a:pt x="7361259" y="233992"/>
                  <a:pt x="9486049" y="0"/>
                </a:cubicBezTo>
                <a:cubicBezTo>
                  <a:pt x="9659062" y="-424"/>
                  <a:pt x="10112360" y="231908"/>
                  <a:pt x="10025409" y="512966"/>
                </a:cubicBezTo>
                <a:cubicBezTo>
                  <a:pt x="10324655" y="1454208"/>
                  <a:pt x="10312190" y="3363888"/>
                  <a:pt x="10025409" y="4631101"/>
                </a:cubicBezTo>
                <a:cubicBezTo>
                  <a:pt x="10036643" y="4851338"/>
                  <a:pt x="9700385" y="5114534"/>
                  <a:pt x="9486049" y="5144069"/>
                </a:cubicBezTo>
                <a:cubicBezTo>
                  <a:pt x="6514575" y="4248914"/>
                  <a:pt x="2984404" y="5919044"/>
                  <a:pt x="539359" y="5144069"/>
                </a:cubicBezTo>
                <a:cubicBezTo>
                  <a:pt x="246918" y="5174529"/>
                  <a:pt x="-28009" y="4851981"/>
                  <a:pt x="0" y="4631101"/>
                </a:cubicBezTo>
                <a:cubicBezTo>
                  <a:pt x="37626" y="2628621"/>
                  <a:pt x="57880" y="1134240"/>
                  <a:pt x="0" y="512966"/>
                </a:cubicBezTo>
                <a:close/>
              </a:path>
              <a:path w="10025409" h="5144069" fill="none" stroke="0" extrusionOk="0">
                <a:moveTo>
                  <a:pt x="0" y="512966"/>
                </a:moveTo>
                <a:cubicBezTo>
                  <a:pt x="87441" y="222695"/>
                  <a:pt x="301471" y="17206"/>
                  <a:pt x="539359" y="0"/>
                </a:cubicBezTo>
                <a:cubicBezTo>
                  <a:pt x="5058291" y="427146"/>
                  <a:pt x="6571814" y="269498"/>
                  <a:pt x="9486049" y="0"/>
                </a:cubicBezTo>
                <a:cubicBezTo>
                  <a:pt x="9761953" y="-35179"/>
                  <a:pt x="10003422" y="121323"/>
                  <a:pt x="10025409" y="512966"/>
                </a:cubicBezTo>
                <a:cubicBezTo>
                  <a:pt x="10154279" y="2197155"/>
                  <a:pt x="10006783" y="4038853"/>
                  <a:pt x="10025409" y="4631101"/>
                </a:cubicBezTo>
                <a:cubicBezTo>
                  <a:pt x="10009722" y="4917499"/>
                  <a:pt x="9693004" y="5082101"/>
                  <a:pt x="9486049" y="5144069"/>
                </a:cubicBezTo>
                <a:cubicBezTo>
                  <a:pt x="5508757" y="4835924"/>
                  <a:pt x="3575786" y="5071065"/>
                  <a:pt x="539359" y="5144069"/>
                </a:cubicBezTo>
                <a:cubicBezTo>
                  <a:pt x="194705" y="5115306"/>
                  <a:pt x="-68665" y="4882490"/>
                  <a:pt x="0" y="4631101"/>
                </a:cubicBezTo>
                <a:cubicBezTo>
                  <a:pt x="-78683" y="2774599"/>
                  <a:pt x="-65601" y="1185681"/>
                  <a:pt x="0" y="512966"/>
                </a:cubicBezTo>
                <a:close/>
              </a:path>
              <a:path w="10025409" h="5144069" fill="none" stroke="0" extrusionOk="0">
                <a:moveTo>
                  <a:pt x="0" y="512966"/>
                </a:moveTo>
                <a:cubicBezTo>
                  <a:pt x="51054" y="303570"/>
                  <a:pt x="290183" y="94852"/>
                  <a:pt x="539359" y="0"/>
                </a:cubicBezTo>
                <a:cubicBezTo>
                  <a:pt x="4937898" y="227167"/>
                  <a:pt x="6820758" y="220836"/>
                  <a:pt x="9486049" y="0"/>
                </a:cubicBezTo>
                <a:cubicBezTo>
                  <a:pt x="9771639" y="-44459"/>
                  <a:pt x="9939297" y="195567"/>
                  <a:pt x="10025409" y="512966"/>
                </a:cubicBezTo>
                <a:cubicBezTo>
                  <a:pt x="10201712" y="2280015"/>
                  <a:pt x="9918325" y="4106020"/>
                  <a:pt x="10025409" y="4631101"/>
                </a:cubicBezTo>
                <a:cubicBezTo>
                  <a:pt x="10014473" y="4850525"/>
                  <a:pt x="9690133" y="5086329"/>
                  <a:pt x="9486049" y="5144069"/>
                </a:cubicBezTo>
                <a:cubicBezTo>
                  <a:pt x="5212624" y="4983362"/>
                  <a:pt x="3691048" y="5183736"/>
                  <a:pt x="539359" y="5144069"/>
                </a:cubicBezTo>
                <a:cubicBezTo>
                  <a:pt x="228965" y="5135517"/>
                  <a:pt x="-107825" y="4921287"/>
                  <a:pt x="0" y="4631101"/>
                </a:cubicBezTo>
                <a:cubicBezTo>
                  <a:pt x="36198" y="2752205"/>
                  <a:pt x="-74852" y="1194747"/>
                  <a:pt x="0" y="512966"/>
                </a:cubicBezTo>
                <a:close/>
              </a:path>
            </a:pathLst>
          </a:custGeom>
          <a:solidFill>
            <a:srgbClr val="E1E2FF"/>
          </a:solidFill>
          <a:ln w="38100">
            <a:solidFill>
              <a:srgbClr val="012792"/>
            </a:solidFill>
            <a:extLst>
              <a:ext uri="{C807C97D-BFC1-408E-A445-0C87EB9F89A2}">
                <ask:lineSketchStyleProps xmlns="" xmlns:ask="http://schemas.microsoft.com/office/drawing/2018/sketchyshapes" sd="852854689">
                  <a:custGeom>
                    <a:avLst/>
                    <a:gdLst>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 name="connsiteX0" fmla="*/ 0 w 10025409"/>
                      <a:gd name="connsiteY0" fmla="*/ 444343 h 4455910"/>
                      <a:gd name="connsiteX1" fmla="*/ 539359 w 10025409"/>
                      <a:gd name="connsiteY1" fmla="*/ 0 h 4455910"/>
                      <a:gd name="connsiteX2" fmla="*/ 9486049 w 10025409"/>
                      <a:gd name="connsiteY2" fmla="*/ 0 h 4455910"/>
                      <a:gd name="connsiteX3" fmla="*/ 10025409 w 10025409"/>
                      <a:gd name="connsiteY3" fmla="*/ 444343 h 4455910"/>
                      <a:gd name="connsiteX4" fmla="*/ 10025409 w 10025409"/>
                      <a:gd name="connsiteY4" fmla="*/ 4011566 h 4455910"/>
                      <a:gd name="connsiteX5" fmla="*/ 9486049 w 10025409"/>
                      <a:gd name="connsiteY5" fmla="*/ 4455910 h 4455910"/>
                      <a:gd name="connsiteX6" fmla="*/ 539359 w 10025409"/>
                      <a:gd name="connsiteY6" fmla="*/ 4455910 h 4455910"/>
                      <a:gd name="connsiteX7" fmla="*/ 0 w 10025409"/>
                      <a:gd name="connsiteY7" fmla="*/ 4011566 h 4455910"/>
                      <a:gd name="connsiteX8" fmla="*/ 0 w 10025409"/>
                      <a:gd name="connsiteY8" fmla="*/ 444343 h 44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409" h="4455910" fill="none" extrusionOk="0">
                        <a:moveTo>
                          <a:pt x="0" y="444343"/>
                        </a:moveTo>
                        <a:cubicBezTo>
                          <a:pt x="1974" y="251371"/>
                          <a:pt x="270364" y="46395"/>
                          <a:pt x="539359" y="0"/>
                        </a:cubicBezTo>
                        <a:cubicBezTo>
                          <a:pt x="4690406" y="52774"/>
                          <a:pt x="6855090" y="156313"/>
                          <a:pt x="9486049" y="0"/>
                        </a:cubicBezTo>
                        <a:cubicBezTo>
                          <a:pt x="9778910" y="-33710"/>
                          <a:pt x="9936323" y="174599"/>
                          <a:pt x="10025409" y="444343"/>
                        </a:cubicBezTo>
                        <a:cubicBezTo>
                          <a:pt x="10189989" y="1983635"/>
                          <a:pt x="9897812" y="3569530"/>
                          <a:pt x="10025409" y="4011566"/>
                        </a:cubicBezTo>
                        <a:cubicBezTo>
                          <a:pt x="10038594" y="4194067"/>
                          <a:pt x="9740238" y="4412998"/>
                          <a:pt x="9486049" y="4455910"/>
                        </a:cubicBezTo>
                        <a:cubicBezTo>
                          <a:pt x="5329374" y="4484924"/>
                          <a:pt x="3928410" y="4429523"/>
                          <a:pt x="539359" y="4455910"/>
                        </a:cubicBezTo>
                        <a:cubicBezTo>
                          <a:pt x="260463" y="4454013"/>
                          <a:pt x="-85123" y="4271841"/>
                          <a:pt x="0" y="4011566"/>
                        </a:cubicBezTo>
                        <a:cubicBezTo>
                          <a:pt x="62294" y="2302388"/>
                          <a:pt x="-12035" y="1014733"/>
                          <a:pt x="0" y="444343"/>
                        </a:cubicBezTo>
                        <a:close/>
                      </a:path>
                      <a:path w="10025409" h="4455910" stroke="0" extrusionOk="0">
                        <a:moveTo>
                          <a:pt x="0" y="444343"/>
                        </a:moveTo>
                        <a:cubicBezTo>
                          <a:pt x="19601" y="215080"/>
                          <a:pt x="257081" y="-16311"/>
                          <a:pt x="539359" y="0"/>
                        </a:cubicBezTo>
                        <a:cubicBezTo>
                          <a:pt x="3316843" y="56161"/>
                          <a:pt x="7254288" y="76375"/>
                          <a:pt x="9486049" y="0"/>
                        </a:cubicBezTo>
                        <a:cubicBezTo>
                          <a:pt x="9717435" y="-5467"/>
                          <a:pt x="10056078" y="190361"/>
                          <a:pt x="10025409" y="444343"/>
                        </a:cubicBezTo>
                        <a:cubicBezTo>
                          <a:pt x="10110684" y="1281984"/>
                          <a:pt x="10193387" y="2892073"/>
                          <a:pt x="10025409" y="4011566"/>
                        </a:cubicBezTo>
                        <a:cubicBezTo>
                          <a:pt x="10024974" y="4238215"/>
                          <a:pt x="9725076" y="4442171"/>
                          <a:pt x="9486049" y="4455910"/>
                        </a:cubicBezTo>
                        <a:cubicBezTo>
                          <a:pt x="6468318" y="4095492"/>
                          <a:pt x="3042111" y="4783396"/>
                          <a:pt x="539359" y="4455910"/>
                        </a:cubicBezTo>
                        <a:cubicBezTo>
                          <a:pt x="240556" y="4466425"/>
                          <a:pt x="-18662" y="4241967"/>
                          <a:pt x="0" y="4011566"/>
                        </a:cubicBezTo>
                        <a:cubicBezTo>
                          <a:pt x="33027" y="2332474"/>
                          <a:pt x="52599" y="1054861"/>
                          <a:pt x="0" y="444343"/>
                        </a:cubicBezTo>
                        <a:close/>
                      </a:path>
                      <a:path w="10025409" h="4455910" fill="none" stroke="0" extrusionOk="0">
                        <a:moveTo>
                          <a:pt x="0" y="444343"/>
                        </a:moveTo>
                        <a:cubicBezTo>
                          <a:pt x="39915" y="214548"/>
                          <a:pt x="264236" y="42476"/>
                          <a:pt x="539359" y="0"/>
                        </a:cubicBezTo>
                        <a:cubicBezTo>
                          <a:pt x="4819013" y="116660"/>
                          <a:pt x="6715304" y="147925"/>
                          <a:pt x="9486049" y="0"/>
                        </a:cubicBezTo>
                        <a:cubicBezTo>
                          <a:pt x="9759364" y="-22118"/>
                          <a:pt x="9991132" y="157252"/>
                          <a:pt x="10025409" y="444343"/>
                        </a:cubicBezTo>
                        <a:cubicBezTo>
                          <a:pt x="10190595" y="1863933"/>
                          <a:pt x="9966636" y="3474898"/>
                          <a:pt x="10025409" y="4011566"/>
                        </a:cubicBezTo>
                        <a:cubicBezTo>
                          <a:pt x="9981633" y="4255672"/>
                          <a:pt x="9709031" y="4420308"/>
                          <a:pt x="9486049" y="4455910"/>
                        </a:cubicBezTo>
                        <a:cubicBezTo>
                          <a:pt x="5277363" y="4357109"/>
                          <a:pt x="3769854" y="4481139"/>
                          <a:pt x="539359" y="4455910"/>
                        </a:cubicBezTo>
                        <a:cubicBezTo>
                          <a:pt x="220007" y="4447868"/>
                          <a:pt x="-59449" y="4264727"/>
                          <a:pt x="0" y="4011566"/>
                        </a:cubicBezTo>
                        <a:cubicBezTo>
                          <a:pt x="35279" y="2365710"/>
                          <a:pt x="-51449" y="1066802"/>
                          <a:pt x="0" y="44434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kern="0" dirty="0" smtClean="0">
                <a:solidFill>
                  <a:schemeClr val="accent2">
                    <a:lumMod val="75000"/>
                  </a:schemeClr>
                </a:solidFill>
                <a:latin typeface="Times New Roman" pitchFamily="18" charset="0"/>
                <a:cs typeface="Times New Roman" pitchFamily="18" charset="0"/>
                <a:sym typeface="Arial"/>
              </a:rPr>
              <a:t>TOÁN</a:t>
            </a:r>
            <a:endParaRPr lang="en-US" sz="4000" dirty="0">
              <a:latin typeface="Times New Roman" pitchFamily="18" charset="0"/>
              <a:cs typeface="Times New Roman" pitchFamily="18" charset="0"/>
            </a:endParaRPr>
          </a:p>
        </p:txBody>
      </p:sp>
      <p:sp>
        <p:nvSpPr>
          <p:cNvPr id="5" name="Hộp Văn bản 1">
            <a:extLst>
              <a:ext uri="{FF2B5EF4-FFF2-40B4-BE49-F238E27FC236}">
                <a16:creationId xmlns="" xmlns:a16="http://schemas.microsoft.com/office/drawing/2014/main" id="{D8384F11-E43F-0C0A-4320-92E507C309C0}"/>
              </a:ext>
            </a:extLst>
          </p:cNvPr>
          <p:cNvSpPr txBox="1"/>
          <p:nvPr/>
        </p:nvSpPr>
        <p:spPr>
          <a:xfrm>
            <a:off x="2579635" y="991739"/>
            <a:ext cx="87807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Thứ</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err="1"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lang="en-US" sz="4000" kern="0" dirty="0">
                <a:solidFill>
                  <a:schemeClr val="accent2">
                    <a:lumMod val="75000"/>
                  </a:schemeClr>
                </a:solidFill>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ngày</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10</a:t>
            </a:r>
            <a:r>
              <a:rPr kumimoji="0" lang="en-US" sz="4000" b="0" i="0" u="none" strike="noStrike" kern="0" cap="none" spc="0" normalizeH="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err="1"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tháng</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lang="en-US" sz="4000" kern="0" dirty="0">
                <a:solidFill>
                  <a:schemeClr val="accent2">
                    <a:lumMod val="75000"/>
                  </a:schemeClr>
                </a:solidFill>
                <a:latin typeface="Calibri" panose="020F0502020204030204" pitchFamily="34" charset="0"/>
                <a:cs typeface="Calibri" panose="020F0502020204030204" pitchFamily="34" charset="0"/>
                <a:sym typeface="Arial"/>
              </a:rPr>
              <a:t>4</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năm</a:t>
            </a:r>
            <a:r>
              <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 </a:t>
            </a:r>
            <a:r>
              <a:rPr kumimoji="0" lang="en-US" sz="4000" b="0" i="0" u="none" strike="noStrike" kern="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rPr>
              <a:t>2025</a:t>
            </a:r>
            <a:endParaRPr kumimoji="0" lang="en-US" sz="4000" b="0" i="0" u="none" strike="noStrike" kern="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sym typeface="Arial"/>
            </a:endParaRPr>
          </a:p>
        </p:txBody>
      </p:sp>
      <p:pic>
        <p:nvPicPr>
          <p:cNvPr id="2" name="Picture 1" descr="A green and white logo&#10;&#10;Description automatically generated">
            <a:extLst>
              <a:ext uri="{FF2B5EF4-FFF2-40B4-BE49-F238E27FC236}">
                <a16:creationId xmlns="" xmlns:a16="http://schemas.microsoft.com/office/drawing/2014/main" id="{9A8FCE89-508C-3585-E53D-2FFD36C44B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122" y="-20320"/>
            <a:ext cx="2011287" cy="2011287"/>
          </a:xfrm>
          <a:prstGeom prst="rect">
            <a:avLst/>
          </a:prstGeom>
        </p:spPr>
      </p:pic>
      <p:sp>
        <p:nvSpPr>
          <p:cNvPr id="4" name="Rectangle 3"/>
          <p:cNvSpPr/>
          <p:nvPr/>
        </p:nvSpPr>
        <p:spPr>
          <a:xfrm>
            <a:off x="513645" y="4023267"/>
            <a:ext cx="11164710" cy="1077218"/>
          </a:xfrm>
          <a:prstGeom prst="rect">
            <a:avLst/>
          </a:prstGeom>
        </p:spPr>
        <p:txBody>
          <a:bodyPr wrap="square">
            <a:spAutoFit/>
          </a:bodyPr>
          <a:lstStyle/>
          <a:p>
            <a:pPr algn="ctr"/>
            <a:r>
              <a:rPr lang="en-US" sz="3200" b="1" dirty="0" smtClean="0">
                <a:solidFill>
                  <a:srgbClr val="FF0000"/>
                </a:solidFill>
                <a:latin typeface="Times New Roman" pitchFamily="18" charset="0"/>
                <a:ea typeface="Cambria" panose="02040503050406030204" pitchFamily="18" charset="0"/>
                <a:cs typeface="Times New Roman" pitchFamily="18" charset="0"/>
              </a:rPr>
              <a:t>TỈ SỐ CỦA SỐ LẦN LẶP LẠI MỘT SỰ KIỆN SO VỚI </a:t>
            </a:r>
          </a:p>
          <a:p>
            <a:pPr algn="ctr"/>
            <a:r>
              <a:rPr lang="en-US" sz="3200" b="1" dirty="0" smtClean="0">
                <a:solidFill>
                  <a:srgbClr val="FF0000"/>
                </a:solidFill>
                <a:latin typeface="Times New Roman" pitchFamily="18" charset="0"/>
                <a:ea typeface="Cambria" panose="02040503050406030204" pitchFamily="18" charset="0"/>
                <a:cs typeface="Times New Roman" pitchFamily="18" charset="0"/>
              </a:rPr>
              <a:t>TỔNG SỐ LẦN THỰC HIỆN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561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4D5A6DA-063D-E263-0B53-9E00564EE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 xmlns:a16="http://schemas.microsoft.com/office/drawing/2014/main" id="{B47305B9-559D-C96D-1E05-F092794A2210}"/>
              </a:ext>
            </a:extLst>
          </p:cNvPr>
          <p:cNvPicPr>
            <a:picLocks noChangeAspect="1"/>
          </p:cNvPicPr>
          <p:nvPr/>
        </p:nvPicPr>
        <p:blipFill>
          <a:blip r:embed="rId3"/>
          <a:stretch>
            <a:fillRect/>
          </a:stretch>
        </p:blipFill>
        <p:spPr>
          <a:xfrm>
            <a:off x="477519" y="195642"/>
            <a:ext cx="7144329" cy="6426076"/>
          </a:xfrm>
          <a:prstGeom prst="rect">
            <a:avLst/>
          </a:prstGeom>
        </p:spPr>
      </p:pic>
      <p:pic>
        <p:nvPicPr>
          <p:cNvPr id="6" name="Picture 5" descr="A red and green text on a black background&#10;&#10;Description automatically generated">
            <a:extLst>
              <a:ext uri="{FF2B5EF4-FFF2-40B4-BE49-F238E27FC236}">
                <a16:creationId xmlns="" xmlns:a16="http://schemas.microsoft.com/office/drawing/2014/main" id="{AAED17FE-CA0F-2030-4425-B360CAA8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459" y="2720739"/>
            <a:ext cx="5523876" cy="4137261"/>
          </a:xfrm>
          <a:prstGeom prst="rect">
            <a:avLst/>
          </a:prstGeom>
        </p:spPr>
      </p:pic>
      <p:pic>
        <p:nvPicPr>
          <p:cNvPr id="8" name="Picture 7" descr="A round pink circle with white text and a black background&#10;&#10;Description automatically generated">
            <a:extLst>
              <a:ext uri="{FF2B5EF4-FFF2-40B4-BE49-F238E27FC236}">
                <a16:creationId xmlns="" xmlns:a16="http://schemas.microsoft.com/office/drawing/2014/main" id="{818C137B-42A2-B14F-F4BC-D09C4461C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559" y="0"/>
            <a:ext cx="1526987" cy="1526987"/>
          </a:xfrm>
          <a:prstGeom prst="rect">
            <a:avLst/>
          </a:prstGeom>
        </p:spPr>
      </p:pic>
    </p:spTree>
    <p:extLst>
      <p:ext uri="{BB962C8B-B14F-4D97-AF65-F5344CB8AC3E}">
        <p14:creationId xmlns:p14="http://schemas.microsoft.com/office/powerpoint/2010/main" val="127201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 xmlns:a16="http://schemas.microsoft.com/office/drawing/2014/main" id="{31AA5768-A9A9-169F-8A61-056EEE3A3DA3}"/>
              </a:ext>
            </a:extLst>
          </p:cNvPr>
          <p:cNvPicPr>
            <a:picLocks noChangeAspect="1"/>
          </p:cNvPicPr>
          <p:nvPr/>
        </p:nvPicPr>
        <p:blipFill>
          <a:blip r:embed="rId4"/>
          <a:stretch>
            <a:fillRect/>
          </a:stretch>
        </p:blipFill>
        <p:spPr>
          <a:xfrm>
            <a:off x="0" y="0"/>
            <a:ext cx="12198012" cy="6858000"/>
          </a:xfrm>
          <a:prstGeom prst="rect">
            <a:avLst/>
          </a:prstGeom>
        </p:spPr>
      </p:pic>
    </p:spTree>
    <p:extLst>
      <p:ext uri="{BB962C8B-B14F-4D97-AF65-F5344CB8AC3E}">
        <p14:creationId xmlns:p14="http://schemas.microsoft.com/office/powerpoint/2010/main" val="243378785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EBAF8E35-5F6F-5665-40ED-F7063D486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 xmlns:a16="http://schemas.microsoft.com/office/drawing/2014/main" id="{41BF4EA1-380E-A7ED-8785-C58D845B0BAB}"/>
              </a:ext>
            </a:extLst>
          </p:cNvPr>
          <p:cNvSpPr/>
          <p:nvPr/>
        </p:nvSpPr>
        <p:spPr>
          <a:xfrm>
            <a:off x="128016" y="182880"/>
            <a:ext cx="11887200" cy="63276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 xmlns:a16="http://schemas.microsoft.com/office/drawing/2014/main" id="{2370F984-6E96-F8AE-5A47-8C5017F31301}"/>
              </a:ext>
            </a:extLst>
          </p:cNvPr>
          <p:cNvSpPr txBox="1"/>
          <p:nvPr/>
        </p:nvSpPr>
        <p:spPr>
          <a:xfrm>
            <a:off x="543698" y="469557"/>
            <a:ext cx="11368216"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Rô-bốt từng làm trọng tài trong 20 trận đấu bóng đá của lớp. Trước mỗi trận đấu, Rô-bốt đều tung đồng xu một lần để xác định đội giao bóng trước. </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C4BF2568-A194-0F07-9F9A-1767FF5494B0}"/>
              </a:ext>
            </a:extLst>
          </p:cNvPr>
          <p:cNvSpPr txBox="1"/>
          <p:nvPr/>
        </p:nvSpPr>
        <p:spPr>
          <a:xfrm>
            <a:off x="593125" y="2174789"/>
            <a:ext cx="11368216"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Và đây là kết quả tung đồng xu của Rô-bốt:</a:t>
            </a:r>
          </a:p>
        </p:txBody>
      </p:sp>
      <p:graphicFrame>
        <p:nvGraphicFramePr>
          <p:cNvPr id="6" name="Table 5">
            <a:extLst>
              <a:ext uri="{FF2B5EF4-FFF2-40B4-BE49-F238E27FC236}">
                <a16:creationId xmlns="" xmlns:a16="http://schemas.microsoft.com/office/drawing/2014/main" id="{E1195C15-625D-419A-73D7-36E3468D04EA}"/>
              </a:ext>
            </a:extLst>
          </p:cNvPr>
          <p:cNvGraphicFramePr>
            <a:graphicFrameLocks noGrp="1"/>
          </p:cNvGraphicFramePr>
          <p:nvPr>
            <p:extLst>
              <p:ext uri="{D42A27DB-BD31-4B8C-83A1-F6EECF244321}">
                <p14:modId xmlns:p14="http://schemas.microsoft.com/office/powerpoint/2010/main" val="2716111404"/>
              </p:ext>
            </p:extLst>
          </p:nvPr>
        </p:nvGraphicFramePr>
        <p:xfrm>
          <a:off x="444842" y="3289545"/>
          <a:ext cx="11207580" cy="1591374"/>
        </p:xfrm>
        <a:graphic>
          <a:graphicData uri="http://schemas.openxmlformats.org/drawingml/2006/table">
            <a:tbl>
              <a:tblPr/>
              <a:tblGrid>
                <a:gridCol w="3735860">
                  <a:extLst>
                    <a:ext uri="{9D8B030D-6E8A-4147-A177-3AD203B41FA5}">
                      <a16:colId xmlns="" xmlns:a16="http://schemas.microsoft.com/office/drawing/2014/main" val="1024399844"/>
                    </a:ext>
                  </a:extLst>
                </a:gridCol>
                <a:gridCol w="3937687">
                  <a:extLst>
                    <a:ext uri="{9D8B030D-6E8A-4147-A177-3AD203B41FA5}">
                      <a16:colId xmlns="" xmlns:a16="http://schemas.microsoft.com/office/drawing/2014/main" val="2848922586"/>
                    </a:ext>
                  </a:extLst>
                </a:gridCol>
                <a:gridCol w="3534033">
                  <a:extLst>
                    <a:ext uri="{9D8B030D-6E8A-4147-A177-3AD203B41FA5}">
                      <a16:colId xmlns="" xmlns:a16="http://schemas.microsoft.com/office/drawing/2014/main" val="3767649250"/>
                    </a:ext>
                  </a:extLst>
                </a:gridCol>
              </a:tblGrid>
              <a:tr h="795687">
                <a:tc>
                  <a:txBody>
                    <a:bodyPr/>
                    <a:lstStyle/>
                    <a:p>
                      <a:pPr algn="ctr"/>
                      <a:r>
                        <a:rPr lang="en-US" sz="3200">
                          <a:solidFill>
                            <a:srgbClr val="000000"/>
                          </a:solidFill>
                          <a:effectLst/>
                          <a:latin typeface="Cambria" panose="02040503050406030204" pitchFamily="18" charset="0"/>
                          <a:ea typeface="Cambria" panose="02040503050406030204" pitchFamily="18" charset="0"/>
                        </a:rPr>
                        <a:t>Khả năng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Nhận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được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mặt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số</a:t>
                      </a:r>
                      <a:endParaRPr lang="vi-VN"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6016470"/>
                  </a:ext>
                </a:extLst>
              </a:tr>
              <a:tr h="795687">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Số</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lần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lặp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lại</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43777043"/>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92D4AB65-B08E-1571-5C10-AE35CE8A5E8C}"/>
                  </a:ext>
                </a:extLst>
              </p:cNvPr>
              <p:cNvSpPr txBox="1"/>
              <p:nvPr/>
            </p:nvSpPr>
            <p:spPr>
              <a:xfrm>
                <a:off x="823784" y="5202194"/>
                <a:ext cx="11368216" cy="1324786"/>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Để </a:t>
                </a:r>
                <a:r>
                  <a:rPr lang="en-US" sz="3200" dirty="0" err="1">
                    <a:latin typeface="Cambria" panose="02040503050406030204" pitchFamily="18" charset="0"/>
                    <a:ea typeface="Cambria" panose="02040503050406030204" pitchFamily="18" charset="0"/>
                  </a:rPr>
                  <a:t>mô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tả</a:t>
                </a:r>
                <a:r>
                  <a:rPr lang="en-US" sz="3200" dirty="0">
                    <a:latin typeface="Cambria" panose="02040503050406030204" pitchFamily="18" charset="0"/>
                    <a:ea typeface="Cambria" panose="02040503050406030204" pitchFamily="18" charset="0"/>
                  </a:rPr>
                  <a:t> 7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xảy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mặt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tung </a:t>
                </a:r>
                <a:r>
                  <a:rPr lang="en-US" sz="3200" dirty="0" err="1">
                    <a:latin typeface="Cambria" panose="02040503050406030204" pitchFamily="18" charset="0"/>
                    <a:ea typeface="Cambria" panose="02040503050406030204" pitchFamily="18" charset="0"/>
                  </a:rPr>
                  <a:t>đồng</a:t>
                </a:r>
                <a:r>
                  <a:rPr lang="en-US" sz="3200" dirty="0">
                    <a:latin typeface="Cambria" panose="02040503050406030204" pitchFamily="18" charset="0"/>
                    <a:ea typeface="Cambria" panose="02040503050406030204" pitchFamily="18" charset="0"/>
                  </a:rPr>
                  <a:t> xu 20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ta </a:t>
                </a:r>
                <a:r>
                  <a:rPr lang="en-US" sz="3200" dirty="0" err="1">
                    <a:latin typeface="Cambria" panose="02040503050406030204" pitchFamily="18" charset="0"/>
                    <a:ea typeface="Cambria" panose="02040503050406030204" pitchFamily="18" charset="0"/>
                  </a:rPr>
                  <a:t>sử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dụng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14:m>
                  <m:oMath xmlns:m="http://schemas.openxmlformats.org/officeDocument/2006/math">
                    <m:f>
                      <m:fPr>
                        <m:ctrlPr>
                          <a:rPr lang="en-US" sz="3200" i="1" smtClean="0">
                            <a:latin typeface="Cambria Math"/>
                            <a:ea typeface="Cambria" panose="02040503050406030204" pitchFamily="18" charset="0"/>
                          </a:rPr>
                        </m:ctrlPr>
                      </m:fPr>
                      <m:num>
                        <m:r>
                          <a:rPr lang="en-US" sz="3200" b="0" i="1" smtClean="0">
                            <a:latin typeface="Cambria Math" panose="02040503050406030204" pitchFamily="18" charset="0"/>
                            <a:ea typeface="Cambria" panose="02040503050406030204" pitchFamily="18" charset="0"/>
                          </a:rPr>
                          <m:t>7</m:t>
                        </m:r>
                      </m:num>
                      <m:den>
                        <m:r>
                          <a:rPr lang="en-US" sz="3200" b="0" i="1" smtClean="0">
                            <a:latin typeface="Cambria Math" panose="02040503050406030204" pitchFamily="18" charset="0"/>
                            <a:ea typeface="Cambria" panose="02040503050406030204" pitchFamily="18" charset="0"/>
                          </a:rPr>
                          <m:t>20</m:t>
                        </m:r>
                      </m:den>
                    </m:f>
                  </m:oMath>
                </a14:m>
                <a:endParaRPr lang="vi-VN" sz="3200" dirty="0">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92D4AB65-B08E-1571-5C10-AE35CE8A5E8C}"/>
                  </a:ext>
                </a:extLst>
              </p:cNvPr>
              <p:cNvSpPr txBox="1">
                <a:spLocks noRot="1" noChangeAspect="1" noMove="1" noResize="1" noEditPoints="1" noAdjustHandles="1" noChangeArrowheads="1" noChangeShapeType="1" noTextEdit="1"/>
              </p:cNvSpPr>
              <p:nvPr/>
            </p:nvSpPr>
            <p:spPr>
              <a:xfrm>
                <a:off x="823784" y="5202194"/>
                <a:ext cx="11368216" cy="1324786"/>
              </a:xfrm>
              <a:prstGeom prst="rect">
                <a:avLst/>
              </a:prstGeom>
              <a:blipFill>
                <a:blip r:embed="rId3"/>
                <a:stretch>
                  <a:fillRect l="-1340" t="-5963" r="-1394" b="-1835"/>
                </a:stretch>
              </a:blipFill>
            </p:spPr>
            <p:txBody>
              <a:bodyPr/>
              <a:lstStyle/>
              <a:p>
                <a:r>
                  <a:rPr lang="en-US">
                    <a:noFill/>
                  </a:rPr>
                  <a:t> </a:t>
                </a:r>
              </a:p>
            </p:txBody>
          </p:sp>
        </mc:Fallback>
      </mc:AlternateContent>
    </p:spTree>
    <p:extLst>
      <p:ext uri="{BB962C8B-B14F-4D97-AF65-F5344CB8AC3E}">
        <p14:creationId xmlns:p14="http://schemas.microsoft.com/office/powerpoint/2010/main" val="2758269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a:solidFill>
                  <a:srgbClr val="7030A0"/>
                </a:solidFill>
                <a:ea typeface="Calibri" panose="020F0502020204030204" pitchFamily="34" charset="0"/>
              </a:rPr>
              <a:t>Rô bốt từng làm trọng tài trong bao nhiêu trận bóng đá của lớp?</a:t>
            </a:r>
            <a:endParaRPr kumimoji="0" lang="en-US" sz="4400" b="1" i="0" u="none" strike="noStrike" kern="1200" cap="none" spc="0" normalizeH="0" baseline="0" noProof="0" dirty="0">
              <a:ln>
                <a:noFill/>
              </a:ln>
              <a:solidFill>
                <a:srgbClr val="7030A0"/>
              </a:solidFill>
              <a:effectLst/>
              <a:uLnTx/>
              <a:uFillTx/>
              <a:latin typeface="Calibri" panose="020F0502020204030204"/>
            </a:endParaRPr>
          </a:p>
        </p:txBody>
      </p:sp>
      <p:sp>
        <p:nvSpPr>
          <p:cNvPr id="8" name="Speech Bubble: Rectangle with Corners Rounded 7">
            <a:extLst>
              <a:ext uri="{FF2B5EF4-FFF2-40B4-BE49-F238E27FC236}">
                <a16:creationId xmlns="" xmlns:a16="http://schemas.microsoft.com/office/drawing/2014/main" id="{119F06E7-2AFF-4519-1D7C-DD2DFE1DA558}"/>
              </a:ext>
            </a:extLst>
          </p:cNvPr>
          <p:cNvSpPr/>
          <p:nvPr/>
        </p:nvSpPr>
        <p:spPr>
          <a:xfrm>
            <a:off x="3132083" y="3391787"/>
            <a:ext cx="8638159" cy="2597774"/>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Rô-bốt</a:t>
            </a:r>
            <a:r>
              <a:rPr lang="en-US" sz="4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làm trọng tài 20 trận bóng đá của lớp.</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9720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 xmlns:a16="http://schemas.microsoft.com/office/drawing/2014/main" id="{DD3658AE-FE15-4D89-8D64-A0F6FAB36657}"/>
              </a:ext>
            </a:extLst>
          </p:cNvPr>
          <p:cNvSpPr/>
          <p:nvPr/>
        </p:nvSpPr>
        <p:spPr>
          <a:xfrm>
            <a:off x="128649" y="164892"/>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 xmlns:a16="http://schemas.microsoft.com/office/drawing/2014/main" id="{42E6BBD3-948D-E603-1EA3-C4A6A396E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04950" y="1011235"/>
            <a:ext cx="6035950" cy="6035950"/>
          </a:xfrm>
          <a:prstGeom prst="rect">
            <a:avLst/>
          </a:prstGeom>
        </p:spPr>
      </p:pic>
      <p:sp>
        <p:nvSpPr>
          <p:cNvPr id="6" name="Speech Bubble: Rectangle with Corners Rounded 5">
            <a:extLst>
              <a:ext uri="{FF2B5EF4-FFF2-40B4-BE49-F238E27FC236}">
                <a16:creationId xmlns="" xmlns:a16="http://schemas.microsoft.com/office/drawing/2014/main" id="{752987AD-8354-9C42-1D30-F9FEF9259C71}"/>
              </a:ext>
            </a:extLst>
          </p:cNvPr>
          <p:cNvSpPr/>
          <p:nvPr/>
        </p:nvSpPr>
        <p:spPr>
          <a:xfrm>
            <a:off x="3339141" y="552450"/>
            <a:ext cx="8165287"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7030A0"/>
                </a:solidFill>
                <a:latin typeface="Calibri" panose="020F0502020204030204"/>
                <a:ea typeface="Calibri" panose="020F0502020204030204" pitchFamily="34" charset="0"/>
              </a:rPr>
              <a:t>Để xác định đội nào giao bóng trước rô bốt đã làm gì?</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Speech Bubble: Rectangle with Corners Rounded 7">
            <a:extLst>
              <a:ext uri="{FF2B5EF4-FFF2-40B4-BE49-F238E27FC236}">
                <a16:creationId xmlns="" xmlns:a16="http://schemas.microsoft.com/office/drawing/2014/main" id="{119F06E7-2AFF-4519-1D7C-DD2DFE1DA558}"/>
              </a:ext>
            </a:extLst>
          </p:cNvPr>
          <p:cNvSpPr/>
          <p:nvPr/>
        </p:nvSpPr>
        <p:spPr>
          <a:xfrm>
            <a:off x="3132083" y="3391787"/>
            <a:ext cx="8638159" cy="2341748"/>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en-US" sz="4800" b="1" i="1"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ô-b</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ốt</a:t>
            </a: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4800" b="1" noProof="0" dirty="0">
                <a:solidFill>
                  <a:srgbClr val="FF0000"/>
                </a:solidFill>
                <a:latin typeface="Calibri" panose="020F0502020204030204" pitchFamily="34" charset="0"/>
                <a:ea typeface="Calibri" panose="020F0502020204030204" pitchFamily="34" charset="0"/>
                <a:cs typeface="Calibri" panose="020F0502020204030204" pitchFamily="34" charset="0"/>
              </a:rPr>
              <a:t>t</a:t>
            </a:r>
            <a:r>
              <a:rPr lang="vi-VN" sz="4800" b="1" dirty="0">
                <a:solidFill>
                  <a:srgbClr val="FF0000"/>
                </a:solidFill>
                <a:latin typeface="Calibri" panose="020F0502020204030204" pitchFamily="34" charset="0"/>
                <a:ea typeface="Calibri" panose="020F0502020204030204" pitchFamily="34" charset="0"/>
                <a:cs typeface="Calibri" panose="020F0502020204030204" pitchFamily="34" charset="0"/>
              </a:rPr>
              <a:t>ung đồng xu để xác định đội giao bóng trước.</a:t>
            </a:r>
            <a:endParaRPr kumimoji="0" lang="en-US" sz="48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1668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354B254-CB58-480D-B068-B0557B8B58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Rounded Corners 2">
            <a:extLst>
              <a:ext uri="{FF2B5EF4-FFF2-40B4-BE49-F238E27FC236}">
                <a16:creationId xmlns="" xmlns:a16="http://schemas.microsoft.com/office/drawing/2014/main" id="{DD3658AE-FE15-4D89-8D64-A0F6FAB36657}"/>
              </a:ext>
            </a:extLst>
          </p:cNvPr>
          <p:cNvSpPr/>
          <p:nvPr/>
        </p:nvSpPr>
        <p:spPr>
          <a:xfrm>
            <a:off x="275405" y="183630"/>
            <a:ext cx="11825845" cy="6490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Speech Bubble: Rectangle with Corners Rounded 5">
            <a:extLst>
              <a:ext uri="{FF2B5EF4-FFF2-40B4-BE49-F238E27FC236}">
                <a16:creationId xmlns="" xmlns:a16="http://schemas.microsoft.com/office/drawing/2014/main" id="{752987AD-8354-9C42-1D30-F9FEF9259C71}"/>
              </a:ext>
            </a:extLst>
          </p:cNvPr>
          <p:cNvSpPr/>
          <p:nvPr/>
        </p:nvSpPr>
        <p:spPr>
          <a:xfrm>
            <a:off x="3090786" y="270227"/>
            <a:ext cx="7880794" cy="202451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7030A0"/>
                </a:solidFill>
                <a:latin typeface="Calibri" panose="020F0502020204030204"/>
                <a:ea typeface="Calibri" panose="020F0502020204030204" pitchFamily="34" charset="0"/>
              </a:rPr>
              <a:t>Khi rô bốt tung 20 lần đồng xu thì nhận được mặt hình là bao nhiêu lần?</a:t>
            </a:r>
            <a:endPar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 xmlns:a16="http://schemas.microsoft.com/office/drawing/2014/main" id="{119F06E7-2AFF-4519-1D7C-DD2DFE1DA558}"/>
                  </a:ext>
                </a:extLst>
              </p:cNvPr>
              <p:cNvSpPr/>
              <p:nvPr/>
            </p:nvSpPr>
            <p:spPr>
              <a:xfrm>
                <a:off x="2166368" y="2578986"/>
                <a:ext cx="9059917" cy="3940347"/>
              </a:xfrm>
              <a:prstGeom prst="wedgeRoundRectCallout">
                <a:avLst>
                  <a:gd name="adj1" fmla="val -49174"/>
                  <a:gd name="adj2" fmla="val 25445"/>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7 </a:t>
                </a:r>
                <a:r>
                  <a:rPr lang="en-US" sz="60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lần</a:t>
                </a:r>
                <a:endParaRPr lang="en-US" sz="6000" b="1" dirty="0" smtClean="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ctr"/>
                <a:r>
                  <a:rPr lang="en-US" sz="6000" dirty="0" err="1">
                    <a:solidFill>
                      <a:srgbClr val="FF0000"/>
                    </a:solidFill>
                    <a:latin typeface="Cambria" panose="02040503050406030204" pitchFamily="18" charset="0"/>
                    <a:ea typeface="Cambria" panose="02040503050406030204" pitchFamily="18" charset="0"/>
                  </a:rPr>
                  <a:t>T</a:t>
                </a:r>
                <a:r>
                  <a:rPr lang="en-US" sz="6000" dirty="0" err="1" smtClean="0">
                    <a:solidFill>
                      <a:srgbClr val="FF0000"/>
                    </a:solidFill>
                    <a:latin typeface="Cambria" panose="02040503050406030204" pitchFamily="18" charset="0"/>
                    <a:ea typeface="Cambria" panose="02040503050406030204" pitchFamily="18" charset="0"/>
                  </a:rPr>
                  <a:t>ỉ</a:t>
                </a:r>
                <a:r>
                  <a:rPr lang="en-US" sz="6000" dirty="0" smtClean="0">
                    <a:solidFill>
                      <a:srgbClr val="FF0000"/>
                    </a:solidFill>
                    <a:latin typeface="Cambria" panose="02040503050406030204" pitchFamily="18" charset="0"/>
                    <a:ea typeface="Cambria" panose="02040503050406030204" pitchFamily="18" charset="0"/>
                  </a:rPr>
                  <a:t> </a:t>
                </a:r>
                <a:r>
                  <a:rPr lang="en-US" sz="6000" dirty="0" err="1">
                    <a:solidFill>
                      <a:srgbClr val="FF0000"/>
                    </a:solidFill>
                    <a:latin typeface="Cambria" panose="02040503050406030204" pitchFamily="18" charset="0"/>
                    <a:ea typeface="Cambria" panose="02040503050406030204" pitchFamily="18" charset="0"/>
                  </a:rPr>
                  <a:t>số</a:t>
                </a:r>
                <a:r>
                  <a:rPr lang="en-US" sz="6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6000" i="1">
                            <a:solidFill>
                              <a:srgbClr val="FF0000"/>
                            </a:solidFill>
                            <a:latin typeface="Cambria Math"/>
                            <a:ea typeface="Cambria" panose="02040503050406030204" pitchFamily="18" charset="0"/>
                          </a:rPr>
                        </m:ctrlPr>
                      </m:fPr>
                      <m:num>
                        <m:r>
                          <a:rPr lang="en-US" sz="6000" i="1">
                            <a:solidFill>
                              <a:srgbClr val="FF0000"/>
                            </a:solidFill>
                            <a:latin typeface="Cambria Math" panose="02040503050406030204" pitchFamily="18" charset="0"/>
                            <a:ea typeface="Cambria" panose="02040503050406030204" pitchFamily="18" charset="0"/>
                          </a:rPr>
                          <m:t>7</m:t>
                        </m:r>
                      </m:num>
                      <m:den>
                        <m:r>
                          <a:rPr lang="en-US" sz="6000" i="1">
                            <a:solidFill>
                              <a:srgbClr val="FF0000"/>
                            </a:solidFill>
                            <a:latin typeface="Cambria Math" panose="02040503050406030204" pitchFamily="18" charset="0"/>
                            <a:ea typeface="Cambria" panose="02040503050406030204" pitchFamily="18" charset="0"/>
                          </a:rPr>
                          <m:t>20</m:t>
                        </m:r>
                      </m:den>
                    </m:f>
                    <m:r>
                      <a:rPr lang="en-US" sz="6000" b="1" i="0" smtClean="0">
                        <a:solidFill>
                          <a:srgbClr val="FF0000"/>
                        </a:solidFill>
                        <a:latin typeface="Cambria Math"/>
                        <a:ea typeface="Cambria" panose="02040503050406030204" pitchFamily="18" charset="0"/>
                      </a:rPr>
                      <m:t> </m:t>
                    </m:r>
                  </m:oMath>
                </a14:m>
                <a:r>
                  <a:rPr kumimoji="0" lang="en-US" sz="6000" i="0" u="none" strike="noStrike" kern="1200" cap="none" spc="0" normalizeH="0" baseline="0" noProof="0" dirty="0" err="1" smtClean="0">
                    <a:ln>
                      <a:noFill/>
                    </a:ln>
                    <a:solidFill>
                      <a:srgbClr val="FF0000"/>
                    </a:solidFill>
                    <a:effectLst/>
                    <a:uLnTx/>
                    <a:uFillTx/>
                    <a:latin typeface="Calibri" panose="020F0502020204030204" pitchFamily="34" charset="0"/>
                    <a:cs typeface="Calibri" panose="020F0502020204030204" pitchFamily="34" charset="0"/>
                  </a:rPr>
                  <a:t>là</a:t>
                </a:r>
                <a:r>
                  <a:rPr kumimoji="0" lang="en-US" sz="60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tỉ</a:t>
                </a:r>
                <a:r>
                  <a:rPr kumimoji="0" lang="en-US" sz="6000"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số</a:t>
                </a:r>
                <a:r>
                  <a:rPr kumimoji="0" lang="en-US" sz="6000"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của</a:t>
                </a:r>
                <a:r>
                  <a:rPr kumimoji="0" lang="en-US" sz="6000"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số</a:t>
                </a:r>
                <a:r>
                  <a:rPr kumimoji="0" lang="en-US" sz="6000"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lần</a:t>
                </a:r>
                <a:r>
                  <a:rPr kumimoji="0" lang="en-US" sz="6000"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a:t>
                </a:r>
                <a:r>
                  <a:rPr kumimoji="0" lang="en-US" sz="6000" i="0" u="none" strike="noStrike" kern="1200" cap="none" spc="0" normalizeH="0" noProof="0" dirty="0" err="1" smtClean="0">
                    <a:ln>
                      <a:noFill/>
                    </a:ln>
                    <a:solidFill>
                      <a:srgbClr val="FF0000"/>
                    </a:solidFill>
                    <a:effectLst/>
                    <a:uLnTx/>
                    <a:uFillTx/>
                    <a:latin typeface="Calibri" panose="020F0502020204030204" pitchFamily="34" charset="0"/>
                    <a:cs typeface="Calibri" panose="020F0502020204030204" pitchFamily="34" charset="0"/>
                  </a:rPr>
                  <a:t>lặp</a:t>
                </a:r>
                <a:r>
                  <a:rPr lang="en-US" sz="6000" dirty="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lại</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một</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sự</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kiện</a:t>
                </a:r>
                <a:r>
                  <a:rPr lang="en-US" sz="6000" dirty="0" smtClean="0">
                    <a:solidFill>
                      <a:srgbClr val="FF0000"/>
                    </a:solidFill>
                    <a:latin typeface="Calibri" panose="020F0502020204030204" pitchFamily="34" charset="0"/>
                    <a:cs typeface="Calibri" panose="020F0502020204030204" pitchFamily="34" charset="0"/>
                  </a:rPr>
                  <a:t> so </a:t>
                </a:r>
                <a:r>
                  <a:rPr lang="en-US" sz="6000" dirty="0" err="1" smtClean="0">
                    <a:solidFill>
                      <a:srgbClr val="FF0000"/>
                    </a:solidFill>
                    <a:latin typeface="Calibri" panose="020F0502020204030204" pitchFamily="34" charset="0"/>
                    <a:cs typeface="Calibri" panose="020F0502020204030204" pitchFamily="34" charset="0"/>
                  </a:rPr>
                  <a:t>với</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tổng</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số</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lần</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thực</a:t>
                </a:r>
                <a:r>
                  <a:rPr lang="en-US" sz="6000" dirty="0" smtClean="0">
                    <a:solidFill>
                      <a:srgbClr val="FF0000"/>
                    </a:solidFill>
                    <a:latin typeface="Calibri" panose="020F0502020204030204" pitchFamily="34" charset="0"/>
                    <a:cs typeface="Calibri" panose="020F0502020204030204" pitchFamily="34" charset="0"/>
                  </a:rPr>
                  <a:t> </a:t>
                </a:r>
                <a:r>
                  <a:rPr lang="en-US" sz="6000" dirty="0" err="1" smtClean="0">
                    <a:solidFill>
                      <a:srgbClr val="FF0000"/>
                    </a:solidFill>
                    <a:latin typeface="Calibri" panose="020F0502020204030204" pitchFamily="34" charset="0"/>
                    <a:cs typeface="Calibri" panose="020F0502020204030204" pitchFamily="34" charset="0"/>
                  </a:rPr>
                  <a:t>hiện</a:t>
                </a:r>
                <a:r>
                  <a:rPr lang="en-US" sz="6000" dirty="0" smtClean="0">
                    <a:solidFill>
                      <a:srgbClr val="FF0000"/>
                    </a:solidFill>
                    <a:latin typeface="Calibri" panose="020F0502020204030204" pitchFamily="34" charset="0"/>
                    <a:cs typeface="Calibri" panose="020F0502020204030204" pitchFamily="34" charset="0"/>
                  </a:rPr>
                  <a:t>.</a:t>
                </a:r>
                <a:endParaRPr kumimoji="0" lang="en-US" sz="60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mc:Choice>
        <mc:Fallback xmlns="">
          <p:sp>
            <p:nvSpPr>
              <p:cNvPr id="8" name="Speech Bubble: Rectangle with Corners Rounded 7">
                <a:extLst>
                  <a:ext uri="{FF2B5EF4-FFF2-40B4-BE49-F238E27FC236}">
                    <a16:creationId xmlns:a16="http://schemas.microsoft.com/office/drawing/2014/main" xmlns="" xmlns:a14="http://schemas.microsoft.com/office/drawing/2010/main" id="{119F06E7-2AFF-4519-1D7C-DD2DFE1DA558}"/>
                  </a:ext>
                </a:extLst>
              </p:cNvPr>
              <p:cNvSpPr>
                <a:spLocks noRot="1" noChangeAspect="1" noMove="1" noResize="1" noEditPoints="1" noAdjustHandles="1" noChangeArrowheads="1" noChangeShapeType="1" noTextEdit="1"/>
              </p:cNvSpPr>
              <p:nvPr/>
            </p:nvSpPr>
            <p:spPr>
              <a:xfrm>
                <a:off x="2166368" y="2578986"/>
                <a:ext cx="9059917" cy="3940347"/>
              </a:xfrm>
              <a:prstGeom prst="wedgeRoundRectCallout">
                <a:avLst>
                  <a:gd name="adj1" fmla="val -49174"/>
                  <a:gd name="adj2" fmla="val 25445"/>
                  <a:gd name="adj3" fmla="val 16667"/>
                </a:avLst>
              </a:prstGeom>
              <a:blipFill rotWithShape="1">
                <a:blip r:embed="rId3"/>
                <a:stretch>
                  <a:fillRect t="-6790" b="-12809"/>
                </a:stretch>
              </a:blipFill>
              <a:ln>
                <a:solidFill>
                  <a:srgbClr val="002060"/>
                </a:solidFill>
              </a:ln>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42E6BBD3-948D-E603-1EA3-C4A6A396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50747" y="638421"/>
            <a:ext cx="6035950" cy="6035950"/>
          </a:xfrm>
          <a:prstGeom prst="rect">
            <a:avLst/>
          </a:prstGeom>
        </p:spPr>
      </p:pic>
    </p:spTree>
    <p:extLst>
      <p:ext uri="{BB962C8B-B14F-4D97-AF65-F5344CB8AC3E}">
        <p14:creationId xmlns:p14="http://schemas.microsoft.com/office/powerpoint/2010/main" val="1561897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2805</TotalTime>
  <Words>923</Words>
  <Application>Microsoft Office PowerPoint</Application>
  <PresentationFormat>Custom</PresentationFormat>
  <Paragraphs>86</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cp:lastModifiedBy>
  <cp:revision>50</cp:revision>
  <dcterms:created xsi:type="dcterms:W3CDTF">2022-12-22T20:22:00Z</dcterms:created>
  <dcterms:modified xsi:type="dcterms:W3CDTF">2025-04-09T06:49:38Z</dcterms:modified>
  <cp:category>9Slide.vn</cp:category>
</cp:coreProperties>
</file>