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9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0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1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2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3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6" r:id="rId3"/>
    <p:sldMasterId id="2147483708" r:id="rId4"/>
    <p:sldMasterId id="2147483714" r:id="rId5"/>
    <p:sldMasterId id="2147483726" r:id="rId6"/>
    <p:sldMasterId id="2147483740" r:id="rId7"/>
    <p:sldMasterId id="2147483752" r:id="rId8"/>
    <p:sldMasterId id="2147483764" r:id="rId9"/>
    <p:sldMasterId id="2147483776" r:id="rId10"/>
    <p:sldMasterId id="2147483788" r:id="rId11"/>
    <p:sldMasterId id="2147483800" r:id="rId12"/>
    <p:sldMasterId id="2147483812" r:id="rId13"/>
    <p:sldMasterId id="2147483824" r:id="rId14"/>
  </p:sldMasterIdLst>
  <p:notesMasterIdLst>
    <p:notesMasterId r:id="rId30"/>
  </p:notesMasterIdLst>
  <p:sldIdLst>
    <p:sldId id="278" r:id="rId15"/>
    <p:sldId id="276" r:id="rId16"/>
    <p:sldId id="279" r:id="rId17"/>
    <p:sldId id="280" r:id="rId18"/>
    <p:sldId id="286" r:id="rId19"/>
    <p:sldId id="287" r:id="rId20"/>
    <p:sldId id="289" r:id="rId21"/>
    <p:sldId id="288" r:id="rId22"/>
    <p:sldId id="290" r:id="rId23"/>
    <p:sldId id="294" r:id="rId24"/>
    <p:sldId id="291" r:id="rId25"/>
    <p:sldId id="292" r:id="rId26"/>
    <p:sldId id="293" r:id="rId27"/>
    <p:sldId id="284" r:id="rId28"/>
    <p:sldId id="271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224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E7269F-B016-48E3-B821-CE66C0D164E6}" type="datetimeFigureOut">
              <a:rPr lang="en-US" smtClean="0"/>
              <a:t>07/04/2025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E707FE-C980-405B-B031-AD7AF1DC6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675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pPr/>
              <a:t>4</a:t>
            </a:fld>
            <a:endParaRPr lang="en-US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1684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pPr/>
              <a:t>5</a:t>
            </a:fld>
            <a:endParaRPr lang="en-US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1684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145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/>
              <a:t>07/04/2025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69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/>
              <a:t>07/04/2025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66295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27936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4098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49774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93092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00154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57645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69763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68645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82605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421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/>
              <a:t>07/04/2025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5384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11370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34321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15361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78514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98465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5908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61964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37751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69377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780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51692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42001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56379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48386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82842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4729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39198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43450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94222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11096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626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11658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69754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04623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9495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75759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9329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89303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65595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04257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54947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3430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24733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65436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48444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41067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19852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10501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16491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91761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31861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47446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807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1807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9727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6728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4524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137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/>
              <a:t>07/04/2025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0420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6426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3416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7536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5641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1823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5426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0126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15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0508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64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/>
              <a:t>07/04/2025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135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9957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4644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1017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5347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69"/>
            <a:ext cx="9144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106047"/>
            <a:ext cx="10715436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62" y="644695"/>
            <a:ext cx="1307595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59030"/>
            <a:ext cx="1901121" cy="10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869473"/>
      </p:ext>
    </p:extLst>
  </p:cSld>
  <p:clrMapOvr>
    <a:masterClrMapping/>
  </p:clrMapOvr>
  <p:transition spd="slow" advTm="500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903425"/>
      </p:ext>
    </p:extLst>
  </p:cSld>
  <p:clrMapOvr>
    <a:masterClrMapping/>
  </p:clrMapOvr>
  <p:transition spd="slow" advTm="500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2025/4/7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07530"/>
      </p:ext>
    </p:extLst>
  </p:cSld>
  <p:clrMapOvr>
    <a:masterClrMapping/>
  </p:clrMapOvr>
  <p:transition spd="slow" advTm="500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2025/4/7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781513"/>
      </p:ext>
    </p:extLst>
  </p:cSld>
  <p:clrMapOvr>
    <a:masterClrMapping/>
  </p:clrMapOvr>
  <p:transition spd="slow" advTm="500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1940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694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/>
              <a:t>07/04/2025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1605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2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5435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8277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5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5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3531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8935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4728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9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515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9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1916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8854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9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5" y="365129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0401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5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46"/>
            <a:ext cx="6858000" cy="165576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40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375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/>
              <a:t>07/04/2025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8864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103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90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90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5084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9416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2" y="365128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7" y="1681164"/>
            <a:ext cx="386834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7" y="2505082"/>
            <a:ext cx="386834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4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82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535448" y="6428520"/>
            <a:ext cx="581428" cy="269258"/>
          </a:xfrm>
          <a:prstGeom prst="rect">
            <a:avLst/>
          </a:prstGeom>
        </p:spPr>
        <p:txBody>
          <a:bodyPr wrap="square" lIns="68538" tIns="34267" rIns="68538" bIns="34267">
            <a:spAutoFit/>
          </a:bodyPr>
          <a:lstStyle/>
          <a:p>
            <a:pPr defTabSz="685749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685749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685749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685749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685749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685749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685749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685749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685749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87215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307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6052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1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2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7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3045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1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2" y="987430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7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4567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6285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7" y="365126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52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/>
              <a:t>07/04/2025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4614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6929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1177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1137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3572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6998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966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9577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8252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562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790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/>
              <a:t>07/04/2025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949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3132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1874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1403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7613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1456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7053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8682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13445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1804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083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/>
              <a:t>07/04/2025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0750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8058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8169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8449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99836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1003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6835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0604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5186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02435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866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/>
              <a:t>07/04/2025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98131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0091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49806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5711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4356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3031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04124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19209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79752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33270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164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861BD-C6DA-433C-A61D-19DC049C2415}" type="datetimeFigureOut">
              <a:rPr lang="en-US" smtClean="0"/>
              <a:t>07/04/2025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94ACC-A721-4427-9056-956FCA41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008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95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494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673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861BD-C6DA-433C-A61D-19DC049C2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94ACC-A721-4427-9056-956FCA4109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019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122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861BD-C6DA-433C-A61D-19DC049C2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94ACC-A721-4427-9056-956FCA4109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042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861BD-C6DA-433C-A61D-19DC049C2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94ACC-A721-4427-9056-956FCA4109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686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306" tIns="45652" rIns="91306" bIns="45652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306" tIns="45652" rIns="91306" bIns="45652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306" tIns="45652" rIns="91306" bIns="45652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914198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198"/>
              <a:t>2025/4/7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306" tIns="45652" rIns="91306" bIns="45652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914198"/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306" tIns="45652" rIns="91306" bIns="45652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914198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198"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3097" y="4543119"/>
            <a:ext cx="362090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52" rIns="91306" bIns="45652" rtlCol="0" anchor="ctr"/>
          <a:lstStyle/>
          <a:p>
            <a:pPr algn="ctr" defTabSz="914198"/>
            <a:endParaRPr lang="zh-CN" altLang="en-US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67925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2" r:id="rId3"/>
    <p:sldLayoutId id="2147483713" r:id="rId4"/>
  </p:sldLayoutIdLst>
  <p:transition spd="slow" advTm="5000">
    <p:fade/>
  </p:transition>
  <p:txStyles>
    <p:titleStyle>
      <a:lvl1pPr algn="ctr" defTabSz="914198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821" indent="-342821" algn="l" defTabSz="914198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787" indent="-285687" algn="l" defTabSz="914198" rtl="0" eaLnBrk="1" latinLnBrk="0" hangingPunct="1">
        <a:spcBef>
          <a:spcPct val="20000"/>
        </a:spcBef>
        <a:buFont typeface="Arial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2744" indent="-228546" algn="l" defTabSz="914198" rtl="0" eaLnBrk="1" latinLnBrk="0" hangingPunct="1">
        <a:spcBef>
          <a:spcPct val="20000"/>
        </a:spcBef>
        <a:buFont typeface="Arial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599840" indent="-228546" algn="l" defTabSz="914198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6940" indent="-228546" algn="l" defTabSz="914198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033" indent="-228546" algn="l" defTabSz="9141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4" indent="-228546" algn="l" defTabSz="9141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31" indent="-228546" algn="l" defTabSz="9141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7" indent="-228546" algn="l" defTabSz="9141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8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1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800"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3239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1" y="365128"/>
            <a:ext cx="7886700" cy="1325563"/>
          </a:xfrm>
          <a:prstGeom prst="rect">
            <a:avLst/>
          </a:prstGeom>
        </p:spPr>
        <p:txBody>
          <a:bodyPr vert="horz" lIns="68535" tIns="34267" rIns="68535" bIns="34267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9"/>
          </a:xfrm>
          <a:prstGeom prst="rect">
            <a:avLst/>
          </a:prstGeom>
        </p:spPr>
        <p:txBody>
          <a:bodyPr vert="horz" lIns="68535" tIns="34267" rIns="68535" bIns="34267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vert="horz" lIns="68535" tIns="34267" rIns="68535" bIns="34267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fld id="{4C4388EF-52D1-4258-9BE5-BCD010C7D4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49"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68535" tIns="34267" rIns="68535" bIns="34267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68535" tIns="34267" rIns="68535" bIns="34267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fld id="{3D3EE65E-57D2-4566-898C-4F2076833F8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4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558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</p:sldLayoutIdLst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800"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735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01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598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8.jp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3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1">
            <a:extLst>
              <a:ext uri="{FF2B5EF4-FFF2-40B4-BE49-F238E27FC236}">
                <a16:creationId xmlns:a16="http://schemas.microsoft.com/office/drawing/2014/main" id="{4E7DFA10-70C6-4944-BB45-3A5BA07D6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4" y="152401"/>
            <a:ext cx="8915399" cy="6705947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2"/>
            <a:ext cx="2743200" cy="2238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338" y="3657602"/>
            <a:ext cx="3429000" cy="2763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47903" y="1676400"/>
            <a:ext cx="4572000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TIẾNG VIỆT</a:t>
            </a:r>
          </a:p>
        </p:txBody>
      </p:sp>
      <p:sp>
        <p:nvSpPr>
          <p:cNvPr id="8" name="WordArt 6"/>
          <p:cNvSpPr>
            <a:spLocks noChangeArrowheads="1" noChangeShapeType="1" noTextEdit="1"/>
          </p:cNvSpPr>
          <p:nvPr/>
        </p:nvSpPr>
        <p:spPr bwMode="auto">
          <a:xfrm>
            <a:off x="536597" y="762000"/>
            <a:ext cx="7152482" cy="914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32" tIns="45716" rIns="91432" bIns="45716" fromWordArt="1">
            <a:prstTxWarp prst="textCanUp">
              <a:avLst>
                <a:gd name="adj" fmla="val 8571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B050"/>
                </a:solidFill>
                <a:latin typeface="Times New Roman" panose="02020603050405020304"/>
                <a:cs typeface="Times New Roman" panose="02020603050405020304"/>
                <a:sym typeface="Arial"/>
              </a:rPr>
              <a:t>Chào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B050"/>
                </a:solidFill>
                <a:latin typeface="Times New Roman" panose="02020603050405020304"/>
                <a:cs typeface="Times New Roman" panose="02020603050405020304"/>
                <a:sym typeface="Arial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B050"/>
                </a:solidFill>
                <a:latin typeface="Times New Roman" panose="02020603050405020304"/>
                <a:cs typeface="Times New Roman" panose="02020603050405020304"/>
                <a:sym typeface="Arial"/>
              </a:rPr>
              <a:t>các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B050"/>
                </a:solidFill>
                <a:latin typeface="Times New Roman" panose="02020603050405020304"/>
                <a:cs typeface="Times New Roman" panose="02020603050405020304"/>
                <a:sym typeface="Arial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B050"/>
                </a:solidFill>
                <a:latin typeface="Times New Roman" panose="02020603050405020304"/>
                <a:cs typeface="Times New Roman" panose="02020603050405020304"/>
                <a:sym typeface="Arial"/>
              </a:rPr>
              <a:t>em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B050"/>
                </a:solidFill>
                <a:latin typeface="Times New Roman" panose="02020603050405020304"/>
                <a:cs typeface="Times New Roman" panose="02020603050405020304"/>
                <a:sym typeface="Arial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B050"/>
                </a:solidFill>
                <a:latin typeface="Times New Roman" panose="02020603050405020304"/>
                <a:cs typeface="Times New Roman" panose="02020603050405020304"/>
                <a:sym typeface="Arial"/>
              </a:rPr>
              <a:t>đến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B050"/>
                </a:solidFill>
                <a:latin typeface="Times New Roman" panose="02020603050405020304"/>
                <a:cs typeface="Times New Roman" panose="02020603050405020304"/>
                <a:sym typeface="Arial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B050"/>
                </a:solidFill>
                <a:latin typeface="Times New Roman" panose="02020603050405020304"/>
                <a:cs typeface="Times New Roman" panose="02020603050405020304"/>
                <a:sym typeface="Arial"/>
              </a:rPr>
              <a:t>với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B050"/>
                </a:solidFill>
                <a:latin typeface="Times New Roman" panose="02020603050405020304"/>
                <a:cs typeface="Times New Roman" panose="02020603050405020304"/>
                <a:sym typeface="Arial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B050"/>
                </a:solidFill>
                <a:latin typeface="Times New Roman" panose="02020603050405020304"/>
                <a:cs typeface="Times New Roman" panose="02020603050405020304"/>
                <a:sym typeface="Arial"/>
              </a:rPr>
              <a:t>tiết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B050"/>
                </a:solidFill>
                <a:latin typeface="Times New Roman" panose="02020603050405020304"/>
                <a:cs typeface="Times New Roman" panose="02020603050405020304"/>
                <a:sym typeface="Arial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B050"/>
                </a:solidFill>
                <a:latin typeface="Times New Roman" panose="02020603050405020304"/>
                <a:cs typeface="Times New Roman" panose="02020603050405020304"/>
                <a:sym typeface="Arial"/>
              </a:rPr>
              <a:t>học</a:t>
            </a:r>
            <a:endParaRPr lang="en-US" sz="2800" b="1" kern="10" dirty="0">
              <a:ln w="9525">
                <a:noFill/>
                <a:round/>
              </a:ln>
              <a:solidFill>
                <a:srgbClr val="00B050"/>
              </a:solidFill>
              <a:latin typeface="Times New Roman" panose="02020603050405020304"/>
              <a:cs typeface="Times New Roman" panose="02020603050405020304"/>
              <a:sym typeface="Arial"/>
            </a:endParaRPr>
          </a:p>
        </p:txBody>
      </p:sp>
      <p:pic>
        <p:nvPicPr>
          <p:cNvPr id="10" name="Picture 4" descr="Bauernbar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0426" y="3886200"/>
            <a:ext cx="4315990" cy="190500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219200" y="2692063"/>
            <a:ext cx="6326562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Ôn</a:t>
            </a:r>
            <a:r>
              <a:rPr lang="en-US" sz="60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tập</a:t>
            </a:r>
            <a:r>
              <a:rPr lang="en-US" sz="60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( </a:t>
            </a:r>
            <a:r>
              <a:rPr lang="en-US" sz="6000" b="1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Trang</a:t>
            </a:r>
            <a:r>
              <a:rPr lang="en-US" sz="60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122)</a:t>
            </a:r>
          </a:p>
        </p:txBody>
      </p:sp>
    </p:spTree>
    <p:extLst>
      <p:ext uri="{BB962C8B-B14F-4D97-AF65-F5344CB8AC3E}">
        <p14:creationId xmlns:p14="http://schemas.microsoft.com/office/powerpoint/2010/main" val="292266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1">
            <a:extLst>
              <a:ext uri="{FF2B5EF4-FFF2-40B4-BE49-F238E27FC236}">
                <a16:creationId xmlns:a16="http://schemas.microsoft.com/office/drawing/2014/main" id="{4E7DFA10-70C6-4944-BB45-3A5BA07D6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" y="152401"/>
            <a:ext cx="8915399" cy="6705947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2"/>
            <a:ext cx="2743200" cy="2238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41" y="4038603"/>
            <a:ext cx="2901665" cy="251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66706" y="2635984"/>
            <a:ext cx="8382000" cy="16312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KHỞI ĐỘNG</a:t>
            </a:r>
          </a:p>
        </p:txBody>
      </p:sp>
      <p:sp>
        <p:nvSpPr>
          <p:cNvPr id="10" name="矩形 18">
            <a:extLst>
              <a:ext uri="{FF2B5EF4-FFF2-40B4-BE49-F238E27FC236}">
                <a16:creationId xmlns:a16="http://schemas.microsoft.com/office/drawing/2014/main" id="{1FAF570B-F619-4A69-AE6D-945E148F86B5}"/>
              </a:ext>
            </a:extLst>
          </p:cNvPr>
          <p:cNvSpPr/>
          <p:nvPr/>
        </p:nvSpPr>
        <p:spPr>
          <a:xfrm>
            <a:off x="2133600" y="1295400"/>
            <a:ext cx="3865562" cy="110799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altLang="zh-CN" sz="7200" b="1" noProof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(Tiết 2)</a:t>
            </a:r>
            <a:endParaRPr lang="zh-CN" altLang="en-US" sz="7200" b="1" noProof="1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73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38524" y="838694"/>
            <a:ext cx="457200" cy="38099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.VnArial Narrow" pitchFamily="34" charset="0"/>
              </a:rPr>
              <a:t>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838200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71599"/>
            <a:ext cx="9067800" cy="3657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5029201"/>
            <a:ext cx="90678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VD1: </a:t>
            </a:r>
            <a:r>
              <a:rPr lang="vi-VN" sz="1400" dirty="0"/>
              <a:t>Em rất thích </a:t>
            </a:r>
            <a:r>
              <a:rPr lang="vi-VN" sz="1400" dirty="0">
                <a:solidFill>
                  <a:srgbClr val="FF0000"/>
                </a:solidFill>
              </a:rPr>
              <a:t>dòng s</a:t>
            </a:r>
            <a:r>
              <a:rPr lang="en-US" sz="1400" dirty="0" err="1">
                <a:solidFill>
                  <a:srgbClr val="FF0000"/>
                </a:solidFill>
              </a:rPr>
              <a:t>uối</a:t>
            </a:r>
            <a:r>
              <a:rPr lang="vi-VN" sz="1400" dirty="0"/>
              <a:t>. Vì </a:t>
            </a:r>
            <a:r>
              <a:rPr lang="en-US" sz="1400" dirty="0" err="1"/>
              <a:t>dòng</a:t>
            </a:r>
            <a:r>
              <a:rPr lang="en-US" sz="1400" dirty="0"/>
              <a:t> </a:t>
            </a:r>
            <a:r>
              <a:rPr lang="en-US" sz="1400" dirty="0" err="1"/>
              <a:t>suối</a:t>
            </a:r>
            <a:r>
              <a:rPr lang="en-US" sz="1400" dirty="0"/>
              <a:t> </a:t>
            </a:r>
            <a:r>
              <a:rPr lang="vi-VN" sz="1400" dirty="0"/>
              <a:t>vừa cung cấp nước cho đồng ruộng, lại là nơi để tắm mát vào những ngày hè.</a:t>
            </a:r>
            <a:endParaRPr lang="en-US" sz="1400" dirty="0"/>
          </a:p>
        </p:txBody>
      </p:sp>
      <p:sp>
        <p:nvSpPr>
          <p:cNvPr id="3" name="Rectangle 2"/>
          <p:cNvSpPr/>
          <p:nvPr/>
        </p:nvSpPr>
        <p:spPr>
          <a:xfrm>
            <a:off x="0" y="5552421"/>
            <a:ext cx="91440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VD2: </a:t>
            </a:r>
            <a:r>
              <a:rPr lang="vi-VN" sz="1400" dirty="0"/>
              <a:t>Em</a:t>
            </a:r>
            <a:r>
              <a:rPr lang="en-US" sz="1400" dirty="0"/>
              <a:t> </a:t>
            </a:r>
            <a:r>
              <a:rPr lang="en-US" sz="1400" dirty="0" err="1"/>
              <a:t>rất</a:t>
            </a:r>
            <a:r>
              <a:rPr lang="en-US" sz="1400" dirty="0"/>
              <a:t> </a:t>
            </a:r>
            <a:r>
              <a:rPr lang="vi-VN" sz="1400" dirty="0"/>
              <a:t> thích những cơn </a:t>
            </a:r>
            <a:r>
              <a:rPr lang="vi-VN" sz="1400" dirty="0">
                <a:solidFill>
                  <a:srgbClr val="FF0000"/>
                </a:solidFill>
              </a:rPr>
              <a:t>mưa</a:t>
            </a:r>
            <a:r>
              <a:rPr lang="vi-VN" sz="1400" dirty="0"/>
              <a:t> rào mùa hè. Vì nó đem đến sự mát mẻ tuyệt vời, và sau khi mưa sẽ còn có </a:t>
            </a:r>
            <a:r>
              <a:rPr lang="vi-VN" sz="1400" dirty="0">
                <a:solidFill>
                  <a:srgbClr val="FF0000"/>
                </a:solidFill>
              </a:rPr>
              <a:t>cầu vồng</a:t>
            </a:r>
            <a:r>
              <a:rPr lang="vi-VN" sz="1400" dirty="0"/>
              <a:t> xuất hiện nữa</a:t>
            </a:r>
            <a:r>
              <a:rPr lang="vi-VN" sz="1600" dirty="0"/>
              <a:t>.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0" y="5"/>
            <a:ext cx="9144000" cy="838689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Thứ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sáu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ngày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14 </a:t>
            </a: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tháng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4 </a:t>
            </a: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năm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2023</a:t>
            </a:r>
          </a:p>
          <a:p>
            <a:pPr algn="ctr" defTabSz="685783">
              <a:defRPr/>
            </a:pPr>
            <a:r>
              <a:rPr lang="en-US" b="1" u="sng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Tiếng</a:t>
            </a:r>
            <a:r>
              <a:rPr lang="en-US" b="1" u="sng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b="1" u="sng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Việt</a:t>
            </a:r>
            <a:endParaRPr lang="en-US" b="1" u="sng" kern="0" dirty="0">
              <a:solidFill>
                <a:prstClr val="black"/>
              </a:solidFill>
              <a:latin typeface="HP001 4 hàng" panose="020B0603050302020204" pitchFamily="34" charset="0"/>
              <a:cs typeface="Arial"/>
              <a:sym typeface="Arial"/>
            </a:endParaRPr>
          </a:p>
          <a:p>
            <a:pPr algn="ctr" defTabSz="685783">
              <a:buClr>
                <a:srgbClr val="000000"/>
              </a:buClr>
              <a:defRPr/>
            </a:pP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Tiết</a:t>
            </a:r>
            <a:r>
              <a:rPr lang="en-US" sz="14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357+358: </a:t>
            </a: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Ôn</a:t>
            </a:r>
            <a:r>
              <a:rPr lang="en-US" sz="14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</a:t>
            </a: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tập</a:t>
            </a:r>
            <a:endParaRPr lang="en-US" sz="1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106419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VD3: </a:t>
            </a:r>
            <a:r>
              <a:rPr lang="vi-VN" sz="1400" dirty="0"/>
              <a:t>Em thích </a:t>
            </a:r>
            <a:r>
              <a:rPr lang="en-US" sz="1400" dirty="0" err="1">
                <a:solidFill>
                  <a:srgbClr val="FF0000"/>
                </a:solidFill>
              </a:rPr>
              <a:t>rừng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err="1">
                <a:solidFill>
                  <a:srgbClr val="FF0000"/>
                </a:solidFill>
              </a:rPr>
              <a:t>cây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vi-VN" sz="1400" dirty="0"/>
              <a:t>. Vì </a:t>
            </a:r>
            <a:r>
              <a:rPr lang="en-US" sz="1400" dirty="0" err="1">
                <a:solidFill>
                  <a:srgbClr val="FF0000"/>
                </a:solidFill>
              </a:rPr>
              <a:t>rừng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err="1">
                <a:solidFill>
                  <a:srgbClr val="FF0000"/>
                </a:solidFill>
              </a:rPr>
              <a:t>cây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vi-VN" sz="1400" dirty="0"/>
              <a:t> đem đến sự mát mẻ tuyệt vời</a:t>
            </a:r>
            <a:r>
              <a:rPr lang="en-US" sz="1400" dirty="0"/>
              <a:t> </a:t>
            </a:r>
            <a:r>
              <a:rPr lang="en-US" sz="1400" dirty="0" err="1"/>
              <a:t>và</a:t>
            </a:r>
            <a:r>
              <a:rPr lang="en-US" sz="1400" dirty="0"/>
              <a:t> </a:t>
            </a:r>
            <a:r>
              <a:rPr lang="en-US" sz="1400" dirty="0" err="1"/>
              <a:t>bầu</a:t>
            </a:r>
            <a:r>
              <a:rPr lang="en-US" sz="1400" dirty="0"/>
              <a:t> </a:t>
            </a:r>
            <a:r>
              <a:rPr lang="en-US" sz="1400" dirty="0" err="1"/>
              <a:t>không</a:t>
            </a:r>
            <a:r>
              <a:rPr lang="en-US" sz="1400" dirty="0"/>
              <a:t> </a:t>
            </a:r>
            <a:r>
              <a:rPr lang="en-US" sz="1400" dirty="0" err="1"/>
              <a:t>khí</a:t>
            </a:r>
            <a:r>
              <a:rPr lang="en-US" sz="1400" dirty="0"/>
              <a:t> </a:t>
            </a:r>
            <a:r>
              <a:rPr lang="en-US" sz="1400" dirty="0" err="1"/>
              <a:t>trong</a:t>
            </a:r>
            <a:r>
              <a:rPr lang="en-US" sz="1400" dirty="0"/>
              <a:t> </a:t>
            </a:r>
            <a:r>
              <a:rPr lang="en-US" sz="1400" dirty="0" err="1"/>
              <a:t>lành</a:t>
            </a:r>
            <a:r>
              <a:rPr lang="en-US" sz="1400" dirty="0"/>
              <a:t>.</a:t>
            </a:r>
            <a:endParaRPr lang="en-US" sz="16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8" y="1470886"/>
            <a:ext cx="2957513" cy="3558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" y="6411995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VD4: </a:t>
            </a:r>
            <a:r>
              <a:rPr lang="vi-VN" sz="1400" dirty="0"/>
              <a:t>Em thích </a:t>
            </a:r>
            <a:r>
              <a:rPr lang="en-US" sz="1400" dirty="0" err="1">
                <a:solidFill>
                  <a:srgbClr val="FF0000"/>
                </a:solidFill>
              </a:rPr>
              <a:t>nắng</a:t>
            </a:r>
            <a:r>
              <a:rPr lang="vi-VN" sz="1400" dirty="0"/>
              <a:t>. Vì </a:t>
            </a:r>
            <a:r>
              <a:rPr lang="en-US" sz="1400" dirty="0" err="1"/>
              <a:t>có</a:t>
            </a:r>
            <a:r>
              <a:rPr lang="en-US" sz="1400" dirty="0"/>
              <a:t> </a:t>
            </a:r>
            <a:r>
              <a:rPr lang="en-US" sz="1400" dirty="0" err="1">
                <a:solidFill>
                  <a:srgbClr val="FF0000"/>
                </a:solidFill>
              </a:rPr>
              <a:t>nắng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/>
              <a:t> </a:t>
            </a:r>
            <a:r>
              <a:rPr lang="en-US" sz="1400" dirty="0" err="1"/>
              <a:t>quần</a:t>
            </a:r>
            <a:r>
              <a:rPr lang="en-US" sz="1400" dirty="0"/>
              <a:t> </a:t>
            </a:r>
            <a:r>
              <a:rPr lang="en-US" sz="1400" dirty="0" err="1"/>
              <a:t>áo</a:t>
            </a:r>
            <a:r>
              <a:rPr lang="en-US" sz="1400" dirty="0"/>
              <a:t> </a:t>
            </a:r>
            <a:r>
              <a:rPr lang="en-US" sz="1400" dirty="0" err="1"/>
              <a:t>sẽ</a:t>
            </a:r>
            <a:r>
              <a:rPr lang="en-US" sz="1400" dirty="0"/>
              <a:t> </a:t>
            </a:r>
            <a:r>
              <a:rPr lang="en-US" sz="1400" dirty="0" err="1"/>
              <a:t>khô</a:t>
            </a:r>
            <a:r>
              <a:rPr lang="en-US" sz="1400" dirty="0"/>
              <a:t> </a:t>
            </a:r>
            <a:r>
              <a:rPr lang="en-US" sz="1400" dirty="0" err="1"/>
              <a:t>và</a:t>
            </a:r>
            <a:r>
              <a:rPr lang="en-US" sz="1400" dirty="0"/>
              <a:t> </a:t>
            </a:r>
            <a:r>
              <a:rPr lang="en-US" sz="1400" dirty="0" err="1"/>
              <a:t>thơm</a:t>
            </a:r>
            <a:r>
              <a:rPr lang="en-US" sz="1400" dirty="0"/>
              <a:t> </a:t>
            </a:r>
            <a:r>
              <a:rPr lang="en-US" sz="1400"/>
              <a:t>tho.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9174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4535"/>
            <a:ext cx="7596499" cy="5923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Oval Callout 15"/>
          <p:cNvSpPr/>
          <p:nvPr/>
        </p:nvSpPr>
        <p:spPr>
          <a:xfrm>
            <a:off x="7010400" y="2229932"/>
            <a:ext cx="1905000" cy="1219203"/>
          </a:xfrm>
          <a:prstGeom prst="wedgeEllipseCallout">
            <a:avLst>
              <a:gd name="adj1" fmla="val -46413"/>
              <a:gd name="adj2" fmla="val 100958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ĐỌC TRONG NHÓM 4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596" y="3449133"/>
            <a:ext cx="2024207" cy="1808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5"/>
            <a:ext cx="9144000" cy="838689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Thứ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sáu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ngày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12 </a:t>
            </a: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tháng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4 </a:t>
            </a: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năm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2024</a:t>
            </a:r>
          </a:p>
          <a:p>
            <a:pPr algn="ctr" defTabSz="685783">
              <a:defRPr/>
            </a:pPr>
            <a:r>
              <a:rPr lang="en-US" b="1" u="sng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Tiếng</a:t>
            </a:r>
            <a:r>
              <a:rPr lang="en-US" b="1" u="sng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b="1" u="sng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Việt</a:t>
            </a:r>
            <a:endParaRPr lang="en-US" b="1" u="sng" kern="0" dirty="0">
              <a:solidFill>
                <a:prstClr val="black"/>
              </a:solidFill>
              <a:latin typeface="HP001 4 hàng" panose="020B0603050302020204" pitchFamily="34" charset="0"/>
              <a:cs typeface="Arial"/>
              <a:sym typeface="Arial"/>
            </a:endParaRPr>
          </a:p>
          <a:p>
            <a:pPr algn="ctr" defTabSz="685783">
              <a:buClr>
                <a:srgbClr val="000000"/>
              </a:buClr>
              <a:defRPr/>
            </a:pP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Tiết</a:t>
            </a:r>
            <a:r>
              <a:rPr lang="en-US" sz="14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357+358: </a:t>
            </a: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Ôn</a:t>
            </a:r>
            <a:r>
              <a:rPr lang="en-US" sz="14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</a:t>
            </a: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tập</a:t>
            </a:r>
            <a:endParaRPr lang="en-US" sz="1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739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8458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5"/>
            <a:ext cx="9144000" cy="838689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Thứ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sáu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ngày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12 </a:t>
            </a: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tháng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4 </a:t>
            </a: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năm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2024</a:t>
            </a:r>
          </a:p>
          <a:p>
            <a:pPr algn="ctr" defTabSz="685783">
              <a:defRPr/>
            </a:pPr>
            <a:r>
              <a:rPr lang="en-US" b="1" u="sng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Tiếng</a:t>
            </a:r>
            <a:r>
              <a:rPr lang="en-US" b="1" u="sng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b="1" u="sng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Việt</a:t>
            </a:r>
            <a:endParaRPr lang="en-US" b="1" u="sng" kern="0" dirty="0">
              <a:solidFill>
                <a:prstClr val="black"/>
              </a:solidFill>
              <a:latin typeface="HP001 4 hàng" panose="020B0603050302020204" pitchFamily="34" charset="0"/>
              <a:cs typeface="Arial"/>
              <a:sym typeface="Arial"/>
            </a:endParaRPr>
          </a:p>
          <a:p>
            <a:pPr algn="ctr" defTabSz="685783">
              <a:buClr>
                <a:srgbClr val="000000"/>
              </a:buClr>
              <a:defRPr/>
            </a:pP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Tiết</a:t>
            </a:r>
            <a:r>
              <a:rPr lang="en-US" sz="14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357+358: </a:t>
            </a: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Ôn</a:t>
            </a:r>
            <a:r>
              <a:rPr lang="en-US" sz="14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</a:t>
            </a: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tập</a:t>
            </a:r>
            <a:endParaRPr lang="en-US" sz="1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9255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91920B4-238B-485A-8232-33FDF5A04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1"/>
            <a:ext cx="9144000" cy="68555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80E7CE0-B765-437A-A2E9-9C4B8CDE0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766030" y="4510777"/>
            <a:ext cx="2377973" cy="243483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46DBA0C-2699-4B9A-9341-CBD7A34F26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036" y="-176457"/>
            <a:ext cx="2442265" cy="265553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E79D2B-2D3E-464B-9B58-06B840E58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4599" y="3731567"/>
            <a:ext cx="1954123" cy="323617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945A691-C125-4C19-B668-FC1D51D14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187080" y="-14210"/>
            <a:ext cx="2697470" cy="2331035"/>
          </a:xfrm>
          <a:prstGeom prst="rect">
            <a:avLst/>
          </a:prstGeom>
        </p:spPr>
      </p:pic>
      <p:sp>
        <p:nvSpPr>
          <p:cNvPr id="16" name="MH_Number_1">
            <a:extLst>
              <a:ext uri="{FF2B5EF4-FFF2-40B4-BE49-F238E27FC236}">
                <a16:creationId xmlns:a16="http://schemas.microsoft.com/office/drawing/2014/main" id="{7D500CB4-F45F-415F-A44D-A636FB126A6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1429" y="1450621"/>
            <a:ext cx="2456422" cy="3478995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685732">
              <a:defRPr/>
            </a:pPr>
            <a:r>
              <a:rPr lang="en-US" altLang="zh-CN" sz="3300" noProof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*Củng cố  Dặn dò </a:t>
            </a:r>
            <a:endParaRPr lang="en-US" altLang="zh-CN" sz="1100" b="1" noProof="1">
              <a:solidFill>
                <a:prstClr val="whit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2567" y="932054"/>
            <a:ext cx="1250579" cy="1445929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1FAF570B-F619-4A69-AE6D-945E148F86B5}"/>
              </a:ext>
            </a:extLst>
          </p:cNvPr>
          <p:cNvSpPr/>
          <p:nvPr/>
        </p:nvSpPr>
        <p:spPr>
          <a:xfrm>
            <a:off x="2895600" y="2476557"/>
            <a:ext cx="5943600" cy="153888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defTabSz="685732">
              <a:defRPr/>
            </a:pPr>
            <a:r>
              <a:rPr lang="en-US" altLang="zh-CN" sz="3600" b="1" noProof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Arial" panose="020B0604020202020204" pitchFamily="34" charset="0"/>
              </a:rPr>
              <a:t>     * Chuẩn bị</a:t>
            </a:r>
          </a:p>
          <a:p>
            <a:pPr defTabSz="685732">
              <a:defRPr/>
            </a:pPr>
            <a:r>
              <a:rPr lang="en-US" altLang="zh-CN" sz="3600" noProof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Arial" panose="020B0604020202020204" pitchFamily="34" charset="0"/>
              </a:rPr>
              <a:t>-</a:t>
            </a:r>
            <a:r>
              <a:rPr lang="en-US" altLang="zh-CN" sz="2400" noProof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Arial" panose="020B0604020202020204" pitchFamily="34" charset="0"/>
              </a:rPr>
              <a:t>Chủ đề 6: </a:t>
            </a:r>
            <a:r>
              <a:rPr lang="en-US" altLang="zh-CN" sz="2400" b="1" noProof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Arial" panose="020B0604020202020204" pitchFamily="34" charset="0"/>
              </a:rPr>
              <a:t>THẾ GIỚI TRONG MẮT EM</a:t>
            </a:r>
          </a:p>
          <a:p>
            <a:pPr defTabSz="685732">
              <a:defRPr/>
            </a:pPr>
            <a:r>
              <a:rPr lang="en-US" altLang="zh-CN" sz="2800" noProof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Arial" panose="020B0604020202020204" pitchFamily="34" charset="0"/>
              </a:rPr>
              <a:t> Bài 1: Tia nắng đi đâu (Trang 124, 125)</a:t>
            </a:r>
            <a:endParaRPr lang="zh-CN" altLang="en-US" sz="2800" noProof="1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5"/>
            <a:ext cx="9144000" cy="838689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Thứ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sáu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ngày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12 </a:t>
            </a: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tháng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4 </a:t>
            </a: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năm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2024</a:t>
            </a:r>
          </a:p>
          <a:p>
            <a:pPr algn="ctr" defTabSz="685783">
              <a:defRPr/>
            </a:pPr>
            <a:r>
              <a:rPr lang="en-US" b="1" u="sng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Tiếng</a:t>
            </a:r>
            <a:r>
              <a:rPr lang="en-US" b="1" u="sng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b="1" u="sng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Việt</a:t>
            </a:r>
            <a:endParaRPr lang="en-US" b="1" u="sng" kern="0" dirty="0">
              <a:solidFill>
                <a:prstClr val="black"/>
              </a:solidFill>
              <a:latin typeface="HP001 4 hàng" panose="020B0603050302020204" pitchFamily="34" charset="0"/>
              <a:cs typeface="Arial"/>
              <a:sym typeface="Arial"/>
            </a:endParaRPr>
          </a:p>
          <a:p>
            <a:pPr algn="ctr" defTabSz="685783">
              <a:buClr>
                <a:srgbClr val="000000"/>
              </a:buClr>
              <a:defRPr/>
            </a:pP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Tiết</a:t>
            </a:r>
            <a:r>
              <a:rPr lang="en-US" sz="14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357+358: </a:t>
            </a: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Ôn</a:t>
            </a:r>
            <a:r>
              <a:rPr lang="en-US" sz="14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</a:t>
            </a: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tập</a:t>
            </a:r>
            <a:endParaRPr lang="en-US" sz="1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065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46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9" y="76200"/>
            <a:ext cx="8918575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4" y="152400"/>
            <a:ext cx="8924925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38206" y="2258291"/>
            <a:ext cx="763268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dirty="0" err="1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Chúc</a:t>
            </a:r>
            <a:r>
              <a:rPr lang="en-US" sz="5400" b="1" cap="all" dirty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dirty="0" err="1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các</a:t>
            </a:r>
            <a:r>
              <a:rPr lang="en-US" sz="5400" b="1" cap="all" dirty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dirty="0" err="1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em</a:t>
            </a:r>
            <a:r>
              <a:rPr lang="en-US" sz="5400" b="1" cap="all" dirty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dirty="0" err="1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chăm</a:t>
            </a:r>
            <a:r>
              <a:rPr lang="en-US" sz="5400" b="1" cap="all" dirty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dirty="0" err="1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ngoan</a:t>
            </a:r>
            <a:r>
              <a:rPr lang="en-US" sz="5400" b="1" cap="all" dirty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dirty="0" err="1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học</a:t>
            </a:r>
            <a:r>
              <a:rPr lang="en-US" sz="5400" b="1" cap="all" dirty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dirty="0" err="1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giỏi</a:t>
            </a:r>
            <a:endParaRPr lang="en-US" sz="5400" b="1" cap="all" dirty="0">
              <a:ln/>
              <a:solidFill>
                <a:srgbClr val="4F81BD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535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1">
            <a:extLst>
              <a:ext uri="{FF2B5EF4-FFF2-40B4-BE49-F238E27FC236}">
                <a16:creationId xmlns:a16="http://schemas.microsoft.com/office/drawing/2014/main" id="{4E7DFA10-70C6-4944-BB45-3A5BA07D6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" y="152401"/>
            <a:ext cx="8915399" cy="6705947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2"/>
            <a:ext cx="2743200" cy="2238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41" y="4038603"/>
            <a:ext cx="2901665" cy="251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66706" y="2635984"/>
            <a:ext cx="8382000" cy="16312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KHỞI ĐỘNG</a:t>
            </a:r>
          </a:p>
        </p:txBody>
      </p:sp>
      <p:sp>
        <p:nvSpPr>
          <p:cNvPr id="10" name="矩形 18">
            <a:extLst>
              <a:ext uri="{FF2B5EF4-FFF2-40B4-BE49-F238E27FC236}">
                <a16:creationId xmlns:a16="http://schemas.microsoft.com/office/drawing/2014/main" id="{1FAF570B-F619-4A69-AE6D-945E148F86B5}"/>
              </a:ext>
            </a:extLst>
          </p:cNvPr>
          <p:cNvSpPr/>
          <p:nvPr/>
        </p:nvSpPr>
        <p:spPr>
          <a:xfrm>
            <a:off x="2133600" y="1295400"/>
            <a:ext cx="3865562" cy="110799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altLang="zh-CN" sz="7200" b="1" noProof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(Tiết 1)</a:t>
            </a:r>
            <a:endParaRPr lang="zh-CN" altLang="en-US" sz="7200" b="1" noProof="1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53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82191"/>
            <a:ext cx="9144000" cy="36558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3280048"/>
            <a:ext cx="3550608" cy="3484573"/>
          </a:xfrm>
          <a:prstGeom prst="rect">
            <a:avLst/>
          </a:prstGeom>
        </p:spPr>
      </p:pic>
      <p:sp>
        <p:nvSpPr>
          <p:cNvPr id="13" name="矩形 18">
            <a:extLst>
              <a:ext uri="{FF2B5EF4-FFF2-40B4-BE49-F238E27FC236}">
                <a16:creationId xmlns:a16="http://schemas.microsoft.com/office/drawing/2014/main" id="{1FAF570B-F619-4A69-AE6D-945E148F86B5}"/>
              </a:ext>
            </a:extLst>
          </p:cNvPr>
          <p:cNvSpPr/>
          <p:nvPr/>
        </p:nvSpPr>
        <p:spPr>
          <a:xfrm>
            <a:off x="876300" y="3275775"/>
            <a:ext cx="7391400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4400" b="1" noProof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Bài hát nói về con vật nào?</a:t>
            </a:r>
            <a:endParaRPr lang="zh-CN" altLang="en-US" sz="4400" b="1" noProof="1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pic>
        <p:nvPicPr>
          <p:cNvPr id="5" name="y2mate.com - Chú Thỏ Con - Nhạc Thiếu Nhi_DA9qnpFZZvo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14800" y="1828800"/>
            <a:ext cx="914400" cy="914400"/>
          </a:xfrm>
          <a:prstGeom prst="rect">
            <a:avLst/>
          </a:prstGeom>
        </p:spPr>
      </p:pic>
      <p:sp>
        <p:nvSpPr>
          <p:cNvPr id="8" name="矩形 18">
            <a:extLst>
              <a:ext uri="{FF2B5EF4-FFF2-40B4-BE49-F238E27FC236}">
                <a16:creationId xmlns:a16="http://schemas.microsoft.com/office/drawing/2014/main" id="{1FAF570B-F619-4A69-AE6D-945E148F86B5}"/>
              </a:ext>
            </a:extLst>
          </p:cNvPr>
          <p:cNvSpPr/>
          <p:nvPr/>
        </p:nvSpPr>
        <p:spPr>
          <a:xfrm>
            <a:off x="3200400" y="851019"/>
            <a:ext cx="2895600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4400" b="1" noProof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Nghe hát</a:t>
            </a:r>
            <a:endParaRPr lang="zh-CN" altLang="en-US" sz="4400" b="1" noProof="1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9371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9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982" y="1159289"/>
            <a:ext cx="90178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GB" altLang="zh-CN" sz="2000" b="1" dirty="0">
                <a:solidFill>
                  <a:srgbClr val="EF2A1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</a:t>
            </a:r>
            <a:r>
              <a:rPr lang="en-GB" altLang="zh-CN" sz="20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GB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0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GB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0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GB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0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GB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0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GB" altLang="zh-CN" sz="20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chứa</a:t>
            </a:r>
            <a:r>
              <a:rPr lang="en-GB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GB" altLang="zh-CN" sz="20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GB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000" b="1" i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ooc</a:t>
            </a:r>
            <a:r>
              <a:rPr lang="en-GB" altLang="zh-CN" sz="2000" b="1" i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000" b="1" i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yêng</a:t>
            </a:r>
            <a:r>
              <a:rPr lang="en-GB" altLang="zh-CN" sz="2000" b="1" i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000" b="1" i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oao</a:t>
            </a:r>
            <a:r>
              <a:rPr lang="en-GB" altLang="zh-CN" sz="2000" b="1" i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000" b="1" i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oet</a:t>
            </a:r>
            <a:r>
              <a:rPr lang="en-GB" altLang="zh-CN" sz="2000" b="1" i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000" b="1" i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uênh</a:t>
            </a:r>
            <a:endParaRPr lang="en-US" altLang="zh-CN" sz="2000" b="1" i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90385" y="1183115"/>
            <a:ext cx="388328" cy="44810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b="1" dirty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b="1" dirty="0">
              <a:solidFill>
                <a:srgbClr val="EF2A1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A2D35AF-080F-44C1-B92A-899B137853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2869322"/>
              </p:ext>
            </p:extLst>
          </p:nvPr>
        </p:nvGraphicFramePr>
        <p:xfrm>
          <a:off x="79982" y="2095888"/>
          <a:ext cx="8667169" cy="39928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960881">
                  <a:extLst>
                    <a:ext uri="{9D8B030D-6E8A-4147-A177-3AD203B41FA5}">
                      <a16:colId xmlns:a16="http://schemas.microsoft.com/office/drawing/2014/main" val="1883488428"/>
                    </a:ext>
                  </a:extLst>
                </a:gridCol>
                <a:gridCol w="7706288">
                  <a:extLst>
                    <a:ext uri="{9D8B030D-6E8A-4147-A177-3AD203B41FA5}">
                      <a16:colId xmlns:a16="http://schemas.microsoft.com/office/drawing/2014/main" val="2693307232"/>
                    </a:ext>
                  </a:extLst>
                </a:gridCol>
              </a:tblGrid>
              <a:tr h="510404"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solidFill>
                          <a:srgbClr val="C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solidFill>
                          <a:srgbClr val="C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T="60960" marB="60960"/>
                </a:tc>
                <a:extLst>
                  <a:ext uri="{0D108BD9-81ED-4DB2-BD59-A6C34878D82A}">
                    <a16:rowId xmlns:a16="http://schemas.microsoft.com/office/drawing/2014/main" val="348613118"/>
                  </a:ext>
                </a:extLst>
              </a:tr>
              <a:tr h="510404"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solidFill>
                          <a:srgbClr val="C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solidFill>
                          <a:srgbClr val="C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991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T="60960" marB="60960"/>
                </a:tc>
                <a:extLst>
                  <a:ext uri="{0D108BD9-81ED-4DB2-BD59-A6C34878D82A}">
                    <a16:rowId xmlns:a16="http://schemas.microsoft.com/office/drawing/2014/main" val="3162936414"/>
                  </a:ext>
                </a:extLst>
              </a:tr>
              <a:tr h="349991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T="60960" marB="609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3319">
                <a:tc>
                  <a:txBody>
                    <a:bodyPr/>
                    <a:lstStyle/>
                    <a:p>
                      <a:endParaRPr lang="en-US" sz="1600" dirty="0"/>
                    </a:p>
                    <a:p>
                      <a:endParaRPr lang="en-US" sz="16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T="60960" marB="60960"/>
                </a:tc>
                <a:extLst>
                  <a:ext uri="{0D108BD9-81ED-4DB2-BD59-A6C34878D82A}">
                    <a16:rowId xmlns:a16="http://schemas.microsoft.com/office/drawing/2014/main" val="756902120"/>
                  </a:ext>
                </a:extLst>
              </a:tr>
              <a:tr h="1516629">
                <a:tc>
                  <a:txBody>
                    <a:bodyPr/>
                    <a:lstStyle/>
                    <a:p>
                      <a:endParaRPr lang="en-US" sz="1600" b="1" dirty="0"/>
                    </a:p>
                    <a:p>
                      <a:endParaRPr lang="en-US" sz="1600" b="1" dirty="0"/>
                    </a:p>
                    <a:p>
                      <a:endParaRPr lang="en-US" sz="1600" b="1" dirty="0"/>
                    </a:p>
                    <a:p>
                      <a:endParaRPr lang="en-US" sz="1600" b="1" dirty="0"/>
                    </a:p>
                    <a:p>
                      <a:endParaRPr lang="en-US" sz="1600" b="1" dirty="0"/>
                    </a:p>
                    <a:p>
                      <a:endParaRPr lang="en-US" sz="1600" b="1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 marT="60960" marB="6096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3117182" y="2222625"/>
            <a:ext cx="25291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19652D-ECD8-461E-866A-5810B9AB36FB}"/>
              </a:ext>
            </a:extLst>
          </p:cNvPr>
          <p:cNvSpPr txBox="1"/>
          <p:nvPr/>
        </p:nvSpPr>
        <p:spPr>
          <a:xfrm>
            <a:off x="127019" y="4102705"/>
            <a:ext cx="1951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b="1" dirty="0" err="1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oet</a:t>
            </a:r>
            <a:endParaRPr lang="en-US" sz="2000" b="1" dirty="0">
              <a:solidFill>
                <a:prstClr val="black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19652D-ECD8-461E-866A-5810B9AB36FB}"/>
              </a:ext>
            </a:extLst>
          </p:cNvPr>
          <p:cNvSpPr txBox="1"/>
          <p:nvPr/>
        </p:nvSpPr>
        <p:spPr>
          <a:xfrm>
            <a:off x="127019" y="3655322"/>
            <a:ext cx="1935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b="1" dirty="0" err="1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oao</a:t>
            </a:r>
            <a:endParaRPr lang="en-US" sz="2000" b="1" dirty="0">
              <a:solidFill>
                <a:prstClr val="black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19652D-ECD8-461E-866A-5810B9AB36FB}"/>
              </a:ext>
            </a:extLst>
          </p:cNvPr>
          <p:cNvSpPr txBox="1"/>
          <p:nvPr/>
        </p:nvSpPr>
        <p:spPr>
          <a:xfrm>
            <a:off x="96416" y="2801001"/>
            <a:ext cx="1798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b="1" dirty="0" err="1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ooc</a:t>
            </a:r>
            <a:endParaRPr lang="en-US" sz="2000" b="1" dirty="0">
              <a:solidFill>
                <a:prstClr val="black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19652D-ECD8-461E-866A-5810B9AB36FB}"/>
              </a:ext>
            </a:extLst>
          </p:cNvPr>
          <p:cNvSpPr txBox="1"/>
          <p:nvPr/>
        </p:nvSpPr>
        <p:spPr>
          <a:xfrm>
            <a:off x="1058004" y="2532519"/>
            <a:ext cx="2428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pPr defTabSz="685800"/>
            <a:r>
              <a:rPr lang="en-US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con  </a:t>
            </a:r>
            <a:r>
              <a:rPr lang="en-US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voọc</a:t>
            </a:r>
            <a:r>
              <a:rPr lang="en-US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</a:t>
            </a:r>
            <a:endParaRPr lang="en-US" sz="20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19652D-ECD8-461E-866A-5810B9AB36FB}"/>
              </a:ext>
            </a:extLst>
          </p:cNvPr>
          <p:cNvSpPr txBox="1"/>
          <p:nvPr/>
        </p:nvSpPr>
        <p:spPr>
          <a:xfrm>
            <a:off x="2590800" y="3634815"/>
            <a:ext cx="3294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b="1" dirty="0" err="1"/>
              <a:t>ng</a:t>
            </a:r>
            <a:r>
              <a:rPr lang="en-US" b="1" dirty="0" err="1">
                <a:solidFill>
                  <a:srgbClr val="FF0000"/>
                </a:solidFill>
              </a:rPr>
              <a:t>oáo</a:t>
            </a:r>
            <a:r>
              <a:rPr lang="en-US" b="1" dirty="0"/>
              <a:t> </a:t>
            </a:r>
            <a:r>
              <a:rPr lang="en-US" b="1" dirty="0" err="1"/>
              <a:t>ộp</a:t>
            </a:r>
            <a:r>
              <a:rPr lang="en-US" b="1" dirty="0"/>
              <a:t>…</a:t>
            </a:r>
            <a:r>
              <a:rPr lang="en-US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</a:t>
            </a:r>
            <a:endParaRPr lang="en-US" sz="20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219652D-ECD8-461E-866A-5810B9AB36FB}"/>
              </a:ext>
            </a:extLst>
          </p:cNvPr>
          <p:cNvSpPr txBox="1"/>
          <p:nvPr/>
        </p:nvSpPr>
        <p:spPr>
          <a:xfrm>
            <a:off x="5188909" y="2843811"/>
            <a:ext cx="3650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b="1" dirty="0" err="1"/>
              <a:t>đàn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FF0000"/>
                </a:solidFill>
              </a:rPr>
              <a:t>óoc</a:t>
            </a:r>
            <a:r>
              <a:rPr lang="en-US" b="1" dirty="0"/>
              <a:t>- </a:t>
            </a:r>
            <a:r>
              <a:rPr lang="en-US" b="1" dirty="0" err="1"/>
              <a:t>gan</a:t>
            </a:r>
            <a:r>
              <a:rPr lang="en-US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</a:t>
            </a:r>
            <a:r>
              <a:rPr lang="en-US" b="1" dirty="0">
                <a:solidFill>
                  <a:srgbClr val="FF0000"/>
                </a:solidFill>
                <a:ea typeface="Arial-Rounded" panose="020B0500000000000000" charset="0"/>
                <a:cs typeface="Arial-Rounded" panose="020B0500000000000000" charset="0"/>
              </a:rPr>
              <a:t>…</a:t>
            </a:r>
            <a:endParaRPr lang="en-US" sz="2000" b="1" dirty="0">
              <a:solidFill>
                <a:srgbClr val="FF0000"/>
              </a:solidFill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219652D-ECD8-461E-866A-5810B9AB36FB}"/>
              </a:ext>
            </a:extLst>
          </p:cNvPr>
          <p:cNvSpPr txBox="1"/>
          <p:nvPr/>
        </p:nvSpPr>
        <p:spPr>
          <a:xfrm>
            <a:off x="1058004" y="4105974"/>
            <a:ext cx="2142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xoèn</a:t>
            </a:r>
            <a:r>
              <a:rPr lang="en-US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x</a:t>
            </a:r>
            <a:r>
              <a:rPr lang="en-US" b="1" dirty="0" err="1">
                <a:solidFill>
                  <a:srgbClr val="FF0000"/>
                </a:solidFill>
                <a:ea typeface="Arial-Rounded" panose="020B0500000000000000" charset="0"/>
                <a:cs typeface="Arial-Rounded" panose="020B0500000000000000" charset="0"/>
              </a:rPr>
              <a:t>oẹ</a:t>
            </a:r>
            <a:r>
              <a:rPr lang="en-US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</a:t>
            </a:r>
            <a:r>
              <a:rPr lang="en-US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</a:t>
            </a:r>
            <a:endParaRPr lang="en-US" sz="20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219652D-ECD8-461E-866A-5810B9AB36FB}"/>
              </a:ext>
            </a:extLst>
          </p:cNvPr>
          <p:cNvSpPr txBox="1"/>
          <p:nvPr/>
        </p:nvSpPr>
        <p:spPr>
          <a:xfrm>
            <a:off x="1033432" y="3375054"/>
            <a:ext cx="2428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pPr defTabSz="685800"/>
            <a:r>
              <a:rPr lang="en-US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ngoao</a:t>
            </a:r>
            <a:r>
              <a:rPr lang="en-US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ngoao</a:t>
            </a:r>
            <a:r>
              <a:rPr lang="en-US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</a:t>
            </a:r>
            <a:endParaRPr lang="en-US" sz="20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219652D-ECD8-461E-866A-5810B9AB36FB}"/>
              </a:ext>
            </a:extLst>
          </p:cNvPr>
          <p:cNvSpPr txBox="1"/>
          <p:nvPr/>
        </p:nvSpPr>
        <p:spPr>
          <a:xfrm>
            <a:off x="2286003" y="4138726"/>
            <a:ext cx="228599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</a:t>
            </a:r>
            <a:r>
              <a:rPr lang="en-US" b="1" dirty="0" err="1">
                <a:solidFill>
                  <a:srgbClr val="FF0000"/>
                </a:solidFill>
                <a:ea typeface="Arial-Rounded" panose="020B0500000000000000" charset="0"/>
                <a:cs typeface="Arial-Rounded" panose="020B0500000000000000" charset="0"/>
              </a:rPr>
              <a:t>ò</a:t>
            </a:r>
            <a:r>
              <a:rPr lang="en-US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e</a:t>
            </a:r>
            <a:r>
              <a:rPr lang="en-US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lo</a:t>
            </a:r>
            <a:r>
              <a:rPr lang="en-US" b="1" dirty="0" err="1">
                <a:solidFill>
                  <a:srgbClr val="FF0000"/>
                </a:solidFill>
                <a:ea typeface="Arial-Rounded" panose="020B0500000000000000" charset="0"/>
                <a:cs typeface="Arial-Rounded" panose="020B0500000000000000" charset="0"/>
              </a:rPr>
              <a:t>ẹ</a:t>
            </a:r>
            <a:r>
              <a:rPr lang="en-US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</a:t>
            </a:r>
            <a:r>
              <a:rPr lang="en-US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</a:t>
            </a:r>
            <a:endParaRPr lang="en-US" dirty="0">
              <a:latin typeface="Arial" panose="020B0604020202020204" pitchFamily="34" charset="0"/>
            </a:endParaRPr>
          </a:p>
          <a:p>
            <a:pPr defTabSz="685800"/>
            <a:endParaRPr lang="en-US" sz="20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219652D-ECD8-461E-866A-5810B9AB36FB}"/>
              </a:ext>
            </a:extLst>
          </p:cNvPr>
          <p:cNvSpPr txBox="1"/>
          <p:nvPr/>
        </p:nvSpPr>
        <p:spPr>
          <a:xfrm>
            <a:off x="3218530" y="4130999"/>
            <a:ext cx="2285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xoen</a:t>
            </a:r>
            <a:r>
              <a:rPr lang="en-US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xo</a:t>
            </a:r>
            <a:r>
              <a:rPr lang="en-US" b="1" dirty="0" err="1">
                <a:solidFill>
                  <a:srgbClr val="FF0000"/>
                </a:solidFill>
                <a:ea typeface="Arial-Rounded" panose="020B0500000000000000" charset="0"/>
                <a:cs typeface="Arial-Rounded" panose="020B0500000000000000" charset="0"/>
              </a:rPr>
              <a:t>é</a:t>
            </a:r>
            <a:r>
              <a:rPr lang="en-US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</a:t>
            </a:r>
            <a:r>
              <a:rPr lang="en-US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endParaRPr lang="en-US" sz="20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219652D-ECD8-461E-866A-5810B9AB36FB}"/>
              </a:ext>
            </a:extLst>
          </p:cNvPr>
          <p:cNvSpPr txBox="1"/>
          <p:nvPr/>
        </p:nvSpPr>
        <p:spPr>
          <a:xfrm>
            <a:off x="5646376" y="4138726"/>
            <a:ext cx="337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b="1" dirty="0"/>
              <a:t>toe </a:t>
            </a:r>
            <a:r>
              <a:rPr lang="en-US" b="1" dirty="0" err="1"/>
              <a:t>t</a:t>
            </a:r>
            <a:r>
              <a:rPr lang="en-US" b="1" dirty="0" err="1">
                <a:solidFill>
                  <a:srgbClr val="FF0000"/>
                </a:solidFill>
              </a:rPr>
              <a:t>oét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ea typeface="Arial-Rounded" panose="020B0500000000000000" charset="0"/>
                <a:cs typeface="Arial-Rounded" panose="020B0500000000000000" charset="0"/>
              </a:rPr>
              <a:t>…</a:t>
            </a:r>
            <a:r>
              <a:rPr lang="en-US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</a:t>
            </a:r>
            <a:endParaRPr lang="en-US" sz="20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219652D-ECD8-461E-866A-5810B9AB36FB}"/>
              </a:ext>
            </a:extLst>
          </p:cNvPr>
          <p:cNvSpPr txBox="1"/>
          <p:nvPr/>
        </p:nvSpPr>
        <p:spPr>
          <a:xfrm>
            <a:off x="941382" y="2761762"/>
            <a:ext cx="2052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pPr defTabSz="685800"/>
            <a:r>
              <a:rPr lang="en-US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chim</a:t>
            </a:r>
            <a:r>
              <a:rPr lang="en-US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</a:t>
            </a:r>
            <a:r>
              <a:rPr lang="en-US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y</a:t>
            </a:r>
            <a:r>
              <a:rPr lang="en-US" b="1" dirty="0" err="1">
                <a:solidFill>
                  <a:srgbClr val="FF0000"/>
                </a:solidFill>
                <a:ea typeface="Arial-Rounded" panose="020B0500000000000000" charset="0"/>
                <a:cs typeface="Arial-Rounded" panose="020B0500000000000000" charset="0"/>
              </a:rPr>
              <a:t>ể</a:t>
            </a:r>
            <a:r>
              <a:rPr lang="en-US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</a:t>
            </a:r>
            <a:r>
              <a:rPr lang="en-US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endParaRPr lang="en-US" sz="20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219652D-ECD8-461E-866A-5810B9AB36FB}"/>
              </a:ext>
            </a:extLst>
          </p:cNvPr>
          <p:cNvSpPr txBox="1"/>
          <p:nvPr/>
        </p:nvSpPr>
        <p:spPr>
          <a:xfrm>
            <a:off x="79982" y="2222046"/>
            <a:ext cx="97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 err="1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Vần</a:t>
            </a:r>
            <a:endParaRPr lang="en-US" sz="2400" b="1" dirty="0">
              <a:solidFill>
                <a:prstClr val="black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0" y="5"/>
            <a:ext cx="9144000" cy="838689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Thứ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sáu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ngày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12 </a:t>
            </a: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tháng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4 </a:t>
            </a: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năm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2024</a:t>
            </a:r>
          </a:p>
          <a:p>
            <a:pPr algn="ctr" defTabSz="685783">
              <a:defRPr/>
            </a:pPr>
            <a:r>
              <a:rPr lang="en-US" b="1" u="sng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Tiếng</a:t>
            </a:r>
            <a:r>
              <a:rPr lang="en-US" b="1" u="sng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b="1" u="sng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Việt</a:t>
            </a:r>
            <a:endParaRPr lang="en-US" b="1" u="sng" kern="0" dirty="0">
              <a:solidFill>
                <a:prstClr val="black"/>
              </a:solidFill>
              <a:latin typeface="HP001 4 hàng" panose="020B0603050302020204" pitchFamily="34" charset="0"/>
              <a:cs typeface="Arial"/>
              <a:sym typeface="Arial"/>
            </a:endParaRPr>
          </a:p>
          <a:p>
            <a:pPr algn="ctr" defTabSz="685783">
              <a:buClr>
                <a:srgbClr val="000000"/>
              </a:buClr>
              <a:defRPr/>
            </a:pP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Tiết</a:t>
            </a:r>
            <a:r>
              <a:rPr lang="en-US" sz="14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357+358: </a:t>
            </a: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Ôn</a:t>
            </a:r>
            <a:r>
              <a:rPr lang="en-US" sz="14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</a:t>
            </a: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tập</a:t>
            </a:r>
            <a:endParaRPr lang="en-US" sz="1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219652D-ECD8-461E-866A-5810B9AB36FB}"/>
              </a:ext>
            </a:extLst>
          </p:cNvPr>
          <p:cNvSpPr txBox="1"/>
          <p:nvPr/>
        </p:nvSpPr>
        <p:spPr>
          <a:xfrm>
            <a:off x="79982" y="3285990"/>
            <a:ext cx="1798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b="1" dirty="0" err="1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yêng</a:t>
            </a:r>
            <a:endParaRPr lang="en-US" sz="2000" b="1" dirty="0">
              <a:solidFill>
                <a:prstClr val="black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4" name="Explosion 1 3"/>
          <p:cNvSpPr/>
          <p:nvPr/>
        </p:nvSpPr>
        <p:spPr>
          <a:xfrm>
            <a:off x="406958" y="1428046"/>
            <a:ext cx="1541970" cy="725551"/>
          </a:xfrm>
          <a:prstGeom prst="irregularSeal1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2028258" y="1505275"/>
            <a:ext cx="1318168" cy="602284"/>
          </a:xfrm>
          <a:prstGeom prst="wedgeEllipseCallout">
            <a:avLst>
              <a:gd name="adj1" fmla="val -21868"/>
              <a:gd name="adj2" fmla="val 64630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3502725" y="1505274"/>
            <a:ext cx="1344560" cy="556880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219652D-ECD8-461E-866A-5810B9AB36FB}"/>
              </a:ext>
            </a:extLst>
          </p:cNvPr>
          <p:cNvSpPr txBox="1"/>
          <p:nvPr/>
        </p:nvSpPr>
        <p:spPr>
          <a:xfrm>
            <a:off x="775275" y="1505274"/>
            <a:ext cx="897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800" b="1" dirty="0" err="1">
                <a:solidFill>
                  <a:srgbClr val="C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ooc</a:t>
            </a:r>
            <a:endParaRPr lang="en-US" sz="2800" b="1" dirty="0">
              <a:solidFill>
                <a:srgbClr val="C0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219652D-ECD8-461E-866A-5810B9AB36FB}"/>
              </a:ext>
            </a:extLst>
          </p:cNvPr>
          <p:cNvSpPr txBox="1"/>
          <p:nvPr/>
        </p:nvSpPr>
        <p:spPr>
          <a:xfrm>
            <a:off x="2131128" y="1539012"/>
            <a:ext cx="1046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800" b="1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yêng</a:t>
            </a:r>
            <a:endParaRPr lang="en-US" sz="2800" b="1" dirty="0">
              <a:solidFill>
                <a:prstClr val="white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219652D-ECD8-461E-866A-5810B9AB36FB}"/>
              </a:ext>
            </a:extLst>
          </p:cNvPr>
          <p:cNvSpPr txBox="1"/>
          <p:nvPr/>
        </p:nvSpPr>
        <p:spPr>
          <a:xfrm>
            <a:off x="3738327" y="1428045"/>
            <a:ext cx="1246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8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oao</a:t>
            </a:r>
            <a:endParaRPr lang="en-US" sz="2800" b="1" dirty="0">
              <a:solidFill>
                <a:srgbClr val="00206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65" name="Cloud Callout 64"/>
          <p:cNvSpPr/>
          <p:nvPr/>
        </p:nvSpPr>
        <p:spPr>
          <a:xfrm>
            <a:off x="6420343" y="1505276"/>
            <a:ext cx="1344560" cy="577318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219652D-ECD8-461E-866A-5810B9AB36FB}"/>
              </a:ext>
            </a:extLst>
          </p:cNvPr>
          <p:cNvSpPr txBox="1"/>
          <p:nvPr/>
        </p:nvSpPr>
        <p:spPr>
          <a:xfrm>
            <a:off x="6516146" y="1488183"/>
            <a:ext cx="1150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800" b="1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uênh</a:t>
            </a:r>
            <a:endParaRPr lang="en-US" sz="2800" b="1" dirty="0">
              <a:solidFill>
                <a:prstClr val="white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219652D-ECD8-461E-866A-5810B9AB36FB}"/>
              </a:ext>
            </a:extLst>
          </p:cNvPr>
          <p:cNvSpPr txBox="1"/>
          <p:nvPr/>
        </p:nvSpPr>
        <p:spPr>
          <a:xfrm>
            <a:off x="2332562" y="2837291"/>
            <a:ext cx="2529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quần</a:t>
            </a:r>
            <a:r>
              <a:rPr lang="en-US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soóc</a:t>
            </a:r>
            <a:r>
              <a:rPr lang="en-US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</a:t>
            </a:r>
            <a:endParaRPr lang="en-US" sz="20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19652D-ECD8-461E-866A-5810B9AB36FB}"/>
              </a:ext>
            </a:extLst>
          </p:cNvPr>
          <p:cNvSpPr txBox="1"/>
          <p:nvPr/>
        </p:nvSpPr>
        <p:spPr>
          <a:xfrm>
            <a:off x="3703359" y="2837291"/>
            <a:ext cx="2533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b="1" dirty="0" err="1"/>
              <a:t>xe</a:t>
            </a:r>
            <a:r>
              <a:rPr lang="en-US" b="1" dirty="0"/>
              <a:t> </a:t>
            </a:r>
            <a:r>
              <a:rPr lang="en-US" b="1" dirty="0" err="1"/>
              <a:t>rơ</a:t>
            </a:r>
            <a:r>
              <a:rPr lang="en-US" b="1" dirty="0"/>
              <a:t>- </a:t>
            </a:r>
            <a:r>
              <a:rPr lang="en-US" b="1" dirty="0" err="1"/>
              <a:t>m</a:t>
            </a:r>
            <a:r>
              <a:rPr lang="en-US" b="1" dirty="0" err="1">
                <a:solidFill>
                  <a:srgbClr val="FF0000"/>
                </a:solidFill>
              </a:rPr>
              <a:t>óoc</a:t>
            </a:r>
            <a:r>
              <a:rPr lang="en-US" b="1" dirty="0">
                <a:solidFill>
                  <a:srgbClr val="FF0000"/>
                </a:solidFill>
              </a:rPr>
              <a:t>,</a:t>
            </a:r>
            <a:endParaRPr lang="en-US" sz="20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219652D-ECD8-461E-866A-5810B9AB36FB}"/>
              </a:ext>
            </a:extLst>
          </p:cNvPr>
          <p:cNvSpPr txBox="1"/>
          <p:nvPr/>
        </p:nvSpPr>
        <p:spPr>
          <a:xfrm>
            <a:off x="4428404" y="4138726"/>
            <a:ext cx="2307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b="1" dirty="0" err="1"/>
              <a:t>đục</a:t>
            </a:r>
            <a:r>
              <a:rPr lang="en-US" b="1" dirty="0"/>
              <a:t> </a:t>
            </a:r>
            <a:r>
              <a:rPr lang="en-US" b="1" dirty="0" err="1"/>
              <a:t>kh</a:t>
            </a:r>
            <a:r>
              <a:rPr lang="en-US" b="1" dirty="0" err="1">
                <a:solidFill>
                  <a:srgbClr val="FF0000"/>
                </a:solidFill>
              </a:rPr>
              <a:t>oét</a:t>
            </a:r>
            <a:endParaRPr lang="en-US" sz="20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619" y="729517"/>
            <a:ext cx="1458764" cy="133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Explosion 1 40"/>
          <p:cNvSpPr/>
          <p:nvPr/>
        </p:nvSpPr>
        <p:spPr>
          <a:xfrm>
            <a:off x="4877613" y="1357615"/>
            <a:ext cx="1541970" cy="883365"/>
          </a:xfrm>
          <a:prstGeom prst="irregularSeal1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219652D-ECD8-461E-866A-5810B9AB36FB}"/>
              </a:ext>
            </a:extLst>
          </p:cNvPr>
          <p:cNvSpPr txBox="1"/>
          <p:nvPr/>
        </p:nvSpPr>
        <p:spPr>
          <a:xfrm>
            <a:off x="5188909" y="1487258"/>
            <a:ext cx="1062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800" b="1" dirty="0" err="1">
                <a:solidFill>
                  <a:srgbClr val="C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oet</a:t>
            </a:r>
            <a:endParaRPr lang="en-US" sz="2800" b="1" dirty="0">
              <a:solidFill>
                <a:srgbClr val="C0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219652D-ECD8-461E-866A-5810B9AB36FB}"/>
              </a:ext>
            </a:extLst>
          </p:cNvPr>
          <p:cNvSpPr txBox="1"/>
          <p:nvPr/>
        </p:nvSpPr>
        <p:spPr>
          <a:xfrm>
            <a:off x="79982" y="4539434"/>
            <a:ext cx="1912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b="1" dirty="0" err="1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uênh</a:t>
            </a:r>
            <a:endParaRPr lang="en-US" sz="2000" b="1" dirty="0">
              <a:solidFill>
                <a:prstClr val="black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219652D-ECD8-461E-866A-5810B9AB36FB}"/>
              </a:ext>
            </a:extLst>
          </p:cNvPr>
          <p:cNvSpPr txBox="1"/>
          <p:nvPr/>
        </p:nvSpPr>
        <p:spPr>
          <a:xfrm>
            <a:off x="2945511" y="4533083"/>
            <a:ext cx="30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huênh</a:t>
            </a:r>
            <a:r>
              <a:rPr lang="en-US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hoang</a:t>
            </a:r>
            <a:r>
              <a:rPr lang="en-US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</a:t>
            </a:r>
            <a:endParaRPr lang="en-US" sz="20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033432" y="4533083"/>
            <a:ext cx="26897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b="1" dirty="0" err="1"/>
              <a:t>ch</a:t>
            </a:r>
            <a:r>
              <a:rPr lang="en-US" b="1" dirty="0" err="1">
                <a:solidFill>
                  <a:srgbClr val="FF0000"/>
                </a:solidFill>
              </a:rPr>
              <a:t>uệnh</a:t>
            </a:r>
            <a:r>
              <a:rPr lang="en-US" b="1" dirty="0"/>
              <a:t> </a:t>
            </a:r>
            <a:r>
              <a:rPr lang="en-US" b="1" dirty="0" err="1"/>
              <a:t>choạng</a:t>
            </a:r>
            <a:r>
              <a:rPr lang="en-US" b="1" dirty="0"/>
              <a:t>,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4084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8" grpId="0"/>
      <p:bldP spid="23" grpId="0"/>
      <p:bldP spid="29" grpId="0"/>
      <p:bldP spid="31" grpId="0"/>
      <p:bldP spid="34" grpId="0"/>
      <p:bldP spid="35" grpId="0"/>
      <p:bldP spid="39" grpId="0"/>
      <p:bldP spid="46" grpId="0"/>
      <p:bldP spid="47" grpId="0"/>
      <p:bldP spid="48" grpId="0"/>
      <p:bldP spid="52" grpId="0"/>
      <p:bldP spid="54" grpId="0"/>
      <p:bldP spid="67" grpId="0"/>
      <p:bldP spid="36" grpId="0"/>
      <p:bldP spid="38" grpId="0"/>
      <p:bldP spid="44" grpId="0"/>
      <p:bldP spid="50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688" b="61125" l="10000" r="95965">
                        <a14:foregroundMark x1="12895" y1="42563" x2="83421" y2="58500"/>
                        <a14:foregroundMark x1="10877" y1="45438" x2="37281" y2="59313"/>
                        <a14:foregroundMark x1="13158" y1="53938" x2="21404" y2="58688"/>
                        <a14:foregroundMark x1="11754" y1="47750" x2="11754" y2="56625"/>
                        <a14:foregroundMark x1="12281" y1="57625" x2="15965" y2="60563"/>
                        <a14:foregroundMark x1="18509" y1="60313" x2="78070" y2="59500"/>
                        <a14:foregroundMark x1="14561" y1="40688" x2="82018" y2="41125"/>
                        <a14:foregroundMark x1="81754" y1="41313" x2="88860" y2="41313"/>
                        <a14:foregroundMark x1="88860" y1="41313" x2="86316" y2="51875"/>
                        <a14:foregroundMark x1="15088" y1="40688" x2="11140" y2="40938"/>
                        <a14:foregroundMark x1="11140" y1="40938" x2="11404" y2="44188"/>
                        <a14:foregroundMark x1="12018" y1="40500" x2="10263" y2="41125"/>
                        <a14:foregroundMark x1="87982" y1="41313" x2="93421" y2="41125"/>
                        <a14:foregroundMark x1="93421" y1="41125" x2="87105" y2="52063"/>
                        <a14:backgroundMark x1="15965" y1="62000" x2="52281" y2="621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84" t="40621" r="8275" b="39798"/>
          <a:stretch/>
        </p:blipFill>
        <p:spPr>
          <a:xfrm>
            <a:off x="685800" y="1905000"/>
            <a:ext cx="7426295" cy="4267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"/>
            <a:ext cx="9144000" cy="838689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Thứ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sáu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ngày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12 </a:t>
            </a: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tháng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4 </a:t>
            </a: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năm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2024</a:t>
            </a:r>
          </a:p>
          <a:p>
            <a:pPr algn="ctr" defTabSz="685783">
              <a:defRPr/>
            </a:pPr>
            <a:r>
              <a:rPr lang="en-US" b="1" u="sng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Tiếng</a:t>
            </a:r>
            <a:r>
              <a:rPr lang="en-US" b="1" u="sng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b="1" u="sng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Việt</a:t>
            </a:r>
            <a:endParaRPr lang="en-US" b="1" u="sng" kern="0" dirty="0">
              <a:solidFill>
                <a:prstClr val="black"/>
              </a:solidFill>
              <a:latin typeface="HP001 4 hàng" panose="020B0603050302020204" pitchFamily="34" charset="0"/>
              <a:cs typeface="Arial"/>
              <a:sym typeface="Arial"/>
            </a:endParaRPr>
          </a:p>
          <a:p>
            <a:pPr algn="ctr" defTabSz="685783">
              <a:buClr>
                <a:srgbClr val="000000"/>
              </a:buClr>
              <a:defRPr/>
            </a:pP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Tiết</a:t>
            </a:r>
            <a:r>
              <a:rPr lang="en-US" sz="14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357+358: </a:t>
            </a: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Ôn</a:t>
            </a:r>
            <a:r>
              <a:rPr lang="en-US" sz="14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</a:t>
            </a: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tập</a:t>
            </a:r>
            <a:endParaRPr lang="en-US" sz="1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086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59" y="874981"/>
            <a:ext cx="3038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a. 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Bài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đọc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nói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về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con 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vật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63" b="70313" l="965" r="98772">
                        <a14:foregroundMark x1="7456" y1="35938" x2="96228" y2="35750"/>
                        <a14:foregroundMark x1="5175" y1="36375" x2="10000" y2="55375"/>
                        <a14:foregroundMark x1="6053" y1="73313" x2="23947" y2="73125"/>
                        <a14:foregroundMark x1="6579" y1="74313" x2="27632" y2="74313"/>
                        <a14:foregroundMark x1="20526" y1="44625" x2="31842" y2="40625"/>
                        <a14:foregroundMark x1="4912" y1="71125" x2="4912" y2="73938"/>
                        <a14:foregroundMark x1="3246" y1="75375" x2="46316" y2="76375"/>
                        <a14:foregroundMark x1="2368" y1="71938" x2="1842" y2="74938"/>
                        <a14:foregroundMark x1="3509" y1="57375" x2="32719" y2="69313"/>
                        <a14:foregroundMark x1="12018" y1="67875" x2="89737" y2="67250"/>
                        <a14:foregroundMark x1="2368" y1="61813" x2="2895" y2="68875"/>
                        <a14:foregroundMark x1="15965" y1="69500" x2="97368" y2="69500"/>
                        <a14:foregroundMark x1="77193" y1="61813" x2="96491" y2="64625"/>
                        <a14:foregroundMark x1="26491" y1="69313" x2="52018" y2="69313"/>
                        <a14:foregroundMark x1="46316" y1="69500" x2="53947" y2="69500"/>
                        <a14:foregroundMark x1="14825" y1="69500" x2="21930" y2="69500"/>
                        <a14:foregroundMark x1="14298" y1="69500" x2="2632" y2="69063"/>
                        <a14:foregroundMark x1="31316" y1="69688" x2="25614" y2="69688"/>
                        <a14:foregroundMark x1="76404" y1="69688" x2="65877" y2="69875"/>
                        <a14:foregroundMark x1="54561" y1="69313" x2="44298" y2="69875"/>
                        <a14:backgroundMark x1="20263" y1="77750" x2="12895" y2="77000"/>
                        <a14:backgroundMark x1="2632" y1="71688" x2="13684" y2="71688"/>
                        <a14:backgroundMark x1="18246" y1="35125" x2="41228" y2="34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90" y="1275091"/>
            <a:ext cx="4886325" cy="37541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750" b="2806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06" b="72628"/>
          <a:stretch/>
        </p:blipFill>
        <p:spPr>
          <a:xfrm>
            <a:off x="600118" y="1075036"/>
            <a:ext cx="4271959" cy="1076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00" b="43688" l="10000" r="90000">
                        <a14:foregroundMark x1="18509" y1="11313" x2="83772" y2="9563"/>
                        <a14:backgroundMark x1="29561" y1="18188" x2="11140" y2="17500"/>
                        <a14:backgroundMark x1="11754" y1="17313" x2="11754" y2="18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1" t="5829" r="-327" b="56924"/>
          <a:stretch/>
        </p:blipFill>
        <p:spPr>
          <a:xfrm>
            <a:off x="4817714" y="1275091"/>
            <a:ext cx="4738684" cy="26873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00" b="73125" l="2895" r="94474">
                        <a14:foregroundMark x1="4912" y1="10688" x2="92544" y2="10938"/>
                        <a14:foregroundMark x1="5526" y1="14125" x2="5526" y2="68875"/>
                        <a14:foregroundMark x1="9211" y1="25438" x2="88246" y2="26687"/>
                        <a14:foregroundMark x1="12895" y1="15375" x2="92281" y2="20188"/>
                        <a14:foregroundMark x1="92544" y1="14563" x2="92807" y2="37375"/>
                        <a14:foregroundMark x1="81754" y1="26875" x2="91404" y2="46063"/>
                        <a14:foregroundMark x1="93421" y1="22250" x2="92807" y2="35750"/>
                        <a14:foregroundMark x1="92807" y1="35938" x2="92807" y2="42625"/>
                        <a14:foregroundMark x1="13158" y1="25875" x2="59035" y2="51688"/>
                        <a14:foregroundMark x1="12895" y1="7688" x2="28158" y2="11125"/>
                        <a14:foregroundMark x1="7456" y1="69063" x2="91404" y2="69688"/>
                        <a14:foregroundMark x1="4035" y1="67250" x2="4649" y2="72313"/>
                        <a14:foregroundMark x1="6053" y1="72125" x2="92544" y2="71500"/>
                        <a14:foregroundMark x1="55088" y1="71938" x2="94211" y2="72313"/>
                        <a14:backgroundMark x1="15965" y1="20375" x2="57982" y2="20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11" b="24114"/>
          <a:stretch/>
        </p:blipFill>
        <p:spPr>
          <a:xfrm>
            <a:off x="1828800" y="4038600"/>
            <a:ext cx="4886325" cy="29030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5"/>
            <a:ext cx="9144000" cy="838689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Thứ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sáu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ngày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12 </a:t>
            </a: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tháng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4 </a:t>
            </a: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năm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2024</a:t>
            </a:r>
          </a:p>
          <a:p>
            <a:pPr algn="ctr" defTabSz="685783">
              <a:defRPr/>
            </a:pPr>
            <a:r>
              <a:rPr lang="en-US" b="1" u="sng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Tiếng</a:t>
            </a:r>
            <a:r>
              <a:rPr lang="en-US" b="1" u="sng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b="1" u="sng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Việt</a:t>
            </a:r>
            <a:endParaRPr lang="en-US" b="1" u="sng" kern="0" dirty="0">
              <a:solidFill>
                <a:prstClr val="black"/>
              </a:solidFill>
              <a:latin typeface="HP001 4 hàng" panose="020B0603050302020204" pitchFamily="34" charset="0"/>
              <a:cs typeface="Arial"/>
              <a:sym typeface="Arial"/>
            </a:endParaRPr>
          </a:p>
          <a:p>
            <a:pPr algn="ctr" defTabSz="685783">
              <a:buClr>
                <a:srgbClr val="000000"/>
              </a:buClr>
              <a:defRPr/>
            </a:pP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Tiết</a:t>
            </a:r>
            <a:r>
              <a:rPr lang="en-US" sz="14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357+358: </a:t>
            </a: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Ôn</a:t>
            </a:r>
            <a:r>
              <a:rPr lang="en-US" sz="14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</a:t>
            </a: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tập</a:t>
            </a:r>
            <a:endParaRPr lang="en-US" sz="1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651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9144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 Narrow" pitchFamily="34" charset="0"/>
                <a:cs typeface="Times New Roman" pitchFamily="18" charset="0"/>
              </a:rPr>
              <a:t>b. </a:t>
            </a:r>
            <a:r>
              <a:rPr lang="en-US" sz="2400" b="1" dirty="0" err="1">
                <a:latin typeface="Arial Narrow" pitchFamily="34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Arial Narrow" pitchFamily="34" charset="0"/>
                <a:cs typeface="Times New Roman" pitchFamily="18" charset="0"/>
              </a:rPr>
              <a:t>đọc</a:t>
            </a:r>
            <a:r>
              <a:rPr lang="en-US" sz="24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Arial Narrow" pitchFamily="34" charset="0"/>
                <a:cs typeface="Times New Roman" pitchFamily="18" charset="0"/>
              </a:rPr>
              <a:t>nói</a:t>
            </a:r>
            <a:r>
              <a:rPr lang="en-US" sz="24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Arial Narrow" pitchFamily="34" charset="0"/>
                <a:cs typeface="Times New Roman" pitchFamily="18" charset="0"/>
              </a:rPr>
              <a:t>về</a:t>
            </a:r>
            <a:r>
              <a:rPr lang="en-US" sz="24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Arial Narrow" pitchFamily="34" charset="0"/>
                <a:cs typeface="Times New Roman" pitchFamily="18" charset="0"/>
              </a:rPr>
              <a:t>cây</a:t>
            </a:r>
            <a:r>
              <a:rPr lang="en-US" sz="24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Arial Narrow" pitchFamily="34" charset="0"/>
                <a:cs typeface="Times New Roman" pitchFamily="18" charset="0"/>
              </a:rPr>
              <a:t>cối</a:t>
            </a:r>
            <a:r>
              <a:rPr lang="en-US" sz="2400" b="1" dirty="0">
                <a:latin typeface="Arial Narrow" pitchFamily="34" charset="0"/>
                <a:cs typeface="Times New Roman" pitchFamily="18" charset="0"/>
              </a:rPr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38" b="68813" l="965" r="100000">
                        <a14:foregroundMark x1="8596" y1="6250" x2="89123" y2="5063"/>
                        <a14:foregroundMark x1="6053" y1="5438" x2="7456" y2="8688"/>
                        <a14:foregroundMark x1="5526" y1="5438" x2="47982" y2="4875"/>
                        <a14:foregroundMark x1="50877" y1="5688" x2="93947" y2="5250"/>
                        <a14:foregroundMark x1="94825" y1="6250" x2="95351" y2="44250"/>
                        <a14:foregroundMark x1="53158" y1="22250" x2="94474" y2="29313"/>
                        <a14:foregroundMark x1="55088" y1="15937" x2="95351" y2="17563"/>
                        <a14:foregroundMark x1="21930" y1="8500" x2="36930" y2="12313"/>
                        <a14:foregroundMark x1="5526" y1="4875" x2="4386" y2="8500"/>
                        <a14:foregroundMark x1="4649" y1="5250" x2="44649" y2="4250"/>
                        <a14:foregroundMark x1="46579" y1="5250" x2="90789" y2="4438"/>
                        <a14:foregroundMark x1="5789" y1="41625" x2="7193" y2="63438"/>
                        <a14:foregroundMark x1="8333" y1="63438" x2="67895" y2="63000"/>
                        <a14:foregroundMark x1="19386" y1="51500" x2="80351" y2="60000"/>
                        <a14:foregroundMark x1="6053" y1="52500" x2="54561" y2="59813"/>
                        <a14:foregroundMark x1="4386" y1="50500" x2="5175" y2="55750"/>
                        <a14:foregroundMark x1="6053" y1="66250" x2="92281" y2="66688"/>
                        <a14:foregroundMark x1="21667" y1="67688" x2="68158" y2="67063"/>
                        <a14:foregroundMark x1="11754" y1="15750" x2="52544" y2="17188"/>
                        <a14:foregroundMark x1="11754" y1="10313" x2="8860" y2="31938"/>
                        <a14:foregroundMark x1="8333" y1="9875" x2="5789" y2="21813"/>
                        <a14:foregroundMark x1="8333" y1="28688" x2="32456" y2="42813"/>
                        <a14:foregroundMark x1="15088" y1="42250" x2="36140" y2="47875"/>
                        <a14:foregroundMark x1="8070" y1="32750" x2="10000" y2="42813"/>
                        <a14:foregroundMark x1="2632" y1="13750" x2="4386" y2="29688"/>
                        <a14:foregroundMark x1="4386" y1="36563" x2="3246" y2="41438"/>
                        <a14:foregroundMark x1="32456" y1="43250" x2="62193" y2="43438"/>
                        <a14:foregroundMark x1="965" y1="38375" x2="965" y2="42250"/>
                        <a14:foregroundMark x1="29561" y1="10125" x2="81228" y2="10500"/>
                        <a14:foregroundMark x1="41228" y1="8875" x2="73246" y2="8313"/>
                        <a14:foregroundMark x1="14298" y1="22438" x2="30175" y2="21813"/>
                        <a14:backgroundMark x1="11404" y1="21000" x2="77193" y2="20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45" y="1367327"/>
            <a:ext cx="7315200" cy="74718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"/>
            <a:ext cx="9144000" cy="838689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Thứ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sáu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ngày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12 </a:t>
            </a: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tháng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4 </a:t>
            </a: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năm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2024</a:t>
            </a:r>
          </a:p>
          <a:p>
            <a:pPr algn="ctr" defTabSz="685783">
              <a:defRPr/>
            </a:pPr>
            <a:r>
              <a:rPr lang="en-US" b="1" u="sng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Tiếng</a:t>
            </a:r>
            <a:r>
              <a:rPr lang="en-US" b="1" u="sng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b="1" u="sng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Việt</a:t>
            </a:r>
            <a:endParaRPr lang="en-US" b="1" u="sng" kern="0" dirty="0">
              <a:solidFill>
                <a:prstClr val="black"/>
              </a:solidFill>
              <a:latin typeface="HP001 4 hàng" panose="020B0603050302020204" pitchFamily="34" charset="0"/>
              <a:cs typeface="Arial"/>
              <a:sym typeface="Arial"/>
            </a:endParaRPr>
          </a:p>
          <a:p>
            <a:pPr algn="ctr" defTabSz="685783">
              <a:buClr>
                <a:srgbClr val="000000"/>
              </a:buClr>
              <a:defRPr/>
            </a:pP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Tiết</a:t>
            </a:r>
            <a:r>
              <a:rPr lang="en-US" sz="14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357+358: </a:t>
            </a: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Ôn</a:t>
            </a:r>
            <a:r>
              <a:rPr lang="en-US" sz="14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</a:t>
            </a: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tập</a:t>
            </a:r>
            <a:endParaRPr lang="en-US" sz="1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45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76438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Narrow" pitchFamily="34" charset="0"/>
                <a:cs typeface="Times New Roman" pitchFamily="18" charset="0"/>
              </a:rPr>
              <a:t>c. </a:t>
            </a:r>
            <a:r>
              <a:rPr lang="en-US" sz="2400" dirty="0" err="1">
                <a:latin typeface="Arial Narrow" pitchFamily="34" charset="0"/>
                <a:cs typeface="Times New Roman" pitchFamily="18" charset="0"/>
              </a:rPr>
              <a:t>Bài</a:t>
            </a:r>
            <a:r>
              <a:rPr lang="en-US" sz="24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Arial Narrow" pitchFamily="34" charset="0"/>
                <a:cs typeface="Times New Roman" pitchFamily="18" charset="0"/>
              </a:rPr>
              <a:t>đọc</a:t>
            </a:r>
            <a:r>
              <a:rPr lang="en-US" sz="24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Arial Narrow" pitchFamily="34" charset="0"/>
                <a:cs typeface="Times New Roman" pitchFamily="18" charset="0"/>
              </a:rPr>
              <a:t>không</a:t>
            </a:r>
            <a:r>
              <a:rPr lang="en-US" sz="24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Arial Narrow" pitchFamily="34" charset="0"/>
                <a:cs typeface="Times New Roman" pitchFamily="18" charset="0"/>
              </a:rPr>
              <a:t>nói</a:t>
            </a:r>
            <a:r>
              <a:rPr lang="en-US" sz="24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Arial Narrow" pitchFamily="34" charset="0"/>
                <a:cs typeface="Times New Roman" pitchFamily="18" charset="0"/>
              </a:rPr>
              <a:t>về</a:t>
            </a:r>
            <a:r>
              <a:rPr lang="en-US" sz="2400" dirty="0">
                <a:latin typeface="Arial Narrow" pitchFamily="34" charset="0"/>
                <a:cs typeface="Times New Roman" pitchFamily="18" charset="0"/>
              </a:rPr>
              <a:t> con </a:t>
            </a:r>
            <a:r>
              <a:rPr lang="en-US" sz="2400" dirty="0" err="1">
                <a:latin typeface="Arial Narrow" pitchFamily="34" charset="0"/>
                <a:cs typeface="Times New Roman" pitchFamily="18" charset="0"/>
              </a:rPr>
              <a:t>vật</a:t>
            </a:r>
            <a:r>
              <a:rPr lang="en-US" sz="24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Arial Narrow" pitchFamily="34" charset="0"/>
                <a:cs typeface="Times New Roman" pitchFamily="18" charset="0"/>
              </a:rPr>
              <a:t>và</a:t>
            </a:r>
            <a:r>
              <a:rPr lang="en-US" sz="24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Arial Narrow" pitchFamily="34" charset="0"/>
                <a:cs typeface="Times New Roman" pitchFamily="18" charset="0"/>
              </a:rPr>
              <a:t>cây</a:t>
            </a:r>
            <a:r>
              <a:rPr lang="en-US" sz="24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Arial Narrow" pitchFamily="34" charset="0"/>
                <a:cs typeface="Times New Roman" pitchFamily="18" charset="0"/>
              </a:rPr>
              <a:t>cối</a:t>
            </a:r>
            <a:r>
              <a:rPr lang="en-US" sz="2400" dirty="0">
                <a:latin typeface="Arial Narrow" pitchFamily="34" charset="0"/>
              </a:rPr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63" b="90000" l="351" r="98772">
                        <a14:foregroundMark x1="17982" y1="37750" x2="17719" y2="39813"/>
                        <a14:foregroundMark x1="18509" y1="9500" x2="16579" y2="33938"/>
                        <a14:foregroundMark x1="16842" y1="7875" x2="80088" y2="7500"/>
                        <a14:foregroundMark x1="19912" y1="9313" x2="65614" y2="24438"/>
                        <a14:foregroundMark x1="26491" y1="10688" x2="90000" y2="11125"/>
                        <a14:foregroundMark x1="12281" y1="7688" x2="12544" y2="37563"/>
                        <a14:foregroundMark x1="10877" y1="20188" x2="10614" y2="58562"/>
                        <a14:foregroundMark x1="93684" y1="38188" x2="92281" y2="78188"/>
                        <a14:foregroundMark x1="82895" y1="6875" x2="82632" y2="9875"/>
                        <a14:foregroundMark x1="11404" y1="8063" x2="9737" y2="36188"/>
                        <a14:foregroundMark x1="4912" y1="11313" x2="5789" y2="44250"/>
                        <a14:foregroundMark x1="98772" y1="12125" x2="98509" y2="60375"/>
                        <a14:foregroundMark x1="351" y1="38375" x2="965" y2="60625"/>
                        <a14:foregroundMark x1="2632" y1="62000" x2="2632" y2="67500"/>
                        <a14:foregroundMark x1="3246" y1="67500" x2="59649" y2="71500"/>
                        <a14:foregroundMark x1="97105" y1="67875" x2="87719" y2="79375"/>
                        <a14:foregroundMark x1="75789" y1="83000" x2="93947" y2="77000"/>
                        <a14:foregroundMark x1="97632" y1="68500" x2="97632" y2="74313"/>
                        <a14:foregroundMark x1="93070" y1="77188" x2="98158" y2="74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338103"/>
            <a:ext cx="6781800" cy="6053297"/>
          </a:xfrm>
          <a:prstGeom prst="rect">
            <a:avLst/>
          </a:prstGeom>
        </p:spPr>
      </p:pic>
      <p:pic>
        <p:nvPicPr>
          <p:cNvPr id="4" name="Picture 13" descr="addemoticons172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1" y="4362179"/>
            <a:ext cx="1609466" cy="129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 descr="addemoticons172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920" y="5583097"/>
            <a:ext cx="3095367" cy="990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addemoticons172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9" y="4497673"/>
            <a:ext cx="2587604" cy="108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5"/>
            <a:ext cx="9144000" cy="838689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Thứ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sáu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ngày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12 </a:t>
            </a: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tháng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4 </a:t>
            </a: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năm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2024</a:t>
            </a:r>
          </a:p>
          <a:p>
            <a:pPr algn="ctr" defTabSz="685783">
              <a:defRPr/>
            </a:pPr>
            <a:r>
              <a:rPr lang="en-US" b="1" u="sng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Tiếng</a:t>
            </a:r>
            <a:r>
              <a:rPr lang="en-US" b="1" u="sng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b="1" u="sng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Việt</a:t>
            </a:r>
            <a:endParaRPr lang="en-US" b="1" u="sng" kern="0" dirty="0">
              <a:solidFill>
                <a:prstClr val="black"/>
              </a:solidFill>
              <a:latin typeface="HP001 4 hàng" panose="020B0603050302020204" pitchFamily="34" charset="0"/>
              <a:cs typeface="Arial"/>
              <a:sym typeface="Arial"/>
            </a:endParaRPr>
          </a:p>
          <a:p>
            <a:pPr algn="ctr" defTabSz="685783">
              <a:buClr>
                <a:srgbClr val="000000"/>
              </a:buClr>
              <a:defRPr/>
            </a:pP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Tiết</a:t>
            </a:r>
            <a:r>
              <a:rPr lang="en-US" sz="14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357+358: </a:t>
            </a: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Ôn</a:t>
            </a:r>
            <a:r>
              <a:rPr lang="en-US" sz="14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</a:t>
            </a: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tập</a:t>
            </a:r>
            <a:endParaRPr lang="en-US" sz="1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145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17918" y="883873"/>
            <a:ext cx="457200" cy="39092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.VnArial Narrow" pitchFamily="34" charset="0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4737" y="848500"/>
            <a:ext cx="3482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Chọn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ngữ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thiên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nhiên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</p:txBody>
      </p:sp>
      <p:sp>
        <p:nvSpPr>
          <p:cNvPr id="6" name="Snip Same Side Corner Rectangle 5"/>
          <p:cNvSpPr/>
          <p:nvPr/>
        </p:nvSpPr>
        <p:spPr>
          <a:xfrm>
            <a:off x="2133600" y="2667000"/>
            <a:ext cx="990600" cy="304800"/>
          </a:xfrm>
          <a:prstGeom prst="snip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nip Same Side Corner Rectangle 6"/>
          <p:cNvSpPr/>
          <p:nvPr/>
        </p:nvSpPr>
        <p:spPr>
          <a:xfrm>
            <a:off x="5867400" y="2667000"/>
            <a:ext cx="838200" cy="304800"/>
          </a:xfrm>
          <a:prstGeom prst="snip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nip Same Side Corner Rectangle 7"/>
          <p:cNvSpPr/>
          <p:nvPr/>
        </p:nvSpPr>
        <p:spPr>
          <a:xfrm>
            <a:off x="5791200" y="3581400"/>
            <a:ext cx="914400" cy="304800"/>
          </a:xfrm>
          <a:prstGeom prst="snip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1309688"/>
            <a:ext cx="5457825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nip Same Side Corner Rectangle 9"/>
          <p:cNvSpPr/>
          <p:nvPr/>
        </p:nvSpPr>
        <p:spPr>
          <a:xfrm>
            <a:off x="2209800" y="2667000"/>
            <a:ext cx="914400" cy="304800"/>
          </a:xfrm>
          <a:prstGeom prst="snip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nip Same Side Corner Rectangle 10"/>
          <p:cNvSpPr/>
          <p:nvPr/>
        </p:nvSpPr>
        <p:spPr>
          <a:xfrm>
            <a:off x="5867400" y="2667000"/>
            <a:ext cx="838200" cy="304800"/>
          </a:xfrm>
          <a:prstGeom prst="snip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Snip Same Side Corner Rectangle 11"/>
          <p:cNvSpPr/>
          <p:nvPr/>
        </p:nvSpPr>
        <p:spPr>
          <a:xfrm>
            <a:off x="5791200" y="3581400"/>
            <a:ext cx="914400" cy="304800"/>
          </a:xfrm>
          <a:prstGeom prst="snip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4516" y="6248400"/>
            <a:ext cx="34044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25179" y="6248400"/>
            <a:ext cx="34044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20173" y="6248400"/>
            <a:ext cx="34044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19652D-ECD8-461E-866A-5810B9AB36FB}"/>
              </a:ext>
            </a:extLst>
          </p:cNvPr>
          <p:cNvSpPr txBox="1"/>
          <p:nvPr/>
        </p:nvSpPr>
        <p:spPr>
          <a:xfrm>
            <a:off x="2842900" y="1688068"/>
            <a:ext cx="74740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/>
            <a:r>
              <a:rPr lang="en-US" b="1" dirty="0" err="1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sông</a:t>
            </a:r>
            <a:endParaRPr lang="en-US" sz="2000" b="1" dirty="0">
              <a:solidFill>
                <a:prstClr val="black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19652D-ECD8-461E-866A-5810B9AB36FB}"/>
              </a:ext>
            </a:extLst>
          </p:cNvPr>
          <p:cNvSpPr txBox="1"/>
          <p:nvPr/>
        </p:nvSpPr>
        <p:spPr>
          <a:xfrm>
            <a:off x="2293299" y="3549134"/>
            <a:ext cx="74740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/>
            <a:r>
              <a:rPr lang="en-US" b="1" dirty="0" err="1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rừng</a:t>
            </a:r>
            <a:endParaRPr lang="en-US" sz="2000" b="1" dirty="0">
              <a:solidFill>
                <a:prstClr val="black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19652D-ECD8-461E-866A-5810B9AB36FB}"/>
              </a:ext>
            </a:extLst>
          </p:cNvPr>
          <p:cNvSpPr txBox="1"/>
          <p:nvPr/>
        </p:nvSpPr>
        <p:spPr>
          <a:xfrm>
            <a:off x="5417499" y="4419600"/>
            <a:ext cx="74740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/>
            <a:r>
              <a:rPr lang="en-US" b="1" dirty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</a:t>
            </a:r>
            <a:r>
              <a:rPr lang="en-US" b="1" dirty="0" err="1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gió</a:t>
            </a:r>
            <a:endParaRPr lang="en-US" sz="2000" b="1" dirty="0">
              <a:solidFill>
                <a:prstClr val="black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19652D-ECD8-461E-866A-5810B9AB36FB}"/>
              </a:ext>
            </a:extLst>
          </p:cNvPr>
          <p:cNvSpPr txBox="1"/>
          <p:nvPr/>
        </p:nvSpPr>
        <p:spPr>
          <a:xfrm>
            <a:off x="5417499" y="1688068"/>
            <a:ext cx="74740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/>
            <a:r>
              <a:rPr lang="en-US" b="1" dirty="0" err="1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mưa</a:t>
            </a:r>
            <a:endParaRPr lang="en-US" sz="2000" b="1" dirty="0">
              <a:solidFill>
                <a:prstClr val="black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9652D-ECD8-461E-866A-5810B9AB36FB}"/>
              </a:ext>
            </a:extLst>
          </p:cNvPr>
          <p:cNvSpPr txBox="1"/>
          <p:nvPr/>
        </p:nvSpPr>
        <p:spPr>
          <a:xfrm>
            <a:off x="4113021" y="1371600"/>
            <a:ext cx="74740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/>
            <a:r>
              <a:rPr lang="en-US" b="1" dirty="0" err="1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nắng</a:t>
            </a:r>
            <a:endParaRPr lang="en-US" sz="2000" b="1" dirty="0">
              <a:solidFill>
                <a:prstClr val="black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19652D-ECD8-461E-866A-5810B9AB36FB}"/>
              </a:ext>
            </a:extLst>
          </p:cNvPr>
          <p:cNvSpPr txBox="1"/>
          <p:nvPr/>
        </p:nvSpPr>
        <p:spPr>
          <a:xfrm>
            <a:off x="2835779" y="4419600"/>
            <a:ext cx="74740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/>
            <a:r>
              <a:rPr lang="en-US" b="1" dirty="0" err="1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bi</a:t>
            </a:r>
            <a:r>
              <a:rPr lang="en-US" b="1" dirty="0" err="1">
                <a:solidFill>
                  <a:prstClr val="black"/>
                </a:solidFill>
                <a:latin typeface="Arial" pitchFamily="34" charset="0"/>
                <a:ea typeface="Arial-Rounded" panose="020B0500000000000000" charset="0"/>
                <a:cs typeface="Arial" pitchFamily="34" charset="0"/>
              </a:rPr>
              <a:t>ể</a:t>
            </a:r>
            <a:r>
              <a:rPr lang="en-US" b="1" dirty="0" err="1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</a:t>
            </a:r>
            <a:endParaRPr lang="en-US" sz="2000" b="1" dirty="0">
              <a:solidFill>
                <a:prstClr val="black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"/>
            <a:ext cx="9144000" cy="838689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Thứ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sáu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ngày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12 </a:t>
            </a: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tháng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4 </a:t>
            </a: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năm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2024</a:t>
            </a:r>
          </a:p>
          <a:p>
            <a:pPr algn="ctr" defTabSz="685783">
              <a:defRPr/>
            </a:pPr>
            <a:r>
              <a:rPr lang="en-US" b="1" u="sng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Tiếng</a:t>
            </a:r>
            <a:r>
              <a:rPr lang="en-US" b="1" u="sng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b="1" u="sng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Việt</a:t>
            </a:r>
            <a:endParaRPr lang="en-US" b="1" u="sng" kern="0" dirty="0">
              <a:solidFill>
                <a:prstClr val="black"/>
              </a:solidFill>
              <a:latin typeface="HP001 4 hàng" panose="020B0603050302020204" pitchFamily="34" charset="0"/>
              <a:cs typeface="Arial"/>
              <a:sym typeface="Arial"/>
            </a:endParaRPr>
          </a:p>
          <a:p>
            <a:pPr algn="ctr" defTabSz="685783">
              <a:buClr>
                <a:srgbClr val="000000"/>
              </a:buClr>
              <a:defRPr/>
            </a:pP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Tiết</a:t>
            </a:r>
            <a:r>
              <a:rPr lang="en-US" sz="14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357+358: </a:t>
            </a: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Ôn</a:t>
            </a:r>
            <a:r>
              <a:rPr lang="en-US" sz="14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</a:t>
            </a: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tập</a:t>
            </a:r>
            <a:endParaRPr lang="en-US" sz="1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337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472</Words>
  <Application>Microsoft Office PowerPoint</Application>
  <PresentationFormat>On-screen Show (4:3)</PresentationFormat>
  <Paragraphs>103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15</vt:i4>
      </vt:variant>
    </vt:vector>
  </HeadingPairs>
  <TitlesOfParts>
    <vt:vector size="39" baseType="lpstr">
      <vt:lpstr>等线</vt:lpstr>
      <vt:lpstr>等线 Light</vt:lpstr>
      <vt:lpstr>.VnArial Narrow</vt:lpstr>
      <vt:lpstr>Arial</vt:lpstr>
      <vt:lpstr>Arial Narrow</vt:lpstr>
      <vt:lpstr>Arial-Rounded</vt:lpstr>
      <vt:lpstr>Calibri</vt:lpstr>
      <vt:lpstr>HP001 4 hàng</vt:lpstr>
      <vt:lpstr>inpin heiti</vt:lpstr>
      <vt:lpstr>Times New Roman</vt:lpstr>
      <vt:lpstr>Office Theme</vt:lpstr>
      <vt:lpstr>2_Office Theme</vt:lpstr>
      <vt:lpstr>4_Office Theme</vt:lpstr>
      <vt:lpstr>3_第一PPT，www.1ppt.com</vt:lpstr>
      <vt:lpstr>6_Office 主题</vt:lpstr>
      <vt:lpstr>第一PPT，www.1ppt.com</vt:lpstr>
      <vt:lpstr>7_Office 主题</vt:lpstr>
      <vt:lpstr>1_Office Theme</vt:lpstr>
      <vt:lpstr>3_Office Theme</vt:lpstr>
      <vt:lpstr>5_Office Theme</vt:lpstr>
      <vt:lpstr>6_Office Theme</vt:lpstr>
      <vt:lpstr>7_Office Theme</vt:lpstr>
      <vt:lpstr>8_Office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NHAN</cp:lastModifiedBy>
  <cp:revision>87</cp:revision>
  <dcterms:created xsi:type="dcterms:W3CDTF">2020-08-18T02:09:38Z</dcterms:created>
  <dcterms:modified xsi:type="dcterms:W3CDTF">2025-04-07T01:31:29Z</dcterms:modified>
</cp:coreProperties>
</file>