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wmf" ContentType="image/x-wm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22.svg" ContentType="image/svg+xml"/>
  <Override PartName="/ppt/media/image25.svg" ContentType="image/svg+xml"/>
  <Override PartName="/ppt/media/image62.svg" ContentType="image/svg+xml"/>
  <Override PartName="/ppt/media/image6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68" r:id="rId3"/>
    <p:sldId id="369" r:id="rId5"/>
    <p:sldId id="370" r:id="rId6"/>
    <p:sldId id="289" r:id="rId7"/>
    <p:sldId id="328" r:id="rId8"/>
    <p:sldId id="292" r:id="rId9"/>
    <p:sldId id="329" r:id="rId10"/>
    <p:sldId id="335" r:id="rId11"/>
    <p:sldId id="338" r:id="rId12"/>
    <p:sldId id="340" r:id="rId13"/>
    <p:sldId id="337" r:id="rId14"/>
    <p:sldId id="341" r:id="rId15"/>
    <p:sldId id="334" r:id="rId16"/>
    <p:sldId id="330" r:id="rId17"/>
    <p:sldId id="344" r:id="rId18"/>
    <p:sldId id="345" r:id="rId19"/>
    <p:sldId id="346" r:id="rId20"/>
    <p:sldId id="347" r:id="rId21"/>
    <p:sldId id="331" r:id="rId22"/>
    <p:sldId id="343" r:id="rId23"/>
    <p:sldId id="348" r:id="rId24"/>
    <p:sldId id="349" r:id="rId25"/>
    <p:sldId id="351" r:id="rId26"/>
    <p:sldId id="350" r:id="rId27"/>
    <p:sldId id="352" r:id="rId28"/>
    <p:sldId id="353" r:id="rId29"/>
    <p:sldId id="354" r:id="rId30"/>
    <p:sldId id="332" r:id="rId31"/>
    <p:sldId id="362" r:id="rId32"/>
    <p:sldId id="355" r:id="rId33"/>
    <p:sldId id="356" r:id="rId34"/>
    <p:sldId id="357" r:id="rId35"/>
    <p:sldId id="358" r:id="rId36"/>
    <p:sldId id="359" r:id="rId37"/>
    <p:sldId id="361" r:id="rId38"/>
    <p:sldId id="363" r:id="rId39"/>
    <p:sldId id="364" r:id="rId40"/>
    <p:sldId id="333" r:id="rId41"/>
    <p:sldId id="287" r:id="rId42"/>
    <p:sldId id="366" r:id="rId4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i Nguyen Thi" initials="MN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9C542A"/>
    <a:srgbClr val="FF5757"/>
    <a:srgbClr val="99FF99"/>
    <a:srgbClr val="CC99FF"/>
    <a:srgbClr val="FAFFEB"/>
    <a:srgbClr val="FEB1F7"/>
    <a:srgbClr val="FAF074"/>
    <a:srgbClr val="97EEFF"/>
    <a:srgbClr val="9838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14" autoAdjust="0"/>
    <p:restoredTop sz="93737" autoAdjust="0"/>
  </p:normalViewPr>
  <p:slideViewPr>
    <p:cSldViewPr snapToGrid="0">
      <p:cViewPr varScale="1">
        <p:scale>
          <a:sx n="62" d="100"/>
          <a:sy n="62" d="100"/>
        </p:scale>
        <p:origin x="56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hết</a:t>
            </a:r>
            <a:r>
              <a:rPr lang="en-US" altLang="zh-CN" dirty="0"/>
              <a:t> </a:t>
            </a:r>
            <a:r>
              <a:rPr lang="en-US" altLang="zh-CN" dirty="0" err="1"/>
              <a:t>các</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học</a:t>
            </a:r>
            <a:r>
              <a:rPr lang="en-US" altLang="zh-CN" dirty="0"/>
              <a:t> </a:t>
            </a:r>
            <a:r>
              <a:rPr lang="en-US" altLang="zh-CN" dirty="0" err="1"/>
              <a:t>tiếp</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BDD3EA-CB73-40DD-9A7B-F8BAFF783DDD}"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F02092-BAF6-4F4B-8D21-91AABD4CD3BA}" type="slidenum">
              <a:rPr lang="vi-VN" smtClean="0"/>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DBBDD3EA-CB73-40DD-9A7B-F8BAFF783DDD}"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F02092-BAF6-4F4B-8D21-91AABD4CD3BA}" type="slidenum">
              <a:rPr lang="vi-VN" smtClean="0"/>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DBBDD3EA-CB73-40DD-9A7B-F8BAFF783DDD}"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F02092-BAF6-4F4B-8D21-91AABD4CD3BA}" type="slidenum">
              <a:rPr lang="vi-VN" smtClean="0"/>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DBBDD3EA-CB73-40DD-9A7B-F8BAFF783DDD}"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F02092-BAF6-4F4B-8D21-91AABD4CD3BA}" type="slidenum">
              <a:rPr lang="vi-VN" smtClean="0"/>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BBDD3EA-CB73-40DD-9A7B-F8BAFF783DDD}"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F02092-BAF6-4F4B-8D21-91AABD4CD3BA}" type="slidenum">
              <a:rPr lang="vi-VN" smtClean="0"/>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DBBDD3EA-CB73-40DD-9A7B-F8BAFF783DDD}"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F02092-BAF6-4F4B-8D21-91AABD4CD3BA}" type="slidenum">
              <a:rPr lang="vi-VN" smtClean="0"/>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DBBDD3EA-CB73-40DD-9A7B-F8BAFF783DDD}"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2F02092-BAF6-4F4B-8D21-91AABD4CD3BA}" type="slidenum">
              <a:rPr lang="vi-VN" smtClean="0"/>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BDD3EA-CB73-40DD-9A7B-F8BAFF783DDD}"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2F02092-BAF6-4F4B-8D21-91AABD4CD3BA}" type="slidenum">
              <a:rPr lang="vi-VN" smtClean="0"/>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DD3EA-CB73-40DD-9A7B-F8BAFF783DDD}"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2F02092-BAF6-4F4B-8D21-91AABD4CD3BA}" type="slidenum">
              <a:rPr lang="vi-VN" smtClean="0"/>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BBDD3EA-CB73-40DD-9A7B-F8BAFF783DDD}"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F02092-BAF6-4F4B-8D21-91AABD4CD3BA}" type="slidenum">
              <a:rPr lang="vi-VN" smtClean="0"/>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BBDD3EA-CB73-40DD-9A7B-F8BAFF783DDD}"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F02092-BAF6-4F4B-8D21-91AABD4CD3BA}" type="slidenum">
              <a:rPr lang="vi-VN" smtClean="0"/>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DD3EA-CB73-40DD-9A7B-F8BAFF783DDD}" type="datetimeFigureOut">
              <a:rPr lang="vi-VN" smtClean="0"/>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02092-BAF6-4F4B-8D21-91AABD4CD3BA}" type="slidenum">
              <a:rPr lang="vi-VN" smtClean="0"/>
            </a:fld>
            <a:endParaRPr lang="vi-VN"/>
          </a:p>
        </p:txBody>
      </p:sp>
      <p:pic>
        <p:nvPicPr>
          <p:cNvPr id="7" name="Picture 6" descr="Logo&#10;&#10;Description automatically generated"/>
          <p:cNvPicPr>
            <a:picLocks noChangeAspect="1"/>
          </p:cNvPicPr>
          <p:nvPr userDrawn="1"/>
        </p:nvPicPr>
        <p:blipFill rotWithShape="1">
          <a:blip r:embed="rId12">
            <a:extLst>
              <a:ext uri="{28A0092B-C50C-407E-A947-70E740481C1C}">
                <a14:useLocalDpi xmlns:a14="http://schemas.microsoft.com/office/drawing/2010/main" val="0"/>
              </a:ext>
            </a:extLst>
          </a:blip>
          <a:srcRect r="-5" b="-5"/>
          <a:stretch>
            <a:fillRect/>
          </a:stretch>
        </p:blipFill>
        <p:spPr>
          <a:xfrm>
            <a:off x="-3157798" y="365125"/>
            <a:ext cx="2660743" cy="2660743"/>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openxmlformats.org/officeDocument/2006/relationships/image" Target="../media/image8.GIF"/><Relationship Id="rId6" Type="http://schemas.openxmlformats.org/officeDocument/2006/relationships/image" Target="../media/image7.wmf"/><Relationship Id="rId5" Type="http://schemas.openxmlformats.org/officeDocument/2006/relationships/image" Target="../media/image6.GIF"/><Relationship Id="rId4" Type="http://schemas.openxmlformats.org/officeDocument/2006/relationships/image" Target="../media/image5.GIF"/><Relationship Id="rId3" Type="http://schemas.openxmlformats.org/officeDocument/2006/relationships/image" Target="../media/image4.wmf"/><Relationship Id="rId2" Type="http://schemas.openxmlformats.org/officeDocument/2006/relationships/image" Target="../media/image3.png"/><Relationship Id="rId12" Type="http://schemas.openxmlformats.org/officeDocument/2006/relationships/notesSlide" Target="../notesSlides/notesSlide1.xml"/><Relationship Id="rId11" Type="http://schemas.openxmlformats.org/officeDocument/2006/relationships/slideLayout" Target="../slideLayouts/slideLayout7.xml"/><Relationship Id="rId10" Type="http://schemas.openxmlformats.org/officeDocument/2006/relationships/image" Target="../media/image9.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25.svg"/><Relationship Id="rId4" Type="http://schemas.openxmlformats.org/officeDocument/2006/relationships/image" Target="../media/image24.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25.svg"/><Relationship Id="rId4" Type="http://schemas.openxmlformats.org/officeDocument/2006/relationships/image" Target="../media/image24.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25.svg"/><Relationship Id="rId4" Type="http://schemas.openxmlformats.org/officeDocument/2006/relationships/image" Target="../media/image24.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3.wav"/><Relationship Id="rId4" Type="http://schemas.openxmlformats.org/officeDocument/2006/relationships/audio" Target="../media/audio2.wav"/><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2.wav"/><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image" Target="../media/image18.png"/><Relationship Id="rId5" Type="http://schemas.microsoft.com/office/2007/relationships/hdphoto" Target="../media/image30.wdp"/><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3.wav"/><Relationship Id="rId2" Type="http://schemas.openxmlformats.org/officeDocument/2006/relationships/image" Target="../media/image27.png"/><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23.png"/><Relationship Id="rId3" Type="http://schemas.openxmlformats.org/officeDocument/2006/relationships/image" Target="../media/image22.svg"/><Relationship Id="rId2" Type="http://schemas.openxmlformats.org/officeDocument/2006/relationships/image" Target="../media/image31.png"/><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3.wav"/><Relationship Id="rId3" Type="http://schemas.openxmlformats.org/officeDocument/2006/relationships/audio" Target="../media/audio2.wav"/><Relationship Id="rId2" Type="http://schemas.openxmlformats.org/officeDocument/2006/relationships/image" Target="../media/image14.png"/><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2.wav"/><Relationship Id="rId1"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audio" Target="../media/audio2.wav"/><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8.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0.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14.png"/><Relationship Id="rId4" Type="http://schemas.openxmlformats.org/officeDocument/2006/relationships/image" Target="../media/image18.png"/><Relationship Id="rId3" Type="http://schemas.microsoft.com/office/2007/relationships/hdphoto" Target="../media/image30.wdp"/><Relationship Id="rId2" Type="http://schemas.openxmlformats.org/officeDocument/2006/relationships/image" Target="../media/image29.png"/><Relationship Id="rId1" Type="http://schemas.openxmlformats.org/officeDocument/2006/relationships/image" Target="../media/image20.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2.wav"/><Relationship Id="rId2" Type="http://schemas.openxmlformats.org/officeDocument/2006/relationships/image" Target="../media/image14.png"/><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23.png"/><Relationship Id="rId3" Type="http://schemas.openxmlformats.org/officeDocument/2006/relationships/image" Target="../media/image22.svg"/><Relationship Id="rId2" Type="http://schemas.openxmlformats.org/officeDocument/2006/relationships/image" Target="../media/image31.png"/><Relationship Id="rId1" Type="http://schemas.openxmlformats.org/officeDocument/2006/relationships/image" Target="../media/image20.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2.wav"/><Relationship Id="rId2" Type="http://schemas.openxmlformats.org/officeDocument/2006/relationships/image" Target="../media/image14.png"/><Relationship Id="rId1"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audio" Target="../media/audio2.wav"/><Relationship Id="rId6" Type="http://schemas.openxmlformats.org/officeDocument/2006/relationships/audio" Target="../media/audio3.wav"/><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18.png"/><Relationship Id="rId2" Type="http://schemas.openxmlformats.org/officeDocument/2006/relationships/image" Target="../media/image33.png"/><Relationship Id="rId1" Type="http://schemas.openxmlformats.org/officeDocument/2006/relationships/image" Target="../media/image20.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2.wav"/><Relationship Id="rId2" Type="http://schemas.openxmlformats.org/officeDocument/2006/relationships/image" Target="../media/image14.png"/><Relationship Id="rId1" Type="http://schemas.openxmlformats.org/officeDocument/2006/relationships/image" Target="../media/image13.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3.wav"/><Relationship Id="rId3" Type="http://schemas.openxmlformats.org/officeDocument/2006/relationships/audio" Target="../media/audio2.wav"/><Relationship Id="rId2" Type="http://schemas.openxmlformats.org/officeDocument/2006/relationships/image" Target="../media/image14.png"/><Relationship Id="rId1"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2.wav"/><Relationship Id="rId1" Type="http://schemas.openxmlformats.org/officeDocument/2006/relationships/image" Target="../media/image10.jpe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3.wav"/><Relationship Id="rId4" Type="http://schemas.openxmlformats.org/officeDocument/2006/relationships/image" Target="../media/image33.png"/><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image" Target="../media/image16.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xml"/><Relationship Id="rId2" Type="http://schemas.openxmlformats.org/officeDocument/2006/relationships/image" Target="../media/image12.png"/><Relationship Id="rId1" Type="http://schemas.openxmlformats.org/officeDocument/2006/relationships/image" Target="../media/image11.GIF"/></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16.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2.wav"/><Relationship Id="rId2" Type="http://schemas.openxmlformats.org/officeDocument/2006/relationships/image" Target="../media/image40.png"/><Relationship Id="rId1" Type="http://schemas.openxmlformats.org/officeDocument/2006/relationships/image" Target="../media/image16.jpeg"/></Relationships>
</file>

<file path=ppt/slides/_rels/slide32.xml.rels><?xml version="1.0" encoding="UTF-8" standalone="yes"?>
<Relationships xmlns="http://schemas.openxmlformats.org/package/2006/relationships"><Relationship Id="rId9" Type="http://schemas.openxmlformats.org/officeDocument/2006/relationships/image" Target="../media/image47.png"/><Relationship Id="rId8" Type="http://schemas.microsoft.com/office/2007/relationships/hdphoto" Target="../media/image46.wdp"/><Relationship Id="rId7" Type="http://schemas.openxmlformats.org/officeDocument/2006/relationships/image" Target="../media/image45.png"/><Relationship Id="rId6" Type="http://schemas.microsoft.com/office/2007/relationships/hdphoto" Target="../media/image44.wdp"/><Relationship Id="rId5" Type="http://schemas.openxmlformats.org/officeDocument/2006/relationships/image" Target="../media/image43.png"/><Relationship Id="rId4" Type="http://schemas.microsoft.com/office/2007/relationships/hdphoto" Target="../media/image42.wdp"/><Relationship Id="rId3" Type="http://schemas.openxmlformats.org/officeDocument/2006/relationships/image" Target="../media/image41.png"/><Relationship Id="rId2" Type="http://schemas.openxmlformats.org/officeDocument/2006/relationships/image" Target="../media/image14.png"/><Relationship Id="rId14" Type="http://schemas.openxmlformats.org/officeDocument/2006/relationships/slideLayout" Target="../slideLayouts/slideLayout2.xml"/><Relationship Id="rId13" Type="http://schemas.openxmlformats.org/officeDocument/2006/relationships/audio" Target="../media/audio2.wav"/><Relationship Id="rId12" Type="http://schemas.microsoft.com/office/2007/relationships/hdphoto" Target="../media/image50.wdp"/><Relationship Id="rId11" Type="http://schemas.openxmlformats.org/officeDocument/2006/relationships/image" Target="../media/image49.png"/><Relationship Id="rId10" Type="http://schemas.microsoft.com/office/2007/relationships/hdphoto" Target="../media/image48.wdp"/><Relationship Id="rId1" Type="http://schemas.openxmlformats.org/officeDocument/2006/relationships/image" Target="../media/image16.jpe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2.wav"/><Relationship Id="rId2" Type="http://schemas.openxmlformats.org/officeDocument/2006/relationships/image" Target="../media/image14.png"/><Relationship Id="rId1" Type="http://schemas.openxmlformats.org/officeDocument/2006/relationships/image" Target="../media/image16.jpe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2.wav"/><Relationship Id="rId3" Type="http://schemas.openxmlformats.org/officeDocument/2006/relationships/image" Target="../media/image51.png"/><Relationship Id="rId2" Type="http://schemas.openxmlformats.org/officeDocument/2006/relationships/image" Target="../media/image14.png"/><Relationship Id="rId1" Type="http://schemas.openxmlformats.org/officeDocument/2006/relationships/image" Target="../media/image16.jpe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3.wav"/><Relationship Id="rId4" Type="http://schemas.openxmlformats.org/officeDocument/2006/relationships/image" Target="../media/image33.png"/><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image" Target="../media/image16.jpe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image" Target="../media/image14.png"/><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image" Target="../media/image16.jpeg"/></Relationships>
</file>

<file path=ppt/slides/_rels/slide3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audio" Target="../media/audio2.wav"/><Relationship Id="rId7" Type="http://schemas.openxmlformats.org/officeDocument/2006/relationships/audio" Target="../media/audio3.wav"/><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8.png"/><Relationship Id="rId1" Type="http://schemas.openxmlformats.org/officeDocument/2006/relationships/image" Target="../media/image10.jpeg"/></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65.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 Id="rId3" Type="http://schemas.openxmlformats.org/officeDocument/2006/relationships/image" Target="../media/image61.png"/><Relationship Id="rId2" Type="http://schemas.microsoft.com/office/2007/relationships/hdphoto" Target="../media/image60.wdp"/><Relationship Id="rId1" Type="http://schemas.openxmlformats.org/officeDocument/2006/relationships/image" Target="../media/image59.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2.wav"/><Relationship Id="rId2" Type="http://schemas.openxmlformats.org/officeDocument/2006/relationships/image" Target="../media/image14.png"/><Relationship Id="rId1" Type="http://schemas.openxmlformats.org/officeDocument/2006/relationships/image" Target="../media/image13.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audio" Target="../media/audio4.wav"/><Relationship Id="rId2" Type="http://schemas.openxmlformats.org/officeDocument/2006/relationships/image" Target="../media/image67.png"/><Relationship Id="rId1" Type="http://schemas.openxmlformats.org/officeDocument/2006/relationships/image" Target="../media/image6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microsoft.com/office/2007/relationships/media" Target="../media/media2.mp4"/><Relationship Id="rId1" Type="http://schemas.openxmlformats.org/officeDocument/2006/relationships/video" Target="NULL" TargetMode="Externa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2.wav"/><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2.wav"/><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23.png"/><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85219" y="242316"/>
            <a:ext cx="7518400" cy="516890"/>
          </a:xfrm>
          <a:prstGeom prst="rect">
            <a:avLst/>
          </a:prstGeom>
          <a:noFill/>
          <a:ln>
            <a:noFill/>
          </a:ln>
          <a:effectLst/>
        </p:spPr>
        <p:txBody>
          <a:bodyPr lIns="107452" tIns="53725" rIns="107452" bIns="5372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513080" fontAlgn="base">
              <a:spcBef>
                <a:spcPct val="50000"/>
              </a:spcBef>
              <a:spcAft>
                <a:spcPct val="0"/>
              </a:spcAft>
              <a:buClrTx/>
              <a:defRPr/>
            </a:pPr>
            <a:r>
              <a:rPr lang="en-US" altLang="en-US" sz="2665" b="1" kern="1200" dirty="0">
                <a:solidFill>
                  <a:srgbClr val="000099"/>
                </a:solidFill>
                <a:latin typeface="Times New Roman" panose="02020603050405020304" pitchFamily="18" charset="0"/>
                <a:ea typeface="+mn-ea"/>
                <a:cs typeface="+mn-cs"/>
              </a:rPr>
              <a:t>TRƯỜNG TIỂU HỌC SỐ 1 HOÀI THANH</a:t>
            </a:r>
            <a:endParaRPr lang="vi-VN" altLang="en-US" sz="2665" b="1" u="heavy" kern="1200" dirty="0">
              <a:solidFill>
                <a:srgbClr val="000099"/>
              </a:solidFill>
              <a:latin typeface="Times New Roman" panose="02020603050405020304" pitchFamily="18" charset="0"/>
              <a:ea typeface="+mn-ea"/>
              <a:cs typeface="+mn-cs"/>
            </a:endParaRPr>
          </a:p>
        </p:txBody>
      </p:sp>
      <p:pic>
        <p:nvPicPr>
          <p:cNvPr id="16387" name="Picture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7332" y="4760095"/>
            <a:ext cx="1524000" cy="197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Text Box 18"/>
          <p:cNvSpPr txBox="1">
            <a:spLocks noChangeArrowheads="1"/>
          </p:cNvSpPr>
          <p:nvPr/>
        </p:nvSpPr>
        <p:spPr bwMode="auto">
          <a:xfrm>
            <a:off x="1257336" y="5734313"/>
            <a:ext cx="9389397" cy="598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452" tIns="53725" rIns="107452" bIns="53725">
            <a:spAutoFit/>
          </a:bodyPr>
          <a:lstStyle>
            <a:lvl1pPr defTabSz="684530">
              <a:defRPr>
                <a:solidFill>
                  <a:schemeClr val="tx1"/>
                </a:solidFill>
                <a:latin typeface="Arial" panose="020B0604020202020204" pitchFamily="34" charset="0"/>
              </a:defRPr>
            </a:lvl1pPr>
            <a:lvl2pPr marL="742950" indent="-285750" defTabSz="684530">
              <a:defRPr>
                <a:solidFill>
                  <a:schemeClr val="tx1"/>
                </a:solidFill>
                <a:latin typeface="Arial" panose="020B0604020202020204" pitchFamily="34" charset="0"/>
              </a:defRPr>
            </a:lvl2pPr>
            <a:lvl3pPr marL="1143000" indent="-228600" defTabSz="684530">
              <a:defRPr>
                <a:solidFill>
                  <a:schemeClr val="tx1"/>
                </a:solidFill>
                <a:latin typeface="Arial" panose="020B0604020202020204" pitchFamily="34" charset="0"/>
              </a:defRPr>
            </a:lvl3pPr>
            <a:lvl4pPr marL="1600200" indent="-228600" defTabSz="684530">
              <a:defRPr>
                <a:solidFill>
                  <a:schemeClr val="tx1"/>
                </a:solidFill>
                <a:latin typeface="Arial" panose="020B0604020202020204" pitchFamily="34" charset="0"/>
              </a:defRPr>
            </a:lvl4pPr>
            <a:lvl5pPr marL="2057400" indent="-228600" defTabSz="684530">
              <a:defRPr>
                <a:solidFill>
                  <a:schemeClr val="tx1"/>
                </a:solidFill>
                <a:latin typeface="Arial" panose="020B0604020202020204" pitchFamily="34" charset="0"/>
              </a:defRPr>
            </a:lvl5pPr>
            <a:lvl6pPr marL="2514600" indent="-228600" defTabSz="684530" eaLnBrk="0" fontAlgn="base" hangingPunct="0">
              <a:spcBef>
                <a:spcPct val="0"/>
              </a:spcBef>
              <a:spcAft>
                <a:spcPct val="0"/>
              </a:spcAft>
              <a:defRPr>
                <a:solidFill>
                  <a:schemeClr val="tx1"/>
                </a:solidFill>
                <a:latin typeface="Arial" panose="020B0604020202020204" pitchFamily="34" charset="0"/>
              </a:defRPr>
            </a:lvl6pPr>
            <a:lvl7pPr marL="2971800" indent="-228600" defTabSz="684530" eaLnBrk="0" fontAlgn="base" hangingPunct="0">
              <a:spcBef>
                <a:spcPct val="0"/>
              </a:spcBef>
              <a:spcAft>
                <a:spcPct val="0"/>
              </a:spcAft>
              <a:defRPr>
                <a:solidFill>
                  <a:schemeClr val="tx1"/>
                </a:solidFill>
                <a:latin typeface="Arial" panose="020B0604020202020204" pitchFamily="34" charset="0"/>
              </a:defRPr>
            </a:lvl7pPr>
            <a:lvl8pPr marL="3429000" indent="-228600" defTabSz="684530" eaLnBrk="0" fontAlgn="base" hangingPunct="0">
              <a:spcBef>
                <a:spcPct val="0"/>
              </a:spcBef>
              <a:spcAft>
                <a:spcPct val="0"/>
              </a:spcAft>
              <a:defRPr>
                <a:solidFill>
                  <a:schemeClr val="tx1"/>
                </a:solidFill>
                <a:latin typeface="Arial" panose="020B0604020202020204" pitchFamily="34" charset="0"/>
              </a:defRPr>
            </a:lvl8pPr>
            <a:lvl9pPr marL="3886200" indent="-228600" defTabSz="684530" eaLnBrk="0" fontAlgn="base" hangingPunct="0">
              <a:spcBef>
                <a:spcPct val="0"/>
              </a:spcBef>
              <a:spcAft>
                <a:spcPct val="0"/>
              </a:spcAft>
              <a:defRPr>
                <a:solidFill>
                  <a:schemeClr val="tx1"/>
                </a:solidFill>
                <a:latin typeface="Arial" panose="020B0604020202020204" pitchFamily="34" charset="0"/>
              </a:defRPr>
            </a:lvl9pPr>
          </a:lstStyle>
          <a:p>
            <a:pPr algn="ctr" defTabSz="512445" fontAlgn="base">
              <a:spcBef>
                <a:spcPct val="0"/>
              </a:spcBef>
              <a:spcAft>
                <a:spcPct val="0"/>
              </a:spcAft>
              <a:buClrTx/>
              <a:defRPr/>
            </a:pPr>
            <a:r>
              <a:rPr lang="en-US" altLang="en-US" sz="3200" b="1" i="1" kern="1200" dirty="0" err="1">
                <a:solidFill>
                  <a:srgbClr val="002060"/>
                </a:solidFill>
                <a:latin typeface="Times New Roman" panose="02020603050405020304" pitchFamily="18" charset="0"/>
                <a:ea typeface="+mn-ea"/>
                <a:cs typeface="+mn-cs"/>
              </a:rPr>
              <a:t>Giáo</a:t>
            </a:r>
            <a:r>
              <a:rPr lang="en-US" altLang="en-US" sz="3200" b="1" i="1" kern="1200" dirty="0">
                <a:solidFill>
                  <a:srgbClr val="002060"/>
                </a:solidFill>
                <a:latin typeface="Times New Roman" panose="02020603050405020304" pitchFamily="18" charset="0"/>
                <a:ea typeface="+mn-ea"/>
                <a:cs typeface="+mn-cs"/>
              </a:rPr>
              <a:t> </a:t>
            </a:r>
            <a:r>
              <a:rPr lang="en-US" altLang="en-US" sz="3200" b="1" i="1" kern="1200" dirty="0" err="1">
                <a:solidFill>
                  <a:srgbClr val="002060"/>
                </a:solidFill>
                <a:latin typeface="Times New Roman" panose="02020603050405020304" pitchFamily="18" charset="0"/>
                <a:ea typeface="+mn-ea"/>
                <a:cs typeface="+mn-cs"/>
              </a:rPr>
              <a:t>viên</a:t>
            </a:r>
            <a:r>
              <a:rPr lang="en-US" altLang="en-US" sz="3200" b="1" i="1" kern="1200" dirty="0">
                <a:solidFill>
                  <a:srgbClr val="002060"/>
                </a:solidFill>
                <a:latin typeface="Times New Roman" panose="02020603050405020304" pitchFamily="18" charset="0"/>
                <a:ea typeface="+mn-ea"/>
                <a:cs typeface="+mn-cs"/>
              </a:rPr>
              <a:t> </a:t>
            </a:r>
            <a:r>
              <a:rPr lang="en-US" altLang="en-US" sz="3200" b="1" i="1" kern="1200" dirty="0" err="1">
                <a:solidFill>
                  <a:srgbClr val="002060"/>
                </a:solidFill>
                <a:latin typeface="Times New Roman" panose="02020603050405020304" pitchFamily="18" charset="0"/>
                <a:ea typeface="+mn-ea"/>
                <a:cs typeface="+mn-cs"/>
              </a:rPr>
              <a:t>thực</a:t>
            </a:r>
            <a:r>
              <a:rPr lang="en-US" altLang="en-US" sz="3200" b="1" i="1" kern="1200" dirty="0">
                <a:solidFill>
                  <a:srgbClr val="002060"/>
                </a:solidFill>
                <a:latin typeface="Times New Roman" panose="02020603050405020304" pitchFamily="18" charset="0"/>
                <a:ea typeface="+mn-ea"/>
                <a:cs typeface="+mn-cs"/>
              </a:rPr>
              <a:t> </a:t>
            </a:r>
            <a:r>
              <a:rPr lang="en-US" altLang="en-US" sz="3200" b="1" i="1" kern="1200" dirty="0" err="1">
                <a:solidFill>
                  <a:srgbClr val="002060"/>
                </a:solidFill>
                <a:latin typeface="Times New Roman" panose="02020603050405020304" pitchFamily="18" charset="0"/>
                <a:ea typeface="+mn-ea"/>
                <a:cs typeface="+mn-cs"/>
              </a:rPr>
              <a:t>hiện</a:t>
            </a:r>
            <a:r>
              <a:rPr lang="en-US" altLang="en-US" sz="3200" b="1" i="1" kern="1200" dirty="0">
                <a:solidFill>
                  <a:srgbClr val="002060"/>
                </a:solidFill>
                <a:latin typeface="Times New Roman" panose="02020603050405020304" pitchFamily="18" charset="0"/>
                <a:ea typeface="+mn-ea"/>
                <a:cs typeface="+mn-cs"/>
              </a:rPr>
              <a:t>: Trần Thị Ngọc Hương</a:t>
            </a:r>
            <a:endParaRPr lang="en-US" altLang="en-US" sz="3200" b="1" i="1" kern="1200" dirty="0">
              <a:solidFill>
                <a:srgbClr val="002060"/>
              </a:solidFill>
              <a:latin typeface="Times New Roman" panose="02020603050405020304" pitchFamily="18" charset="0"/>
              <a:ea typeface="+mn-ea"/>
              <a:cs typeface="+mn-cs"/>
            </a:endParaRPr>
          </a:p>
        </p:txBody>
      </p:sp>
      <p:pic>
        <p:nvPicPr>
          <p:cNvPr id="16390" name="Picture 22" descr="bd21315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4075113" y="6503208"/>
            <a:ext cx="42068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393852" y="-82036"/>
            <a:ext cx="1558925" cy="200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314377" y="-14564"/>
            <a:ext cx="156527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3941143" y="761196"/>
            <a:ext cx="44831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16394" name="Picture 7" descr="BƯỚM 58"/>
          <p:cNvPicPr>
            <a:picLocks noChangeAspect="1" noChangeArrowheads="1" noCrop="1"/>
          </p:cNvPicPr>
          <p:nvPr/>
        </p:nvPicPr>
        <p:blipFill>
          <a:blip r:embed="rId4"/>
          <a:srcRect/>
          <a:stretch>
            <a:fillRect/>
          </a:stretch>
        </p:blipFill>
        <p:spPr bwMode="auto">
          <a:xfrm rot="9961410">
            <a:off x="9836161" y="741392"/>
            <a:ext cx="110331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8" descr="animal-14[1]"/>
          <p:cNvPicPr>
            <a:picLocks noChangeAspect="1" noChangeArrowheads="1" noCrop="1"/>
          </p:cNvPicPr>
          <p:nvPr/>
        </p:nvPicPr>
        <p:blipFill>
          <a:blip r:embed="rId5"/>
          <a:srcRect/>
          <a:stretch>
            <a:fillRect/>
          </a:stretch>
        </p:blipFill>
        <p:spPr bwMode="auto">
          <a:xfrm rot="417220" flipH="1">
            <a:off x="1413557" y="4471988"/>
            <a:ext cx="106045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5" descr="POINSET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45564" y="4502229"/>
            <a:ext cx="3246437"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8"/>
          <p:cNvSpPr txBox="1">
            <a:spLocks noChangeArrowheads="1"/>
          </p:cNvSpPr>
          <p:nvPr/>
        </p:nvSpPr>
        <p:spPr bwMode="auto">
          <a:xfrm>
            <a:off x="1499285" y="2653168"/>
            <a:ext cx="9803027" cy="308115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107452" tIns="53725" rIns="107452" bIns="53725">
            <a:prstTxWarp prst="textArchUp">
              <a:avLst>
                <a:gd name="adj" fmla="val 10857117"/>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defTabSz="684530">
              <a:defRPr>
                <a:solidFill>
                  <a:schemeClr val="tx1"/>
                </a:solidFill>
                <a:latin typeface="Arial" panose="020B0604020202020204" pitchFamily="34" charset="0"/>
              </a:defRPr>
            </a:lvl1pPr>
            <a:lvl2pPr marL="742950" indent="-285750" defTabSz="684530">
              <a:defRPr>
                <a:solidFill>
                  <a:schemeClr val="tx1"/>
                </a:solidFill>
                <a:latin typeface="Arial" panose="020B0604020202020204" pitchFamily="34" charset="0"/>
              </a:defRPr>
            </a:lvl2pPr>
            <a:lvl3pPr marL="1143000" indent="-228600" defTabSz="684530">
              <a:defRPr>
                <a:solidFill>
                  <a:schemeClr val="tx1"/>
                </a:solidFill>
                <a:latin typeface="Arial" panose="020B0604020202020204" pitchFamily="34" charset="0"/>
              </a:defRPr>
            </a:lvl3pPr>
            <a:lvl4pPr marL="1600200" indent="-228600" defTabSz="684530">
              <a:defRPr>
                <a:solidFill>
                  <a:schemeClr val="tx1"/>
                </a:solidFill>
                <a:latin typeface="Arial" panose="020B0604020202020204" pitchFamily="34" charset="0"/>
              </a:defRPr>
            </a:lvl4pPr>
            <a:lvl5pPr marL="2057400" indent="-228600" defTabSz="684530">
              <a:defRPr>
                <a:solidFill>
                  <a:schemeClr val="tx1"/>
                </a:solidFill>
                <a:latin typeface="Arial" panose="020B0604020202020204" pitchFamily="34" charset="0"/>
              </a:defRPr>
            </a:lvl5pPr>
            <a:lvl6pPr marL="2514600" indent="-228600" defTabSz="684530" eaLnBrk="0" fontAlgn="base" hangingPunct="0">
              <a:spcBef>
                <a:spcPct val="0"/>
              </a:spcBef>
              <a:spcAft>
                <a:spcPct val="0"/>
              </a:spcAft>
              <a:defRPr>
                <a:solidFill>
                  <a:schemeClr val="tx1"/>
                </a:solidFill>
                <a:latin typeface="Arial" panose="020B0604020202020204" pitchFamily="34" charset="0"/>
              </a:defRPr>
            </a:lvl6pPr>
            <a:lvl7pPr marL="2971800" indent="-228600" defTabSz="684530" eaLnBrk="0" fontAlgn="base" hangingPunct="0">
              <a:spcBef>
                <a:spcPct val="0"/>
              </a:spcBef>
              <a:spcAft>
                <a:spcPct val="0"/>
              </a:spcAft>
              <a:defRPr>
                <a:solidFill>
                  <a:schemeClr val="tx1"/>
                </a:solidFill>
                <a:latin typeface="Arial" panose="020B0604020202020204" pitchFamily="34" charset="0"/>
              </a:defRPr>
            </a:lvl7pPr>
            <a:lvl8pPr marL="3429000" indent="-228600" defTabSz="684530" eaLnBrk="0" fontAlgn="base" hangingPunct="0">
              <a:spcBef>
                <a:spcPct val="0"/>
              </a:spcBef>
              <a:spcAft>
                <a:spcPct val="0"/>
              </a:spcAft>
              <a:defRPr>
                <a:solidFill>
                  <a:schemeClr val="tx1"/>
                </a:solidFill>
                <a:latin typeface="Arial" panose="020B0604020202020204" pitchFamily="34" charset="0"/>
              </a:defRPr>
            </a:lvl8pPr>
            <a:lvl9pPr marL="3886200" indent="-228600" defTabSz="684530" eaLnBrk="0" fontAlgn="base" hangingPunct="0">
              <a:spcBef>
                <a:spcPct val="0"/>
              </a:spcBef>
              <a:spcAft>
                <a:spcPct val="0"/>
              </a:spcAft>
              <a:defRPr>
                <a:solidFill>
                  <a:schemeClr val="tx1"/>
                </a:solidFill>
                <a:latin typeface="Arial" panose="020B0604020202020204" pitchFamily="34" charset="0"/>
              </a:defRPr>
            </a:lvl9pPr>
          </a:lstStyle>
          <a:p>
            <a:pPr algn="ctr" defTabSz="512445" fontAlgn="base">
              <a:spcBef>
                <a:spcPct val="0"/>
              </a:spcBef>
              <a:spcAft>
                <a:spcPct val="0"/>
              </a:spcAft>
              <a:buClrTx/>
              <a:defRPr/>
            </a:pPr>
            <a:r>
              <a:rPr lang="en-US" altLang="en-US" sz="4800" b="1" kern="1200" cap="all" dirty="0">
                <a:ln w="0"/>
                <a:solidFill>
                  <a:srgbClr val="FF0000"/>
                </a:solidFill>
                <a:effectLst>
                  <a:reflection blurRad="12700" stA="50000" endPos="50000" dist="5000" dir="5400000" sy="-100000" rotWithShape="0"/>
                </a:effectLst>
                <a:latin typeface="Times New Roman" panose="02020603050405020304" pitchFamily="18" charset="0"/>
                <a:ea typeface="+mn-ea"/>
                <a:cs typeface="+mn-cs"/>
              </a:rPr>
              <a:t>TỰ NHIÊN VÀ XÃ HỘI</a:t>
            </a:r>
            <a:endParaRPr lang="en-US" altLang="en-US" sz="4800" b="1" kern="1200" cap="all" dirty="0">
              <a:ln w="0"/>
              <a:solidFill>
                <a:srgbClr val="FF0000"/>
              </a:solidFill>
              <a:effectLst>
                <a:reflection blurRad="12700" stA="50000" endPos="50000" dist="5000" dir="5400000" sy="-100000" rotWithShape="0"/>
              </a:effectLst>
              <a:latin typeface="Times New Roman" panose="02020603050405020304" pitchFamily="18" charset="0"/>
              <a:ea typeface="+mn-ea"/>
              <a:cs typeface="+mn-cs"/>
            </a:endParaRPr>
          </a:p>
          <a:p>
            <a:pPr algn="ctr" defTabSz="512445" fontAlgn="base">
              <a:spcBef>
                <a:spcPct val="0"/>
              </a:spcBef>
              <a:spcAft>
                <a:spcPct val="0"/>
              </a:spcAft>
              <a:buClrTx/>
              <a:defRPr/>
            </a:pPr>
            <a:r>
              <a:rPr lang="en-US" altLang="en-US" sz="5865" b="1" kern="1200" cap="all" dirty="0">
                <a:ln w="0"/>
                <a:solidFill>
                  <a:srgbClr val="FF0000"/>
                </a:solidFill>
                <a:effectLst>
                  <a:reflection blurRad="12700" stA="50000" endPos="50000" dist="5000" dir="5400000" sy="-100000" rotWithShape="0"/>
                </a:effectLst>
                <a:latin typeface="Times New Roman" panose="02020603050405020304" pitchFamily="18" charset="0"/>
                <a:ea typeface="+mn-ea"/>
                <a:cs typeface="+mn-cs"/>
              </a:rPr>
              <a:t>LỚP 3</a:t>
            </a:r>
            <a:endParaRPr lang="en-US" altLang="en-US" sz="5865" b="1" kern="1200" cap="all" dirty="0">
              <a:ln w="0"/>
              <a:solidFill>
                <a:srgbClr val="FF0000"/>
              </a:solidFill>
              <a:effectLst>
                <a:reflection blurRad="12700" stA="50000" endPos="50000" dist="5000" dir="5400000" sy="-100000" rotWithShape="0"/>
              </a:effectLst>
              <a:latin typeface="Times New Roman" panose="02020603050405020304" pitchFamily="18" charset="0"/>
              <a:ea typeface="+mn-ea"/>
              <a:cs typeface="+mn-cs"/>
            </a:endParaRPr>
          </a:p>
        </p:txBody>
      </p:sp>
      <p:pic>
        <p:nvPicPr>
          <p:cNvPr id="15" name="Picture 10" descr="book_page_flip_hb"/>
          <p:cNvPicPr>
            <a:picLocks noChangeAspect="1" noChangeArrowheads="1" noCrop="1"/>
          </p:cNvPicPr>
          <p:nvPr/>
        </p:nvPicPr>
        <p:blipFill>
          <a:blip r:embed="rId7"/>
          <a:srcRect/>
          <a:stretch>
            <a:fillRect/>
          </a:stretch>
        </p:blipFill>
        <p:spPr bwMode="auto">
          <a:xfrm>
            <a:off x="3274309" y="3240196"/>
            <a:ext cx="5283913" cy="152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6"/>
          <p:cNvSpPr txBox="1">
            <a:spLocks noChangeArrowheads="1"/>
          </p:cNvSpPr>
          <p:nvPr/>
        </p:nvSpPr>
        <p:spPr bwMode="auto">
          <a:xfrm>
            <a:off x="-8159327" y="4860713"/>
            <a:ext cx="10272607" cy="872913"/>
          </a:xfrm>
          <a:prstGeom prst="rect">
            <a:avLst/>
          </a:prstGeom>
          <a:gradFill rotWithShape="0">
            <a:gsLst>
              <a:gs pos="0">
                <a:srgbClr val="5E9EFF"/>
              </a:gs>
              <a:gs pos="39999">
                <a:srgbClr val="85C2FF"/>
              </a:gs>
              <a:gs pos="70000">
                <a:srgbClr val="C4D6EB"/>
              </a:gs>
              <a:gs pos="100000">
                <a:srgbClr val="FFEBFA"/>
              </a:gs>
            </a:gsLst>
            <a:lin ang="5400000"/>
          </a:gradFill>
          <a:ln w="9525">
            <a:solidFill>
              <a:srgbClr val="FF00FF"/>
            </a:solidFill>
            <a:miter lim="800000"/>
          </a:ln>
          <a:effectLst>
            <a:prstShdw prst="shdw13" dist="53882" dir="13500000">
              <a:srgbClr val="EEECE1">
                <a:alpha val="50000"/>
              </a:srgbClr>
            </a:prstShdw>
          </a:effectLst>
        </p:spPr>
        <p:txBody>
          <a:bodyPr wrap="square" lIns="162288" tIns="81142" rIns="162288" bIns="81142">
            <a:no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just" defTabSz="913130" eaLnBrk="1" hangingPunct="1">
              <a:spcBef>
                <a:spcPct val="50000"/>
              </a:spcBef>
              <a:defRPr/>
            </a:pPr>
            <a:r>
              <a:rPr lang="en-US" altLang="en-US" sz="3735" b="1" dirty="0" err="1">
                <a:solidFill>
                  <a:srgbClr val="0000FF"/>
                </a:solidFill>
                <a:latin typeface="Times New Roman" panose="02020603050405020304" pitchFamily="18" charset="0"/>
                <a:cs typeface="Times New Roman" panose="02020603050405020304" pitchFamily="18" charset="0"/>
              </a:rPr>
              <a:t>Chào</a:t>
            </a:r>
            <a:r>
              <a:rPr lang="en-US" altLang="en-US" sz="3735" b="1" dirty="0">
                <a:solidFill>
                  <a:srgbClr val="0000FF"/>
                </a:solidFill>
                <a:latin typeface="Times New Roman" panose="02020603050405020304" pitchFamily="18" charset="0"/>
                <a:cs typeface="Times New Roman" panose="02020603050405020304" pitchFamily="18" charset="0"/>
              </a:rPr>
              <a:t> </a:t>
            </a:r>
            <a:r>
              <a:rPr lang="en-US" altLang="en-US" sz="3735" b="1" dirty="0" err="1">
                <a:solidFill>
                  <a:srgbClr val="0000FF"/>
                </a:solidFill>
                <a:latin typeface="Times New Roman" panose="02020603050405020304" pitchFamily="18" charset="0"/>
                <a:cs typeface="Times New Roman" panose="02020603050405020304" pitchFamily="18" charset="0"/>
              </a:rPr>
              <a:t>mừng</a:t>
            </a:r>
            <a:r>
              <a:rPr lang="en-US" altLang="en-US" sz="3735" b="1" dirty="0">
                <a:solidFill>
                  <a:srgbClr val="0000FF"/>
                </a:solidFill>
                <a:latin typeface="Times New Roman" panose="02020603050405020304" pitchFamily="18" charset="0"/>
                <a:cs typeface="Times New Roman" panose="02020603050405020304" pitchFamily="18" charset="0"/>
              </a:rPr>
              <a:t> </a:t>
            </a:r>
            <a:r>
              <a:rPr lang="en-US" altLang="en-US" sz="3735" b="1" dirty="0" err="1">
                <a:solidFill>
                  <a:srgbClr val="0000FF"/>
                </a:solidFill>
                <a:latin typeface="Times New Roman" panose="02020603050405020304" pitchFamily="18" charset="0"/>
                <a:cs typeface="Times New Roman" panose="02020603050405020304" pitchFamily="18" charset="0"/>
              </a:rPr>
              <a:t>quý</a:t>
            </a:r>
            <a:r>
              <a:rPr lang="en-US" altLang="en-US" sz="3735" b="1" dirty="0">
                <a:solidFill>
                  <a:srgbClr val="0000FF"/>
                </a:solidFill>
                <a:latin typeface="Times New Roman" panose="02020603050405020304" pitchFamily="18" charset="0"/>
                <a:cs typeface="Times New Roman" panose="02020603050405020304" pitchFamily="18" charset="0"/>
              </a:rPr>
              <a:t> </a:t>
            </a:r>
            <a:r>
              <a:rPr lang="en-US" altLang="en-US" sz="3735" b="1" dirty="0" err="1">
                <a:solidFill>
                  <a:srgbClr val="0000FF"/>
                </a:solidFill>
                <a:latin typeface="Times New Roman" panose="02020603050405020304" pitchFamily="18" charset="0"/>
                <a:cs typeface="Times New Roman" panose="02020603050405020304" pitchFamily="18" charset="0"/>
              </a:rPr>
              <a:t>thầy</a:t>
            </a:r>
            <a:r>
              <a:rPr lang="en-US" altLang="en-US" sz="3735" b="1" dirty="0">
                <a:solidFill>
                  <a:srgbClr val="0000FF"/>
                </a:solidFill>
                <a:latin typeface="Times New Roman" panose="02020603050405020304" pitchFamily="18" charset="0"/>
                <a:cs typeface="Times New Roman" panose="02020603050405020304" pitchFamily="18" charset="0"/>
              </a:rPr>
              <a:t> </a:t>
            </a:r>
            <a:r>
              <a:rPr lang="en-US" altLang="en-US" sz="3735" b="1" dirty="0" err="1">
                <a:solidFill>
                  <a:srgbClr val="0000FF"/>
                </a:solidFill>
                <a:latin typeface="Times New Roman" panose="02020603050405020304" pitchFamily="18" charset="0"/>
                <a:cs typeface="Times New Roman" panose="02020603050405020304" pitchFamily="18" charset="0"/>
              </a:rPr>
              <a:t>cô</a:t>
            </a:r>
            <a:r>
              <a:rPr lang="en-US" altLang="en-US" sz="3735" b="1" dirty="0">
                <a:solidFill>
                  <a:srgbClr val="0000FF"/>
                </a:solidFill>
                <a:latin typeface="Times New Roman" panose="02020603050405020304" pitchFamily="18" charset="0"/>
                <a:cs typeface="Times New Roman" panose="02020603050405020304" pitchFamily="18" charset="0"/>
              </a:rPr>
              <a:t> </a:t>
            </a:r>
            <a:r>
              <a:rPr lang="en-US" altLang="en-US" sz="4265" b="1" dirty="0" err="1">
                <a:solidFill>
                  <a:srgbClr val="0000FF"/>
                </a:solidFill>
                <a:latin typeface="Times New Roman" panose="02020603050405020304" pitchFamily="18" charset="0"/>
                <a:cs typeface="Times New Roman" panose="02020603050405020304" pitchFamily="18" charset="0"/>
              </a:rPr>
              <a:t>giáo</a:t>
            </a:r>
            <a:r>
              <a:rPr lang="en-US" altLang="en-US" sz="4265" b="1" dirty="0">
                <a:solidFill>
                  <a:srgbClr val="0000FF"/>
                </a:solidFill>
                <a:latin typeface="Times New Roman" panose="02020603050405020304" pitchFamily="18" charset="0"/>
                <a:cs typeface="Times New Roman" panose="02020603050405020304" pitchFamily="18" charset="0"/>
              </a:rPr>
              <a:t> </a:t>
            </a:r>
            <a:r>
              <a:rPr lang="en-US" altLang="en-US" sz="4265" b="1" dirty="0" err="1">
                <a:solidFill>
                  <a:srgbClr val="0000FF"/>
                </a:solidFill>
                <a:latin typeface="Times New Roman" panose="02020603050405020304" pitchFamily="18" charset="0"/>
                <a:cs typeface="Times New Roman" panose="02020603050405020304" pitchFamily="18" charset="0"/>
              </a:rPr>
              <a:t>về</a:t>
            </a:r>
            <a:r>
              <a:rPr lang="en-US" altLang="en-US" sz="4265" b="1" dirty="0">
                <a:solidFill>
                  <a:srgbClr val="0000FF"/>
                </a:solidFill>
                <a:latin typeface="Times New Roman" panose="02020603050405020304" pitchFamily="18" charset="0"/>
                <a:cs typeface="Times New Roman" panose="02020603050405020304" pitchFamily="18" charset="0"/>
              </a:rPr>
              <a:t> </a:t>
            </a:r>
            <a:r>
              <a:rPr lang="en-US" altLang="en-US" sz="4265" b="1" dirty="0" err="1">
                <a:solidFill>
                  <a:srgbClr val="0000FF"/>
                </a:solidFill>
                <a:latin typeface="Times New Roman" panose="02020603050405020304" pitchFamily="18" charset="0"/>
                <a:cs typeface="Times New Roman" panose="02020603050405020304" pitchFamily="18" charset="0"/>
              </a:rPr>
              <a:t>dự</a:t>
            </a:r>
            <a:r>
              <a:rPr lang="en-US" altLang="en-US" sz="4265" b="1" dirty="0">
                <a:solidFill>
                  <a:srgbClr val="0000FF"/>
                </a:solidFill>
                <a:latin typeface="Times New Roman" panose="02020603050405020304" pitchFamily="18" charset="0"/>
                <a:cs typeface="Times New Roman" panose="02020603050405020304" pitchFamily="18" charset="0"/>
              </a:rPr>
              <a:t> </a:t>
            </a:r>
            <a:r>
              <a:rPr lang="en-US" altLang="en-US" sz="4265" b="1" dirty="0" err="1">
                <a:solidFill>
                  <a:srgbClr val="0000FF"/>
                </a:solidFill>
                <a:latin typeface="Times New Roman" panose="02020603050405020304" pitchFamily="18" charset="0"/>
                <a:cs typeface="Times New Roman" panose="02020603050405020304" pitchFamily="18" charset="0"/>
              </a:rPr>
              <a:t>giờ</a:t>
            </a:r>
            <a:r>
              <a:rPr lang="en-US" altLang="en-US" sz="4265" b="1" dirty="0">
                <a:solidFill>
                  <a:srgbClr val="0000FF"/>
                </a:solidFill>
                <a:latin typeface="Times New Roman" panose="02020603050405020304" pitchFamily="18" charset="0"/>
                <a:cs typeface="Times New Roman" panose="02020603050405020304" pitchFamily="18" charset="0"/>
              </a:rPr>
              <a:t> </a:t>
            </a:r>
            <a:r>
              <a:rPr lang="en-US" altLang="en-US" sz="4265" b="1" dirty="0" err="1">
                <a:solidFill>
                  <a:srgbClr val="0000FF"/>
                </a:solidFill>
                <a:latin typeface="Times New Roman" panose="02020603050405020304" pitchFamily="18" charset="0"/>
                <a:cs typeface="Times New Roman" panose="02020603050405020304" pitchFamily="18" charset="0"/>
              </a:rPr>
              <a:t>lớp</a:t>
            </a:r>
            <a:r>
              <a:rPr lang="en-US" altLang="en-US" sz="4265" b="1" dirty="0">
                <a:solidFill>
                  <a:srgbClr val="0000FF"/>
                </a:solidFill>
                <a:latin typeface="Times New Roman" panose="02020603050405020304" pitchFamily="18" charset="0"/>
                <a:cs typeface="Times New Roman" panose="02020603050405020304" pitchFamily="18" charset="0"/>
              </a:rPr>
              <a:t> 3A</a:t>
            </a:r>
            <a:endParaRPr lang="en-US" altLang="en-US" sz="4265" b="1" dirty="0">
              <a:solidFill>
                <a:srgbClr val="0000FF"/>
              </a:solidFill>
              <a:latin typeface="Times New Roman" panose="02020603050405020304" pitchFamily="18" charset="0"/>
              <a:cs typeface="Times New Roman" panose="02020603050405020304" pitchFamily="18" charset="0"/>
            </a:endParaRPr>
          </a:p>
        </p:txBody>
      </p:sp>
      <p:pic>
        <p:nvPicPr>
          <p:cNvPr id="2" name="LittleGirlBeatInstrumental-V.A-2918581">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47937" y="6446852"/>
            <a:ext cx="541867" cy="54186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0" fill="hold"/>
                                        <p:tgtEl>
                                          <p:spTgt spid="17"/>
                                        </p:tgtEl>
                                        <p:attrNameLst>
                                          <p:attrName>ppt_x</p:attrName>
                                        </p:attrNameLst>
                                      </p:cBhvr>
                                      <p:tavLst>
                                        <p:tav tm="0">
                                          <p:val>
                                            <p:strVal val="1+#ppt_w/2"/>
                                          </p:val>
                                        </p:tav>
                                        <p:tav tm="100000">
                                          <p:val>
                                            <p:strVal val="#ppt_x"/>
                                          </p:val>
                                        </p:tav>
                                      </p:tavLst>
                                    </p:anim>
                                    <p:anim calcmode="lin" valueType="num">
                                      <p:cBhvr additive="base">
                                        <p:cTn id="8" dur="10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00">
                <p:cTn id="13" fill="hold" display="0">
                  <p:stCondLst>
                    <p:cond delay="indefinite"/>
                  </p:stCondLst>
                  <p:endCondLst>
                    <p:cond evt="onStopAudio" delay="0">
                      <p:tgtEl>
                        <p:sldTgt/>
                      </p:tgtEl>
                    </p:cond>
                  </p:endCondLst>
                </p:cTn>
                <p:tgtEl>
                  <p:spTgt spid="2"/>
                </p:tgtEl>
              </p:cMediaNode>
            </p:audio>
          </p:childTnLst>
        </p:cTn>
      </p:par>
    </p:tnLst>
    <p:bldLst>
      <p:bldP spid="1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2"/>
          <a:stretch>
            <a:fillRect/>
          </a:stretch>
        </p:blipFill>
        <p:spPr>
          <a:xfrm>
            <a:off x="338313" y="332320"/>
            <a:ext cx="2014658" cy="2309486"/>
          </a:xfrm>
          <a:prstGeom prst="ellipse">
            <a:avLst/>
          </a:prstGeom>
        </p:spPr>
      </p:pic>
      <p:grpSp>
        <p:nvGrpSpPr>
          <p:cNvPr id="12" name="Group 11"/>
          <p:cNvGrpSpPr/>
          <p:nvPr/>
        </p:nvGrpSpPr>
        <p:grpSpPr>
          <a:xfrm>
            <a:off x="2691284" y="650719"/>
            <a:ext cx="8917292" cy="1346795"/>
            <a:chOff x="2650312" y="361034"/>
            <a:chExt cx="8917292" cy="1346795"/>
          </a:xfrm>
        </p:grpSpPr>
        <p:sp>
          <p:nvSpPr>
            <p:cNvPr id="6" name="Rectangle: Rounded Corners 5"/>
            <p:cNvSpPr/>
            <p:nvPr/>
          </p:nvSpPr>
          <p:spPr>
            <a:xfrm>
              <a:off x="2650312" y="361034"/>
              <a:ext cx="8917292" cy="1346795"/>
            </a:xfrm>
            <a:prstGeom prst="roundRect">
              <a:avLst>
                <a:gd name="adj" fmla="val 16436"/>
              </a:avLst>
            </a:prstGeom>
            <a:solidFill>
              <a:srgbClr val="FEF5F4"/>
            </a:solidFill>
            <a:ln w="57150">
              <a:solidFill>
                <a:srgbClr val="FF0066">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a:solidFill>
                  <a:srgbClr val="002060"/>
                </a:solidFill>
              </a:endParaRPr>
            </a:p>
          </p:txBody>
        </p:sp>
        <p:grpSp>
          <p:nvGrpSpPr>
            <p:cNvPr id="11" name="Group 10"/>
            <p:cNvGrpSpPr/>
            <p:nvPr/>
          </p:nvGrpSpPr>
          <p:grpSpPr>
            <a:xfrm>
              <a:off x="2814457" y="459328"/>
              <a:ext cx="8530122" cy="1077218"/>
              <a:chOff x="2814457" y="459328"/>
              <a:chExt cx="8530122" cy="1077218"/>
            </a:xfrm>
          </p:grpSpPr>
          <p:sp>
            <p:nvSpPr>
              <p:cNvPr id="7" name="TextBox 6"/>
              <p:cNvSpPr txBox="1"/>
              <p:nvPr/>
            </p:nvSpPr>
            <p:spPr>
              <a:xfrm>
                <a:off x="3314649" y="459328"/>
                <a:ext cx="8029930" cy="1077218"/>
              </a:xfrm>
              <a:prstGeom prst="rect">
                <a:avLst/>
              </a:prstGeom>
              <a:noFill/>
            </p:spPr>
            <p:txBody>
              <a:bodyPr wrap="square">
                <a:spAutoFit/>
              </a:bodyPr>
              <a:lstStyle/>
              <a:p>
                <a:pPr algn="just"/>
                <a:r>
                  <a:rPr lang="en-US" sz="3200"/>
                  <a:t>La bàn có các bộ phận nào? Nêu ý nghĩa các chữ cái có trên la bàn.</a:t>
                </a:r>
                <a:endParaRPr lang="en-US" sz="320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457" y="596177"/>
                <a:ext cx="507970" cy="50797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76211" y="2395603"/>
            <a:ext cx="2206562" cy="4114800"/>
          </a:xfrm>
          <a:prstGeom prst="rect">
            <a:avLst/>
          </a:prstGeom>
          <a:effectLst>
            <a:outerShdw blurRad="76200" dir="13500000" sy="23000" kx="1200000" algn="br" rotWithShape="0">
              <a:prstClr val="black">
                <a:alpha val="20000"/>
              </a:prstClr>
            </a:outerShdw>
          </a:effectLst>
        </p:spPr>
      </p:pic>
      <p:sp>
        <p:nvSpPr>
          <p:cNvPr id="5" name="Speech Bubble: Rectangle with Corners Rounded 4"/>
          <p:cNvSpPr/>
          <p:nvPr/>
        </p:nvSpPr>
        <p:spPr>
          <a:xfrm>
            <a:off x="4668656" y="2880230"/>
            <a:ext cx="6481697" cy="1411635"/>
          </a:xfrm>
          <a:prstGeom prst="wedgeRoundRectCallout">
            <a:avLst>
              <a:gd name="adj1" fmla="val -56364"/>
              <a:gd name="adj2" fmla="val -20845"/>
              <a:gd name="adj3" fmla="val 16667"/>
            </a:avLst>
          </a:prstGeom>
          <a:solidFill>
            <a:srgbClr val="E5FFFF"/>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La bàn gồm các bộ phận: kim la bàn, mặt la bàn và vỏ la bàn.</a:t>
            </a:r>
            <a:endParaRPr lang="vi-VN" sz="3200">
              <a:solidFill>
                <a:schemeClr val="tx1"/>
              </a:solidFill>
            </a:endParaRPr>
          </a:p>
        </p:txBody>
      </p:sp>
      <p:sp>
        <p:nvSpPr>
          <p:cNvPr id="9" name="Speech Bubble: Rectangle with Corners Rounded 8"/>
          <p:cNvSpPr/>
          <p:nvPr/>
        </p:nvSpPr>
        <p:spPr>
          <a:xfrm>
            <a:off x="4668656" y="2568815"/>
            <a:ext cx="6409196" cy="3051621"/>
          </a:xfrm>
          <a:prstGeom prst="wedgeRoundRectCallout">
            <a:avLst>
              <a:gd name="adj1" fmla="val -56364"/>
              <a:gd name="adj2" fmla="val -20845"/>
              <a:gd name="adj3" fmla="val 16667"/>
            </a:avLst>
          </a:prstGeom>
          <a:solidFill>
            <a:srgbClr val="E5FFFF"/>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Trên la bàn có các chữ N, S, E và W. </a:t>
            </a:r>
            <a:endParaRPr lang="en-US" sz="3200">
              <a:solidFill>
                <a:schemeClr val="tx1"/>
              </a:solidFill>
            </a:endParaRPr>
          </a:p>
          <a:p>
            <a:pPr algn="just"/>
            <a:r>
              <a:rPr lang="en-US" sz="3200" b="1">
                <a:solidFill>
                  <a:schemeClr val="tx1"/>
                </a:solidFill>
              </a:rPr>
              <a:t>N</a:t>
            </a:r>
            <a:r>
              <a:rPr lang="en-US" sz="3200">
                <a:solidFill>
                  <a:schemeClr val="tx1"/>
                </a:solidFill>
              </a:rPr>
              <a:t> là phương bắc,</a:t>
            </a:r>
            <a:endParaRPr lang="en-US" sz="3200">
              <a:solidFill>
                <a:schemeClr val="tx1"/>
              </a:solidFill>
            </a:endParaRPr>
          </a:p>
          <a:p>
            <a:pPr algn="just"/>
            <a:r>
              <a:rPr lang="en-US" sz="3200" b="1">
                <a:solidFill>
                  <a:schemeClr val="tx1"/>
                </a:solidFill>
              </a:rPr>
              <a:t>S</a:t>
            </a:r>
            <a:r>
              <a:rPr lang="en-US" sz="3200">
                <a:solidFill>
                  <a:schemeClr val="tx1"/>
                </a:solidFill>
              </a:rPr>
              <a:t> là phương nam,</a:t>
            </a:r>
            <a:endParaRPr lang="en-US" sz="3200">
              <a:solidFill>
                <a:schemeClr val="tx1"/>
              </a:solidFill>
            </a:endParaRPr>
          </a:p>
          <a:p>
            <a:pPr algn="just"/>
            <a:r>
              <a:rPr lang="en-US" sz="3200" b="1">
                <a:solidFill>
                  <a:schemeClr val="tx1"/>
                </a:solidFill>
              </a:rPr>
              <a:t>E</a:t>
            </a:r>
            <a:r>
              <a:rPr lang="en-US" sz="3200">
                <a:solidFill>
                  <a:schemeClr val="tx1"/>
                </a:solidFill>
              </a:rPr>
              <a:t> là phương đông,</a:t>
            </a:r>
            <a:endParaRPr lang="en-US" sz="3200">
              <a:solidFill>
                <a:schemeClr val="tx1"/>
              </a:solidFill>
            </a:endParaRPr>
          </a:p>
          <a:p>
            <a:pPr algn="just"/>
            <a:r>
              <a:rPr lang="en-US" sz="3200" b="1">
                <a:solidFill>
                  <a:schemeClr val="tx1"/>
                </a:solidFill>
              </a:rPr>
              <a:t>W</a:t>
            </a:r>
            <a:r>
              <a:rPr lang="en-US" sz="3200">
                <a:solidFill>
                  <a:schemeClr val="tx1"/>
                </a:solidFill>
              </a:rPr>
              <a:t> là phương tây.</a:t>
            </a:r>
            <a:endParaRPr lang="en-US" sz="3200">
              <a:solidFill>
                <a:schemeClr val="tx1"/>
              </a:solidFill>
            </a:endParaRPr>
          </a:p>
        </p:txBody>
      </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nodeType="clickEffect" p14:presetBounceEnd="6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60000">
                                          <p:cBhvr additive="base">
                                            <p:cTn id="15" dur="10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6"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whoosh.wav"/>
                                            </p:tgtEl>
                                          </p:cMediaNode>
                                        </p:audio>
                                      </p:subTnLst>
                                    </p:cTn>
                                  </p:par>
                                </p:childTnLst>
                              </p:cTn>
                            </p:par>
                            <p:par>
                              <p:cTn id="17" fill="hold">
                                <p:stCondLst>
                                  <p:cond delay="1000"/>
                                </p:stCondLst>
                                <p:childTnLst>
                                  <p:par>
                                    <p:cTn id="18" presetID="1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p:tgtEl>
                                              <p:spTgt spid="5"/>
                                            </p:tgtEl>
                                            <p:attrNameLst>
                                              <p:attrName>ppt_x</p:attrName>
                                            </p:attrNameLst>
                                          </p:cBhvr>
                                          <p:tavLst>
                                            <p:tav tm="0">
                                              <p:val>
                                                <p:strVal val="#ppt_x+#ppt_w*1.125000"/>
                                              </p:val>
                                            </p:tav>
                                            <p:tav tm="100000">
                                              <p:val>
                                                <p:strVal val="#ppt_x"/>
                                              </p:val>
                                            </p:tav>
                                          </p:tavLst>
                                        </p:anim>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5"/>
                                            </p:tgtEl>
                                            <p:attrNameLst>
                                              <p:attrName>style.visibility</p:attrName>
                                            </p:attrNameLst>
                                          </p:cBhvr>
                                          <p:to>
                                            <p:strVal val="hidden"/>
                                          </p:to>
                                        </p:set>
                                      </p:childTnLst>
                                    </p:cTn>
                                  </p:par>
                                </p:childTnLst>
                              </p:cTn>
                            </p:par>
                            <p:par>
                              <p:cTn id="26" fill="hold">
                                <p:stCondLst>
                                  <p:cond delay="0"/>
                                </p:stCondLst>
                                <p:childTnLst>
                                  <p:par>
                                    <p:cTn id="27" presetID="12" presetClass="entr" presetSubtype="2"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p:tgtEl>
                                              <p:spTgt spid="9"/>
                                            </p:tgtEl>
                                            <p:attrNameLst>
                                              <p:attrName>ppt_x</p:attrName>
                                            </p:attrNameLst>
                                          </p:cBhvr>
                                          <p:tavLst>
                                            <p:tav tm="0">
                                              <p:val>
                                                <p:strVal val="#ppt_x+#ppt_w*1.125000"/>
                                              </p:val>
                                            </p:tav>
                                            <p:tav tm="100000">
                                              <p:val>
                                                <p:strVal val="#ppt_x"/>
                                              </p:val>
                                            </p:tav>
                                          </p:tavLst>
                                        </p:anim>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whoosh.wav"/>
                                            </p:tgtEl>
                                          </p:cMediaNode>
                                        </p:audio>
                                      </p:subTnLst>
                                    </p:cTn>
                                  </p:par>
                                </p:childTnLst>
                              </p:cTn>
                            </p:par>
                            <p:par>
                              <p:cTn id="17" fill="hold">
                                <p:stCondLst>
                                  <p:cond delay="1000"/>
                                </p:stCondLst>
                                <p:childTnLst>
                                  <p:par>
                                    <p:cTn id="18" presetID="1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p:tgtEl>
                                              <p:spTgt spid="5"/>
                                            </p:tgtEl>
                                            <p:attrNameLst>
                                              <p:attrName>ppt_x</p:attrName>
                                            </p:attrNameLst>
                                          </p:cBhvr>
                                          <p:tavLst>
                                            <p:tav tm="0">
                                              <p:val>
                                                <p:strVal val="#ppt_x+#ppt_w*1.125000"/>
                                              </p:val>
                                            </p:tav>
                                            <p:tav tm="100000">
                                              <p:val>
                                                <p:strVal val="#ppt_x"/>
                                              </p:val>
                                            </p:tav>
                                          </p:tavLst>
                                        </p:anim>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5"/>
                                            </p:tgtEl>
                                            <p:attrNameLst>
                                              <p:attrName>style.visibility</p:attrName>
                                            </p:attrNameLst>
                                          </p:cBhvr>
                                          <p:to>
                                            <p:strVal val="hidden"/>
                                          </p:to>
                                        </p:set>
                                      </p:childTnLst>
                                    </p:cTn>
                                  </p:par>
                                </p:childTnLst>
                              </p:cTn>
                            </p:par>
                            <p:par>
                              <p:cTn id="26" fill="hold">
                                <p:stCondLst>
                                  <p:cond delay="0"/>
                                </p:stCondLst>
                                <p:childTnLst>
                                  <p:par>
                                    <p:cTn id="27" presetID="12" presetClass="entr" presetSubtype="2"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p:tgtEl>
                                              <p:spTgt spid="9"/>
                                            </p:tgtEl>
                                            <p:attrNameLst>
                                              <p:attrName>ppt_x</p:attrName>
                                            </p:attrNameLst>
                                          </p:cBhvr>
                                          <p:tavLst>
                                            <p:tav tm="0">
                                              <p:val>
                                                <p:strVal val="#ppt_x+#ppt_w*1.125000"/>
                                              </p:val>
                                            </p:tav>
                                            <p:tav tm="100000">
                                              <p:val>
                                                <p:strVal val="#ppt_x"/>
                                              </p:val>
                                            </p:tav>
                                          </p:tavLst>
                                        </p:anim>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2"/>
          <a:stretch>
            <a:fillRect/>
          </a:stretch>
        </p:blipFill>
        <p:spPr>
          <a:xfrm>
            <a:off x="886810" y="269054"/>
            <a:ext cx="1577265" cy="1808084"/>
          </a:xfrm>
          <a:prstGeom prst="ellipse">
            <a:avLst/>
          </a:prstGeom>
        </p:spPr>
      </p:pic>
      <p:grpSp>
        <p:nvGrpSpPr>
          <p:cNvPr id="6" name="Group 5"/>
          <p:cNvGrpSpPr/>
          <p:nvPr/>
        </p:nvGrpSpPr>
        <p:grpSpPr>
          <a:xfrm>
            <a:off x="2906822" y="557784"/>
            <a:ext cx="8317571" cy="1298447"/>
            <a:chOff x="2650312" y="238751"/>
            <a:chExt cx="8317571" cy="1298447"/>
          </a:xfrm>
        </p:grpSpPr>
        <p:sp>
          <p:nvSpPr>
            <p:cNvPr id="7" name="Rectangle: Rounded Corners 6"/>
            <p:cNvSpPr/>
            <p:nvPr/>
          </p:nvSpPr>
          <p:spPr>
            <a:xfrm>
              <a:off x="2650312" y="238751"/>
              <a:ext cx="8203138" cy="1298447"/>
            </a:xfrm>
            <a:prstGeom prst="roundRect">
              <a:avLst>
                <a:gd name="adj" fmla="val 16436"/>
              </a:avLst>
            </a:prstGeom>
            <a:solidFill>
              <a:srgbClr val="FEF5F4"/>
            </a:solidFill>
            <a:ln w="57150">
              <a:solidFill>
                <a:srgbClr val="FF0066">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a:solidFill>
                  <a:srgbClr val="002060"/>
                </a:solidFill>
              </a:endParaRPr>
            </a:p>
          </p:txBody>
        </p:sp>
        <p:grpSp>
          <p:nvGrpSpPr>
            <p:cNvPr id="8" name="Group 7"/>
            <p:cNvGrpSpPr/>
            <p:nvPr/>
          </p:nvGrpSpPr>
          <p:grpSpPr>
            <a:xfrm>
              <a:off x="3094375" y="456210"/>
              <a:ext cx="7873508" cy="923330"/>
              <a:chOff x="3094375" y="456210"/>
              <a:chExt cx="7873508" cy="923330"/>
            </a:xfrm>
          </p:grpSpPr>
          <p:sp>
            <p:nvSpPr>
              <p:cNvPr id="9" name="TextBox 8"/>
              <p:cNvSpPr txBox="1"/>
              <p:nvPr/>
            </p:nvSpPr>
            <p:spPr>
              <a:xfrm>
                <a:off x="3683748" y="456210"/>
                <a:ext cx="7284135" cy="923330"/>
              </a:xfrm>
              <a:prstGeom prst="rect">
                <a:avLst/>
              </a:prstGeom>
              <a:noFill/>
            </p:spPr>
            <p:txBody>
              <a:bodyPr wrap="square">
                <a:spAutoFit/>
              </a:bodyPr>
              <a:lstStyle/>
              <a:p>
                <a:pPr algn="just"/>
                <a:r>
                  <a:rPr lang="en-US" sz="5400"/>
                  <a:t>La bàn dùng để làm gì?</a:t>
                </a:r>
                <a:endParaRPr lang="en-US" sz="540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4375" y="613889"/>
                <a:ext cx="589373" cy="589373"/>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1"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47147" y="2398881"/>
            <a:ext cx="2206562" cy="4114800"/>
          </a:xfrm>
          <a:prstGeom prst="rect">
            <a:avLst/>
          </a:prstGeom>
          <a:effectLst>
            <a:outerShdw blurRad="76200" dir="13500000" sy="23000" kx="1200000" algn="br" rotWithShape="0">
              <a:prstClr val="black">
                <a:alpha val="20000"/>
              </a:prstClr>
            </a:outerShdw>
          </a:effectLst>
        </p:spPr>
      </p:pic>
      <p:sp>
        <p:nvSpPr>
          <p:cNvPr id="14" name="Speech Bubble: Rectangle with Corners Rounded 13"/>
          <p:cNvSpPr/>
          <p:nvPr/>
        </p:nvSpPr>
        <p:spPr>
          <a:xfrm>
            <a:off x="3935182" y="2884334"/>
            <a:ext cx="6551032" cy="1377620"/>
          </a:xfrm>
          <a:prstGeom prst="wedgeRoundRectCallout">
            <a:avLst>
              <a:gd name="adj1" fmla="val -56364"/>
              <a:gd name="adj2" fmla="val -20845"/>
              <a:gd name="adj3" fmla="val 16667"/>
            </a:avLst>
          </a:prstGeom>
          <a:solidFill>
            <a:srgbClr val="E5FFFF"/>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La bàn dùng để xác định các phương trong không gian.</a:t>
            </a:r>
            <a:endParaRPr lang="en-US" sz="3600">
              <a:solidFill>
                <a:schemeClr val="tx1"/>
              </a:solidFill>
            </a:endParaRPr>
          </a:p>
        </p:txBody>
      </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nodeType="clickEffect" p14:presetBounceEnd="6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000" fill="hold"/>
                                            <p:tgtEl>
                                              <p:spTgt spid="11"/>
                                            </p:tgtEl>
                                            <p:attrNameLst>
                                              <p:attrName>ppt_x</p:attrName>
                                            </p:attrNameLst>
                                          </p:cBhvr>
                                          <p:tavLst>
                                            <p:tav tm="0">
                                              <p:val>
                                                <p:strVal val="0-#ppt_w/2"/>
                                              </p:val>
                                            </p:tav>
                                            <p:tav tm="100000">
                                              <p:val>
                                                <p:strVal val="#ppt_x"/>
                                              </p:val>
                                            </p:tav>
                                          </p:tavLst>
                                        </p:anim>
                                        <p:anim calcmode="lin" valueType="num" p14:bounceEnd="60000">
                                          <p:cBhvr additive="base">
                                            <p:cTn id="16"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whoosh.wav"/>
                                            </p:tgtEl>
                                          </p:cMediaNode>
                                        </p:audio>
                                      </p:subTnLst>
                                    </p:cTn>
                                  </p:par>
                                </p:childTnLst>
                              </p:cTn>
                            </p:par>
                            <p:par>
                              <p:cTn id="17" fill="hold">
                                <p:stCondLst>
                                  <p:cond delay="1000"/>
                                </p:stCondLst>
                                <p:childTnLst>
                                  <p:par>
                                    <p:cTn id="18" presetID="12" presetClass="entr" presetSubtype="2"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p:tgtEl>
                                              <p:spTgt spid="14"/>
                                            </p:tgtEl>
                                            <p:attrNameLst>
                                              <p:attrName>ppt_x</p:attrName>
                                            </p:attrNameLst>
                                          </p:cBhvr>
                                          <p:tavLst>
                                            <p:tav tm="0">
                                              <p:val>
                                                <p:strVal val="#ppt_x+#ppt_w*1.125000"/>
                                              </p:val>
                                            </p:tav>
                                            <p:tav tm="100000">
                                              <p:val>
                                                <p:strVal val="#ppt_x"/>
                                              </p:val>
                                            </p:tav>
                                          </p:tavLst>
                                        </p:anim>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0-#ppt_w/2"/>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whoosh.wav"/>
                                            </p:tgtEl>
                                          </p:cMediaNode>
                                        </p:audio>
                                      </p:subTnLst>
                                    </p:cTn>
                                  </p:par>
                                </p:childTnLst>
                              </p:cTn>
                            </p:par>
                            <p:par>
                              <p:cTn id="17" fill="hold">
                                <p:stCondLst>
                                  <p:cond delay="1000"/>
                                </p:stCondLst>
                                <p:childTnLst>
                                  <p:par>
                                    <p:cTn id="18" presetID="12" presetClass="entr" presetSubtype="2"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p:tgtEl>
                                              <p:spTgt spid="14"/>
                                            </p:tgtEl>
                                            <p:attrNameLst>
                                              <p:attrName>ppt_x</p:attrName>
                                            </p:attrNameLst>
                                          </p:cBhvr>
                                          <p:tavLst>
                                            <p:tav tm="0">
                                              <p:val>
                                                <p:strVal val="#ppt_x+#ppt_w*1.125000"/>
                                              </p:val>
                                            </p:tav>
                                            <p:tav tm="100000">
                                              <p:val>
                                                <p:strVal val="#ppt_x"/>
                                              </p:val>
                                            </p:tav>
                                          </p:tavLst>
                                        </p:anim>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2"/>
          <a:stretch>
            <a:fillRect/>
          </a:stretch>
        </p:blipFill>
        <p:spPr>
          <a:xfrm>
            <a:off x="1005333" y="177614"/>
            <a:ext cx="1577265" cy="1808084"/>
          </a:xfrm>
          <a:prstGeom prst="ellipse">
            <a:avLst/>
          </a:prstGeom>
        </p:spPr>
      </p:pic>
      <p:grpSp>
        <p:nvGrpSpPr>
          <p:cNvPr id="6" name="Group 5"/>
          <p:cNvGrpSpPr/>
          <p:nvPr/>
        </p:nvGrpSpPr>
        <p:grpSpPr>
          <a:xfrm>
            <a:off x="3282696" y="482227"/>
            <a:ext cx="7697294" cy="1381738"/>
            <a:chOff x="721394" y="-34646"/>
            <a:chExt cx="7697294" cy="1381738"/>
          </a:xfrm>
        </p:grpSpPr>
        <p:sp>
          <p:nvSpPr>
            <p:cNvPr id="7" name="Rectangle: Rounded Corners 6"/>
            <p:cNvSpPr/>
            <p:nvPr/>
          </p:nvSpPr>
          <p:spPr>
            <a:xfrm>
              <a:off x="721394" y="-34646"/>
              <a:ext cx="7697293" cy="1381738"/>
            </a:xfrm>
            <a:prstGeom prst="roundRect">
              <a:avLst>
                <a:gd name="adj" fmla="val 16436"/>
              </a:avLst>
            </a:prstGeom>
            <a:solidFill>
              <a:srgbClr val="FEF5F4"/>
            </a:solidFill>
            <a:ln w="57150">
              <a:solidFill>
                <a:srgbClr val="FF0066">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a:solidFill>
                  <a:srgbClr val="002060"/>
                </a:solidFill>
              </a:endParaRPr>
            </a:p>
          </p:txBody>
        </p:sp>
        <p:grpSp>
          <p:nvGrpSpPr>
            <p:cNvPr id="8" name="Group 7"/>
            <p:cNvGrpSpPr/>
            <p:nvPr/>
          </p:nvGrpSpPr>
          <p:grpSpPr>
            <a:xfrm>
              <a:off x="1072679" y="240723"/>
              <a:ext cx="7346009" cy="830997"/>
              <a:chOff x="1072679" y="240723"/>
              <a:chExt cx="7346009" cy="830997"/>
            </a:xfrm>
          </p:grpSpPr>
          <p:sp>
            <p:nvSpPr>
              <p:cNvPr id="9" name="TextBox 8"/>
              <p:cNvSpPr txBox="1"/>
              <p:nvPr/>
            </p:nvSpPr>
            <p:spPr>
              <a:xfrm>
                <a:off x="1790510" y="240723"/>
                <a:ext cx="6628178" cy="830997"/>
              </a:xfrm>
              <a:prstGeom prst="rect">
                <a:avLst/>
              </a:prstGeom>
              <a:noFill/>
            </p:spPr>
            <p:txBody>
              <a:bodyPr wrap="square">
                <a:spAutoFit/>
              </a:bodyPr>
              <a:lstStyle/>
              <a:p>
                <a:pPr algn="just"/>
                <a:r>
                  <a:rPr lang="en-US" sz="4800"/>
                  <a:t>Kim la bàn có mấy màu?</a:t>
                </a:r>
                <a:endParaRPr lang="en-US" sz="480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679" y="331217"/>
                <a:ext cx="650011" cy="65001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1"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45637" y="2464259"/>
            <a:ext cx="2206562" cy="4114800"/>
          </a:xfrm>
          <a:prstGeom prst="rect">
            <a:avLst/>
          </a:prstGeom>
          <a:effectLst>
            <a:outerShdw blurRad="76200" dir="13500000" sy="23000" kx="1200000" algn="br" rotWithShape="0">
              <a:prstClr val="black">
                <a:alpha val="20000"/>
              </a:prstClr>
            </a:outerShdw>
          </a:effectLst>
        </p:spPr>
      </p:pic>
      <p:sp>
        <p:nvSpPr>
          <p:cNvPr id="2" name="Speech Bubble: Rectangle with Corners Rounded 1"/>
          <p:cNvSpPr/>
          <p:nvPr/>
        </p:nvSpPr>
        <p:spPr>
          <a:xfrm>
            <a:off x="3958986" y="2922035"/>
            <a:ext cx="6551032" cy="1377620"/>
          </a:xfrm>
          <a:prstGeom prst="wedgeRoundRectCallout">
            <a:avLst>
              <a:gd name="adj1" fmla="val -56364"/>
              <a:gd name="adj2" fmla="val -20845"/>
              <a:gd name="adj3" fmla="val 16667"/>
            </a:avLst>
          </a:prstGeom>
          <a:solidFill>
            <a:srgbClr val="E5FFFF"/>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Đầu đỏ của kim la bàn luôn chỉ phương bắc trong không gian.</a:t>
            </a:r>
            <a:endParaRPr lang="en-US" sz="3600">
              <a:solidFill>
                <a:schemeClr val="tx1"/>
              </a:solidFill>
            </a:endParaRPr>
          </a:p>
        </p:txBody>
      </p:sp>
      <p:sp>
        <p:nvSpPr>
          <p:cNvPr id="3" name="Speech Bubble: Rectangle with Corners Rounded 2"/>
          <p:cNvSpPr/>
          <p:nvPr/>
        </p:nvSpPr>
        <p:spPr>
          <a:xfrm>
            <a:off x="3958986" y="2801554"/>
            <a:ext cx="7613690" cy="1377620"/>
          </a:xfrm>
          <a:prstGeom prst="wedgeRoundRectCallout">
            <a:avLst>
              <a:gd name="adj1" fmla="val -56364"/>
              <a:gd name="adj2" fmla="val -20845"/>
              <a:gd name="adj3" fmla="val 16667"/>
            </a:avLst>
          </a:prstGeom>
          <a:solidFill>
            <a:srgbClr val="E5FFFF"/>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rPr>
              <a:t>Kim la bàn có 2 màu là đỏ và trắng.</a:t>
            </a:r>
            <a:endParaRPr lang="en-US" sz="4000">
              <a:solidFill>
                <a:schemeClr val="tx1"/>
              </a:solidFill>
            </a:endParaRPr>
          </a:p>
        </p:txBody>
      </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nodeType="clickEffect" p14:presetBounceEnd="6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000" fill="hold"/>
                                            <p:tgtEl>
                                              <p:spTgt spid="11"/>
                                            </p:tgtEl>
                                            <p:attrNameLst>
                                              <p:attrName>ppt_x</p:attrName>
                                            </p:attrNameLst>
                                          </p:cBhvr>
                                          <p:tavLst>
                                            <p:tav tm="0">
                                              <p:val>
                                                <p:strVal val="0-#ppt_w/2"/>
                                              </p:val>
                                            </p:tav>
                                            <p:tav tm="100000">
                                              <p:val>
                                                <p:strVal val="#ppt_x"/>
                                              </p:val>
                                            </p:tav>
                                          </p:tavLst>
                                        </p:anim>
                                        <p:anim calcmode="lin" valueType="num" p14:bounceEnd="60000">
                                          <p:cBhvr additive="base">
                                            <p:cTn id="16"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whoosh.wav"/>
                                            </p:tgtEl>
                                          </p:cMediaNode>
                                        </p:audio>
                                      </p:subTnLst>
                                    </p:cTn>
                                  </p:par>
                                </p:childTnLst>
                              </p:cTn>
                            </p:par>
                            <p:par>
                              <p:cTn id="17" fill="hold">
                                <p:stCondLst>
                                  <p:cond delay="1000"/>
                                </p:stCondLst>
                                <p:childTnLst>
                                  <p:par>
                                    <p:cTn id="18" presetID="12" presetClass="entr" presetSubtype="2"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p:tgtEl>
                                              <p:spTgt spid="3"/>
                                            </p:tgtEl>
                                            <p:attrNameLst>
                                              <p:attrName>ppt_x</p:attrName>
                                            </p:attrNameLst>
                                          </p:cBhvr>
                                          <p:tavLst>
                                            <p:tav tm="0">
                                              <p:val>
                                                <p:strVal val="#ppt_x+#ppt_w*1.125000"/>
                                              </p:val>
                                            </p:tav>
                                            <p:tav tm="100000">
                                              <p:val>
                                                <p:strVal val="#ppt_x"/>
                                              </p:val>
                                            </p:tav>
                                          </p:tavLst>
                                        </p:anim>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3"/>
                                            </p:tgtEl>
                                            <p:attrNameLst>
                                              <p:attrName>style.visibility</p:attrName>
                                            </p:attrNameLst>
                                          </p:cBhvr>
                                          <p:to>
                                            <p:strVal val="hidden"/>
                                          </p:to>
                                        </p:set>
                                      </p:childTnLst>
                                    </p:cTn>
                                  </p:par>
                                </p:childTnLst>
                              </p:cTn>
                            </p:par>
                            <p:par>
                              <p:cTn id="26" fill="hold">
                                <p:stCondLst>
                                  <p:cond delay="0"/>
                                </p:stCondLst>
                                <p:childTnLst>
                                  <p:par>
                                    <p:cTn id="27" presetID="12" presetClass="entr" presetSubtype="2"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p:tgtEl>
                                              <p:spTgt spid="2"/>
                                            </p:tgtEl>
                                            <p:attrNameLst>
                                              <p:attrName>ppt_x</p:attrName>
                                            </p:attrNameLst>
                                          </p:cBhvr>
                                          <p:tavLst>
                                            <p:tav tm="0">
                                              <p:val>
                                                <p:strVal val="#ppt_x+#ppt_w*1.125000"/>
                                              </p:val>
                                            </p:tav>
                                            <p:tav tm="100000">
                                              <p:val>
                                                <p:strVal val="#ppt_x"/>
                                              </p:val>
                                            </p:tav>
                                          </p:tavLst>
                                        </p:anim>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0-#ppt_w/2"/>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whoosh.wav"/>
                                            </p:tgtEl>
                                          </p:cMediaNode>
                                        </p:audio>
                                      </p:subTnLst>
                                    </p:cTn>
                                  </p:par>
                                </p:childTnLst>
                              </p:cTn>
                            </p:par>
                            <p:par>
                              <p:cTn id="17" fill="hold">
                                <p:stCondLst>
                                  <p:cond delay="1000"/>
                                </p:stCondLst>
                                <p:childTnLst>
                                  <p:par>
                                    <p:cTn id="18" presetID="12" presetClass="entr" presetSubtype="2"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p:tgtEl>
                                              <p:spTgt spid="3"/>
                                            </p:tgtEl>
                                            <p:attrNameLst>
                                              <p:attrName>ppt_x</p:attrName>
                                            </p:attrNameLst>
                                          </p:cBhvr>
                                          <p:tavLst>
                                            <p:tav tm="0">
                                              <p:val>
                                                <p:strVal val="#ppt_x+#ppt_w*1.125000"/>
                                              </p:val>
                                            </p:tav>
                                            <p:tav tm="100000">
                                              <p:val>
                                                <p:strVal val="#ppt_x"/>
                                              </p:val>
                                            </p:tav>
                                          </p:tavLst>
                                        </p:anim>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3"/>
                                            </p:tgtEl>
                                            <p:attrNameLst>
                                              <p:attrName>style.visibility</p:attrName>
                                            </p:attrNameLst>
                                          </p:cBhvr>
                                          <p:to>
                                            <p:strVal val="hidden"/>
                                          </p:to>
                                        </p:set>
                                      </p:childTnLst>
                                    </p:cTn>
                                  </p:par>
                                </p:childTnLst>
                              </p:cTn>
                            </p:par>
                            <p:par>
                              <p:cTn id="26" fill="hold">
                                <p:stCondLst>
                                  <p:cond delay="0"/>
                                </p:stCondLst>
                                <p:childTnLst>
                                  <p:par>
                                    <p:cTn id="27" presetID="12" presetClass="entr" presetSubtype="2"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p:tgtEl>
                                              <p:spTgt spid="2"/>
                                            </p:tgtEl>
                                            <p:attrNameLst>
                                              <p:attrName>ppt_x</p:attrName>
                                            </p:attrNameLst>
                                          </p:cBhvr>
                                          <p:tavLst>
                                            <p:tav tm="0">
                                              <p:val>
                                                <p:strVal val="#ppt_x+#ppt_w*1.125000"/>
                                              </p:val>
                                            </p:tav>
                                            <p:tav tm="100000">
                                              <p:val>
                                                <p:strVal val="#ppt_x"/>
                                              </p:val>
                                            </p:tav>
                                          </p:tavLst>
                                        </p:anim>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extLst>
              <a:ext uri="{28A0092B-C50C-407E-A947-70E740481C1C}">
                <a14:useLocalDpi xmlns:a14="http://schemas.microsoft.com/office/drawing/2010/main" val="0"/>
              </a:ext>
            </a:extLst>
          </a:blip>
          <a:srcRect r="12591" b="21531"/>
          <a:stretch>
            <a:fillRect/>
          </a:stretch>
        </p:blipFill>
        <p:spPr>
          <a:xfrm>
            <a:off x="-284480" y="0"/>
            <a:ext cx="12476480" cy="6858000"/>
          </a:xfrm>
          <a:prstGeom prst="rect">
            <a:avLst/>
          </a:prstGeom>
        </p:spPr>
      </p:pic>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07525" y="2028825"/>
            <a:ext cx="2654300" cy="4829175"/>
          </a:xfrm>
          <a:prstGeom prst="rect">
            <a:avLst/>
          </a:prstGeom>
          <a:effectLst>
            <a:outerShdw blurRad="76200" dir="18900000" sy="23000" kx="-1200000" algn="bl" rotWithShape="0">
              <a:prstClr val="black">
                <a:alpha val="20000"/>
              </a:prstClr>
            </a:outerShdw>
          </a:effectLst>
        </p:spPr>
      </p:pic>
      <p:grpSp>
        <p:nvGrpSpPr>
          <p:cNvPr id="4" name="Group 3"/>
          <p:cNvGrpSpPr/>
          <p:nvPr/>
        </p:nvGrpSpPr>
        <p:grpSpPr>
          <a:xfrm>
            <a:off x="959591" y="-116970"/>
            <a:ext cx="6228721" cy="1308211"/>
            <a:chOff x="5250004" y="6585062"/>
            <a:chExt cx="13208089" cy="1889249"/>
          </a:xfrm>
        </p:grpSpPr>
        <p:sp>
          <p:nvSpPr>
            <p:cNvPr id="5" name="TextBox 4"/>
            <p:cNvSpPr txBox="1"/>
            <p:nvPr/>
          </p:nvSpPr>
          <p:spPr>
            <a:xfrm>
              <a:off x="5250004" y="6585062"/>
              <a:ext cx="13208089" cy="1865035"/>
            </a:xfrm>
            <a:prstGeom prst="rect">
              <a:avLst/>
            </a:prstGeom>
            <a:noFill/>
          </p:spPr>
          <p:txBody>
            <a:bodyPr wrap="square" rtlCol="0">
              <a:spAutoFit/>
            </a:bodyPr>
            <a:lstStyle/>
            <a:p>
              <a:pPr algn="ctr">
                <a:lnSpc>
                  <a:spcPct val="150000"/>
                </a:lnSpc>
              </a:pPr>
              <a:r>
                <a:rPr lang="en-US" sz="6000" b="1">
                  <a:ln w="27622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SVN-Hole Hearted" panose="020B0A06020104020203" pitchFamily="34" charset="0"/>
                </a:rPr>
                <a:t>KẾT LUẬN</a:t>
              </a:r>
              <a:endParaRPr lang="en-US" sz="6000" b="1" dirty="0">
                <a:ln w="27622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SVN-Hole Hearted" panose="020B0A06020104020203" pitchFamily="34" charset="0"/>
              </a:endParaRPr>
            </a:p>
          </p:txBody>
        </p:sp>
        <p:sp>
          <p:nvSpPr>
            <p:cNvPr id="7" name="TextBox 6"/>
            <p:cNvSpPr txBox="1"/>
            <p:nvPr/>
          </p:nvSpPr>
          <p:spPr>
            <a:xfrm>
              <a:off x="5250004" y="6609276"/>
              <a:ext cx="13208089" cy="1865035"/>
            </a:xfrm>
            <a:prstGeom prst="rect">
              <a:avLst/>
            </a:prstGeom>
            <a:noFill/>
          </p:spPr>
          <p:txBody>
            <a:bodyPr wrap="square" rtlCol="0">
              <a:spAutoFit/>
            </a:bodyPr>
            <a:lstStyle/>
            <a:p>
              <a:pPr algn="ctr">
                <a:lnSpc>
                  <a:spcPct val="150000"/>
                </a:lnSpc>
              </a:pPr>
              <a:r>
                <a:rPr lang="en-US" sz="6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K</a:t>
              </a:r>
              <a:r>
                <a:rPr lang="en-US" sz="6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Ế</a:t>
              </a:r>
              <a:r>
                <a:rPr lang="en-US" sz="6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T </a:t>
              </a:r>
              <a:r>
                <a:rPr lang="en-US" sz="60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L</a:t>
              </a:r>
              <a:r>
                <a:rPr lang="en-US" sz="6000" b="1">
                  <a:ln w="28575">
                    <a:solidFill>
                      <a:srgbClr val="002060"/>
                    </a:solidFill>
                    <a:prstDash val="solid"/>
                  </a:ln>
                  <a:solidFill>
                    <a:srgbClr val="FF5050"/>
                  </a:solidFill>
                  <a:effectLst>
                    <a:outerShdw blurRad="12700" dist="38100" dir="2700000" algn="tl" rotWithShape="0">
                      <a:schemeClr val="accent5">
                        <a:lumMod val="60000"/>
                        <a:lumOff val="40000"/>
                      </a:schemeClr>
                    </a:outerShdw>
                  </a:effectLst>
                  <a:latin typeface="SVN-Hole Hearted" panose="020B0A06020104020203" pitchFamily="34" charset="0"/>
                </a:rPr>
                <a:t>U</a:t>
              </a:r>
              <a:r>
                <a:rPr lang="en-US" sz="6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Ậ</a:t>
              </a:r>
              <a:r>
                <a:rPr lang="en-US" sz="6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N</a:t>
              </a:r>
              <a:endPar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sp>
        <p:nvSpPr>
          <p:cNvPr id="8" name="TextBox 7"/>
          <p:cNvSpPr txBox="1"/>
          <p:nvPr/>
        </p:nvSpPr>
        <p:spPr>
          <a:xfrm>
            <a:off x="503555" y="1191260"/>
            <a:ext cx="6785610" cy="4184650"/>
          </a:xfrm>
          <a:prstGeom prst="rect">
            <a:avLst/>
          </a:prstGeom>
          <a:noFill/>
        </p:spPr>
        <p:txBody>
          <a:bodyPr wrap="square">
            <a:spAutoFit/>
          </a:bodyPr>
          <a:lstStyle/>
          <a:p>
            <a:pPr algn="just"/>
            <a:r>
              <a:rPr lang="en-US" sz="3800">
                <a:latin typeface="Times New Roman" panose="02020603050405020304" pitchFamily="18" charset="0"/>
                <a:cs typeface="Times New Roman" panose="02020603050405020304" pitchFamily="18" charset="0"/>
              </a:rPr>
              <a:t>La bàn dùng để xác định các phương trong không gian. Trên la bàn có các chữ N, S, E và W. N là phương bắc, S là phương nam, E là phương đông và W là phương tây. Đầu đỏ của kim la bàn luôn chỉ phương bắc trong không gian.</a:t>
            </a:r>
            <a:endParaRPr lang="en-US" sz="380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9" fill="hold">
                                <p:stCondLst>
                                  <p:cond delay="1000"/>
                                </p:stCondLst>
                                <p:childTnLst>
                                  <p:par>
                                    <p:cTn id="10" presetID="17"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5" name="laser.wav"/>
                                            </p:tgtEl>
                                          </p:cMediaNode>
                                        </p:audio>
                                      </p:subTnLst>
                                    </p:cTn>
                                  </p:par>
                                </p:childTnLst>
                              </p:cTn>
                            </p:par>
                            <p:par>
                              <p:cTn id="14" fill="hold">
                                <p:stCondLst>
                                  <p:cond delay="1500"/>
                                </p:stCondLst>
                                <p:childTnLst>
                                  <p:par>
                                    <p:cTn id="15" presetID="18" presetClass="entr" presetSubtype="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9" fill="hold">
                                <p:stCondLst>
                                  <p:cond delay="1000"/>
                                </p:stCondLst>
                                <p:childTnLst>
                                  <p:par>
                                    <p:cTn id="10" presetID="17"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5" name="laser.wav"/>
                                            </p:tgtEl>
                                          </p:cMediaNode>
                                        </p:audio>
                                      </p:subTnLst>
                                    </p:cTn>
                                  </p:par>
                                </p:childTnLst>
                              </p:cTn>
                            </p:par>
                            <p:par>
                              <p:cTn id="14" fill="hold">
                                <p:stCondLst>
                                  <p:cond delay="1500"/>
                                </p:stCondLst>
                                <p:childTnLst>
                                  <p:par>
                                    <p:cTn id="15" presetID="18" presetClass="entr" presetSubtype="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t="7813" b="7813"/>
          <a:stretch>
            <a:fillRect/>
          </a:stretch>
        </p:blipFill>
        <p:spPr>
          <a:xfrm>
            <a:off x="0" y="1"/>
            <a:ext cx="12192000" cy="6858000"/>
          </a:xfrm>
          <a:prstGeom prst="rect">
            <a:avLst/>
          </a:prstGeom>
        </p:spPr>
      </p:pic>
      <p:sp>
        <p:nvSpPr>
          <p:cNvPr id="2" name="TextBox 1"/>
          <p:cNvSpPr txBox="1"/>
          <p:nvPr/>
        </p:nvSpPr>
        <p:spPr>
          <a:xfrm>
            <a:off x="3929199" y="1399941"/>
            <a:ext cx="4333602" cy="769441"/>
          </a:xfrm>
          <a:prstGeom prst="rect">
            <a:avLst/>
          </a:prstGeom>
          <a:noFill/>
        </p:spPr>
        <p:txBody>
          <a:bodyPr wrap="square" rtlCol="0">
            <a:prstTxWarp prst="textArchUp">
              <a:avLst/>
            </a:prstTxWarp>
            <a:spAutoFit/>
          </a:bodyPr>
          <a:lstStyle/>
          <a:p>
            <a:pPr algn="ctr"/>
            <a:r>
              <a:rPr lang="en-US" sz="4400" b="1">
                <a:ln w="6600">
                  <a:solidFill>
                    <a:srgbClr val="002060"/>
                  </a:solidFill>
                  <a:prstDash val="solid"/>
                </a:ln>
                <a:solidFill>
                  <a:srgbClr val="FAFFEB"/>
                </a:solidFill>
                <a:effectLst>
                  <a:outerShdw dist="88900" dir="2700000" algn="tl" rotWithShape="0">
                    <a:srgbClr val="002060"/>
                  </a:outerShdw>
                </a:effectLst>
                <a:latin typeface="UTM Cookies" panose="02040603050506020204" pitchFamily="18" charset="0"/>
              </a:rPr>
              <a:t>HOẠT ĐỘNG 2</a:t>
            </a:r>
            <a:endParaRPr lang="vi-VN" sz="4400" b="1" dirty="0">
              <a:ln w="6600">
                <a:solidFill>
                  <a:srgbClr val="002060"/>
                </a:solidFill>
                <a:prstDash val="solid"/>
              </a:ln>
              <a:solidFill>
                <a:srgbClr val="FAFFEB"/>
              </a:solidFill>
              <a:effectLst>
                <a:outerShdw dist="88900" dir="2700000" algn="tl" rotWithShape="0">
                  <a:srgbClr val="002060"/>
                </a:outerShdw>
              </a:effectLst>
              <a:latin typeface="NVN Space Quest" pitchFamily="2" charset="-93"/>
            </a:endParaRPr>
          </a:p>
        </p:txBody>
      </p:sp>
      <p:grpSp>
        <p:nvGrpSpPr>
          <p:cNvPr id="3" name="Group 2"/>
          <p:cNvGrpSpPr/>
          <p:nvPr/>
        </p:nvGrpSpPr>
        <p:grpSpPr>
          <a:xfrm>
            <a:off x="609600" y="1770145"/>
            <a:ext cx="11640457" cy="3554525"/>
            <a:chOff x="-209852" y="3974461"/>
            <a:chExt cx="18355211" cy="5133258"/>
          </a:xfrm>
        </p:grpSpPr>
        <p:sp>
          <p:nvSpPr>
            <p:cNvPr id="4" name="TextBox 3"/>
            <p:cNvSpPr txBox="1"/>
            <p:nvPr/>
          </p:nvSpPr>
          <p:spPr>
            <a:xfrm>
              <a:off x="1562677" y="3995427"/>
              <a:ext cx="14820404" cy="5112292"/>
            </a:xfrm>
            <a:prstGeom prst="rect">
              <a:avLst/>
            </a:prstGeom>
            <a:noFill/>
          </p:spPr>
          <p:txBody>
            <a:bodyPr wrap="square" rtlCol="0">
              <a:spAutoFit/>
            </a:bodyPr>
            <a:lstStyle/>
            <a:p>
              <a:pPr algn="ctr">
                <a:lnSpc>
                  <a:spcPct val="120000"/>
                </a:lnSpc>
              </a:pPr>
              <a:r>
                <a:rPr lang="en-US" sz="9600" b="1">
                  <a:ln w="24447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THỰC HÀNH</a:t>
              </a:r>
              <a:endParaRPr lang="en-US" sz="9600" b="1">
                <a:ln w="24447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a:p>
              <a:pPr algn="ctr">
                <a:lnSpc>
                  <a:spcPct val="120000"/>
                </a:lnSpc>
              </a:pPr>
              <a:r>
                <a:rPr lang="en-US" sz="9600" b="1">
                  <a:ln w="24447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SỬ DỤGN LA BÀN</a:t>
              </a:r>
              <a:endParaRPr lang="en-US" sz="9600" b="1" dirty="0">
                <a:ln w="24447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9" name="TextBox 8"/>
            <p:cNvSpPr txBox="1"/>
            <p:nvPr/>
          </p:nvSpPr>
          <p:spPr>
            <a:xfrm>
              <a:off x="-209852" y="3974461"/>
              <a:ext cx="18355211" cy="5112293"/>
            </a:xfrm>
            <a:prstGeom prst="rect">
              <a:avLst/>
            </a:prstGeom>
            <a:noFill/>
          </p:spPr>
          <p:txBody>
            <a:bodyPr wrap="square" rtlCol="0">
              <a:spAutoFit/>
            </a:bodyPr>
            <a:lstStyle/>
            <a:p>
              <a:pPr algn="ctr">
                <a:lnSpc>
                  <a:spcPct val="120000"/>
                </a:lnSpc>
              </a:pP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T</a:t>
              </a:r>
              <a:r>
                <a:rPr lang="en-US" sz="9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H</a:t>
              </a:r>
              <a:r>
                <a:rPr lang="en-US" sz="96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Ự</a:t>
              </a:r>
              <a:r>
                <a:rPr lang="en-US" sz="9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C </a:t>
              </a:r>
              <a:r>
                <a:rPr lang="en-US" sz="9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H</a:t>
              </a:r>
              <a:r>
                <a:rPr lang="en-US" sz="9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À</a:t>
              </a:r>
              <a:r>
                <a:rPr lang="en-US" sz="9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N</a:t>
              </a:r>
              <a:r>
                <a:rPr lang="en-US" sz="96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H </a:t>
              </a:r>
              <a:endParaRPr lang="en-US" sz="96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endParaRPr>
            </a:p>
            <a:p>
              <a:pPr algn="ctr">
                <a:lnSpc>
                  <a:spcPct val="120000"/>
                </a:lnSpc>
              </a:pPr>
              <a:r>
                <a:rPr lang="en-US" sz="9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S</a:t>
              </a: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Ử </a:t>
              </a:r>
              <a:r>
                <a:rPr lang="en-US" sz="9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D</a:t>
              </a:r>
              <a:r>
                <a:rPr lang="en-US" sz="96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Ụ</a:t>
              </a:r>
              <a:r>
                <a:rPr lang="en-US" sz="9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N</a:t>
              </a: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G </a:t>
              </a:r>
              <a:r>
                <a:rPr lang="en-US" sz="9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L</a:t>
              </a:r>
              <a:r>
                <a:rPr lang="en-US" sz="96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A</a:t>
              </a:r>
              <a:r>
                <a:rPr lang="en-US" sz="9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 B</a:t>
              </a:r>
              <a:r>
                <a:rPr lang="en-US" sz="9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À</a:t>
              </a: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N</a:t>
              </a:r>
              <a:endParaRPr lang="en-US" sz="9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9Slide05 SVNClementine" panose="020F0502020204030203"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cTn>
                              </p:par>
                            </p:childTnLst>
                          </p:cTn>
                        </p:par>
                        <p:par>
                          <p:cTn id="9" fill="hold">
                            <p:stCondLst>
                              <p:cond delay="0"/>
                            </p:stCondLst>
                            <p:childTnLst>
                              <p:par>
                                <p:cTn id="10" presetID="17"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4" fill="hold">
                            <p:stCondLst>
                              <p:cond delay="500"/>
                            </p:stCondLst>
                            <p:childTnLst>
                              <p:par>
                                <p:cTn id="15" presetID="32" presetClass="emph" presetSubtype="0" fill="hold" nodeType="after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0"/>
            <a:ext cx="12192000" cy="6858000"/>
          </a:xfrm>
          <a:prstGeom prst="rect">
            <a:avLst/>
          </a:prstGeom>
        </p:spPr>
      </p:pic>
      <p:pic>
        <p:nvPicPr>
          <p:cNvPr id="2" name="Picture 1"/>
          <p:cNvPicPr>
            <a:picLocks noChangeAspect="1"/>
          </p:cNvPicPr>
          <p:nvPr/>
        </p:nvPicPr>
        <p:blipFill>
          <a:blip r:embed="rId2"/>
          <a:stretch>
            <a:fillRect/>
          </a:stretch>
        </p:blipFill>
        <p:spPr>
          <a:xfrm>
            <a:off x="676992" y="2897354"/>
            <a:ext cx="4877223" cy="3833192"/>
          </a:xfrm>
          <a:prstGeom prst="rect">
            <a:avLst/>
          </a:prstGeom>
        </p:spPr>
      </p:pic>
      <p:grpSp>
        <p:nvGrpSpPr>
          <p:cNvPr id="6" name="Group 5"/>
          <p:cNvGrpSpPr/>
          <p:nvPr/>
        </p:nvGrpSpPr>
        <p:grpSpPr>
          <a:xfrm>
            <a:off x="6231207" y="3109880"/>
            <a:ext cx="5658345" cy="3408139"/>
            <a:chOff x="820996" y="3314361"/>
            <a:chExt cx="5097397" cy="3039020"/>
          </a:xfrm>
        </p:grpSpPr>
        <p:sp>
          <p:nvSpPr>
            <p:cNvPr id="7" name="Rectangle: Rounded Corners 6"/>
            <p:cNvSpPr/>
            <p:nvPr/>
          </p:nvSpPr>
          <p:spPr>
            <a:xfrm>
              <a:off x="1659888" y="3314361"/>
              <a:ext cx="3195680" cy="1638813"/>
            </a:xfrm>
            <a:prstGeom prst="roundRect">
              <a:avLst/>
            </a:prstGeom>
            <a:solidFill>
              <a:srgbClr val="FFFFCC"/>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20000"/>
                </a:lnSpc>
              </a:pPr>
              <a:r>
                <a:rPr lang="en-US" sz="40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HOẠT ĐỘNG NHÓM </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BỐN</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pic>
          <p:nvPicPr>
            <p:cNvPr id="8" name="Picture 7"/>
            <p:cNvPicPr>
              <a:picLocks noChangeAspect="1"/>
            </p:cNvPicPr>
            <p:nvPr/>
          </p:nvPicPr>
          <p:blipFill>
            <a:blip r:embed="rId3"/>
            <a:stretch>
              <a:fillRect/>
            </a:stretch>
          </p:blipFill>
          <p:spPr>
            <a:xfrm>
              <a:off x="820996" y="4714568"/>
              <a:ext cx="5097397" cy="1638813"/>
            </a:xfrm>
            <a:prstGeom prst="rect">
              <a:avLst/>
            </a:prstGeom>
          </p:spPr>
        </p:pic>
      </p:grpSp>
      <p:grpSp>
        <p:nvGrpSpPr>
          <p:cNvPr id="12" name="Group 11"/>
          <p:cNvGrpSpPr/>
          <p:nvPr/>
        </p:nvGrpSpPr>
        <p:grpSpPr>
          <a:xfrm>
            <a:off x="4731761" y="280263"/>
            <a:ext cx="3745617" cy="646331"/>
            <a:chOff x="3568823" y="311479"/>
            <a:chExt cx="3745617" cy="646331"/>
          </a:xfrm>
        </p:grpSpPr>
        <p:sp>
          <p:nvSpPr>
            <p:cNvPr id="5" name="TextBox 4"/>
            <p:cNvSpPr txBox="1"/>
            <p:nvPr/>
          </p:nvSpPr>
          <p:spPr>
            <a:xfrm>
              <a:off x="3964938" y="311479"/>
              <a:ext cx="3349502" cy="646331"/>
            </a:xfrm>
            <a:prstGeom prst="rect">
              <a:avLst/>
            </a:prstGeom>
            <a:noFill/>
          </p:spPr>
          <p:txBody>
            <a:bodyPr wrap="square">
              <a:spAutoFit/>
            </a:bodyPr>
            <a:lstStyle/>
            <a:p>
              <a:pPr algn="just"/>
              <a:r>
                <a:rPr lang="en-US" sz="3600" b="1">
                  <a:solidFill>
                    <a:schemeClr val="bg1"/>
                  </a:solidFill>
                </a:rPr>
                <a:t>Nhiệm vụ:</a:t>
              </a:r>
              <a:endParaRPr lang="en-US" sz="3600" b="1">
                <a:solidFill>
                  <a:schemeClr val="bg1"/>
                </a:solidFill>
              </a:endParaRPr>
            </a:p>
          </p:txBody>
        </p:sp>
        <p:pic>
          <p:nvPicPr>
            <p:cNvPr id="11"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68823" y="429595"/>
              <a:ext cx="396115" cy="3961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3506263" y="926594"/>
            <a:ext cx="5329902" cy="584775"/>
            <a:chOff x="3069272" y="833060"/>
            <a:chExt cx="5329902" cy="584775"/>
          </a:xfrm>
        </p:grpSpPr>
        <p:sp>
          <p:nvSpPr>
            <p:cNvPr id="13" name="TextBox 12"/>
            <p:cNvSpPr txBox="1"/>
            <p:nvPr/>
          </p:nvSpPr>
          <p:spPr>
            <a:xfrm>
              <a:off x="3429434" y="833060"/>
              <a:ext cx="4969740" cy="584775"/>
            </a:xfrm>
            <a:prstGeom prst="rect">
              <a:avLst/>
            </a:prstGeom>
            <a:noFill/>
          </p:spPr>
          <p:txBody>
            <a:bodyPr wrap="square">
              <a:spAutoFit/>
            </a:bodyPr>
            <a:lstStyle/>
            <a:p>
              <a:pPr algn="just"/>
              <a:r>
                <a:rPr lang="en-US" sz="3200" b="1" dirty="0" err="1">
                  <a:solidFill>
                    <a:schemeClr val="bg1"/>
                  </a:solidFill>
                </a:rPr>
                <a:t>Đặt</a:t>
              </a:r>
              <a:r>
                <a:rPr lang="en-US" sz="3200" b="1" dirty="0">
                  <a:solidFill>
                    <a:schemeClr val="bg1"/>
                  </a:solidFill>
                </a:rPr>
                <a:t> la </a:t>
              </a:r>
              <a:r>
                <a:rPr lang="en-US" sz="3200" b="1" dirty="0" err="1">
                  <a:solidFill>
                    <a:schemeClr val="bg1"/>
                  </a:solidFill>
                </a:rPr>
                <a:t>bàn</a:t>
              </a:r>
              <a:r>
                <a:rPr lang="en-US" sz="3200" b="1" dirty="0">
                  <a:solidFill>
                    <a:schemeClr val="bg1"/>
                  </a:solidFill>
                </a:rPr>
                <a:t> </a:t>
              </a:r>
              <a:r>
                <a:rPr lang="en-US" sz="3200" b="1" dirty="0" err="1">
                  <a:solidFill>
                    <a:schemeClr val="bg1"/>
                  </a:solidFill>
                </a:rPr>
                <a:t>lên</a:t>
              </a:r>
              <a:r>
                <a:rPr lang="en-US" sz="3200" b="1" dirty="0">
                  <a:solidFill>
                    <a:schemeClr val="bg1"/>
                  </a:solidFill>
                </a:rPr>
                <a:t> </a:t>
              </a:r>
              <a:r>
                <a:rPr lang="en-US" sz="3200" b="1" dirty="0" err="1">
                  <a:solidFill>
                    <a:schemeClr val="bg1"/>
                  </a:solidFill>
                </a:rPr>
                <a:t>mặt</a:t>
              </a:r>
              <a:r>
                <a:rPr lang="en-US" sz="3200" b="1" dirty="0">
                  <a:solidFill>
                    <a:schemeClr val="bg1"/>
                  </a:solidFill>
                </a:rPr>
                <a:t> </a:t>
              </a:r>
              <a:r>
                <a:rPr lang="en-US" sz="3200" b="1" dirty="0" err="1">
                  <a:solidFill>
                    <a:schemeClr val="bg1"/>
                  </a:solidFill>
                </a:rPr>
                <a:t>bàn</a:t>
              </a:r>
              <a:r>
                <a:rPr lang="en-US" sz="3200" b="1" dirty="0">
                  <a:solidFill>
                    <a:schemeClr val="bg1"/>
                  </a:solidFill>
                </a:rPr>
                <a:t>.</a:t>
              </a:r>
              <a:endParaRPr lang="en-US" sz="3200" b="1" dirty="0">
                <a:solidFill>
                  <a:schemeClr val="bg1"/>
                </a:solidFill>
              </a:endParaRPr>
            </a:p>
          </p:txBody>
        </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9272" y="948419"/>
              <a:ext cx="385227" cy="3852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3506263" y="1580149"/>
            <a:ext cx="5209217" cy="1077218"/>
            <a:chOff x="3069272" y="1374326"/>
            <a:chExt cx="5209217" cy="1077218"/>
          </a:xfrm>
        </p:grpSpPr>
        <p:sp>
          <p:nvSpPr>
            <p:cNvPr id="14" name="TextBox 13"/>
            <p:cNvSpPr txBox="1"/>
            <p:nvPr/>
          </p:nvSpPr>
          <p:spPr>
            <a:xfrm>
              <a:off x="3401266" y="1374326"/>
              <a:ext cx="4877223" cy="1077218"/>
            </a:xfrm>
            <a:prstGeom prst="rect">
              <a:avLst/>
            </a:prstGeom>
            <a:noFill/>
          </p:spPr>
          <p:txBody>
            <a:bodyPr wrap="square">
              <a:spAutoFit/>
            </a:bodyPr>
            <a:lstStyle/>
            <a:p>
              <a:pPr algn="just"/>
              <a:r>
                <a:rPr lang="en-US" sz="3200" b="1">
                  <a:solidFill>
                    <a:schemeClr val="bg1"/>
                  </a:solidFill>
                </a:rPr>
                <a:t>Dùng giấy ghi các phương chỉ bởi la bàn . </a:t>
              </a:r>
              <a:endParaRPr lang="en-US" sz="3200" b="1">
                <a:solidFill>
                  <a:schemeClr val="bg1"/>
                </a:solidFill>
              </a:endParaRPr>
            </a:p>
          </p:txBody>
        </p:sp>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9272" y="1461344"/>
              <a:ext cx="385227" cy="38522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par>
                          <p:cTn id="9" fill="hold">
                            <p:stCondLst>
                              <p:cond delay="500"/>
                            </p:stCondLst>
                            <p:childTnLst>
                              <p:par>
                                <p:cTn id="10" presetID="37"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900" decel="100000" fill="hold"/>
                                        <p:tgtEl>
                                          <p:spTgt spid="1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16" fill="hold">
                            <p:stCondLst>
                              <p:cond delay="1500"/>
                            </p:stCondLst>
                            <p:childTnLst>
                              <p:par>
                                <p:cTn id="17" presetID="37"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900" decel="100000" fill="hold"/>
                                        <p:tgtEl>
                                          <p:spTgt spid="1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 calcmode="lin" valueType="num">
                                      <p:cBhvr>
                                        <p:cTn id="34" dur="500" fill="hold"/>
                                        <p:tgtEl>
                                          <p:spTgt spid="6"/>
                                        </p:tgtEl>
                                        <p:attrNameLst>
                                          <p:attrName>style.rotation</p:attrName>
                                        </p:attrNameLst>
                                      </p:cBhvr>
                                      <p:tavLst>
                                        <p:tav tm="0">
                                          <p:val>
                                            <p:fltVal val="360"/>
                                          </p:val>
                                        </p:tav>
                                        <p:tav tm="100000">
                                          <p:val>
                                            <p:fltVal val="0"/>
                                          </p:val>
                                        </p:tav>
                                      </p:tavLst>
                                    </p:anim>
                                    <p:animEffect transition="in" filter="fade">
                                      <p:cBhvr>
                                        <p:cTn id="35"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8"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0"/>
            <a:ext cx="12192000" cy="6858000"/>
          </a:xfrm>
          <a:prstGeom prst="rect">
            <a:avLst/>
          </a:prstGeom>
        </p:spPr>
      </p:pic>
      <p:grpSp>
        <p:nvGrpSpPr>
          <p:cNvPr id="3" name="Group 2"/>
          <p:cNvGrpSpPr/>
          <p:nvPr/>
        </p:nvGrpSpPr>
        <p:grpSpPr>
          <a:xfrm>
            <a:off x="2519490" y="858976"/>
            <a:ext cx="7153019" cy="1014445"/>
            <a:chOff x="2893480" y="6710995"/>
            <a:chExt cx="13208092" cy="1465007"/>
          </a:xfrm>
        </p:grpSpPr>
        <p:sp>
          <p:nvSpPr>
            <p:cNvPr id="9" name="TextBox 8"/>
            <p:cNvSpPr txBox="1"/>
            <p:nvPr/>
          </p:nvSpPr>
          <p:spPr>
            <a:xfrm>
              <a:off x="2893482" y="6710996"/>
              <a:ext cx="13208090" cy="1465006"/>
            </a:xfrm>
            <a:prstGeom prst="rect">
              <a:avLst/>
            </a:prstGeom>
            <a:noFill/>
          </p:spPr>
          <p:txBody>
            <a:bodyPr wrap="square" rtlCol="0">
              <a:spAutoFit/>
            </a:bodyPr>
            <a:lstStyle/>
            <a:p>
              <a:pPr algn="ctr">
                <a:lnSpc>
                  <a:spcPct val="110000"/>
                </a:lnSpc>
              </a:pPr>
              <a:r>
                <a:rPr lang="en-US" sz="6000" b="1">
                  <a:ln w="27622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SVN-Hole Hearted" panose="020B0A06020104020203" pitchFamily="34" charset="0"/>
                </a:rPr>
                <a:t>CÙNG THỰC HIỆN</a:t>
              </a:r>
              <a:endParaRPr lang="en-US" sz="6000" b="1" dirty="0">
                <a:ln w="27622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SVN-Hole Hearted" panose="020B0A06020104020203" pitchFamily="34" charset="0"/>
              </a:endParaRPr>
            </a:p>
          </p:txBody>
        </p:sp>
        <p:sp>
          <p:nvSpPr>
            <p:cNvPr id="10" name="TextBox 9"/>
            <p:cNvSpPr txBox="1"/>
            <p:nvPr/>
          </p:nvSpPr>
          <p:spPr>
            <a:xfrm>
              <a:off x="2893480" y="6710995"/>
              <a:ext cx="13208091" cy="1465007"/>
            </a:xfrm>
            <a:prstGeom prst="rect">
              <a:avLst/>
            </a:prstGeom>
            <a:noFill/>
          </p:spPr>
          <p:txBody>
            <a:bodyPr wrap="square" rtlCol="0">
              <a:spAutoFit/>
            </a:bodyPr>
            <a:lstStyle/>
            <a:p>
              <a:pPr algn="ctr">
                <a:lnSpc>
                  <a:spcPct val="110000"/>
                </a:lnSpc>
              </a:pP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C</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Ù</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G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T</a:t>
              </a:r>
              <a:r>
                <a:rPr lang="en-US" sz="6000" b="1">
                  <a:ln w="19050">
                    <a:solidFill>
                      <a:srgbClr val="002060"/>
                    </a:solidFill>
                    <a:prstDash val="solid"/>
                  </a:ln>
                  <a:solidFill>
                    <a:srgbClr val="FF5050"/>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Ự</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C</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6000" b="1">
                  <a:ln w="19050">
                    <a:solidFill>
                      <a:srgbClr val="002060"/>
                    </a:solidFill>
                    <a:prstDash val="solid"/>
                  </a:ln>
                  <a:solidFill>
                    <a:srgbClr val="FF5050"/>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I</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Ệ</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N</a:t>
              </a:r>
              <a:endPar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pic>
        <p:nvPicPr>
          <p:cNvPr id="19" name="Picture 18"/>
          <p:cNvPicPr>
            <a:picLocks noChangeAspect="1"/>
          </p:cNvPicPr>
          <p:nvPr/>
        </p:nvPicPr>
        <p:blipFill>
          <a:blip r:embed="rId2"/>
          <a:stretch>
            <a:fillRect/>
          </a:stretch>
        </p:blipFill>
        <p:spPr>
          <a:xfrm>
            <a:off x="3430649" y="2280035"/>
            <a:ext cx="5482532" cy="430892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0" y="0"/>
            <a:ext cx="12192000" cy="6858000"/>
          </a:xfrm>
          <a:prstGeom prst="rect">
            <a:avLst/>
          </a:prstGeom>
        </p:spPr>
      </p:pic>
      <p:grpSp>
        <p:nvGrpSpPr>
          <p:cNvPr id="9" name="Group 8"/>
          <p:cNvGrpSpPr/>
          <p:nvPr/>
        </p:nvGrpSpPr>
        <p:grpSpPr>
          <a:xfrm>
            <a:off x="478971" y="1396528"/>
            <a:ext cx="11117943" cy="1204629"/>
            <a:chOff x="2255519" y="1674009"/>
            <a:chExt cx="9990717" cy="1204629"/>
          </a:xfrm>
        </p:grpSpPr>
        <p:sp>
          <p:nvSpPr>
            <p:cNvPr id="6" name="Plaque 5"/>
            <p:cNvSpPr/>
            <p:nvPr/>
          </p:nvSpPr>
          <p:spPr>
            <a:xfrm>
              <a:off x="2970666" y="1674009"/>
              <a:ext cx="8566952" cy="1204629"/>
            </a:xfrm>
            <a:prstGeom prst="plaque">
              <a:avLst>
                <a:gd name="adj" fmla="val 16130"/>
              </a:avLst>
            </a:prstGeom>
            <a:solidFill>
              <a:srgbClr val="FFF3FF"/>
            </a:solidFill>
            <a:ln w="38100">
              <a:solidFill>
                <a:srgbClr val="FF1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200"/>
            </a:p>
          </p:txBody>
        </p:sp>
        <p:grpSp>
          <p:nvGrpSpPr>
            <p:cNvPr id="21" name="Group 20"/>
            <p:cNvGrpSpPr/>
            <p:nvPr/>
          </p:nvGrpSpPr>
          <p:grpSpPr>
            <a:xfrm>
              <a:off x="2255519" y="1868859"/>
              <a:ext cx="9990717" cy="830998"/>
              <a:chOff x="417252" y="1506528"/>
              <a:chExt cx="11869444" cy="830998"/>
            </a:xfrm>
          </p:grpSpPr>
          <p:sp>
            <p:nvSpPr>
              <p:cNvPr id="19" name="TextBox 18"/>
              <p:cNvSpPr txBox="1"/>
              <p:nvPr/>
            </p:nvSpPr>
            <p:spPr>
              <a:xfrm>
                <a:off x="417252" y="1506529"/>
                <a:ext cx="11869444" cy="830997"/>
              </a:xfrm>
              <a:prstGeom prst="rect">
                <a:avLst/>
              </a:prstGeom>
              <a:noFill/>
            </p:spPr>
            <p:txBody>
              <a:bodyPr wrap="square">
                <a:spAutoFit/>
              </a:bodyPr>
              <a:lstStyle/>
              <a:p>
                <a:pPr algn="ctr"/>
                <a:r>
                  <a:rPr lang="en-US" sz="4800" b="1" spc="50">
                    <a:ln w="152400" cmpd="sng">
                      <a:solidFill>
                        <a:schemeClr val="bg1"/>
                      </a:solidFill>
                      <a:prstDash val="solid"/>
                    </a:ln>
                    <a:solidFill>
                      <a:srgbClr val="FF5050"/>
                    </a:solidFill>
                    <a:effectLst>
                      <a:glow rad="38100">
                        <a:schemeClr val="accent1">
                          <a:alpha val="40000"/>
                        </a:schemeClr>
                      </a:glow>
                    </a:effectLst>
                    <a:latin typeface="UTM Duepuntozero" panose="02040603050506020204" pitchFamily="18" charset="0"/>
                    <a:cs typeface="Arial" panose="020B0604020202020204" pitchFamily="34" charset="0"/>
                  </a:rPr>
                  <a:t>Cả lớp lắng nghe – Góp ý – Bổ sung</a:t>
                </a:r>
                <a:endParaRPr lang="vi-VN" sz="4800" b="1" spc="50">
                  <a:ln w="152400" cmpd="sng">
                    <a:solidFill>
                      <a:schemeClr val="bg1"/>
                    </a:solidFill>
                    <a:prstDash val="solid"/>
                  </a:ln>
                  <a:solidFill>
                    <a:srgbClr val="FF5050"/>
                  </a:solidFill>
                  <a:effectLst>
                    <a:glow rad="38100">
                      <a:schemeClr val="accent1">
                        <a:alpha val="40000"/>
                      </a:schemeClr>
                    </a:glow>
                  </a:effectLst>
                </a:endParaRPr>
              </a:p>
            </p:txBody>
          </p:sp>
          <p:sp>
            <p:nvSpPr>
              <p:cNvPr id="20" name="TextBox 19"/>
              <p:cNvSpPr txBox="1"/>
              <p:nvPr/>
            </p:nvSpPr>
            <p:spPr>
              <a:xfrm>
                <a:off x="1266880" y="1506528"/>
                <a:ext cx="10294151" cy="830997"/>
              </a:xfrm>
              <a:prstGeom prst="rect">
                <a:avLst/>
              </a:prstGeom>
              <a:noFill/>
            </p:spPr>
            <p:txBody>
              <a:bodyPr wrap="square">
                <a:spAutoFit/>
              </a:bodyPr>
              <a:lstStyle/>
              <a:p>
                <a:pPr algn="ctr"/>
                <a:r>
                  <a:rPr lang="en-US" sz="4800" b="1" spc="50">
                    <a:ln w="76200" cmpd="sng">
                      <a:noFill/>
                      <a:prstDash val="solid"/>
                    </a:ln>
                    <a:solidFill>
                      <a:srgbClr val="FF5050"/>
                    </a:solidFill>
                    <a:effectLst/>
                    <a:latin typeface="UTM Duepuntozero" panose="02040603050506020204" pitchFamily="18" charset="0"/>
                    <a:cs typeface="Arial" panose="020B0604020202020204" pitchFamily="34" charset="0"/>
                  </a:rPr>
                  <a:t>Cả lớp lắng nghe – Góp ý – Bổ sung</a:t>
                </a:r>
                <a:endParaRPr lang="vi-VN" sz="4800" b="1" spc="50">
                  <a:ln w="76200" cmpd="sng">
                    <a:noFill/>
                    <a:prstDash val="solid"/>
                  </a:ln>
                  <a:solidFill>
                    <a:srgbClr val="FF5050"/>
                  </a:solidFill>
                  <a:effectLst/>
                </a:endParaRPr>
              </a:p>
            </p:txBody>
          </p:sp>
        </p:grpSp>
      </p:grpSp>
      <p:grpSp>
        <p:nvGrpSpPr>
          <p:cNvPr id="4" name="Group 3"/>
          <p:cNvGrpSpPr/>
          <p:nvPr/>
        </p:nvGrpSpPr>
        <p:grpSpPr>
          <a:xfrm>
            <a:off x="3497943" y="0"/>
            <a:ext cx="5293134" cy="1305153"/>
            <a:chOff x="4234724" y="2241648"/>
            <a:chExt cx="4319820" cy="1305153"/>
          </a:xfrm>
        </p:grpSpPr>
        <p:pic>
          <p:nvPicPr>
            <p:cNvPr id="2"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4724" y="2241648"/>
              <a:ext cx="4052222" cy="1305153"/>
            </a:xfrm>
            <a:prstGeom prst="rect">
              <a:avLst/>
            </a:prstGeom>
          </p:spPr>
        </p:pic>
        <p:sp>
          <p:nvSpPr>
            <p:cNvPr id="17" name="TextBox 16"/>
            <p:cNvSpPr txBox="1"/>
            <p:nvPr/>
          </p:nvSpPr>
          <p:spPr>
            <a:xfrm>
              <a:off x="5087589" y="2567887"/>
              <a:ext cx="3466955" cy="744050"/>
            </a:xfrm>
            <a:prstGeom prst="rect">
              <a:avLst/>
            </a:prstGeom>
            <a:noFill/>
          </p:spPr>
          <p:txBody>
            <a:bodyPr wrap="square" rtlCol="0">
              <a:spAutoFit/>
            </a:bodyPr>
            <a:lstStyle/>
            <a:p>
              <a:pPr algn="ctr">
                <a:lnSpc>
                  <a:spcPct val="110000"/>
                </a:lnSpc>
              </a:pPr>
              <a:r>
                <a:rPr lang="en-US" sz="4000" b="1">
                  <a:ln w="6600">
                    <a:solidFill>
                      <a:schemeClr val="accent2"/>
                    </a:solidFill>
                    <a:prstDash val="solid"/>
                  </a:ln>
                  <a:solidFill>
                    <a:srgbClr val="FFFF99"/>
                  </a:solidFill>
                  <a:effectLst>
                    <a:outerShdw dist="38100" dir="2700000" algn="tl" rotWithShape="0">
                      <a:schemeClr val="accent2"/>
                    </a:outerShdw>
                  </a:effectLst>
                  <a:latin typeface="#9Slide05 SVNClementine" panose="020F0502020204030203" pitchFamily="34" charset="0"/>
                </a:rPr>
                <a:t>CÙNG CHIA SẺ</a:t>
              </a:r>
              <a:endParaRPr lang="en-US" sz="4000" b="1" dirty="0">
                <a:ln w="6600">
                  <a:solidFill>
                    <a:schemeClr val="accent2"/>
                  </a:solidFill>
                  <a:prstDash val="solid"/>
                </a:ln>
                <a:solidFill>
                  <a:srgbClr val="FFFF99"/>
                </a:solidFill>
                <a:effectLst>
                  <a:outerShdw dist="38100" dir="2700000" algn="tl" rotWithShape="0">
                    <a:schemeClr val="accent2"/>
                  </a:outerShdw>
                </a:effectLst>
                <a:latin typeface="#9Slide05 SVNClementine" panose="020F0502020204030203" pitchFamily="34" charset="0"/>
              </a:endParaRPr>
            </a:p>
          </p:txBody>
        </p:sp>
      </p:grpSp>
      <p:pic>
        <p:nvPicPr>
          <p:cNvPr id="5" name="Picture 4" descr="A picture containing text, table, indoor, toy&#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4669" y="2542955"/>
            <a:ext cx="7000346" cy="429728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3423" r="4102" b="25541"/>
          <a:stretch>
            <a:fillRect/>
          </a:stretch>
        </p:blipFill>
        <p:spPr>
          <a:xfrm>
            <a:off x="0" y="0"/>
            <a:ext cx="12192000" cy="6858000"/>
          </a:xfrm>
          <a:prstGeom prst="rect">
            <a:avLst/>
          </a:prstGeom>
        </p:spPr>
      </p:pic>
      <p:pic>
        <p:nvPicPr>
          <p:cNvPr id="11" name="Picture 10"/>
          <p:cNvPicPr>
            <a:picLocks noChangeAspect="1"/>
          </p:cNvPicPr>
          <p:nvPr/>
        </p:nvPicPr>
        <p:blipFill>
          <a:blip r:embed="rId2"/>
          <a:stretch>
            <a:fillRect/>
          </a:stretch>
        </p:blipFill>
        <p:spPr>
          <a:xfrm>
            <a:off x="734218" y="3364792"/>
            <a:ext cx="3327206" cy="3361157"/>
          </a:xfrm>
          <a:prstGeom prst="rect">
            <a:avLst/>
          </a:prstGeom>
        </p:spPr>
      </p:pic>
      <p:sp>
        <p:nvSpPr>
          <p:cNvPr id="3" name="TextBox 2"/>
          <p:cNvSpPr txBox="1"/>
          <p:nvPr/>
        </p:nvSpPr>
        <p:spPr>
          <a:xfrm>
            <a:off x="2982595" y="1007110"/>
            <a:ext cx="6497955" cy="2553335"/>
          </a:xfrm>
          <a:prstGeom prst="rect">
            <a:avLst/>
          </a:prstGeom>
          <a:noFill/>
        </p:spPr>
        <p:txBody>
          <a:bodyPr wrap="square">
            <a:spAutoFit/>
          </a:bodyPr>
          <a:lstStyle/>
          <a:p>
            <a:pPr algn="just"/>
            <a:r>
              <a:rPr lang="en-US" sz="4000" b="1" dirty="0">
                <a:solidFill>
                  <a:schemeClr val="bg1"/>
                </a:solidFill>
              </a:rPr>
              <a:t>   La </a:t>
            </a:r>
            <a:r>
              <a:rPr lang="en-US" sz="4000" b="1" dirty="0" err="1">
                <a:solidFill>
                  <a:schemeClr val="bg1"/>
                </a:solidFill>
              </a:rPr>
              <a:t>bàn</a:t>
            </a:r>
            <a:r>
              <a:rPr lang="en-US" sz="4000" b="1" dirty="0">
                <a:solidFill>
                  <a:schemeClr val="bg1"/>
                </a:solidFill>
              </a:rPr>
              <a:t> </a:t>
            </a:r>
            <a:r>
              <a:rPr lang="en-US" sz="4000" b="1" dirty="0" err="1">
                <a:solidFill>
                  <a:schemeClr val="bg1"/>
                </a:solidFill>
              </a:rPr>
              <a:t>giúp</a:t>
            </a:r>
            <a:r>
              <a:rPr lang="en-US" sz="4000" b="1" dirty="0">
                <a:solidFill>
                  <a:schemeClr val="bg1"/>
                </a:solidFill>
              </a:rPr>
              <a:t> ta </a:t>
            </a:r>
            <a:r>
              <a:rPr lang="en-US" sz="4000" b="1" dirty="0" err="1">
                <a:solidFill>
                  <a:schemeClr val="bg1"/>
                </a:solidFill>
              </a:rPr>
              <a:t>xác</a:t>
            </a:r>
            <a:r>
              <a:rPr lang="en-US" sz="4000" b="1" dirty="0">
                <a:solidFill>
                  <a:schemeClr val="bg1"/>
                </a:solidFill>
              </a:rPr>
              <a:t> </a:t>
            </a:r>
            <a:r>
              <a:rPr lang="en-US" sz="4000" b="1" dirty="0" err="1">
                <a:solidFill>
                  <a:schemeClr val="bg1"/>
                </a:solidFill>
              </a:rPr>
              <a:t>định</a:t>
            </a:r>
            <a:r>
              <a:rPr lang="en-US" sz="4000" b="1" dirty="0">
                <a:solidFill>
                  <a:schemeClr val="bg1"/>
                </a:solidFill>
              </a:rPr>
              <a:t> </a:t>
            </a:r>
            <a:r>
              <a:rPr lang="en-US" sz="4000" b="1" dirty="0" err="1">
                <a:solidFill>
                  <a:schemeClr val="bg1"/>
                </a:solidFill>
              </a:rPr>
              <a:t>các</a:t>
            </a:r>
            <a:r>
              <a:rPr lang="en-US" sz="4000" b="1" dirty="0">
                <a:solidFill>
                  <a:schemeClr val="bg1"/>
                </a:solidFill>
              </a:rPr>
              <a:t> </a:t>
            </a:r>
            <a:r>
              <a:rPr lang="en-US" sz="4000" b="1" dirty="0" err="1">
                <a:solidFill>
                  <a:schemeClr val="bg1"/>
                </a:solidFill>
              </a:rPr>
              <a:t>phương</a:t>
            </a:r>
            <a:r>
              <a:rPr lang="en-US" sz="4000" b="1" dirty="0">
                <a:solidFill>
                  <a:schemeClr val="bg1"/>
                </a:solidFill>
              </a:rPr>
              <a:t> </a:t>
            </a:r>
            <a:r>
              <a:rPr lang="en-US" sz="4000" b="1" dirty="0" err="1">
                <a:solidFill>
                  <a:schemeClr val="bg1"/>
                </a:solidFill>
              </a:rPr>
              <a:t>chính</a:t>
            </a:r>
            <a:r>
              <a:rPr lang="en-US" sz="4000" b="1" dirty="0">
                <a:solidFill>
                  <a:schemeClr val="bg1"/>
                </a:solidFill>
              </a:rPr>
              <a:t> </a:t>
            </a:r>
            <a:r>
              <a:rPr lang="en-US" sz="4000" b="1" dirty="0" err="1">
                <a:solidFill>
                  <a:schemeClr val="bg1"/>
                </a:solidFill>
              </a:rPr>
              <a:t>trong</a:t>
            </a:r>
            <a:r>
              <a:rPr lang="en-US" sz="4000" b="1" dirty="0">
                <a:solidFill>
                  <a:schemeClr val="bg1"/>
                </a:solidFill>
              </a:rPr>
              <a:t> </a:t>
            </a:r>
            <a:r>
              <a:rPr lang="en-US" sz="4000" b="1" dirty="0" err="1">
                <a:solidFill>
                  <a:schemeClr val="bg1"/>
                </a:solidFill>
              </a:rPr>
              <a:t>không</a:t>
            </a:r>
            <a:r>
              <a:rPr lang="en-US" sz="4000" b="1" dirty="0">
                <a:solidFill>
                  <a:schemeClr val="bg1"/>
                </a:solidFill>
              </a:rPr>
              <a:t> </a:t>
            </a:r>
            <a:r>
              <a:rPr lang="en-US" sz="4000" b="1" dirty="0" err="1">
                <a:solidFill>
                  <a:schemeClr val="bg1"/>
                </a:solidFill>
              </a:rPr>
              <a:t>gian</a:t>
            </a:r>
            <a:r>
              <a:rPr lang="en-US" sz="4000" b="1" dirty="0">
                <a:solidFill>
                  <a:schemeClr val="bg1"/>
                </a:solidFill>
              </a:rPr>
              <a:t> </a:t>
            </a:r>
            <a:r>
              <a:rPr lang="en-US" sz="4000" b="1" dirty="0" err="1">
                <a:solidFill>
                  <a:schemeClr val="bg1"/>
                </a:solidFill>
              </a:rPr>
              <a:t>mà</a:t>
            </a:r>
            <a:r>
              <a:rPr lang="en-US" sz="4000" b="1" dirty="0">
                <a:solidFill>
                  <a:schemeClr val="bg1"/>
                </a:solidFill>
              </a:rPr>
              <a:t> </a:t>
            </a:r>
            <a:r>
              <a:rPr lang="en-US" sz="4000" b="1" dirty="0" err="1">
                <a:solidFill>
                  <a:schemeClr val="bg1"/>
                </a:solidFill>
              </a:rPr>
              <a:t>không</a:t>
            </a:r>
            <a:r>
              <a:rPr lang="en-US" sz="4000" b="1" dirty="0">
                <a:solidFill>
                  <a:schemeClr val="bg1"/>
                </a:solidFill>
              </a:rPr>
              <a:t> </a:t>
            </a:r>
            <a:r>
              <a:rPr lang="en-US" sz="4000" b="1" dirty="0" err="1">
                <a:solidFill>
                  <a:schemeClr val="bg1"/>
                </a:solidFill>
              </a:rPr>
              <a:t>cần</a:t>
            </a:r>
            <a:r>
              <a:rPr lang="en-US" sz="4000" b="1" dirty="0">
                <a:solidFill>
                  <a:schemeClr val="bg1"/>
                </a:solidFill>
              </a:rPr>
              <a:t> </a:t>
            </a:r>
            <a:r>
              <a:rPr lang="en-US" sz="4000" b="1" dirty="0" err="1">
                <a:solidFill>
                  <a:schemeClr val="bg1"/>
                </a:solidFill>
              </a:rPr>
              <a:t>biết</a:t>
            </a:r>
            <a:r>
              <a:rPr lang="en-US" sz="4000" b="1" dirty="0">
                <a:solidFill>
                  <a:schemeClr val="bg1"/>
                </a:solidFill>
              </a:rPr>
              <a:t> </a:t>
            </a:r>
            <a:r>
              <a:rPr lang="en-US" sz="4000" b="1" dirty="0" err="1">
                <a:solidFill>
                  <a:schemeClr val="bg1"/>
                </a:solidFill>
              </a:rPr>
              <a:t>phương</a:t>
            </a:r>
            <a:r>
              <a:rPr lang="en-US" sz="4000" b="1" dirty="0">
                <a:solidFill>
                  <a:schemeClr val="bg1"/>
                </a:solidFill>
              </a:rPr>
              <a:t> </a:t>
            </a:r>
            <a:r>
              <a:rPr lang="en-US" sz="4000" b="1" dirty="0" err="1">
                <a:solidFill>
                  <a:schemeClr val="bg1"/>
                </a:solidFill>
              </a:rPr>
              <a:t>Mặt</a:t>
            </a:r>
            <a:r>
              <a:rPr lang="en-US" sz="4000" b="1" dirty="0">
                <a:solidFill>
                  <a:schemeClr val="bg1"/>
                </a:solidFill>
              </a:rPr>
              <a:t> </a:t>
            </a:r>
            <a:r>
              <a:rPr lang="en-US" sz="4000" b="1" dirty="0" err="1">
                <a:solidFill>
                  <a:schemeClr val="bg1"/>
                </a:solidFill>
              </a:rPr>
              <a:t>Trời</a:t>
            </a:r>
            <a:r>
              <a:rPr lang="en-US" sz="4000" b="1" dirty="0">
                <a:solidFill>
                  <a:schemeClr val="bg1"/>
                </a:solidFill>
              </a:rPr>
              <a:t> </a:t>
            </a:r>
            <a:r>
              <a:rPr lang="en-US" sz="4000" b="1" dirty="0" err="1">
                <a:solidFill>
                  <a:schemeClr val="bg1"/>
                </a:solidFill>
              </a:rPr>
              <a:t>mọc</a:t>
            </a:r>
            <a:r>
              <a:rPr lang="en-US" sz="4000" b="1" dirty="0">
                <a:solidFill>
                  <a:schemeClr val="bg1"/>
                </a:solidFill>
              </a:rPr>
              <a:t>.</a:t>
            </a:r>
            <a:endParaRPr lang="en-US" sz="4000" b="1" dirty="0">
              <a:solidFill>
                <a:schemeClr val="bg1"/>
              </a:solidFill>
            </a:endParaRPr>
          </a:p>
        </p:txBody>
      </p:sp>
      <p:grpSp>
        <p:nvGrpSpPr>
          <p:cNvPr id="6" name="Group 5"/>
          <p:cNvGrpSpPr/>
          <p:nvPr/>
        </p:nvGrpSpPr>
        <p:grpSpPr>
          <a:xfrm>
            <a:off x="2982274" y="-75793"/>
            <a:ext cx="6229991" cy="1051892"/>
            <a:chOff x="5250004" y="6585062"/>
            <a:chExt cx="13210783" cy="1519087"/>
          </a:xfrm>
        </p:grpSpPr>
        <p:sp>
          <p:nvSpPr>
            <p:cNvPr id="7" name="TextBox 6"/>
            <p:cNvSpPr txBox="1"/>
            <p:nvPr/>
          </p:nvSpPr>
          <p:spPr>
            <a:xfrm>
              <a:off x="5250004" y="6585062"/>
              <a:ext cx="13208089" cy="1518716"/>
            </a:xfrm>
            <a:prstGeom prst="rect">
              <a:avLst/>
            </a:prstGeom>
            <a:noFill/>
          </p:spPr>
          <p:txBody>
            <a:bodyPr wrap="square" rtlCol="0">
              <a:spAutoFit/>
            </a:bodyPr>
            <a:lstStyle/>
            <a:p>
              <a:pPr algn="ctr">
                <a:lnSpc>
                  <a:spcPct val="150000"/>
                </a:lnSpc>
              </a:pPr>
              <a:r>
                <a:rPr lang="en-US" sz="4800" b="1">
                  <a:ln w="27622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SVN-Hole Hearted" panose="020B0A06020104020203" pitchFamily="34" charset="0"/>
                </a:rPr>
                <a:t>KẾT LUẬN</a:t>
              </a:r>
              <a:endParaRPr lang="en-US" sz="4800" b="1" dirty="0">
                <a:ln w="27622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SVN-Hole Hearted" panose="020B0A06020104020203" pitchFamily="34" charset="0"/>
              </a:endParaRPr>
            </a:p>
          </p:txBody>
        </p:sp>
        <p:sp>
          <p:nvSpPr>
            <p:cNvPr id="8" name="TextBox 7"/>
            <p:cNvSpPr txBox="1"/>
            <p:nvPr/>
          </p:nvSpPr>
          <p:spPr>
            <a:xfrm>
              <a:off x="5252698" y="6585433"/>
              <a:ext cx="13208089" cy="1518716"/>
            </a:xfrm>
            <a:prstGeom prst="rect">
              <a:avLst/>
            </a:prstGeom>
            <a:noFill/>
          </p:spPr>
          <p:txBody>
            <a:bodyPr wrap="square" rtlCol="0">
              <a:spAutoFit/>
            </a:bodyPr>
            <a:lstStyle/>
            <a:p>
              <a:pPr algn="ctr">
                <a:lnSpc>
                  <a:spcPct val="150000"/>
                </a:lnSpc>
              </a:pPr>
              <a:r>
                <a:rPr lang="en-US" sz="48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K</a:t>
              </a:r>
              <a:r>
                <a:rPr lang="en-US" sz="48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Ế</a:t>
              </a:r>
              <a:r>
                <a:rPr lang="en-US" sz="48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T </a:t>
              </a:r>
              <a:r>
                <a:rPr lang="en-US" sz="48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L</a:t>
              </a:r>
              <a:r>
                <a:rPr lang="en-US" sz="4800" b="1">
                  <a:ln w="28575">
                    <a:solidFill>
                      <a:srgbClr val="002060"/>
                    </a:solidFill>
                    <a:prstDash val="solid"/>
                  </a:ln>
                  <a:solidFill>
                    <a:srgbClr val="FF5050"/>
                  </a:solidFill>
                  <a:effectLst>
                    <a:outerShdw blurRad="12700" dist="38100" dir="2700000" algn="tl" rotWithShape="0">
                      <a:schemeClr val="accent5">
                        <a:lumMod val="60000"/>
                        <a:lumOff val="40000"/>
                      </a:schemeClr>
                    </a:outerShdw>
                  </a:effectLst>
                  <a:latin typeface="SVN-Hole Hearted" panose="020B0A06020104020203" pitchFamily="34" charset="0"/>
                </a:rPr>
                <a:t>U</a:t>
              </a:r>
              <a:r>
                <a:rPr lang="en-US" sz="48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Ậ</a:t>
              </a:r>
              <a:r>
                <a:rPr lang="en-US" sz="48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N</a:t>
              </a:r>
              <a:endPar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1000" fill="hold"/>
                                            <p:tgtEl>
                                              <p:spTgt spid="11"/>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17"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laser.wav"/>
                                            </p:tgtEl>
                                          </p:cMediaNode>
                                        </p:audio>
                                      </p:subTnLst>
                                    </p:cTn>
                                  </p:par>
                                  <p:par>
                                    <p:cTn id="14" presetID="17"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17"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laser.wav"/>
                                            </p:tgtEl>
                                          </p:cMediaNode>
                                        </p:audio>
                                      </p:subTnLst>
                                    </p:cTn>
                                  </p:par>
                                  <p:par>
                                    <p:cTn id="14" presetID="17"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t="7813" b="7813"/>
          <a:stretch>
            <a:fillRect/>
          </a:stretch>
        </p:blipFill>
        <p:spPr>
          <a:xfrm>
            <a:off x="0" y="1"/>
            <a:ext cx="12192000" cy="6858000"/>
          </a:xfrm>
          <a:prstGeom prst="rect">
            <a:avLst/>
          </a:prstGeom>
        </p:spPr>
      </p:pic>
      <p:sp>
        <p:nvSpPr>
          <p:cNvPr id="2" name="TextBox 1"/>
          <p:cNvSpPr txBox="1"/>
          <p:nvPr/>
        </p:nvSpPr>
        <p:spPr>
          <a:xfrm>
            <a:off x="3929199" y="732285"/>
            <a:ext cx="4333602" cy="769441"/>
          </a:xfrm>
          <a:prstGeom prst="rect">
            <a:avLst/>
          </a:prstGeom>
          <a:noFill/>
        </p:spPr>
        <p:txBody>
          <a:bodyPr wrap="square" rtlCol="0" anchor="ctr">
            <a:prstTxWarp prst="textArchUp">
              <a:avLst/>
            </a:prstTxWarp>
            <a:spAutoFit/>
          </a:bodyPr>
          <a:lstStyle/>
          <a:p>
            <a:pPr algn="ctr"/>
            <a:r>
              <a:rPr lang="en-US" sz="4400" b="1">
                <a:ln w="6600">
                  <a:solidFill>
                    <a:srgbClr val="002060"/>
                  </a:solidFill>
                  <a:prstDash val="solid"/>
                </a:ln>
                <a:solidFill>
                  <a:srgbClr val="FAFFEB"/>
                </a:solidFill>
                <a:effectLst>
                  <a:outerShdw dist="88900" dir="2700000" algn="tl" rotWithShape="0">
                    <a:srgbClr val="002060"/>
                  </a:outerShdw>
                </a:effectLst>
                <a:latin typeface="UTM Cookies" panose="02040603050506020204" pitchFamily="18" charset="0"/>
              </a:rPr>
              <a:t>HOẠT ĐỘNG 3</a:t>
            </a:r>
            <a:endParaRPr lang="vi-VN" sz="4400" b="1" dirty="0">
              <a:ln w="6600">
                <a:solidFill>
                  <a:srgbClr val="002060"/>
                </a:solidFill>
                <a:prstDash val="solid"/>
              </a:ln>
              <a:solidFill>
                <a:srgbClr val="FAFFEB"/>
              </a:solidFill>
              <a:effectLst>
                <a:outerShdw dist="88900" dir="2700000" algn="tl" rotWithShape="0">
                  <a:srgbClr val="002060"/>
                </a:outerShdw>
              </a:effectLst>
              <a:latin typeface="NVN Space Quest" pitchFamily="2" charset="-93"/>
            </a:endParaRPr>
          </a:p>
        </p:txBody>
      </p:sp>
      <p:grpSp>
        <p:nvGrpSpPr>
          <p:cNvPr id="3" name="Group 2"/>
          <p:cNvGrpSpPr/>
          <p:nvPr/>
        </p:nvGrpSpPr>
        <p:grpSpPr>
          <a:xfrm>
            <a:off x="1065320" y="1367968"/>
            <a:ext cx="10289145" cy="5322034"/>
            <a:chOff x="1173700" y="3995427"/>
            <a:chExt cx="13986044" cy="7685801"/>
          </a:xfrm>
        </p:grpSpPr>
        <p:sp>
          <p:nvSpPr>
            <p:cNvPr id="4" name="TextBox 3"/>
            <p:cNvSpPr txBox="1"/>
            <p:nvPr/>
          </p:nvSpPr>
          <p:spPr>
            <a:xfrm>
              <a:off x="1562678" y="3995427"/>
              <a:ext cx="13208089" cy="5787709"/>
            </a:xfrm>
            <a:prstGeom prst="rect">
              <a:avLst/>
            </a:prstGeom>
            <a:noFill/>
          </p:spPr>
          <p:txBody>
            <a:bodyPr wrap="square" rtlCol="0">
              <a:spAutoFit/>
            </a:bodyPr>
            <a:lstStyle/>
            <a:p>
              <a:pPr algn="ctr">
                <a:lnSpc>
                  <a:spcPct val="120000"/>
                </a:lnSpc>
              </a:pPr>
              <a:r>
                <a:rPr lang="en-US" sz="7200" b="1">
                  <a:ln w="24447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XÁC ĐỊNH BỐN PHƯƠNG CHÍNH TRONG KHÔNG GIAN </a:t>
              </a:r>
              <a:endParaRPr lang="en-US" sz="7200" b="1">
                <a:ln w="24447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a:p>
              <a:pPr algn="ctr">
                <a:lnSpc>
                  <a:spcPct val="120000"/>
                </a:lnSpc>
              </a:pPr>
              <a:r>
                <a:rPr lang="en-US" sz="7200" b="1">
                  <a:ln w="24447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BẰNG LA BÀN</a:t>
              </a:r>
              <a:endParaRPr lang="en-US" sz="7200" b="1" dirty="0">
                <a:ln w="24447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9" name="TextBox 8"/>
            <p:cNvSpPr txBox="1"/>
            <p:nvPr/>
          </p:nvSpPr>
          <p:spPr>
            <a:xfrm>
              <a:off x="1173700" y="3995427"/>
              <a:ext cx="13986044" cy="7685801"/>
            </a:xfrm>
            <a:prstGeom prst="rect">
              <a:avLst/>
            </a:prstGeom>
            <a:noFill/>
          </p:spPr>
          <p:txBody>
            <a:bodyPr wrap="square" rtlCol="0">
              <a:spAutoFit/>
            </a:bodyPr>
            <a:lstStyle/>
            <a:p>
              <a:pPr algn="ctr">
                <a:lnSpc>
                  <a:spcPct val="120000"/>
                </a:lnSpc>
              </a:pP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X</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Á</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C </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Đ</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Ị</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N</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H </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B</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Ố</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N </a:t>
              </a:r>
              <a:endPar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endParaRPr>
            </a:p>
            <a:p>
              <a:pPr algn="ctr">
                <a:lnSpc>
                  <a:spcPct val="120000"/>
                </a:lnSpc>
              </a:pP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P</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H</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Ư</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ƠN</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G</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C</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H</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Í</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N</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H</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 T</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R</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O</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N</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G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K</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H</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Ô</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N</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G </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G</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I</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A</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N</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endPar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endParaRPr>
            </a:p>
            <a:p>
              <a:pPr algn="ctr">
                <a:lnSpc>
                  <a:spcPct val="120000"/>
                </a:lnSpc>
              </a:pP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B</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Ằ</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N</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G </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L</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A</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 B</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À</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N</a:t>
              </a:r>
              <a:endPar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9Slide05 SVNClementine" panose="020F0502020204030203"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cTn>
                              </p:par>
                            </p:childTnLst>
                          </p:cTn>
                        </p:par>
                        <p:par>
                          <p:cTn id="9" fill="hold">
                            <p:stCondLst>
                              <p:cond delay="0"/>
                            </p:stCondLst>
                            <p:childTnLst>
                              <p:par>
                                <p:cTn id="10" presetID="17"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4" fill="hold">
                            <p:stCondLst>
                              <p:cond delay="500"/>
                            </p:stCondLst>
                            <p:childTnLst>
                              <p:par>
                                <p:cTn id="15" presetID="32" presetClass="emph" presetSubtype="0" fill="hold" nodeType="after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t="7813" b="7813"/>
          <a:stretch>
            <a:fillRect/>
          </a:stretch>
        </p:blipFill>
        <p:spPr>
          <a:xfrm>
            <a:off x="0" y="1"/>
            <a:ext cx="12192000" cy="6858000"/>
          </a:xfrm>
          <a:prstGeom prst="rect">
            <a:avLst/>
          </a:prstGeom>
        </p:spPr>
      </p:pic>
      <p:grpSp>
        <p:nvGrpSpPr>
          <p:cNvPr id="6" name="Group 5"/>
          <p:cNvGrpSpPr/>
          <p:nvPr/>
        </p:nvGrpSpPr>
        <p:grpSpPr>
          <a:xfrm>
            <a:off x="3349805" y="2225291"/>
            <a:ext cx="5758721" cy="1862048"/>
            <a:chOff x="1109878" y="-2319220"/>
            <a:chExt cx="5861793" cy="12142378"/>
          </a:xfrm>
        </p:grpSpPr>
        <p:sp>
          <p:nvSpPr>
            <p:cNvPr id="7" name="TextBox 6"/>
            <p:cNvSpPr txBox="1"/>
            <p:nvPr/>
          </p:nvSpPr>
          <p:spPr>
            <a:xfrm>
              <a:off x="1109878" y="-2319220"/>
              <a:ext cx="5861793" cy="12142378"/>
            </a:xfrm>
            <a:prstGeom prst="rect">
              <a:avLst/>
            </a:prstGeom>
            <a:noFill/>
          </p:spPr>
          <p:txBody>
            <a:bodyPr wrap="square" rtlCol="0">
              <a:spAutoFit/>
            </a:bodyPr>
            <a:lstStyle/>
            <a:p>
              <a:r>
                <a:rPr lang="en-US" sz="11500" b="1">
                  <a:ln w="320675">
                    <a:solidFill>
                      <a:schemeClr val="bg1"/>
                    </a:solidFill>
                    <a:prstDash val="solid"/>
                  </a:ln>
                  <a:solidFill>
                    <a:schemeClr val="bg1"/>
                  </a:solidFill>
                  <a:effectLst>
                    <a:outerShdw blurRad="25400" dist="38100" dir="2700000" algn="tl" rotWithShape="0">
                      <a:schemeClr val="accent5">
                        <a:lumMod val="50000"/>
                        <a:alpha val="91000"/>
                      </a:schemeClr>
                    </a:outerShdw>
                  </a:effectLst>
                  <a:latin typeface="#9Slide05 SVNClementine" panose="020F0502020204030203" pitchFamily="34" charset="0"/>
                </a:rPr>
                <a:t>KHỞI ĐỘNG</a:t>
              </a:r>
              <a:endParaRPr lang="vi-VN" sz="11500" b="1" dirty="0">
                <a:ln w="320675">
                  <a:solidFill>
                    <a:schemeClr val="bg1"/>
                  </a:solidFill>
                  <a:prstDash val="solid"/>
                </a:ln>
                <a:solidFill>
                  <a:schemeClr val="bg1"/>
                </a:solidFill>
                <a:effectLst>
                  <a:outerShdw blurRad="25400" dist="38100" dir="2700000" algn="tl" rotWithShape="0">
                    <a:schemeClr val="accent5">
                      <a:lumMod val="50000"/>
                      <a:alpha val="91000"/>
                    </a:schemeClr>
                  </a:outerShdw>
                </a:effectLst>
              </a:endParaRPr>
            </a:p>
          </p:txBody>
        </p:sp>
        <p:sp>
          <p:nvSpPr>
            <p:cNvPr id="8" name="TextBox 7"/>
            <p:cNvSpPr txBox="1"/>
            <p:nvPr/>
          </p:nvSpPr>
          <p:spPr>
            <a:xfrm>
              <a:off x="1109878" y="-2319220"/>
              <a:ext cx="5861790" cy="12142378"/>
            </a:xfrm>
            <a:prstGeom prst="rect">
              <a:avLst/>
            </a:prstGeom>
            <a:noFill/>
          </p:spPr>
          <p:txBody>
            <a:bodyPr wrap="square" rtlCol="0">
              <a:spAutoFit/>
            </a:bodyPr>
            <a:lstStyle/>
            <a:p>
              <a:r>
                <a:rPr lang="en-US" sz="11500" b="1">
                  <a:ln w="19050">
                    <a:solidFill>
                      <a:srgbClr val="002060"/>
                    </a:solidFill>
                    <a:prstDash val="solid"/>
                  </a:ln>
                  <a:solidFill>
                    <a:srgbClr val="FFFF66"/>
                  </a:solidFill>
                  <a:effectLst>
                    <a:outerShdw dist="38100" dir="2700000" algn="tl" rotWithShape="0">
                      <a:schemeClr val="accent5">
                        <a:lumMod val="50000"/>
                        <a:alpha val="40000"/>
                      </a:schemeClr>
                    </a:outerShdw>
                  </a:effectLst>
                  <a:latin typeface="#9Slide05 SVNClementine" panose="020F0502020204030203" pitchFamily="34" charset="0"/>
                </a:rPr>
                <a:t>K</a:t>
              </a:r>
              <a:r>
                <a:rPr lang="en-US" sz="11500" b="1">
                  <a:ln w="19050">
                    <a:solidFill>
                      <a:srgbClr val="002060"/>
                    </a:solidFill>
                    <a:prstDash val="solid"/>
                  </a:ln>
                  <a:solidFill>
                    <a:srgbClr val="99FF33"/>
                  </a:solidFill>
                  <a:effectLst>
                    <a:outerShdw dist="38100" dir="2700000" algn="tl" rotWithShape="0">
                      <a:schemeClr val="accent5">
                        <a:lumMod val="50000"/>
                        <a:alpha val="40000"/>
                      </a:schemeClr>
                    </a:outerShdw>
                  </a:effectLst>
                  <a:latin typeface="#9Slide05 SVNClementine" panose="020F0502020204030203" pitchFamily="34" charset="0"/>
                </a:rPr>
                <a:t>H</a:t>
              </a:r>
              <a:r>
                <a:rPr lang="en-US" sz="11500" b="1">
                  <a:ln w="19050">
                    <a:solidFill>
                      <a:srgbClr val="002060"/>
                    </a:solidFill>
                    <a:prstDash val="solid"/>
                  </a:ln>
                  <a:solidFill>
                    <a:srgbClr val="CC99FF"/>
                  </a:solidFill>
                  <a:effectLst>
                    <a:outerShdw dist="38100" dir="2700000" algn="tl" rotWithShape="0">
                      <a:schemeClr val="accent5">
                        <a:lumMod val="50000"/>
                        <a:alpha val="40000"/>
                      </a:schemeClr>
                    </a:outerShdw>
                  </a:effectLst>
                  <a:latin typeface="#9Slide05 SVNClementine" panose="020F0502020204030203" pitchFamily="34" charset="0"/>
                </a:rPr>
                <a:t>Ở</a:t>
              </a:r>
              <a:r>
                <a:rPr lang="en-US" sz="11500" b="1">
                  <a:ln w="19050">
                    <a:solidFill>
                      <a:srgbClr val="002060"/>
                    </a:solidFill>
                    <a:prstDash val="solid"/>
                  </a:ln>
                  <a:solidFill>
                    <a:srgbClr val="FF0066"/>
                  </a:solidFill>
                  <a:effectLst>
                    <a:outerShdw dist="38100" dir="2700000" algn="tl" rotWithShape="0">
                      <a:schemeClr val="accent5">
                        <a:lumMod val="50000"/>
                        <a:alpha val="40000"/>
                      </a:schemeClr>
                    </a:outerShdw>
                  </a:effectLst>
                  <a:latin typeface="#9Slide05 SVNClementine" panose="020F0502020204030203" pitchFamily="34" charset="0"/>
                </a:rPr>
                <a:t>I </a:t>
              </a:r>
              <a:r>
                <a:rPr lang="en-US" sz="11500" b="1">
                  <a:ln w="19050">
                    <a:solidFill>
                      <a:srgbClr val="002060"/>
                    </a:solidFill>
                    <a:prstDash val="solid"/>
                  </a:ln>
                  <a:solidFill>
                    <a:srgbClr val="CC99FF"/>
                  </a:solidFill>
                  <a:effectLst>
                    <a:outerShdw dist="38100" dir="2700000" algn="tl" rotWithShape="0">
                      <a:schemeClr val="accent5">
                        <a:lumMod val="50000"/>
                        <a:alpha val="40000"/>
                      </a:schemeClr>
                    </a:outerShdw>
                  </a:effectLst>
                  <a:latin typeface="#9Slide05 SVNClementine" panose="020F0502020204030203" pitchFamily="34" charset="0"/>
                </a:rPr>
                <a:t>Đ</a:t>
              </a:r>
              <a:r>
                <a:rPr lang="en-US" sz="11500" b="1">
                  <a:ln w="19050">
                    <a:solidFill>
                      <a:srgbClr val="002060"/>
                    </a:solidFill>
                    <a:prstDash val="solid"/>
                  </a:ln>
                  <a:solidFill>
                    <a:srgbClr val="FF0066"/>
                  </a:solidFill>
                  <a:effectLst>
                    <a:outerShdw dist="38100" dir="2700000" algn="tl" rotWithShape="0">
                      <a:schemeClr val="accent5">
                        <a:lumMod val="50000"/>
                        <a:alpha val="40000"/>
                      </a:schemeClr>
                    </a:outerShdw>
                  </a:effectLst>
                  <a:latin typeface="#9Slide05 SVNClementine" panose="020F0502020204030203" pitchFamily="34" charset="0"/>
                </a:rPr>
                <a:t>Ộ</a:t>
              </a:r>
              <a:r>
                <a:rPr lang="en-US" sz="11500" b="1">
                  <a:ln w="19050">
                    <a:solidFill>
                      <a:srgbClr val="002060"/>
                    </a:solidFill>
                    <a:prstDash val="solid"/>
                  </a:ln>
                  <a:solidFill>
                    <a:srgbClr val="99FF33"/>
                  </a:solidFill>
                  <a:effectLst>
                    <a:outerShdw dist="38100" dir="2700000" algn="tl" rotWithShape="0">
                      <a:schemeClr val="accent5">
                        <a:lumMod val="50000"/>
                        <a:alpha val="40000"/>
                      </a:schemeClr>
                    </a:outerShdw>
                  </a:effectLst>
                  <a:latin typeface="#9Slide05 SVNClementine" panose="020F0502020204030203" pitchFamily="34" charset="0"/>
                </a:rPr>
                <a:t>N</a:t>
              </a:r>
              <a:r>
                <a:rPr lang="en-US" sz="11500" b="1">
                  <a:ln w="19050">
                    <a:solidFill>
                      <a:srgbClr val="002060"/>
                    </a:solidFill>
                    <a:prstDash val="solid"/>
                  </a:ln>
                  <a:solidFill>
                    <a:srgbClr val="FFFF66"/>
                  </a:solidFill>
                  <a:effectLst>
                    <a:outerShdw dist="38100" dir="2700000" algn="tl" rotWithShape="0">
                      <a:schemeClr val="accent5">
                        <a:lumMod val="50000"/>
                        <a:alpha val="40000"/>
                      </a:schemeClr>
                    </a:outerShdw>
                  </a:effectLst>
                  <a:latin typeface="#9Slide05 SVNClementine" panose="020F0502020204030203" pitchFamily="34" charset="0"/>
                </a:rPr>
                <a:t>G</a:t>
              </a:r>
              <a:endParaRPr lang="vi-VN" sz="11500" b="1" dirty="0">
                <a:ln w="19050">
                  <a:solidFill>
                    <a:srgbClr val="002060"/>
                  </a:solidFill>
                  <a:prstDash val="solid"/>
                </a:ln>
                <a:solidFill>
                  <a:srgbClr val="99FF33"/>
                </a:solidFill>
                <a:effectLst>
                  <a:outerShdw dist="38100" dir="2700000" algn="tl" rotWithShape="0">
                    <a:schemeClr val="accent5">
                      <a:lumMod val="50000"/>
                      <a:alpha val="40000"/>
                    </a:schemeClr>
                  </a:outerShdw>
                </a:effectLst>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par>
                                <p:cTn id="10" presetID="32" presetClass="emph" presetSubtype="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0"/>
            <a:ext cx="12192000" cy="6858000"/>
          </a:xfrm>
          <a:prstGeom prst="rect">
            <a:avLst/>
          </a:prstGeom>
        </p:spPr>
      </p:pic>
      <p:sp>
        <p:nvSpPr>
          <p:cNvPr id="5" name="TextBox 4"/>
          <p:cNvSpPr txBox="1"/>
          <p:nvPr/>
        </p:nvSpPr>
        <p:spPr>
          <a:xfrm>
            <a:off x="3160751" y="380781"/>
            <a:ext cx="5870498" cy="1200329"/>
          </a:xfrm>
          <a:prstGeom prst="rect">
            <a:avLst/>
          </a:prstGeom>
          <a:noFill/>
        </p:spPr>
        <p:txBody>
          <a:bodyPr wrap="square">
            <a:spAutoFit/>
          </a:bodyPr>
          <a:lstStyle/>
          <a:p>
            <a:pPr algn="just"/>
            <a:r>
              <a:rPr lang="en-US" sz="3600" b="1">
                <a:solidFill>
                  <a:schemeClr val="bg1"/>
                </a:solidFill>
              </a:rPr>
              <a:t>Xác định bốn phương chính trong không gian bằng la bàn.</a:t>
            </a:r>
            <a:endParaRPr lang="en-US" sz="3600" b="1">
              <a:solidFill>
                <a:schemeClr val="bg1"/>
              </a:solidFill>
            </a:endParaRPr>
          </a:p>
        </p:txBody>
      </p:sp>
      <p:grpSp>
        <p:nvGrpSpPr>
          <p:cNvPr id="10" name="Group 9"/>
          <p:cNvGrpSpPr/>
          <p:nvPr/>
        </p:nvGrpSpPr>
        <p:grpSpPr>
          <a:xfrm>
            <a:off x="3409875" y="1714415"/>
            <a:ext cx="5621374" cy="736847"/>
            <a:chOff x="3422340" y="1696279"/>
            <a:chExt cx="5621374" cy="736847"/>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340" y="1696279"/>
              <a:ext cx="736847" cy="7368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073999" y="1730365"/>
              <a:ext cx="4969715" cy="646331"/>
            </a:xfrm>
            <a:prstGeom prst="rect">
              <a:avLst/>
            </a:prstGeom>
            <a:noFill/>
          </p:spPr>
          <p:txBody>
            <a:bodyPr wrap="square">
              <a:spAutoFit/>
            </a:bodyPr>
            <a:lstStyle/>
            <a:p>
              <a:pPr algn="just"/>
              <a:r>
                <a:rPr lang="en-US" sz="3600" b="1">
                  <a:solidFill>
                    <a:schemeClr val="bg1"/>
                  </a:solidFill>
                </a:rPr>
                <a:t>Địa điểm: Trong lớp học.</a:t>
              </a:r>
              <a:endParaRPr lang="en-US" sz="3600" b="1">
                <a:solidFill>
                  <a:schemeClr val="bg1"/>
                </a:solidFill>
              </a:endParaRPr>
            </a:p>
          </p:txBody>
        </p:sp>
      </p:grpSp>
      <p:grpSp>
        <p:nvGrpSpPr>
          <p:cNvPr id="14" name="Group 13"/>
          <p:cNvGrpSpPr/>
          <p:nvPr/>
        </p:nvGrpSpPr>
        <p:grpSpPr>
          <a:xfrm>
            <a:off x="6335697" y="3156532"/>
            <a:ext cx="2950717" cy="3389578"/>
            <a:chOff x="3778298" y="3087641"/>
            <a:chExt cx="2950717" cy="3389578"/>
          </a:xfrm>
        </p:grpSpPr>
        <p:pic>
          <p:nvPicPr>
            <p:cNvPr id="12" name="Picture 11" descr="A picture containing 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8298" y="3087641"/>
              <a:ext cx="2476381" cy="3389578"/>
            </a:xfrm>
            <a:prstGeom prst="rect">
              <a:avLst/>
            </a:prstGeom>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0342" y="4067248"/>
              <a:ext cx="948673" cy="9486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2550717" y="3233790"/>
            <a:ext cx="3457123" cy="3235062"/>
            <a:chOff x="2444185" y="3469885"/>
            <a:chExt cx="3457123" cy="3235062"/>
          </a:xfrm>
        </p:grpSpPr>
        <p:pic>
          <p:nvPicPr>
            <p:cNvPr id="15" name="Picture 14" descr="A picture containing vector graphics&#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470818" y="3469885"/>
              <a:ext cx="3430490" cy="3235062"/>
            </a:xfrm>
            <a:prstGeom prst="rect">
              <a:avLst/>
            </a:prstGeom>
          </p:spPr>
        </p:pic>
        <p:pic>
          <p:nvPicPr>
            <p:cNvPr id="1028" name="Picture 4" descr="Compass free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185" y="3896842"/>
              <a:ext cx="1063141" cy="1063141"/>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cov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7"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900" decel="100000" fill="hold"/>
                                            <p:tgtEl>
                                              <p:spTgt spid="1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6" fill="hold">
                                <p:stCondLst>
                                  <p:cond delay="1500"/>
                                </p:stCondLst>
                                <p:childTnLst>
                                  <p:par>
                                    <p:cTn id="17" presetID="2" presetClass="entr" presetSubtype="12" fill="hold" nodeType="afterEffect" p14:presetBounceEnd="60000">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14:bounceEnd="60000">
                                          <p:cBhvr additive="base">
                                            <p:cTn id="19" dur="10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20"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whoosh.wav"/>
                                            </p:tgtEl>
                                          </p:cMediaNode>
                                        </p:audio>
                                      </p:subTnLst>
                                    </p:cTn>
                                  </p:par>
                                  <p:par>
                                    <p:cTn id="21" presetID="2" presetClass="entr" presetSubtype="6" fill="hold" nodeType="withEffect" p14:presetBounceEnd="60000">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14:bounceEnd="60000">
                                          <p:cBhvr additive="base">
                                            <p:cTn id="23" dur="1000" fill="hold"/>
                                            <p:tgtEl>
                                              <p:spTgt spid="14"/>
                                            </p:tgtEl>
                                            <p:attrNameLst>
                                              <p:attrName>ppt_x</p:attrName>
                                            </p:attrNameLst>
                                          </p:cBhvr>
                                          <p:tavLst>
                                            <p:tav tm="0">
                                              <p:val>
                                                <p:strVal val="1+#ppt_w/2"/>
                                              </p:val>
                                            </p:tav>
                                            <p:tav tm="100000">
                                              <p:val>
                                                <p:strVal val="#ppt_x"/>
                                              </p:val>
                                            </p:tav>
                                          </p:tavLst>
                                        </p:anim>
                                        <p:anim calcmode="lin" valueType="num" p14:bounceEnd="60000">
                                          <p:cBhvr additive="base">
                                            <p:cTn id="24"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7"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900" decel="100000" fill="hold"/>
                                            <p:tgtEl>
                                              <p:spTgt spid="1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6" fill="hold">
                                <p:stCondLst>
                                  <p:cond delay="1500"/>
                                </p:stCondLst>
                                <p:childTnLst>
                                  <p:par>
                                    <p:cTn id="17" presetID="2" presetClass="entr" presetSubtype="12"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0-#ppt_w/2"/>
                                              </p:val>
                                            </p:tav>
                                            <p:tav tm="100000">
                                              <p:val>
                                                <p:strVal val="#ppt_x"/>
                                              </p:val>
                                            </p:tav>
                                          </p:tavLst>
                                        </p:anim>
                                        <p:anim calcmode="lin" valueType="num">
                                          <p:cBhvr additive="base">
                                            <p:cTn id="20"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whoosh.wav"/>
                                            </p:tgtEl>
                                          </p:cMediaNode>
                                        </p:audio>
                                      </p:subTnLst>
                                    </p:cTn>
                                  </p:par>
                                  <p:par>
                                    <p:cTn id="21" presetID="2" presetClass="entr" presetSubtype="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fill="hold"/>
                                            <p:tgtEl>
                                              <p:spTgt spid="14"/>
                                            </p:tgtEl>
                                            <p:attrNameLst>
                                              <p:attrName>ppt_x</p:attrName>
                                            </p:attrNameLst>
                                          </p:cBhvr>
                                          <p:tavLst>
                                            <p:tav tm="0">
                                              <p:val>
                                                <p:strVal val="1+#ppt_w/2"/>
                                              </p:val>
                                            </p:tav>
                                            <p:tav tm="100000">
                                              <p:val>
                                                <p:strVal val="#ppt_x"/>
                                              </p:val>
                                            </p:tav>
                                          </p:tavLst>
                                        </p:anim>
                                        <p:anim calcmode="lin" valueType="num">
                                          <p:cBhvr additive="base">
                                            <p:cTn id="24"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0"/>
            <a:ext cx="12192000" cy="6858000"/>
          </a:xfrm>
          <a:prstGeom prst="rect">
            <a:avLst/>
          </a:prstGeom>
        </p:spPr>
      </p:pic>
      <p:grpSp>
        <p:nvGrpSpPr>
          <p:cNvPr id="12" name="Group 11"/>
          <p:cNvGrpSpPr/>
          <p:nvPr/>
        </p:nvGrpSpPr>
        <p:grpSpPr>
          <a:xfrm>
            <a:off x="4358899" y="282207"/>
            <a:ext cx="3745617" cy="584775"/>
            <a:chOff x="3568823" y="311479"/>
            <a:chExt cx="3745617" cy="584775"/>
          </a:xfrm>
        </p:grpSpPr>
        <p:sp>
          <p:nvSpPr>
            <p:cNvPr id="5" name="TextBox 4"/>
            <p:cNvSpPr txBox="1"/>
            <p:nvPr/>
          </p:nvSpPr>
          <p:spPr>
            <a:xfrm>
              <a:off x="3964938" y="311479"/>
              <a:ext cx="3349502" cy="584775"/>
            </a:xfrm>
            <a:prstGeom prst="rect">
              <a:avLst/>
            </a:prstGeom>
            <a:noFill/>
          </p:spPr>
          <p:txBody>
            <a:bodyPr wrap="square">
              <a:spAutoFit/>
            </a:bodyPr>
            <a:lstStyle/>
            <a:p>
              <a:pPr algn="just"/>
              <a:r>
                <a:rPr lang="en-US" sz="3200" b="1">
                  <a:solidFill>
                    <a:schemeClr val="bg1"/>
                  </a:solidFill>
                </a:rPr>
                <a:t>Cách thực hiện:</a:t>
              </a:r>
              <a:endParaRPr lang="en-US" sz="3200" b="1">
                <a:solidFill>
                  <a:schemeClr val="bg1"/>
                </a:solidFill>
              </a:endParaRPr>
            </a:p>
          </p:txBody>
        </p:sp>
        <p:pic>
          <p:nvPicPr>
            <p:cNvPr id="11"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68823" y="429595"/>
              <a:ext cx="396115" cy="3961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3112784" y="810274"/>
            <a:ext cx="5329902" cy="523220"/>
            <a:chOff x="3069272" y="833060"/>
            <a:chExt cx="5329902" cy="523220"/>
          </a:xfrm>
        </p:grpSpPr>
        <p:sp>
          <p:nvSpPr>
            <p:cNvPr id="13" name="TextBox 12"/>
            <p:cNvSpPr txBox="1"/>
            <p:nvPr/>
          </p:nvSpPr>
          <p:spPr>
            <a:xfrm>
              <a:off x="3429434" y="833060"/>
              <a:ext cx="4969740" cy="523220"/>
            </a:xfrm>
            <a:prstGeom prst="rect">
              <a:avLst/>
            </a:prstGeom>
            <a:noFill/>
          </p:spPr>
          <p:txBody>
            <a:bodyPr wrap="square">
              <a:spAutoFit/>
            </a:bodyPr>
            <a:lstStyle/>
            <a:p>
              <a:pPr algn="just"/>
              <a:r>
                <a:rPr lang="en-US" sz="2800" b="1">
                  <a:solidFill>
                    <a:schemeClr val="bg1"/>
                  </a:solidFill>
                </a:rPr>
                <a:t>Đặt la bàn lên mặt bàn.</a:t>
              </a:r>
              <a:endParaRPr lang="en-US" sz="2800" b="1">
                <a:solidFill>
                  <a:schemeClr val="bg1"/>
                </a:solidFill>
              </a:endParaRP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9272" y="948419"/>
              <a:ext cx="385227" cy="3852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3111665" y="1344556"/>
            <a:ext cx="5990339" cy="1384995"/>
            <a:chOff x="3069272" y="1374326"/>
            <a:chExt cx="5990339" cy="1384995"/>
          </a:xfrm>
        </p:grpSpPr>
        <p:sp>
          <p:nvSpPr>
            <p:cNvPr id="14" name="TextBox 13"/>
            <p:cNvSpPr txBox="1"/>
            <p:nvPr/>
          </p:nvSpPr>
          <p:spPr>
            <a:xfrm>
              <a:off x="3401266" y="1374326"/>
              <a:ext cx="5658345" cy="1384995"/>
            </a:xfrm>
            <a:prstGeom prst="rect">
              <a:avLst/>
            </a:prstGeom>
            <a:noFill/>
          </p:spPr>
          <p:txBody>
            <a:bodyPr wrap="square">
              <a:spAutoFit/>
            </a:bodyPr>
            <a:lstStyle/>
            <a:p>
              <a:pPr algn="just"/>
              <a:r>
                <a:rPr lang="en-US" sz="2800" b="1">
                  <a:solidFill>
                    <a:schemeClr val="bg1"/>
                  </a:solidFill>
                </a:rPr>
                <a:t>Xác định bốn phương chính trong không gian theo hướng kim chỉ của la bàn. </a:t>
              </a:r>
              <a:endParaRPr lang="en-US" sz="2800" b="1">
                <a:solidFill>
                  <a:schemeClr val="bg1"/>
                </a:solidFill>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9272" y="1461344"/>
              <a:ext cx="385227" cy="385227"/>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a:blip r:embed="rId5"/>
          <a:stretch>
            <a:fillRect/>
          </a:stretch>
        </p:blipFill>
        <p:spPr>
          <a:xfrm>
            <a:off x="1640675" y="2994288"/>
            <a:ext cx="3327206" cy="3361157"/>
          </a:xfrm>
          <a:prstGeom prst="rect">
            <a:avLst/>
          </a:prstGeom>
        </p:spPr>
      </p:pic>
    </p:spTree>
  </p:cSld>
  <p:clrMapOvr>
    <a:masterClrMapping/>
  </p:clrMapOvr>
  <p:transition spd="slow">
    <p:cov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17" presetClass="entr" presetSubtype="1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6" name="whoosh.wav"/>
                                            </p:tgtEl>
                                          </p:cMediaNode>
                                        </p:audio>
                                      </p:sub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900" decel="100000" fill="hold"/>
                                            <p:tgtEl>
                                              <p:spTgt spid="1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21" fill="hold">
                                <p:stCondLst>
                                  <p:cond delay="2500"/>
                                </p:stCondLst>
                                <p:childTnLst>
                                  <p:par>
                                    <p:cTn id="22" presetID="37"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900" decel="100000" fill="hold"/>
                                            <p:tgtEl>
                                              <p:spTgt spid="1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17" presetClass="entr" presetSubtype="1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6" name="whoosh.wav"/>
                                            </p:tgtEl>
                                          </p:cMediaNode>
                                        </p:audio>
                                      </p:sub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900" decel="100000" fill="hold"/>
                                            <p:tgtEl>
                                              <p:spTgt spid="1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21" fill="hold">
                                <p:stCondLst>
                                  <p:cond delay="2500"/>
                                </p:stCondLst>
                                <p:childTnLst>
                                  <p:par>
                                    <p:cTn id="22" presetID="37"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900" decel="100000" fill="hold"/>
                                            <p:tgtEl>
                                              <p:spTgt spid="1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a:off x="0" y="3181"/>
            <a:ext cx="12192000" cy="6854819"/>
          </a:xfrm>
          <a:prstGeom prst="rect">
            <a:avLst/>
          </a:prstGeom>
        </p:spPr>
      </p:pic>
      <p:pic>
        <p:nvPicPr>
          <p:cNvPr id="6" name="Picture 5"/>
          <p:cNvPicPr>
            <a:picLocks noChangeAspect="1"/>
          </p:cNvPicPr>
          <p:nvPr/>
        </p:nvPicPr>
        <p:blipFill>
          <a:blip r:embed="rId2"/>
          <a:stretch>
            <a:fillRect/>
          </a:stretch>
        </p:blipFill>
        <p:spPr>
          <a:xfrm>
            <a:off x="1408122" y="1564688"/>
            <a:ext cx="4182218" cy="4224894"/>
          </a:xfrm>
          <a:prstGeom prst="rect">
            <a:avLst/>
          </a:prstGeom>
        </p:spPr>
      </p:pic>
      <p:sp>
        <p:nvSpPr>
          <p:cNvPr id="2" name="Speech Bubble: Rectangle with Corners Rounded 1"/>
          <p:cNvSpPr/>
          <p:nvPr/>
        </p:nvSpPr>
        <p:spPr>
          <a:xfrm>
            <a:off x="5508045" y="978408"/>
            <a:ext cx="5455612" cy="1472666"/>
          </a:xfrm>
          <a:prstGeom prst="wedgeRoundRectCallout">
            <a:avLst>
              <a:gd name="adj1" fmla="val -55422"/>
              <a:gd name="adj2" fmla="val 30829"/>
              <a:gd name="adj3" fmla="val 16667"/>
            </a:avLst>
          </a:prstGeom>
          <a:solidFill>
            <a:srgbClr val="FEEEEC"/>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Cửa ra vào của lớp em nằm ở phương nào?</a:t>
            </a:r>
            <a:endParaRPr lang="vi-VN" sz="3200">
              <a:solidFill>
                <a:schemeClr val="tx1"/>
              </a:solidFill>
            </a:endParaRPr>
          </a:p>
        </p:txBody>
      </p:sp>
      <p:sp>
        <p:nvSpPr>
          <p:cNvPr id="3" name="Speech Bubble: Rectangle with Corners Rounded 2"/>
          <p:cNvSpPr/>
          <p:nvPr/>
        </p:nvSpPr>
        <p:spPr>
          <a:xfrm>
            <a:off x="5508045" y="960602"/>
            <a:ext cx="5455612" cy="1472666"/>
          </a:xfrm>
          <a:prstGeom prst="wedgeRoundRectCallout">
            <a:avLst>
              <a:gd name="adj1" fmla="val -55422"/>
              <a:gd name="adj2" fmla="val 30829"/>
              <a:gd name="adj3" fmla="val 16667"/>
            </a:avLst>
          </a:prstGeom>
          <a:solidFill>
            <a:srgbClr val="FEEEEC"/>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Bảng của lớp em được treo ở phương nào?</a:t>
            </a:r>
            <a:endParaRPr lang="vi-VN" sz="3200">
              <a:solidFill>
                <a:schemeClr val="tx1"/>
              </a:solidFill>
            </a:endParaRPr>
          </a:p>
        </p:txBody>
      </p:sp>
      <p:sp>
        <p:nvSpPr>
          <p:cNvPr id="4" name="Speech Bubble: Rectangle with Corners Rounded 3"/>
          <p:cNvSpPr/>
          <p:nvPr/>
        </p:nvSpPr>
        <p:spPr>
          <a:xfrm>
            <a:off x="5508045" y="942796"/>
            <a:ext cx="5017715" cy="1472666"/>
          </a:xfrm>
          <a:prstGeom prst="wedgeRoundRectCallout">
            <a:avLst>
              <a:gd name="adj1" fmla="val -55422"/>
              <a:gd name="adj2" fmla="val 30829"/>
              <a:gd name="adj3" fmla="val 16667"/>
            </a:avLst>
          </a:prstGeom>
          <a:solidFill>
            <a:srgbClr val="FEEEEC"/>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Các em đoán thử xem nhé!</a:t>
            </a:r>
            <a:endParaRPr lang="vi-VN" sz="3200">
              <a:solidFill>
                <a:schemeClr val="tx1"/>
              </a:solidFill>
            </a:endParaRPr>
          </a:p>
        </p:txBody>
      </p:sp>
    </p:spTree>
  </p:cSld>
  <p:clrMapOvr>
    <a:masterClrMapping/>
  </p:clrMapOvr>
  <p:transition spd="slow">
    <p:cov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childTnLst>
                              </p:cTn>
                            </p:par>
                            <p:par>
                              <p:cTn id="25" fill="hold">
                                <p:stCondLst>
                                  <p:cond delay="0"/>
                                </p:stCondLst>
                                <p:childTnLst>
                                  <p:par>
                                    <p:cTn id="26" presetID="22" presetClass="entr" presetSubtype="8"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childTnLst>
                              </p:cTn>
                            </p:par>
                            <p:par>
                              <p:cTn id="25" fill="hold">
                                <p:stCondLst>
                                  <p:cond delay="0"/>
                                </p:stCondLst>
                                <p:childTnLst>
                                  <p:par>
                                    <p:cTn id="26" presetID="22" presetClass="entr" presetSubtype="8"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0" y="0"/>
            <a:ext cx="12192000" cy="6858000"/>
          </a:xfrm>
          <a:prstGeom prst="rect">
            <a:avLst/>
          </a:prstGeom>
        </p:spPr>
      </p:pic>
      <p:grpSp>
        <p:nvGrpSpPr>
          <p:cNvPr id="9" name="Group 8"/>
          <p:cNvGrpSpPr/>
          <p:nvPr/>
        </p:nvGrpSpPr>
        <p:grpSpPr>
          <a:xfrm>
            <a:off x="101601" y="1396528"/>
            <a:ext cx="11408228" cy="1204629"/>
            <a:chOff x="2255519" y="1674009"/>
            <a:chExt cx="9990717" cy="1204629"/>
          </a:xfrm>
        </p:grpSpPr>
        <p:sp>
          <p:nvSpPr>
            <p:cNvPr id="6" name="Plaque 5"/>
            <p:cNvSpPr/>
            <p:nvPr/>
          </p:nvSpPr>
          <p:spPr>
            <a:xfrm>
              <a:off x="2970666" y="1674009"/>
              <a:ext cx="8566952" cy="1204629"/>
            </a:xfrm>
            <a:prstGeom prst="plaque">
              <a:avLst>
                <a:gd name="adj" fmla="val 16130"/>
              </a:avLst>
            </a:prstGeom>
            <a:solidFill>
              <a:srgbClr val="FFF3FF"/>
            </a:solidFill>
            <a:ln w="38100">
              <a:solidFill>
                <a:srgbClr val="FF1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200"/>
            </a:p>
          </p:txBody>
        </p:sp>
        <p:grpSp>
          <p:nvGrpSpPr>
            <p:cNvPr id="21" name="Group 20"/>
            <p:cNvGrpSpPr/>
            <p:nvPr/>
          </p:nvGrpSpPr>
          <p:grpSpPr>
            <a:xfrm>
              <a:off x="2255519" y="1868859"/>
              <a:ext cx="9990717" cy="830998"/>
              <a:chOff x="417252" y="1506528"/>
              <a:chExt cx="11869444" cy="830998"/>
            </a:xfrm>
          </p:grpSpPr>
          <p:sp>
            <p:nvSpPr>
              <p:cNvPr id="19" name="TextBox 18"/>
              <p:cNvSpPr txBox="1"/>
              <p:nvPr/>
            </p:nvSpPr>
            <p:spPr>
              <a:xfrm>
                <a:off x="417252" y="1506529"/>
                <a:ext cx="11869444" cy="830997"/>
              </a:xfrm>
              <a:prstGeom prst="rect">
                <a:avLst/>
              </a:prstGeom>
              <a:noFill/>
            </p:spPr>
            <p:txBody>
              <a:bodyPr wrap="square">
                <a:spAutoFit/>
              </a:bodyPr>
              <a:lstStyle/>
              <a:p>
                <a:pPr algn="ctr"/>
                <a:r>
                  <a:rPr lang="en-US" sz="4800" b="1" spc="50">
                    <a:ln w="152400" cmpd="sng">
                      <a:solidFill>
                        <a:schemeClr val="bg1"/>
                      </a:solidFill>
                      <a:prstDash val="solid"/>
                    </a:ln>
                    <a:solidFill>
                      <a:srgbClr val="FF5050"/>
                    </a:solidFill>
                    <a:effectLst>
                      <a:glow rad="38100">
                        <a:schemeClr val="accent1">
                          <a:alpha val="40000"/>
                        </a:schemeClr>
                      </a:glow>
                    </a:effectLst>
                    <a:latin typeface="UTM Duepuntozero" panose="02040603050506020204" pitchFamily="18" charset="0"/>
                    <a:cs typeface="Arial" panose="020B0604020202020204" pitchFamily="34" charset="0"/>
                  </a:rPr>
                  <a:t>Cả lớp lắng nghe – Góp ý – Bổ sung</a:t>
                </a:r>
                <a:endParaRPr lang="vi-VN" sz="4800" b="1" spc="50">
                  <a:ln w="152400" cmpd="sng">
                    <a:solidFill>
                      <a:schemeClr val="bg1"/>
                    </a:solidFill>
                    <a:prstDash val="solid"/>
                  </a:ln>
                  <a:solidFill>
                    <a:srgbClr val="FF5050"/>
                  </a:solidFill>
                  <a:effectLst>
                    <a:glow rad="38100">
                      <a:schemeClr val="accent1">
                        <a:alpha val="40000"/>
                      </a:schemeClr>
                    </a:glow>
                  </a:effectLst>
                </a:endParaRPr>
              </a:p>
            </p:txBody>
          </p:sp>
          <p:sp>
            <p:nvSpPr>
              <p:cNvPr id="20" name="TextBox 19"/>
              <p:cNvSpPr txBox="1"/>
              <p:nvPr/>
            </p:nvSpPr>
            <p:spPr>
              <a:xfrm>
                <a:off x="1266880" y="1506528"/>
                <a:ext cx="10177944" cy="830997"/>
              </a:xfrm>
              <a:prstGeom prst="rect">
                <a:avLst/>
              </a:prstGeom>
              <a:noFill/>
            </p:spPr>
            <p:txBody>
              <a:bodyPr wrap="square">
                <a:spAutoFit/>
              </a:bodyPr>
              <a:lstStyle/>
              <a:p>
                <a:pPr algn="ctr"/>
                <a:r>
                  <a:rPr lang="en-US" sz="4800" b="1" spc="50">
                    <a:ln w="76200" cmpd="sng">
                      <a:noFill/>
                      <a:prstDash val="solid"/>
                    </a:ln>
                    <a:solidFill>
                      <a:srgbClr val="FF5050"/>
                    </a:solidFill>
                    <a:effectLst/>
                    <a:latin typeface="UTM Duepuntozero" panose="02040603050506020204" pitchFamily="18" charset="0"/>
                    <a:cs typeface="Arial" panose="020B0604020202020204" pitchFamily="34" charset="0"/>
                  </a:rPr>
                  <a:t>Cả lớp lắng nghe – Góp ý – Bổ sung</a:t>
                </a:r>
                <a:endParaRPr lang="vi-VN" sz="4800" b="1" spc="50">
                  <a:ln w="76200" cmpd="sng">
                    <a:noFill/>
                    <a:prstDash val="solid"/>
                  </a:ln>
                  <a:solidFill>
                    <a:srgbClr val="FF5050"/>
                  </a:solidFill>
                  <a:effectLst/>
                </a:endParaRPr>
              </a:p>
            </p:txBody>
          </p:sp>
        </p:grpSp>
      </p:grpSp>
      <p:grpSp>
        <p:nvGrpSpPr>
          <p:cNvPr id="4" name="Group 3"/>
          <p:cNvGrpSpPr/>
          <p:nvPr/>
        </p:nvGrpSpPr>
        <p:grpSpPr>
          <a:xfrm>
            <a:off x="3236686" y="0"/>
            <a:ext cx="6081485" cy="1305153"/>
            <a:chOff x="4234724" y="2241648"/>
            <a:chExt cx="4915825" cy="1305153"/>
          </a:xfrm>
        </p:grpSpPr>
        <p:pic>
          <p:nvPicPr>
            <p:cNvPr id="2"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4724" y="2241648"/>
              <a:ext cx="4052222" cy="1305153"/>
            </a:xfrm>
            <a:prstGeom prst="rect">
              <a:avLst/>
            </a:prstGeom>
          </p:spPr>
        </p:pic>
        <p:sp>
          <p:nvSpPr>
            <p:cNvPr id="17" name="TextBox 16"/>
            <p:cNvSpPr txBox="1"/>
            <p:nvPr/>
          </p:nvSpPr>
          <p:spPr>
            <a:xfrm>
              <a:off x="4502323" y="2567887"/>
              <a:ext cx="4648226" cy="744050"/>
            </a:xfrm>
            <a:prstGeom prst="rect">
              <a:avLst/>
            </a:prstGeom>
            <a:noFill/>
          </p:spPr>
          <p:txBody>
            <a:bodyPr wrap="square" rtlCol="0">
              <a:spAutoFit/>
            </a:bodyPr>
            <a:lstStyle/>
            <a:p>
              <a:pPr algn="ctr">
                <a:lnSpc>
                  <a:spcPct val="110000"/>
                </a:lnSpc>
              </a:pPr>
              <a:r>
                <a:rPr lang="en-US" sz="4000" b="1">
                  <a:ln w="6600">
                    <a:solidFill>
                      <a:schemeClr val="accent2"/>
                    </a:solidFill>
                    <a:prstDash val="solid"/>
                  </a:ln>
                  <a:solidFill>
                    <a:srgbClr val="FFFF99"/>
                  </a:solidFill>
                  <a:effectLst>
                    <a:outerShdw dist="38100" dir="2700000" algn="tl" rotWithShape="0">
                      <a:schemeClr val="accent2"/>
                    </a:outerShdw>
                  </a:effectLst>
                  <a:latin typeface="#9Slide05 SVNClementine" panose="020F0502020204030203" pitchFamily="34" charset="0"/>
                </a:rPr>
                <a:t>CÙNG CHIA SẺ</a:t>
              </a:r>
              <a:endParaRPr lang="en-US" sz="4000" b="1" dirty="0">
                <a:ln w="6600">
                  <a:solidFill>
                    <a:schemeClr val="accent2"/>
                  </a:solidFill>
                  <a:prstDash val="solid"/>
                </a:ln>
                <a:solidFill>
                  <a:srgbClr val="FFFF99"/>
                </a:solidFill>
                <a:effectLst>
                  <a:outerShdw dist="38100" dir="2700000" algn="tl" rotWithShape="0">
                    <a:schemeClr val="accent2"/>
                  </a:outerShdw>
                </a:effectLst>
                <a:latin typeface="#9Slide05 SVNClementine" panose="020F0502020204030203" pitchFamily="34" charset="0"/>
              </a:endParaRPr>
            </a:p>
          </p:txBody>
        </p:sp>
      </p:grpSp>
      <p:pic>
        <p:nvPicPr>
          <p:cNvPr id="5" name="Picture 4" descr="A picture containing text, table, indoor, toy&#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4669" y="2542955"/>
            <a:ext cx="7000346" cy="4297289"/>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a:off x="0" y="3181"/>
            <a:ext cx="12192000" cy="6854819"/>
          </a:xfrm>
          <a:prstGeom prst="rect">
            <a:avLst/>
          </a:prstGeom>
        </p:spPr>
      </p:pic>
      <p:pic>
        <p:nvPicPr>
          <p:cNvPr id="6" name="Picture 5"/>
          <p:cNvPicPr>
            <a:picLocks noChangeAspect="1"/>
          </p:cNvPicPr>
          <p:nvPr/>
        </p:nvPicPr>
        <p:blipFill>
          <a:blip r:embed="rId2"/>
          <a:stretch>
            <a:fillRect/>
          </a:stretch>
        </p:blipFill>
        <p:spPr>
          <a:xfrm>
            <a:off x="1408122" y="1564688"/>
            <a:ext cx="4182218" cy="4224894"/>
          </a:xfrm>
          <a:prstGeom prst="rect">
            <a:avLst/>
          </a:prstGeom>
        </p:spPr>
      </p:pic>
      <p:sp>
        <p:nvSpPr>
          <p:cNvPr id="4" name="Speech Bubble: Rectangle with Corners Rounded 3"/>
          <p:cNvSpPr/>
          <p:nvPr/>
        </p:nvSpPr>
        <p:spPr>
          <a:xfrm>
            <a:off x="5718356" y="950976"/>
            <a:ext cx="5455612" cy="2834640"/>
          </a:xfrm>
          <a:prstGeom prst="wedgeRoundRectCallout">
            <a:avLst>
              <a:gd name="adj1" fmla="val -61288"/>
              <a:gd name="adj2" fmla="val -16268"/>
              <a:gd name="adj3" fmla="val 16667"/>
            </a:avLst>
          </a:prstGeom>
          <a:solidFill>
            <a:srgbClr val="FEEEEC"/>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Đại diện một vài bạn ngồi ở các vị trí khác nhau trong lớp và dùng la bàn để xác định phương của cửa lớp, bảng và nói to kết quả nhé! </a:t>
            </a:r>
            <a:endParaRPr lang="vi-VN" sz="3200">
              <a:solidFill>
                <a:schemeClr val="tx1"/>
              </a:solidFill>
            </a:endParaRPr>
          </a:p>
        </p:txBody>
      </p:sp>
    </p:spTree>
  </p:cSld>
  <p:clrMapOvr>
    <a:masterClrMapping/>
  </p:clrMapOvr>
  <p:transition spd="slow">
    <p:cov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0"/>
            <a:ext cx="12192000" cy="6858000"/>
          </a:xfrm>
          <a:prstGeom prst="rect">
            <a:avLst/>
          </a:prstGeom>
        </p:spPr>
      </p:pic>
      <p:grpSp>
        <p:nvGrpSpPr>
          <p:cNvPr id="3" name="Group 2"/>
          <p:cNvGrpSpPr/>
          <p:nvPr/>
        </p:nvGrpSpPr>
        <p:grpSpPr>
          <a:xfrm>
            <a:off x="2519490" y="858976"/>
            <a:ext cx="7153019" cy="1014445"/>
            <a:chOff x="2893480" y="6710995"/>
            <a:chExt cx="13208092" cy="1465007"/>
          </a:xfrm>
        </p:grpSpPr>
        <p:sp>
          <p:nvSpPr>
            <p:cNvPr id="9" name="TextBox 8"/>
            <p:cNvSpPr txBox="1"/>
            <p:nvPr/>
          </p:nvSpPr>
          <p:spPr>
            <a:xfrm>
              <a:off x="2893482" y="6710996"/>
              <a:ext cx="13208090" cy="1465006"/>
            </a:xfrm>
            <a:prstGeom prst="rect">
              <a:avLst/>
            </a:prstGeom>
            <a:noFill/>
          </p:spPr>
          <p:txBody>
            <a:bodyPr wrap="square" rtlCol="0">
              <a:spAutoFit/>
            </a:bodyPr>
            <a:lstStyle/>
            <a:p>
              <a:pPr algn="ctr">
                <a:lnSpc>
                  <a:spcPct val="110000"/>
                </a:lnSpc>
              </a:pPr>
              <a:r>
                <a:rPr lang="en-US" sz="6000" b="1">
                  <a:ln w="27622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SVN-Hole Hearted" panose="020B0A06020104020203" pitchFamily="34" charset="0"/>
                </a:rPr>
                <a:t>CÙNG THỰC HIỆN</a:t>
              </a:r>
              <a:endParaRPr lang="en-US" sz="6000" b="1" dirty="0">
                <a:ln w="27622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SVN-Hole Hearted" panose="020B0A06020104020203" pitchFamily="34" charset="0"/>
              </a:endParaRPr>
            </a:p>
          </p:txBody>
        </p:sp>
        <p:sp>
          <p:nvSpPr>
            <p:cNvPr id="10" name="TextBox 9"/>
            <p:cNvSpPr txBox="1"/>
            <p:nvPr/>
          </p:nvSpPr>
          <p:spPr>
            <a:xfrm>
              <a:off x="2893480" y="6710995"/>
              <a:ext cx="13208091" cy="1465007"/>
            </a:xfrm>
            <a:prstGeom prst="rect">
              <a:avLst/>
            </a:prstGeom>
            <a:noFill/>
          </p:spPr>
          <p:txBody>
            <a:bodyPr wrap="square" rtlCol="0">
              <a:spAutoFit/>
            </a:bodyPr>
            <a:lstStyle/>
            <a:p>
              <a:pPr algn="ctr">
                <a:lnSpc>
                  <a:spcPct val="110000"/>
                </a:lnSpc>
              </a:pP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C</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Ù</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G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T</a:t>
              </a:r>
              <a:r>
                <a:rPr lang="en-US" sz="6000" b="1">
                  <a:ln w="19050">
                    <a:solidFill>
                      <a:srgbClr val="002060"/>
                    </a:solidFill>
                    <a:prstDash val="solid"/>
                  </a:ln>
                  <a:solidFill>
                    <a:srgbClr val="FF5050"/>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Ự</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C</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6000" b="1">
                  <a:ln w="19050">
                    <a:solidFill>
                      <a:srgbClr val="002060"/>
                    </a:solidFill>
                    <a:prstDash val="solid"/>
                  </a:ln>
                  <a:solidFill>
                    <a:srgbClr val="FF5050"/>
                  </a:solidFill>
                  <a:effectLst>
                    <a:outerShdw blurRad="12700" dist="38100" dir="2700000" algn="tl" rotWithShape="0">
                      <a:schemeClr val="accent5">
                        <a:lumMod val="60000"/>
                        <a:lumOff val="40000"/>
                      </a:schemeClr>
                    </a:outerShdw>
                  </a:effectLst>
                  <a:latin typeface="SVN-Hole Hearted" panose="020B0A06020104020203" pitchFamily="34" charset="0"/>
                </a:rPr>
                <a:t>H</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I</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Ệ</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N</a:t>
              </a:r>
              <a:endPar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grpSp>
        <p:nvGrpSpPr>
          <p:cNvPr id="2" name="Group 1"/>
          <p:cNvGrpSpPr/>
          <p:nvPr/>
        </p:nvGrpSpPr>
        <p:grpSpPr>
          <a:xfrm>
            <a:off x="6304470" y="2937076"/>
            <a:ext cx="2950717" cy="3389578"/>
            <a:chOff x="3778298" y="3087641"/>
            <a:chExt cx="2950717" cy="3389578"/>
          </a:xfrm>
        </p:grpSpPr>
        <p:pic>
          <p:nvPicPr>
            <p:cNvPr id="5" name="Picture 4" descr="A picture containing text&#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8298" y="3087641"/>
              <a:ext cx="2476381" cy="3389578"/>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342" y="4067248"/>
              <a:ext cx="948673" cy="9486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519490" y="3014334"/>
            <a:ext cx="3457123" cy="3235062"/>
            <a:chOff x="2444185" y="3469885"/>
            <a:chExt cx="3457123" cy="3235062"/>
          </a:xfrm>
        </p:grpSpPr>
        <p:pic>
          <p:nvPicPr>
            <p:cNvPr id="8" name="Picture 7" descr="A picture containing vector graphics&#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70818" y="3469885"/>
              <a:ext cx="3430490" cy="3235062"/>
            </a:xfrm>
            <a:prstGeom prst="rect">
              <a:avLst/>
            </a:prstGeom>
          </p:spPr>
        </p:pic>
        <p:pic>
          <p:nvPicPr>
            <p:cNvPr id="11" name="Picture 4" descr="Compass free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185" y="3896842"/>
              <a:ext cx="1063141" cy="1063141"/>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cov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6" name="laser.wav"/>
                                            </p:tgtEl>
                                          </p:cMediaNode>
                                        </p:audio>
                                      </p:sub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par>
                              <p:cTn id="16" fill="hold">
                                <p:stCondLst>
                                  <p:cond delay="2000"/>
                                </p:stCondLst>
                                <p:childTnLst>
                                  <p:par>
                                    <p:cTn id="17" presetID="2" presetClass="entr" presetSubtype="12" fill="hold" nodeType="afterEffect" p14:presetBounceEnd="6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60000">
                                          <p:cBhvr additive="base">
                                            <p:cTn id="19" dur="10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20" dur="10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whoosh.wav"/>
                                            </p:tgtEl>
                                          </p:cMediaNode>
                                        </p:audio>
                                      </p:subTnLst>
                                    </p:cTn>
                                  </p:par>
                                  <p:par>
                                    <p:cTn id="21" presetID="2" presetClass="entr" presetSubtype="6" fill="hold" nodeType="withEffect" p14:presetBounceEnd="60000">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14:bounceEnd="60000">
                                          <p:cBhvr additive="base">
                                            <p:cTn id="23" dur="10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24"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6" name="laser.wav"/>
                                            </p:tgtEl>
                                          </p:cMediaNode>
                                        </p:audio>
                                      </p:sub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par>
                              <p:cTn id="16" fill="hold">
                                <p:stCondLst>
                                  <p:cond delay="2000"/>
                                </p:stCondLst>
                                <p:childTnLst>
                                  <p:par>
                                    <p:cTn id="17" presetID="2" presetClass="entr" presetSubtype="1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whoosh.wav"/>
                                            </p:tgtEl>
                                          </p:cMediaNode>
                                        </p:audio>
                                      </p:subTnLst>
                                    </p:cTn>
                                  </p:par>
                                  <p:par>
                                    <p:cTn id="21" presetID="2" presetClass="entr" presetSubtype="6"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1000" fill="hold"/>
                                            <p:tgtEl>
                                              <p:spTgt spid="2"/>
                                            </p:tgtEl>
                                            <p:attrNameLst>
                                              <p:attrName>ppt_x</p:attrName>
                                            </p:attrNameLst>
                                          </p:cBhvr>
                                          <p:tavLst>
                                            <p:tav tm="0">
                                              <p:val>
                                                <p:strVal val="1+#ppt_w/2"/>
                                              </p:val>
                                            </p:tav>
                                            <p:tav tm="100000">
                                              <p:val>
                                                <p:strVal val="#ppt_x"/>
                                              </p:val>
                                            </p:tav>
                                          </p:tavLst>
                                        </p:anim>
                                        <p:anim calcmode="lin" valueType="num">
                                          <p:cBhvr additive="base">
                                            <p:cTn id="24"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a:off x="0" y="3181"/>
            <a:ext cx="12192000" cy="6854819"/>
          </a:xfrm>
          <a:prstGeom prst="rect">
            <a:avLst/>
          </a:prstGeom>
        </p:spPr>
      </p:pic>
      <p:pic>
        <p:nvPicPr>
          <p:cNvPr id="6" name="Picture 5"/>
          <p:cNvPicPr>
            <a:picLocks noChangeAspect="1"/>
          </p:cNvPicPr>
          <p:nvPr/>
        </p:nvPicPr>
        <p:blipFill>
          <a:blip r:embed="rId2"/>
          <a:stretch>
            <a:fillRect/>
          </a:stretch>
        </p:blipFill>
        <p:spPr>
          <a:xfrm>
            <a:off x="1408122" y="1564688"/>
            <a:ext cx="4182218" cy="4224894"/>
          </a:xfrm>
          <a:prstGeom prst="rect">
            <a:avLst/>
          </a:prstGeom>
        </p:spPr>
      </p:pic>
      <p:sp>
        <p:nvSpPr>
          <p:cNvPr id="4" name="Speech Bubble: Rectangle with Corners Rounded 3"/>
          <p:cNvSpPr/>
          <p:nvPr/>
        </p:nvSpPr>
        <p:spPr>
          <a:xfrm>
            <a:off x="5753867" y="1724486"/>
            <a:ext cx="5030011" cy="1463750"/>
          </a:xfrm>
          <a:prstGeom prst="wedgeRoundRectCallout">
            <a:avLst>
              <a:gd name="adj1" fmla="val -58115"/>
              <a:gd name="adj2" fmla="val -16268"/>
              <a:gd name="adj3" fmla="val 16667"/>
            </a:avLst>
          </a:prstGeom>
          <a:solidFill>
            <a:srgbClr val="FEEEEC"/>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Tại sao các câu trả lời của mỗi bạn lại khác nhau?</a:t>
            </a:r>
            <a:endParaRPr lang="vi-VN" sz="3200">
              <a:solidFill>
                <a:schemeClr val="tx1"/>
              </a:solidFill>
            </a:endParaRPr>
          </a:p>
        </p:txBody>
      </p:sp>
    </p:spTree>
  </p:cSld>
  <p:clrMapOvr>
    <a:masterClrMapping/>
  </p:clrMapOvr>
  <p:transition spd="slow">
    <p:cov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3423" r="4102" b="25541"/>
          <a:stretch>
            <a:fillRect/>
          </a:stretch>
        </p:blipFill>
        <p:spPr>
          <a:xfrm>
            <a:off x="0" y="0"/>
            <a:ext cx="12192000" cy="6858000"/>
          </a:xfrm>
          <a:prstGeom prst="rect">
            <a:avLst/>
          </a:prstGeom>
        </p:spPr>
      </p:pic>
      <p:pic>
        <p:nvPicPr>
          <p:cNvPr id="11" name="Picture 10"/>
          <p:cNvPicPr>
            <a:picLocks noChangeAspect="1"/>
          </p:cNvPicPr>
          <p:nvPr/>
        </p:nvPicPr>
        <p:blipFill>
          <a:blip r:embed="rId2"/>
          <a:stretch>
            <a:fillRect/>
          </a:stretch>
        </p:blipFill>
        <p:spPr>
          <a:xfrm>
            <a:off x="734218" y="3364792"/>
            <a:ext cx="3327206" cy="3361157"/>
          </a:xfrm>
          <a:prstGeom prst="rect">
            <a:avLst/>
          </a:prstGeom>
        </p:spPr>
      </p:pic>
      <p:sp>
        <p:nvSpPr>
          <p:cNvPr id="3" name="TextBox 2"/>
          <p:cNvSpPr txBox="1"/>
          <p:nvPr/>
        </p:nvSpPr>
        <p:spPr>
          <a:xfrm>
            <a:off x="3382391" y="1084427"/>
            <a:ext cx="5699465" cy="2554545"/>
          </a:xfrm>
          <a:prstGeom prst="rect">
            <a:avLst/>
          </a:prstGeom>
          <a:noFill/>
        </p:spPr>
        <p:txBody>
          <a:bodyPr wrap="square">
            <a:spAutoFit/>
          </a:bodyPr>
          <a:lstStyle/>
          <a:p>
            <a:pPr algn="just"/>
            <a:r>
              <a:rPr lang="en-US" sz="4000" b="1">
                <a:solidFill>
                  <a:schemeClr val="bg1"/>
                </a:solidFill>
              </a:rPr>
              <a:t>Chúng ta có thể xác định được bốn phương trong không gian bằng cách sử dụng la bàn.</a:t>
            </a:r>
            <a:endParaRPr lang="en-US" sz="4000" b="1">
              <a:solidFill>
                <a:schemeClr val="bg1"/>
              </a:solidFill>
            </a:endParaRPr>
          </a:p>
        </p:txBody>
      </p:sp>
      <p:grpSp>
        <p:nvGrpSpPr>
          <p:cNvPr id="6" name="Group 5"/>
          <p:cNvGrpSpPr/>
          <p:nvPr/>
        </p:nvGrpSpPr>
        <p:grpSpPr>
          <a:xfrm>
            <a:off x="2981639" y="32792"/>
            <a:ext cx="6228721" cy="1068402"/>
            <a:chOff x="5250004" y="6585062"/>
            <a:chExt cx="13208089" cy="1542930"/>
          </a:xfrm>
        </p:grpSpPr>
        <p:sp>
          <p:nvSpPr>
            <p:cNvPr id="7" name="TextBox 6"/>
            <p:cNvSpPr txBox="1"/>
            <p:nvPr/>
          </p:nvSpPr>
          <p:spPr>
            <a:xfrm>
              <a:off x="5250004" y="6585062"/>
              <a:ext cx="13208089" cy="1518716"/>
            </a:xfrm>
            <a:prstGeom prst="rect">
              <a:avLst/>
            </a:prstGeom>
            <a:noFill/>
          </p:spPr>
          <p:txBody>
            <a:bodyPr wrap="square" rtlCol="0">
              <a:spAutoFit/>
            </a:bodyPr>
            <a:lstStyle/>
            <a:p>
              <a:pPr algn="ctr">
                <a:lnSpc>
                  <a:spcPct val="150000"/>
                </a:lnSpc>
              </a:pPr>
              <a:r>
                <a:rPr lang="en-US" sz="4800" b="1">
                  <a:ln w="27622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SVN-Hole Hearted" panose="020B0A06020104020203" pitchFamily="34" charset="0"/>
                </a:rPr>
                <a:t>KẾT LUẬN</a:t>
              </a:r>
              <a:endParaRPr lang="en-US" sz="4800" b="1" dirty="0">
                <a:ln w="27622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SVN-Hole Hearted" panose="020B0A06020104020203" pitchFamily="34" charset="0"/>
              </a:endParaRPr>
            </a:p>
          </p:txBody>
        </p:sp>
        <p:sp>
          <p:nvSpPr>
            <p:cNvPr id="8" name="TextBox 7"/>
            <p:cNvSpPr txBox="1"/>
            <p:nvPr/>
          </p:nvSpPr>
          <p:spPr>
            <a:xfrm>
              <a:off x="5250004" y="6609276"/>
              <a:ext cx="13208089" cy="1518716"/>
            </a:xfrm>
            <a:prstGeom prst="rect">
              <a:avLst/>
            </a:prstGeom>
            <a:noFill/>
          </p:spPr>
          <p:txBody>
            <a:bodyPr wrap="square" rtlCol="0">
              <a:spAutoFit/>
            </a:bodyPr>
            <a:lstStyle/>
            <a:p>
              <a:pPr algn="ctr">
                <a:lnSpc>
                  <a:spcPct val="150000"/>
                </a:lnSpc>
              </a:pPr>
              <a:r>
                <a:rPr lang="en-US" sz="48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K</a:t>
              </a:r>
              <a:r>
                <a:rPr lang="en-US" sz="48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Ế</a:t>
              </a:r>
              <a:r>
                <a:rPr lang="en-US" sz="48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T </a:t>
              </a:r>
              <a:r>
                <a:rPr lang="en-US" sz="48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L</a:t>
              </a:r>
              <a:r>
                <a:rPr lang="en-US" sz="4800" b="1">
                  <a:ln w="28575">
                    <a:solidFill>
                      <a:srgbClr val="002060"/>
                    </a:solidFill>
                    <a:prstDash val="solid"/>
                  </a:ln>
                  <a:solidFill>
                    <a:srgbClr val="FF5050"/>
                  </a:solidFill>
                  <a:effectLst>
                    <a:outerShdw blurRad="12700" dist="38100" dir="2700000" algn="tl" rotWithShape="0">
                      <a:schemeClr val="accent5">
                        <a:lumMod val="60000"/>
                        <a:lumOff val="40000"/>
                      </a:schemeClr>
                    </a:outerShdw>
                  </a:effectLst>
                  <a:latin typeface="SVN-Hole Hearted" panose="020B0A06020104020203" pitchFamily="34" charset="0"/>
                </a:rPr>
                <a:t>U</a:t>
              </a:r>
              <a:r>
                <a:rPr lang="en-US" sz="48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Ậ</a:t>
              </a:r>
              <a:r>
                <a:rPr lang="en-US" sz="48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N</a:t>
              </a:r>
              <a:endPar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spTree>
  </p:cSld>
  <p:clrMapOvr>
    <a:masterClrMapping/>
  </p:clrMapOvr>
  <p:transition spd="slow">
    <p:cov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1000" fill="hold"/>
                                            <p:tgtEl>
                                              <p:spTgt spid="11"/>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17"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laser.wav"/>
                                            </p:tgtEl>
                                          </p:cMediaNode>
                                        </p:audio>
                                      </p:sub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17"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laser.wav"/>
                                            </p:tgtEl>
                                          </p:cMediaNode>
                                        </p:audio>
                                      </p:sub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t="7813" b="7813"/>
          <a:stretch>
            <a:fillRect/>
          </a:stretch>
        </p:blipFill>
        <p:spPr>
          <a:xfrm>
            <a:off x="0" y="1"/>
            <a:ext cx="12192000" cy="6858000"/>
          </a:xfrm>
          <a:prstGeom prst="rect">
            <a:avLst/>
          </a:prstGeom>
        </p:spPr>
      </p:pic>
      <p:sp>
        <p:nvSpPr>
          <p:cNvPr id="2" name="TextBox 1"/>
          <p:cNvSpPr txBox="1"/>
          <p:nvPr/>
        </p:nvSpPr>
        <p:spPr>
          <a:xfrm>
            <a:off x="3929199" y="906457"/>
            <a:ext cx="4333602" cy="769441"/>
          </a:xfrm>
          <a:prstGeom prst="rect">
            <a:avLst/>
          </a:prstGeom>
          <a:noFill/>
        </p:spPr>
        <p:txBody>
          <a:bodyPr wrap="square" rtlCol="0">
            <a:prstTxWarp prst="textArchUp">
              <a:avLst/>
            </a:prstTxWarp>
            <a:spAutoFit/>
          </a:bodyPr>
          <a:lstStyle/>
          <a:p>
            <a:pPr algn="ctr"/>
            <a:r>
              <a:rPr lang="en-US" sz="4400" b="1">
                <a:ln w="6600">
                  <a:solidFill>
                    <a:srgbClr val="002060"/>
                  </a:solidFill>
                  <a:prstDash val="solid"/>
                </a:ln>
                <a:solidFill>
                  <a:srgbClr val="FAFFEB"/>
                </a:solidFill>
                <a:effectLst>
                  <a:outerShdw dist="88900" dir="2700000" algn="tl" rotWithShape="0">
                    <a:srgbClr val="002060"/>
                  </a:outerShdw>
                </a:effectLst>
                <a:latin typeface="UTM Cookies" panose="02040603050506020204" pitchFamily="18" charset="0"/>
              </a:rPr>
              <a:t>HOẠT ĐỘNG 4</a:t>
            </a:r>
            <a:endParaRPr lang="vi-VN" sz="4400" b="1" dirty="0">
              <a:ln w="6600">
                <a:solidFill>
                  <a:srgbClr val="002060"/>
                </a:solidFill>
                <a:prstDash val="solid"/>
              </a:ln>
              <a:solidFill>
                <a:srgbClr val="FAFFEB"/>
              </a:solidFill>
              <a:effectLst>
                <a:outerShdw dist="88900" dir="2700000" algn="tl" rotWithShape="0">
                  <a:srgbClr val="002060"/>
                </a:outerShdw>
              </a:effectLst>
              <a:latin typeface="NVN Space Quest" pitchFamily="2" charset="-93"/>
            </a:endParaRPr>
          </a:p>
        </p:txBody>
      </p:sp>
      <p:grpSp>
        <p:nvGrpSpPr>
          <p:cNvPr id="3" name="Group 2"/>
          <p:cNvGrpSpPr/>
          <p:nvPr/>
        </p:nvGrpSpPr>
        <p:grpSpPr>
          <a:xfrm>
            <a:off x="480874" y="1391358"/>
            <a:ext cx="11230252" cy="4019808"/>
            <a:chOff x="-69244" y="3995427"/>
            <a:chExt cx="15265291" cy="5805195"/>
          </a:xfrm>
        </p:grpSpPr>
        <p:sp>
          <p:nvSpPr>
            <p:cNvPr id="4" name="TextBox 3"/>
            <p:cNvSpPr txBox="1"/>
            <p:nvPr/>
          </p:nvSpPr>
          <p:spPr>
            <a:xfrm>
              <a:off x="-69244" y="3995427"/>
              <a:ext cx="15265291" cy="5787709"/>
            </a:xfrm>
            <a:prstGeom prst="rect">
              <a:avLst/>
            </a:prstGeom>
            <a:noFill/>
          </p:spPr>
          <p:txBody>
            <a:bodyPr wrap="square" rtlCol="0">
              <a:spAutoFit/>
            </a:bodyPr>
            <a:lstStyle/>
            <a:p>
              <a:pPr algn="ctr">
                <a:lnSpc>
                  <a:spcPct val="120000"/>
                </a:lnSpc>
              </a:pPr>
              <a:r>
                <a:rPr lang="en-US" sz="7200" b="1">
                  <a:ln w="24447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XÁC ĐỊNH BỐN PHƯƠNG </a:t>
              </a:r>
              <a:endParaRPr lang="en-US" sz="7200" b="1">
                <a:ln w="24447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a:p>
              <a:pPr algn="ctr">
                <a:lnSpc>
                  <a:spcPct val="120000"/>
                </a:lnSpc>
              </a:pPr>
              <a:r>
                <a:rPr lang="en-US" sz="7200" b="1">
                  <a:ln w="24447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TRONG KHÔNG GIAN </a:t>
              </a:r>
              <a:endParaRPr lang="en-US" sz="7200" b="1">
                <a:ln w="24447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a:p>
              <a:pPr algn="ctr">
                <a:lnSpc>
                  <a:spcPct val="120000"/>
                </a:lnSpc>
              </a:pPr>
              <a:r>
                <a:rPr lang="en-US" sz="7200" b="1">
                  <a:ln w="24447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DỰA VÀO PHƯƠNG MẶT TRỜI MỌC</a:t>
              </a:r>
              <a:endParaRPr lang="en-US" sz="7200" b="1" dirty="0">
                <a:ln w="24447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9" name="TextBox 8"/>
            <p:cNvSpPr txBox="1"/>
            <p:nvPr/>
          </p:nvSpPr>
          <p:spPr>
            <a:xfrm>
              <a:off x="87632" y="4012913"/>
              <a:ext cx="14951539" cy="5787709"/>
            </a:xfrm>
            <a:prstGeom prst="rect">
              <a:avLst/>
            </a:prstGeom>
            <a:noFill/>
          </p:spPr>
          <p:txBody>
            <a:bodyPr wrap="square" rtlCol="0">
              <a:spAutoFit/>
            </a:bodyPr>
            <a:lstStyle/>
            <a:p>
              <a:pPr algn="ctr">
                <a:lnSpc>
                  <a:spcPct val="120000"/>
                </a:lnSpc>
              </a:pP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X</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Á</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C </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Đ</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Ị</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N</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H </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B</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Ố</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N </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P</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H</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Ư</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ƠN</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G</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endPar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endParaRPr>
            </a:p>
            <a:p>
              <a:pPr algn="ctr">
                <a:lnSpc>
                  <a:spcPct val="120000"/>
                </a:lnSpc>
              </a:pP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T</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R</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O</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N</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G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K</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H</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Ô</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N</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G </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G</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I</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A</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N</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endPar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endParaRPr>
            </a:p>
            <a:p>
              <a:pPr algn="ctr">
                <a:lnSpc>
                  <a:spcPct val="120000"/>
                </a:lnSpc>
              </a:pP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D</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Ự</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A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V</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À</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O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P</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H</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Ư</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Ơ</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N</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G</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 M</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Ặ</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T T</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R</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Ờ</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I</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M</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Ọ</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C</a:t>
              </a:r>
              <a:endPar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9Slide05 SVNClementine" panose="020F0502020204030203"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cTn>
                              </p:par>
                            </p:childTnLst>
                          </p:cTn>
                        </p:par>
                        <p:par>
                          <p:cTn id="9" fill="hold">
                            <p:stCondLst>
                              <p:cond delay="0"/>
                            </p:stCondLst>
                            <p:childTnLst>
                              <p:par>
                                <p:cTn id="10" presetID="17"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4" fill="hold">
                            <p:stCondLst>
                              <p:cond delay="500"/>
                            </p:stCondLst>
                            <p:childTnLst>
                              <p:par>
                                <p:cTn id="15" presetID="32" presetClass="emph" presetSubtype="0" fill="hold" nodeType="after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p:cNvGrpSpPr/>
          <p:nvPr/>
        </p:nvGrpSpPr>
        <p:grpSpPr>
          <a:xfrm>
            <a:off x="547436" y="1282999"/>
            <a:ext cx="11097128" cy="1198854"/>
            <a:chOff x="4446151" y="7022224"/>
            <a:chExt cx="13208091" cy="1731321"/>
          </a:xfrm>
        </p:grpSpPr>
        <p:sp>
          <p:nvSpPr>
            <p:cNvPr id="9" name="TextBox 8"/>
            <p:cNvSpPr txBox="1"/>
            <p:nvPr/>
          </p:nvSpPr>
          <p:spPr>
            <a:xfrm>
              <a:off x="4446151" y="7022224"/>
              <a:ext cx="13208091" cy="1731321"/>
            </a:xfrm>
            <a:prstGeom prst="rect">
              <a:avLst/>
            </a:prstGeom>
            <a:noFill/>
          </p:spPr>
          <p:txBody>
            <a:bodyPr wrap="square" rtlCol="0">
              <a:spAutoFit/>
            </a:bodyPr>
            <a:lstStyle/>
            <a:p>
              <a:pPr algn="ctr">
                <a:lnSpc>
                  <a:spcPct val="110000"/>
                </a:lnSpc>
              </a:pPr>
              <a:r>
                <a:rPr lang="en-US" sz="7200" b="1">
                  <a:ln w="27622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SVN-Hole Hearted" panose="020B0A06020104020203" pitchFamily="34" charset="0"/>
                </a:rPr>
                <a:t>ĐÔNG – TÂY – NAM – BẮC</a:t>
              </a:r>
              <a:endParaRPr lang="en-US" sz="7200" b="1" dirty="0">
                <a:ln w="27622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SVN-Hole Hearted" panose="020B0A06020104020203" pitchFamily="34" charset="0"/>
              </a:endParaRPr>
            </a:p>
          </p:txBody>
        </p:sp>
        <p:sp>
          <p:nvSpPr>
            <p:cNvPr id="10" name="TextBox 9"/>
            <p:cNvSpPr txBox="1"/>
            <p:nvPr/>
          </p:nvSpPr>
          <p:spPr>
            <a:xfrm>
              <a:off x="4446153" y="7022224"/>
              <a:ext cx="13208089" cy="1731321"/>
            </a:xfrm>
            <a:prstGeom prst="rect">
              <a:avLst/>
            </a:prstGeom>
            <a:noFill/>
          </p:spPr>
          <p:txBody>
            <a:bodyPr wrap="square" rtlCol="0">
              <a:spAutoFit/>
            </a:bodyPr>
            <a:lstStyle/>
            <a:p>
              <a:pPr algn="ctr">
                <a:lnSpc>
                  <a:spcPct val="110000"/>
                </a:lnSpc>
              </a:pP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Đ</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Ô</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G – </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T</a:t>
              </a:r>
              <a:r>
                <a:rPr lang="en-US" sz="7200" b="1" dirty="0">
                  <a:ln w="19050">
                    <a:solidFill>
                      <a:srgbClr val="002060"/>
                    </a:solidFill>
                    <a:prstDash val="solid"/>
                  </a:ln>
                  <a:solidFill>
                    <a:srgbClr val="FF5050"/>
                  </a:solidFill>
                  <a:effectLst>
                    <a:outerShdw blurRad="12700" dist="38100" dir="2700000" algn="tl" rotWithShape="0">
                      <a:schemeClr val="accent5">
                        <a:lumMod val="60000"/>
                        <a:lumOff val="40000"/>
                      </a:schemeClr>
                    </a:outerShdw>
                  </a:effectLst>
                  <a:latin typeface="SVN-Hole Hearted" panose="020B0A06020104020203" pitchFamily="34" charset="0"/>
                </a:rPr>
                <a:t>Â</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Y </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N</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rPr>
                <a:t>A</a:t>
              </a:r>
              <a:r>
                <a:rPr lang="en-US" sz="7200" b="1" dirty="0">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SVN-Hole Hearted" panose="020B0A06020104020203" pitchFamily="34" charset="0"/>
                </a:rPr>
                <a:t>M</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Hole Hearted" panose="020B0A06020104020203" pitchFamily="34" charset="0"/>
                </a:rPr>
                <a:t>–</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 </a:t>
              </a:r>
              <a:r>
                <a:rPr lang="en-US" sz="7200" b="1" dirty="0">
                  <a:ln w="19050">
                    <a:solidFill>
                      <a:srgbClr val="002060"/>
                    </a:solidFill>
                    <a:prstDash val="solid"/>
                  </a:ln>
                  <a:solidFill>
                    <a:srgbClr val="FF5050"/>
                  </a:solidFill>
                  <a:effectLst>
                    <a:outerShdw blurRad="12700" dist="38100" dir="2700000" algn="tl" rotWithShape="0">
                      <a:schemeClr val="accent5">
                        <a:lumMod val="60000"/>
                        <a:lumOff val="40000"/>
                      </a:schemeClr>
                    </a:outerShdw>
                  </a:effectLst>
                  <a:latin typeface="SVN-Hole Hearted" panose="020B0A06020104020203" pitchFamily="34" charset="0"/>
                </a:rPr>
                <a:t>B</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Hole Hearted" panose="020B0A06020104020203" pitchFamily="34" charset="0"/>
                </a:rPr>
                <a:t>Ắ</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Hole Hearted" panose="020B0A06020104020203" pitchFamily="34" charset="0"/>
                </a:rPr>
                <a:t>C</a:t>
              </a:r>
              <a:endPar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Hole Hearted" panose="020B0A06020104020203" pitchFamily="34" charset="0"/>
              </a:endParaRPr>
            </a:p>
          </p:txBody>
        </p:sp>
      </p:grpSp>
      <p:grpSp>
        <p:nvGrpSpPr>
          <p:cNvPr id="13" name="Group 12"/>
          <p:cNvGrpSpPr/>
          <p:nvPr/>
        </p:nvGrpSpPr>
        <p:grpSpPr>
          <a:xfrm>
            <a:off x="1605281" y="2753360"/>
            <a:ext cx="9225280" cy="3866309"/>
            <a:chOff x="3038622" y="4422893"/>
            <a:chExt cx="5899824" cy="2442616"/>
          </a:xfrm>
        </p:grpSpPr>
        <p:pic>
          <p:nvPicPr>
            <p:cNvPr id="14" name="Picture 13" descr="A picture containing vector graphic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5" name="Picture 14" descr="A picture containing vector graphics&#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6" name="Picture 15"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
        <p:nvSpPr>
          <p:cNvPr id="2" name="TextBox 1"/>
          <p:cNvSpPr txBox="1"/>
          <p:nvPr/>
        </p:nvSpPr>
        <p:spPr>
          <a:xfrm>
            <a:off x="4360975" y="-53084"/>
            <a:ext cx="3470050" cy="1200329"/>
          </a:xfrm>
          <a:prstGeom prst="rect">
            <a:avLst/>
          </a:prstGeom>
          <a:noFill/>
        </p:spPr>
        <p:txBody>
          <a:bodyPr wrap="square" rtlCol="0">
            <a:spAutoFit/>
          </a:bodyPr>
          <a:lstStyle/>
          <a:p>
            <a:r>
              <a:rPr lang="en-US" sz="7200" b="1" dirty="0" err="1">
                <a:ln w="6600">
                  <a:solidFill>
                    <a:srgbClr val="9C542A"/>
                  </a:solidFill>
                  <a:prstDash val="solid"/>
                </a:ln>
                <a:solidFill>
                  <a:srgbClr val="FFFF99"/>
                </a:solidFill>
                <a:effectLst>
                  <a:outerShdw dist="38100" dir="2700000" algn="tl" rotWithShape="0">
                    <a:srgbClr val="9C542A"/>
                  </a:outerShdw>
                </a:effectLst>
                <a:latin typeface="UTM Flamenco" panose="02040603050506020204" pitchFamily="18" charset="0"/>
              </a:rPr>
              <a:t>Trò</a:t>
            </a:r>
            <a:r>
              <a:rPr lang="en-US" sz="7200" b="1" dirty="0">
                <a:ln w="6600">
                  <a:solidFill>
                    <a:srgbClr val="9C542A"/>
                  </a:solidFill>
                  <a:prstDash val="solid"/>
                </a:ln>
                <a:solidFill>
                  <a:srgbClr val="FFFF99"/>
                </a:solidFill>
                <a:effectLst>
                  <a:outerShdw dist="38100" dir="2700000" algn="tl" rotWithShape="0">
                    <a:srgbClr val="9C542A"/>
                  </a:outerShdw>
                </a:effectLst>
                <a:latin typeface="UTM Flamenco" panose="02040603050506020204" pitchFamily="18" charset="0"/>
              </a:rPr>
              <a:t> </a:t>
            </a:r>
            <a:r>
              <a:rPr lang="en-US" sz="7200" b="1" dirty="0" err="1">
                <a:ln w="6600">
                  <a:solidFill>
                    <a:srgbClr val="9C542A"/>
                  </a:solidFill>
                  <a:prstDash val="solid"/>
                </a:ln>
                <a:solidFill>
                  <a:srgbClr val="FFFF99"/>
                </a:solidFill>
                <a:effectLst>
                  <a:outerShdw dist="38100" dir="2700000" algn="tl" rotWithShape="0">
                    <a:srgbClr val="9C542A"/>
                  </a:outerShdw>
                </a:effectLst>
                <a:latin typeface="UTM Flamenco" panose="02040603050506020204" pitchFamily="18" charset="0"/>
              </a:rPr>
              <a:t>chơi</a:t>
            </a:r>
            <a:endParaRPr lang="vi-VN" sz="7200" b="1" dirty="0">
              <a:ln w="6600">
                <a:solidFill>
                  <a:srgbClr val="9C542A"/>
                </a:solidFill>
                <a:prstDash val="solid"/>
              </a:ln>
              <a:solidFill>
                <a:srgbClr val="FFFF99"/>
              </a:solidFill>
              <a:effectLst>
                <a:outerShdw dist="38100" dir="2700000" algn="tl" rotWithShape="0">
                  <a:srgbClr val="9C542A"/>
                </a:outerShdw>
              </a:effectLst>
            </a:endParaRPr>
          </a:p>
        </p:txBody>
      </p:sp>
    </p:spTree>
  </p:cSld>
  <p:clrMapOvr>
    <a:masterClrMapping/>
  </p:clrMapOvr>
  <p:transition spd="slow">
    <p:randomBar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7" presetClass="entr" presetSubtype="10"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5" name="laser.wav"/>
                                            </p:tgtEl>
                                          </p:cMediaNode>
                                        </p:audio>
                                      </p:subTnLst>
                                    </p:cTn>
                                  </p:par>
                                </p:childTnLst>
                              </p:cTn>
                            </p:par>
                            <p:par>
                              <p:cTn id="12" fill="hold">
                                <p:stCondLst>
                                  <p:cond delay="500"/>
                                </p:stCondLst>
                                <p:childTnLst>
                                  <p:par>
                                    <p:cTn id="13" presetID="32" presetClass="emph" presetSubtype="0" fill="hold" nodeType="after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par>
                              <p:cTn id="19" fill="hold">
                                <p:stCondLst>
                                  <p:cond delay="1500"/>
                                </p:stCondLst>
                                <p:childTnLst>
                                  <p:par>
                                    <p:cTn id="20" presetID="2" presetClass="entr" presetSubtype="4" fill="hold" nodeType="afterEffect" p14:presetBounceEnd="60000">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14:bounceEnd="60000">
                                          <p:cBhvr additive="base">
                                            <p:cTn id="22" dur="10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7" presetClass="entr" presetSubtype="10"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5" name="laser.wav"/>
                                            </p:tgtEl>
                                          </p:cMediaNode>
                                        </p:audio>
                                      </p:subTnLst>
                                    </p:cTn>
                                  </p:par>
                                </p:childTnLst>
                              </p:cTn>
                            </p:par>
                            <p:par>
                              <p:cTn id="12" fill="hold">
                                <p:stCondLst>
                                  <p:cond delay="500"/>
                                </p:stCondLst>
                                <p:childTnLst>
                                  <p:par>
                                    <p:cTn id="13" presetID="32" presetClass="emph" presetSubtype="0" fill="hold" nodeType="after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1000" fill="hold"/>
                                            <p:tgtEl>
                                              <p:spTgt spid="13"/>
                                            </p:tgtEl>
                                            <p:attrNameLst>
                                              <p:attrName>ppt_x</p:attrName>
                                            </p:attrNameLst>
                                          </p:cBhvr>
                                          <p:tavLst>
                                            <p:tav tm="0">
                                              <p:val>
                                                <p:strVal val="#ppt_x"/>
                                              </p:val>
                                            </p:tav>
                                            <p:tav tm="100000">
                                              <p:val>
                                                <p:strVal val="#ppt_x"/>
                                              </p:val>
                                            </p:tav>
                                          </p:tavLst>
                                        </p:anim>
                                        <p:anim calcmode="lin" valueType="num">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54380" y="640715"/>
            <a:ext cx="10515600" cy="1325563"/>
          </a:xfrm>
        </p:spPr>
        <p:txBody>
          <a:bodyPr>
            <a:noAutofit/>
          </a:bodyPr>
          <a:p>
            <a:pPr algn="ctr">
              <a:lnSpc>
                <a:spcPct val="120000"/>
              </a:lnSpc>
            </a:pPr>
            <a:br>
              <a:rPr lang="en-US" altLang="vi-VN">
                <a:latin typeface="Times New Roman" panose="02020603050405020304" pitchFamily="18" charset="0"/>
                <a:cs typeface="Times New Roman" panose="02020603050405020304" pitchFamily="18" charset="0"/>
              </a:rPr>
            </a:br>
            <a:r>
              <a:rPr lang="en-US" altLang="vi-VN">
                <a:latin typeface="Times New Roman" panose="02020603050405020304" pitchFamily="18" charset="0"/>
                <a:cs typeface="Times New Roman" panose="02020603050405020304" pitchFamily="18" charset="0"/>
              </a:rPr>
              <a:t>   </a:t>
            </a:r>
            <a:r>
              <a:rPr lang="en-US" altLang="vi-VN">
                <a:solidFill>
                  <a:schemeClr val="accent1">
                    <a:lumMod val="75000"/>
                  </a:schemeClr>
                </a:solidFill>
                <a:latin typeface="Times New Roman" panose="02020603050405020304" pitchFamily="18" charset="0"/>
                <a:cs typeface="Times New Roman" panose="02020603050405020304" pitchFamily="18" charset="0"/>
              </a:rPr>
              <a:t>    </a:t>
            </a:r>
            <a:br>
              <a:rPr lang="en-US" altLang="vi-VN">
                <a:solidFill>
                  <a:schemeClr val="accent1">
                    <a:lumMod val="75000"/>
                  </a:schemeClr>
                </a:solidFill>
                <a:latin typeface="Times New Roman" panose="02020603050405020304" pitchFamily="18" charset="0"/>
                <a:cs typeface="Times New Roman" panose="02020603050405020304" pitchFamily="18" charset="0"/>
              </a:rPr>
            </a:br>
            <a:br>
              <a:rPr lang="en-US" altLang="vi-VN">
                <a:solidFill>
                  <a:schemeClr val="accent1">
                    <a:lumMod val="75000"/>
                  </a:schemeClr>
                </a:solidFill>
                <a:latin typeface="Times New Roman" panose="02020603050405020304" pitchFamily="18" charset="0"/>
                <a:cs typeface="Times New Roman" panose="02020603050405020304" pitchFamily="18" charset="0"/>
              </a:rPr>
            </a:br>
            <a:br>
              <a:rPr lang="en-US" altLang="vi-VN">
                <a:solidFill>
                  <a:schemeClr val="accent1">
                    <a:lumMod val="75000"/>
                  </a:schemeClr>
                </a:solidFill>
                <a:latin typeface="Times New Roman" panose="02020603050405020304" pitchFamily="18" charset="0"/>
                <a:cs typeface="Times New Roman" panose="02020603050405020304" pitchFamily="18" charset="0"/>
              </a:rPr>
            </a:br>
            <a:r>
              <a:rPr lang="vi-VN" altLang="en-US" b="1">
                <a:latin typeface="HP001 4 hàng" panose="020B0603050302020204" charset="0"/>
                <a:cs typeface="HP001 4 hàng" panose="020B0603050302020204" charset="0"/>
                <a:sym typeface="+mn-ea"/>
              </a:rPr>
              <a:t>T</a:t>
            </a:r>
            <a:r>
              <a:rPr lang="en-US" altLang="vi-VN" b="1">
                <a:latin typeface="HP001 4 hàng" panose="020B0603050302020204" charset="0"/>
                <a:cs typeface="HP001 4 hàng" panose="020B0603050302020204" charset="0"/>
                <a:sym typeface="+mn-ea"/>
              </a:rPr>
              <a:t>hứ Năm ngày 10 tháng 4 năm 2025</a:t>
            </a:r>
            <a:br>
              <a:rPr lang="en-US" altLang="vi-VN">
                <a:solidFill>
                  <a:schemeClr val="accent1">
                    <a:lumMod val="75000"/>
                  </a:schemeClr>
                </a:solidFill>
                <a:latin typeface="Times New Roman" panose="02020603050405020304" pitchFamily="18" charset="0"/>
                <a:cs typeface="Times New Roman" panose="02020603050405020304" pitchFamily="18" charset="0"/>
              </a:rPr>
            </a:br>
            <a:br>
              <a:rPr lang="en-US" altLang="vi-VN">
                <a:solidFill>
                  <a:schemeClr val="accent1">
                    <a:lumMod val="75000"/>
                  </a:schemeClr>
                </a:solidFill>
                <a:latin typeface="Times New Roman" panose="02020603050405020304" pitchFamily="18" charset="0"/>
                <a:cs typeface="Times New Roman" panose="02020603050405020304" pitchFamily="18" charset="0"/>
              </a:rPr>
            </a:br>
            <a:r>
              <a:rPr lang="en-US" altLang="vi-VN" sz="4800" b="1" u="sng">
                <a:solidFill>
                  <a:schemeClr val="accent1">
                    <a:lumMod val="75000"/>
                  </a:schemeClr>
                </a:solidFill>
                <a:latin typeface="Times New Roman" panose="02020603050405020304" pitchFamily="18" charset="0"/>
                <a:cs typeface="Times New Roman" panose="02020603050405020304" pitchFamily="18" charset="0"/>
              </a:rPr>
              <a:t>Tự nhiên và Xã hội: </a:t>
            </a:r>
            <a:br>
              <a:rPr lang="en-US" altLang="vi-VN" sz="4800">
                <a:solidFill>
                  <a:schemeClr val="accent1">
                    <a:lumMod val="75000"/>
                  </a:schemeClr>
                </a:solidFill>
                <a:latin typeface="Times New Roman" panose="02020603050405020304" pitchFamily="18" charset="0"/>
                <a:cs typeface="Times New Roman" panose="02020603050405020304" pitchFamily="18" charset="0"/>
              </a:rPr>
            </a:br>
            <a:r>
              <a:rPr lang="en-US" altLang="vi-VN" sz="4800">
                <a:solidFill>
                  <a:schemeClr val="accent1">
                    <a:lumMod val="75000"/>
                  </a:schemeClr>
                </a:solidFill>
                <a:latin typeface="Times New Roman" panose="02020603050405020304" pitchFamily="18" charset="0"/>
                <a:cs typeface="Times New Roman" panose="02020603050405020304" pitchFamily="18" charset="0"/>
              </a:rPr>
              <a:t> </a:t>
            </a:r>
            <a:r>
              <a:rPr lang="en-US" altLang="vi-VN" sz="4800" b="1">
                <a:solidFill>
                  <a:schemeClr val="accent1">
                    <a:lumMod val="75000"/>
                  </a:schemeClr>
                </a:solidFill>
                <a:latin typeface="Times New Roman" panose="02020603050405020304" pitchFamily="18" charset="0"/>
                <a:cs typeface="Times New Roman" panose="02020603050405020304" pitchFamily="18" charset="0"/>
              </a:rPr>
              <a:t>Bài 26:</a:t>
            </a:r>
            <a:r>
              <a:rPr lang="en-US" altLang="vi-VN" sz="4800">
                <a:solidFill>
                  <a:schemeClr val="accent1">
                    <a:lumMod val="75000"/>
                  </a:schemeClr>
                </a:solidFill>
                <a:latin typeface="Times New Roman" panose="02020603050405020304" pitchFamily="18" charset="0"/>
                <a:cs typeface="Times New Roman" panose="02020603050405020304" pitchFamily="18" charset="0"/>
              </a:rPr>
              <a:t> </a:t>
            </a:r>
            <a:r>
              <a:rPr lang="en-US" altLang="vi-VN" sz="4800" b="1">
                <a:solidFill>
                  <a:schemeClr val="accent1">
                    <a:lumMod val="75000"/>
                  </a:schemeClr>
                </a:solidFill>
                <a:latin typeface="Times New Roman" panose="02020603050405020304" pitchFamily="18" charset="0"/>
                <a:cs typeface="Times New Roman" panose="02020603050405020304" pitchFamily="18" charset="0"/>
              </a:rPr>
              <a:t>Bốn phương trong không gian</a:t>
            </a:r>
            <a:endParaRPr lang="en-US" altLang="vi-VN" sz="4800" b="1" kern="0" noProof="0" dirty="0">
              <a:ln w="28575">
                <a:solidFill>
                  <a:srgbClr val="002060"/>
                </a:solidFill>
                <a:prstDash val="solid"/>
              </a:ln>
              <a:solidFill>
                <a:schemeClr val="accent1">
                  <a:lumMod val="75000"/>
                </a:schemeClr>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sym typeface="+mn-ea"/>
            </a:endParaRPr>
          </a:p>
        </p:txBody>
      </p:sp>
      <p:sp>
        <p:nvSpPr>
          <p:cNvPr id="41" name="Freeform 122"/>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Content Placeholder 16"/>
          <p:cNvSpPr>
            <a:spLocks noGrp="1"/>
          </p:cNvSpPr>
          <p:nvPr>
            <p:ph sz="half" idx="2"/>
          </p:nvPr>
        </p:nvSpPr>
        <p:spPr/>
        <p:txBody>
          <a:bodyPr/>
          <a:p>
            <a:endParaRPr lang="en-US"/>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p:nvPr/>
        </p:nvSpPr>
        <p:spPr bwMode="auto">
          <a:xfrm>
            <a:off x="5200650" y="495255"/>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p:nvPr/>
        </p:nvSpPr>
        <p:spPr bwMode="auto">
          <a:xfrm>
            <a:off x="8495983" y="112962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42" name="Picture 41"/>
          <p:cNvPicPr>
            <a:picLocks noChangeAspect="1"/>
          </p:cNvPicPr>
          <p:nvPr/>
        </p:nvPicPr>
        <p:blipFill>
          <a:blip r:embed="rId1"/>
          <a:stretch>
            <a:fillRect/>
          </a:stretch>
        </p:blipFill>
        <p:spPr>
          <a:xfrm rot="2728551">
            <a:off x="10000328" y="306055"/>
            <a:ext cx="2393720" cy="2393720"/>
          </a:xfrm>
          <a:prstGeom prst="rect">
            <a:avLst/>
          </a:prstGeom>
        </p:spPr>
      </p:pic>
      <p:pic>
        <p:nvPicPr>
          <p:cNvPr id="94" name="Picture 93"/>
          <p:cNvPicPr>
            <a:picLocks noChangeAspect="1"/>
          </p:cNvPicPr>
          <p:nvPr/>
        </p:nvPicPr>
        <p:blipFill>
          <a:blip r:embed="rId1"/>
          <a:stretch>
            <a:fillRect/>
          </a:stretch>
        </p:blipFill>
        <p:spPr>
          <a:xfrm rot="18655893">
            <a:off x="174075" y="-57714"/>
            <a:ext cx="2393720" cy="2393720"/>
          </a:xfrm>
          <a:prstGeom prst="rect">
            <a:avLst/>
          </a:prstGeom>
        </p:spPr>
      </p:pic>
      <p:pic>
        <p:nvPicPr>
          <p:cNvPr id="14" name="Picture 13"/>
          <p:cNvPicPr>
            <a:picLocks noChangeAspect="1"/>
          </p:cNvPicPr>
          <p:nvPr/>
        </p:nvPicPr>
        <p:blipFill>
          <a:blip r:embed="rId1"/>
          <a:stretch>
            <a:fillRect/>
          </a:stretch>
        </p:blipFill>
        <p:spPr>
          <a:xfrm rot="18655893">
            <a:off x="428075" y="309951"/>
            <a:ext cx="2393720" cy="2393720"/>
          </a:xfrm>
          <a:prstGeom prst="rect">
            <a:avLst/>
          </a:prstGeom>
        </p:spPr>
      </p:pic>
      <p:pic>
        <p:nvPicPr>
          <p:cNvPr id="15" name="Picture 14"/>
          <p:cNvPicPr>
            <a:picLocks noChangeAspect="1"/>
          </p:cNvPicPr>
          <p:nvPr/>
        </p:nvPicPr>
        <p:blipFill>
          <a:blip r:embed="rId1"/>
          <a:stretch>
            <a:fillRect/>
          </a:stretch>
        </p:blipFill>
        <p:spPr>
          <a:xfrm rot="2728551">
            <a:off x="9193530" y="426720"/>
            <a:ext cx="2978150" cy="2978150"/>
          </a:xfrm>
          <a:prstGeom prst="rect">
            <a:avLst/>
          </a:prstGeom>
        </p:spPr>
      </p:pic>
      <p:sp>
        <p:nvSpPr>
          <p:cNvPr id="5" name="Freeform 61"/>
          <p:cNvSpPr/>
          <p:nvPr/>
        </p:nvSpPr>
        <p:spPr bwMode="auto">
          <a:xfrm>
            <a:off x="2032318" y="640670"/>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57"/>
          <p:cNvSpPr/>
          <p:nvPr/>
        </p:nvSpPr>
        <p:spPr bwMode="auto">
          <a:xfrm>
            <a:off x="1326515" y="74481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p:cNvPicPr>
            <a:picLocks noChangeAspect="1"/>
          </p:cNvPicPr>
          <p:nvPr/>
        </p:nvPicPr>
        <p:blipFill>
          <a:blip r:embed="rId2"/>
          <a:stretch>
            <a:fillRect/>
          </a:stretch>
        </p:blipFill>
        <p:spPr>
          <a:xfrm rot="20820000" flipH="1">
            <a:off x="-81280" y="4483735"/>
            <a:ext cx="2139950" cy="2344420"/>
          </a:xfrm>
          <a:prstGeom prst="rect">
            <a:avLst/>
          </a:prstGeom>
        </p:spPr>
      </p:pic>
      <p:pic>
        <p:nvPicPr>
          <p:cNvPr id="16" name="Content Placeholder 15"/>
          <p:cNvPicPr>
            <a:picLocks noChangeAspect="1"/>
          </p:cNvPicPr>
          <p:nvPr>
            <p:ph sz="half" idx="1"/>
          </p:nvPr>
        </p:nvPicPr>
        <p:blipFill>
          <a:blip r:embed="rId2"/>
          <a:stretch>
            <a:fillRect/>
          </a:stretch>
        </p:blipFill>
        <p:spPr>
          <a:xfrm rot="1140000">
            <a:off x="10432415" y="4643120"/>
            <a:ext cx="1988820" cy="20256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1000"/>
                                        <p:tgtEl>
                                          <p:spTgt spid="78"/>
                                        </p:tgtEl>
                                      </p:cBhvr>
                                    </p:animEffect>
                                    <p:anim calcmode="lin" valueType="num">
                                      <p:cBhvr>
                                        <p:cTn id="13" dur="1000" fill="hold"/>
                                        <p:tgtEl>
                                          <p:spTgt spid="78"/>
                                        </p:tgtEl>
                                        <p:attrNameLst>
                                          <p:attrName>ppt_x</p:attrName>
                                        </p:attrNameLst>
                                      </p:cBhvr>
                                      <p:tavLst>
                                        <p:tav tm="0">
                                          <p:val>
                                            <p:strVal val="#ppt_x"/>
                                          </p:val>
                                        </p:tav>
                                        <p:tav tm="100000">
                                          <p:val>
                                            <p:strVal val="#ppt_x"/>
                                          </p:val>
                                        </p:tav>
                                      </p:tavLst>
                                    </p:anim>
                                    <p:anim calcmode="lin" valueType="num">
                                      <p:cBhvr>
                                        <p:cTn id="14" dur="1000" fill="hold"/>
                                        <p:tgtEl>
                                          <p:spTgt spid="7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1000"/>
                                        <p:tgtEl>
                                          <p:spTgt spid="82"/>
                                        </p:tgtEl>
                                      </p:cBhvr>
                                    </p:animEffect>
                                    <p:anim calcmode="lin" valueType="num">
                                      <p:cBhvr>
                                        <p:cTn id="18" dur="1000" fill="hold"/>
                                        <p:tgtEl>
                                          <p:spTgt spid="82"/>
                                        </p:tgtEl>
                                        <p:attrNameLst>
                                          <p:attrName>ppt_x</p:attrName>
                                        </p:attrNameLst>
                                      </p:cBhvr>
                                      <p:tavLst>
                                        <p:tav tm="0">
                                          <p:val>
                                            <p:strVal val="#ppt_x"/>
                                          </p:val>
                                        </p:tav>
                                        <p:tav tm="100000">
                                          <p:val>
                                            <p:strVal val="#ppt_x"/>
                                          </p:val>
                                        </p:tav>
                                      </p:tavLst>
                                    </p:anim>
                                    <p:anim calcmode="lin" valueType="num">
                                      <p:cBhvr>
                                        <p:cTn id="19" dur="1000" fill="hold"/>
                                        <p:tgtEl>
                                          <p:spTgt spid="8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1000"/>
                                        <p:tgtEl>
                                          <p:spTgt spid="79"/>
                                        </p:tgtEl>
                                      </p:cBhvr>
                                    </p:animEffect>
                                    <p:anim calcmode="lin" valueType="num">
                                      <p:cBhvr>
                                        <p:cTn id="23" dur="1000" fill="hold"/>
                                        <p:tgtEl>
                                          <p:spTgt spid="79"/>
                                        </p:tgtEl>
                                        <p:attrNameLst>
                                          <p:attrName>ppt_x</p:attrName>
                                        </p:attrNameLst>
                                      </p:cBhvr>
                                      <p:tavLst>
                                        <p:tav tm="0">
                                          <p:val>
                                            <p:strVal val="#ppt_x"/>
                                          </p:val>
                                        </p:tav>
                                        <p:tav tm="100000">
                                          <p:val>
                                            <p:strVal val="#ppt_x"/>
                                          </p:val>
                                        </p:tav>
                                      </p:tavLst>
                                    </p:anim>
                                    <p:anim calcmode="lin" valueType="num">
                                      <p:cBhvr>
                                        <p:cTn id="24" dur="1000" fill="hold"/>
                                        <p:tgtEl>
                                          <p:spTgt spid="7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anim calcmode="lin" valueType="num">
                                      <p:cBhvr>
                                        <p:cTn id="28" dur="1000" fill="hold"/>
                                        <p:tgtEl>
                                          <p:spTgt spid="81"/>
                                        </p:tgtEl>
                                        <p:attrNameLst>
                                          <p:attrName>ppt_x</p:attrName>
                                        </p:attrNameLst>
                                      </p:cBhvr>
                                      <p:tavLst>
                                        <p:tav tm="0">
                                          <p:val>
                                            <p:strVal val="#ppt_x"/>
                                          </p:val>
                                        </p:tav>
                                        <p:tav tm="100000">
                                          <p:val>
                                            <p:strVal val="#ppt_x"/>
                                          </p:val>
                                        </p:tav>
                                      </p:tavLst>
                                    </p:anim>
                                    <p:anim calcmode="lin" valueType="num">
                                      <p:cBhvr>
                                        <p:cTn id="29" dur="1000" fill="hold"/>
                                        <p:tgtEl>
                                          <p:spTgt spid="8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1000"/>
                                        <p:tgtEl>
                                          <p:spTgt spid="76"/>
                                        </p:tgtEl>
                                      </p:cBhvr>
                                    </p:animEffect>
                                    <p:anim calcmode="lin" valueType="num">
                                      <p:cBhvr>
                                        <p:cTn id="33" dur="1000" fill="hold"/>
                                        <p:tgtEl>
                                          <p:spTgt spid="76"/>
                                        </p:tgtEl>
                                        <p:attrNameLst>
                                          <p:attrName>ppt_x</p:attrName>
                                        </p:attrNameLst>
                                      </p:cBhvr>
                                      <p:tavLst>
                                        <p:tav tm="0">
                                          <p:val>
                                            <p:strVal val="#ppt_x"/>
                                          </p:val>
                                        </p:tav>
                                        <p:tav tm="100000">
                                          <p:val>
                                            <p:strVal val="#ppt_x"/>
                                          </p:val>
                                        </p:tav>
                                      </p:tavLst>
                                    </p:anim>
                                    <p:anim calcmode="lin" valueType="num">
                                      <p:cBhvr>
                                        <p:cTn id="34" dur="1000" fill="hold"/>
                                        <p:tgtEl>
                                          <p:spTgt spid="7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1000"/>
                                        <p:tgtEl>
                                          <p:spTgt spid="80"/>
                                        </p:tgtEl>
                                      </p:cBhvr>
                                    </p:animEffect>
                                    <p:anim calcmode="lin" valueType="num">
                                      <p:cBhvr>
                                        <p:cTn id="38" dur="1000" fill="hold"/>
                                        <p:tgtEl>
                                          <p:spTgt spid="80"/>
                                        </p:tgtEl>
                                        <p:attrNameLst>
                                          <p:attrName>ppt_x</p:attrName>
                                        </p:attrNameLst>
                                      </p:cBhvr>
                                      <p:tavLst>
                                        <p:tav tm="0">
                                          <p:val>
                                            <p:strVal val="#ppt_x"/>
                                          </p:val>
                                        </p:tav>
                                        <p:tav tm="100000">
                                          <p:val>
                                            <p:strVal val="#ppt_x"/>
                                          </p:val>
                                        </p:tav>
                                      </p:tavLst>
                                    </p:anim>
                                    <p:anim calcmode="lin" valueType="num">
                                      <p:cBhvr>
                                        <p:cTn id="39" dur="1000" fill="hold"/>
                                        <p:tgtEl>
                                          <p:spTgt spid="8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randombar(horizontal)">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ldLvl="0" animBg="1"/>
      <p:bldP spid="77" grpId="0" bldLvl="0" animBg="1"/>
      <p:bldP spid="78" grpId="0" bldLvl="0" animBg="1"/>
      <p:bldP spid="79" grpId="0" bldLvl="0" animBg="1"/>
      <p:bldP spid="80" grpId="0" bldLvl="0" animBg="1"/>
      <p:bldP spid="81" grpId="0" bldLvl="0" animBg="1"/>
      <p:bldP spid="82" grpId="0" bldLvl="0" animBg="1"/>
      <p:bldP spid="5" grpId="0" bldLvl="0" animBg="1"/>
      <p:bldP spid="8" grpId="0" bldLvl="0" animBg="1"/>
      <p:bldP spid="7" grpId="0"/>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Icon&#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1004" t="24977" r="10831" b="21362"/>
          <a:stretch>
            <a:fillRect/>
          </a:stretch>
        </p:blipFill>
        <p:spPr>
          <a:xfrm>
            <a:off x="2836874" y="1002237"/>
            <a:ext cx="9207771" cy="5564725"/>
          </a:xfrm>
          <a:prstGeom prst="rect">
            <a:avLst/>
          </a:prstGeom>
          <a:effectLst>
            <a:innerShdw blurRad="63500">
              <a:schemeClr val="bg1">
                <a:lumMod val="65000"/>
                <a:alpha val="30000"/>
              </a:schemeClr>
            </a:innerShdw>
          </a:effectLst>
        </p:spPr>
      </p:pic>
      <p:grpSp>
        <p:nvGrpSpPr>
          <p:cNvPr id="13" name="Group 12"/>
          <p:cNvGrpSpPr/>
          <p:nvPr/>
        </p:nvGrpSpPr>
        <p:grpSpPr>
          <a:xfrm>
            <a:off x="5140325" y="2080260"/>
            <a:ext cx="7146925" cy="2122805"/>
            <a:chOff x="4257039" y="3054846"/>
            <a:chExt cx="2519681" cy="2122654"/>
          </a:xfrm>
        </p:grpSpPr>
        <p:sp>
          <p:nvSpPr>
            <p:cNvPr id="14" name="TextBox 13"/>
            <p:cNvSpPr txBox="1"/>
            <p:nvPr/>
          </p:nvSpPr>
          <p:spPr>
            <a:xfrm>
              <a:off x="4257040" y="3054846"/>
              <a:ext cx="2519680" cy="2122654"/>
            </a:xfrm>
            <a:prstGeom prst="rect">
              <a:avLst/>
            </a:prstGeom>
            <a:noFill/>
          </p:spPr>
          <p:txBody>
            <a:bodyPr wrap="square" rtlCol="0">
              <a:spAutoFit/>
            </a:bodyPr>
            <a:lstStyle/>
            <a:p>
              <a:r>
                <a:rPr lang="en-US" sz="6600">
                  <a:ln w="133350">
                    <a:solidFill>
                      <a:schemeClr val="bg1"/>
                    </a:solidFill>
                  </a:ln>
                  <a:solidFill>
                    <a:schemeClr val="bg1"/>
                  </a:solidFill>
                  <a:effectLst>
                    <a:outerShdw blurRad="50800" dist="50800" dir="5400000" algn="ctr" rotWithShape="0">
                      <a:schemeClr val="tx2">
                        <a:lumMod val="60000"/>
                        <a:lumOff val="40000"/>
                      </a:schemeClr>
                    </a:outerShdw>
                  </a:effectLst>
                  <a:latin typeface="UTM Flamenco" panose="02040603050506020204" pitchFamily="18" charset="0"/>
                </a:rPr>
                <a:t>CHUẨN  BỊ</a:t>
              </a:r>
              <a:endParaRPr lang="vi-VN" sz="6600">
                <a:ln w="133350">
                  <a:solidFill>
                    <a:schemeClr val="bg1"/>
                  </a:solidFill>
                </a:ln>
                <a:solidFill>
                  <a:schemeClr val="bg1"/>
                </a:solidFill>
                <a:effectLst>
                  <a:outerShdw blurRad="50800" dist="50800" dir="5400000" algn="ctr" rotWithShape="0">
                    <a:schemeClr val="tx2">
                      <a:lumMod val="60000"/>
                      <a:lumOff val="40000"/>
                    </a:schemeClr>
                  </a:outerShdw>
                </a:effectLst>
              </a:endParaRPr>
            </a:p>
          </p:txBody>
        </p:sp>
        <p:sp>
          <p:nvSpPr>
            <p:cNvPr id="15" name="TextBox 14"/>
            <p:cNvSpPr txBox="1"/>
            <p:nvPr/>
          </p:nvSpPr>
          <p:spPr>
            <a:xfrm>
              <a:off x="4257039" y="3054846"/>
              <a:ext cx="2519680" cy="2122654"/>
            </a:xfrm>
            <a:prstGeom prst="rect">
              <a:avLst/>
            </a:prstGeom>
            <a:noFill/>
          </p:spPr>
          <p:txBody>
            <a:bodyPr wrap="square" rtlCol="0">
              <a:spAutoFit/>
            </a:bodyPr>
            <a:lstStyle/>
            <a:p>
              <a:r>
                <a:rPr lang="en-US" sz="6600">
                  <a:ln>
                    <a:solidFill>
                      <a:sysClr val="windowText" lastClr="000000"/>
                    </a:solidFill>
                  </a:ln>
                  <a:solidFill>
                    <a:srgbClr val="99FF33"/>
                  </a:solidFill>
                  <a:latin typeface="UTM Flamenco" panose="02040603050506020204" pitchFamily="18" charset="0"/>
                </a:rPr>
                <a:t>C</a:t>
              </a:r>
              <a:r>
                <a:rPr lang="en-US" sz="6600">
                  <a:ln>
                    <a:solidFill>
                      <a:sysClr val="windowText" lastClr="000000"/>
                    </a:solidFill>
                  </a:ln>
                  <a:solidFill>
                    <a:srgbClr val="F56B05"/>
                  </a:solidFill>
                  <a:latin typeface="UTM Flamenco" panose="02040603050506020204" pitchFamily="18" charset="0"/>
                </a:rPr>
                <a:t>H</a:t>
              </a:r>
              <a:r>
                <a:rPr lang="en-US" sz="6600">
                  <a:ln>
                    <a:solidFill>
                      <a:sysClr val="windowText" lastClr="000000"/>
                    </a:solidFill>
                  </a:ln>
                  <a:solidFill>
                    <a:srgbClr val="D46FEA"/>
                  </a:solidFill>
                  <a:latin typeface="UTM Flamenco" panose="02040603050506020204" pitchFamily="18" charset="0"/>
                </a:rPr>
                <a:t>U</a:t>
              </a:r>
              <a:r>
                <a:rPr lang="en-US" sz="6600">
                  <a:ln>
                    <a:solidFill>
                      <a:sysClr val="windowText" lastClr="000000"/>
                    </a:solidFill>
                  </a:ln>
                  <a:solidFill>
                    <a:srgbClr val="FF7793"/>
                  </a:solidFill>
                  <a:latin typeface="UTM Flamenco" panose="02040603050506020204" pitchFamily="18" charset="0"/>
                </a:rPr>
                <a:t>Ẩ</a:t>
              </a:r>
              <a:r>
                <a:rPr lang="en-US" sz="6600">
                  <a:ln>
                    <a:solidFill>
                      <a:sysClr val="windowText" lastClr="000000"/>
                    </a:solidFill>
                  </a:ln>
                  <a:solidFill>
                    <a:srgbClr val="5DECFF"/>
                  </a:solidFill>
                  <a:latin typeface="UTM Flamenco" panose="02040603050506020204" pitchFamily="18" charset="0"/>
                </a:rPr>
                <a:t>N </a:t>
              </a:r>
              <a:r>
                <a:rPr lang="en-US" sz="6600">
                  <a:ln>
                    <a:solidFill>
                      <a:sysClr val="windowText" lastClr="000000"/>
                    </a:solidFill>
                  </a:ln>
                  <a:latin typeface="UTM Flamenco" panose="02040603050506020204" pitchFamily="18" charset="0"/>
                </a:rPr>
                <a:t> </a:t>
              </a:r>
              <a:r>
                <a:rPr lang="en-US" sz="6600">
                  <a:ln>
                    <a:solidFill>
                      <a:sysClr val="windowText" lastClr="000000"/>
                    </a:solidFill>
                  </a:ln>
                  <a:solidFill>
                    <a:srgbClr val="99FF33"/>
                  </a:solidFill>
                  <a:latin typeface="UTM Flamenco" panose="02040603050506020204" pitchFamily="18" charset="0"/>
                </a:rPr>
                <a:t>B</a:t>
              </a:r>
              <a:r>
                <a:rPr lang="en-US" sz="6600">
                  <a:ln>
                    <a:solidFill>
                      <a:sysClr val="windowText" lastClr="000000"/>
                    </a:solidFill>
                  </a:ln>
                  <a:solidFill>
                    <a:srgbClr val="D46FEA"/>
                  </a:solidFill>
                  <a:latin typeface="UTM Flamenco" panose="02040603050506020204" pitchFamily="18" charset="0"/>
                </a:rPr>
                <a:t>Ị</a:t>
              </a:r>
              <a:endParaRPr lang="vi-VN" sz="6600">
                <a:ln>
                  <a:solidFill>
                    <a:sysClr val="windowText" lastClr="000000"/>
                  </a:solidFill>
                </a:ln>
                <a:solidFill>
                  <a:srgbClr val="D46FEA"/>
                </a:solidFill>
              </a:endParaRPr>
            </a:p>
          </p:txBody>
        </p:sp>
      </p:grpSp>
      <p:sp>
        <p:nvSpPr>
          <p:cNvPr id="18" name="Rectangle: Rounded Corners 17"/>
          <p:cNvSpPr/>
          <p:nvPr/>
        </p:nvSpPr>
        <p:spPr>
          <a:xfrm>
            <a:off x="3112599" y="3305364"/>
            <a:ext cx="8656320" cy="1928279"/>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rPr>
              <a:t>Một bảng vẽ hình Mặt Trời, bốn bảng có viết sẵn các phương: phương đông, phương tây, phương nam, phương bắc.</a:t>
            </a:r>
            <a:endParaRPr lang="vi-VN" sz="4000">
              <a:solidFill>
                <a:schemeClr val="tx1"/>
              </a:solidFill>
            </a:endParaRPr>
          </a:p>
        </p:txBody>
      </p:sp>
      <p:pic>
        <p:nvPicPr>
          <p:cNvPr id="19" name="Picture 18"/>
          <p:cNvPicPr>
            <a:picLocks noChangeAspect="1"/>
          </p:cNvPicPr>
          <p:nvPr/>
        </p:nvPicPr>
        <p:blipFill>
          <a:blip r:embed="rId3"/>
          <a:stretch>
            <a:fillRect/>
          </a:stretch>
        </p:blipFill>
        <p:spPr>
          <a:xfrm>
            <a:off x="150906" y="2482108"/>
            <a:ext cx="2916133" cy="3661439"/>
          </a:xfrm>
          <a:prstGeom prst="rect">
            <a:avLst/>
          </a:prstGeom>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462" y="87278"/>
            <a:ext cx="1993137" cy="1993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0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par>
                              <p:cTn id="9" fill="hold">
                                <p:stCondLst>
                                  <p:cond delay="1000"/>
                                </p:stCondLst>
                                <p:childTnLst>
                                  <p:par>
                                    <p:cTn id="10" presetID="55"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par>
                              <p:cTn id="9" fill="hold">
                                <p:stCondLst>
                                  <p:cond delay="1000"/>
                                </p:stCondLst>
                                <p:childTnLst>
                                  <p:par>
                                    <p:cTn id="10" presetID="55"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77847" y="-155404"/>
            <a:ext cx="9562839" cy="1608640"/>
            <a:chOff x="5389311" y="8659187"/>
            <a:chExt cx="13208089" cy="2323111"/>
          </a:xfrm>
        </p:grpSpPr>
        <p:sp>
          <p:nvSpPr>
            <p:cNvPr id="7" name="TextBox 6"/>
            <p:cNvSpPr txBox="1"/>
            <p:nvPr/>
          </p:nvSpPr>
          <p:spPr>
            <a:xfrm>
              <a:off x="5389311" y="8674827"/>
              <a:ext cx="13208089" cy="2307471"/>
            </a:xfrm>
            <a:prstGeom prst="rect">
              <a:avLst/>
            </a:prstGeom>
            <a:noFill/>
          </p:spPr>
          <p:txBody>
            <a:bodyPr wrap="square" rtlCol="0">
              <a:spAutoFit/>
            </a:bodyPr>
            <a:lstStyle/>
            <a:p>
              <a:pPr algn="ctr">
                <a:lnSpc>
                  <a:spcPct val="150000"/>
                </a:lnSpc>
              </a:pPr>
              <a:r>
                <a:rPr lang="en-US" sz="7200" b="1">
                  <a:ln w="27622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HOẠT ĐỘNG NHÓM 5</a:t>
              </a:r>
              <a:endParaRPr lang="en-US" sz="7200" b="1" dirty="0">
                <a:ln w="27622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8" name="TextBox 7"/>
            <p:cNvSpPr txBox="1"/>
            <p:nvPr/>
          </p:nvSpPr>
          <p:spPr>
            <a:xfrm>
              <a:off x="6022240" y="8659187"/>
              <a:ext cx="11826969" cy="2285432"/>
            </a:xfrm>
            <a:prstGeom prst="rect">
              <a:avLst/>
            </a:prstGeom>
            <a:noFill/>
          </p:spPr>
          <p:txBody>
            <a:bodyPr wrap="square" rtlCol="0" anchor="ctr">
              <a:spAutoFit/>
            </a:bodyPr>
            <a:lstStyle/>
            <a:p>
              <a:pPr algn="ctr">
                <a:lnSpc>
                  <a:spcPct val="150000"/>
                </a:lnSpc>
              </a:pP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H</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O</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Ạ</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T 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Ộ</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N</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G </a:t>
              </a:r>
              <a:r>
                <a:rPr lang="en-US" sz="72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N</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H</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Ó</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M </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5</a:t>
              </a:r>
              <a:endPar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9Slide05 SVNClementine" panose="020F0502020204030203" pitchFamily="34" charset="0"/>
              </a:endParaRPr>
            </a:p>
          </p:txBody>
        </p:sp>
      </p:grpSp>
      <p:sp>
        <p:nvSpPr>
          <p:cNvPr id="9" name="Rectangle: Rounded Corners 8"/>
          <p:cNvSpPr/>
          <p:nvPr/>
        </p:nvSpPr>
        <p:spPr>
          <a:xfrm>
            <a:off x="7700147" y="1704483"/>
            <a:ext cx="4065924" cy="4353561"/>
          </a:xfrm>
          <a:prstGeom prst="roundRect">
            <a:avLst/>
          </a:prstGeom>
          <a:solidFill>
            <a:srgbClr val="FEEEEC"/>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chemeClr val="tx1"/>
                </a:solidFill>
              </a:rPr>
              <a:t>Một bạn cầm bảng vẽ hình Mặt Trời, bốn bạn còn lại cầm bảng viết các phương.</a:t>
            </a:r>
            <a:endParaRPr lang="vi-VN" sz="4400">
              <a:solidFill>
                <a:schemeClr val="tx1"/>
              </a:solidFill>
            </a:endParaRPr>
          </a:p>
        </p:txBody>
      </p:sp>
      <p:pic>
        <p:nvPicPr>
          <p:cNvPr id="10" name="Picture 9"/>
          <p:cNvPicPr>
            <a:picLocks noChangeAspect="1"/>
          </p:cNvPicPr>
          <p:nvPr/>
        </p:nvPicPr>
        <p:blipFill>
          <a:blip r:embed="rId2"/>
          <a:stretch>
            <a:fillRect/>
          </a:stretch>
        </p:blipFill>
        <p:spPr>
          <a:xfrm>
            <a:off x="452657" y="1994036"/>
            <a:ext cx="7053683" cy="435292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2"/>
          <a:stretch>
            <a:fillRect/>
          </a:stretch>
        </p:blipFill>
        <p:spPr>
          <a:xfrm>
            <a:off x="738882" y="2225088"/>
            <a:ext cx="4182218" cy="4224894"/>
          </a:xfrm>
          <a:prstGeom prst="rect">
            <a:avLst/>
          </a:prstGeom>
        </p:spPr>
      </p:pic>
      <p:sp>
        <p:nvSpPr>
          <p:cNvPr id="5" name="Speech Bubble: Rectangle with Corners Rounded 4"/>
          <p:cNvSpPr/>
          <p:nvPr/>
        </p:nvSpPr>
        <p:spPr>
          <a:xfrm>
            <a:off x="505093" y="328996"/>
            <a:ext cx="5316587" cy="1463750"/>
          </a:xfrm>
          <a:prstGeom prst="wedgeRoundRectCallout">
            <a:avLst>
              <a:gd name="adj1" fmla="val -27539"/>
              <a:gd name="adj2" fmla="val 65637"/>
              <a:gd name="adj3" fmla="val 16667"/>
            </a:avLst>
          </a:prstGeom>
          <a:solidFill>
            <a:srgbClr val="FEEEEC"/>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Bạn cầm bảng Mặt Trời chọn một vị trí đứng.</a:t>
            </a:r>
            <a:endParaRPr lang="vi-VN" sz="3200">
              <a:solidFill>
                <a:schemeClr val="tx1"/>
              </a:solidFill>
            </a:endParaRPr>
          </a:p>
        </p:txBody>
      </p:sp>
      <p:sp>
        <p:nvSpPr>
          <p:cNvPr id="11" name="Speech Bubble: Rectangle with Corners Rounded 10"/>
          <p:cNvSpPr/>
          <p:nvPr/>
        </p:nvSpPr>
        <p:spPr>
          <a:xfrm>
            <a:off x="505093" y="320985"/>
            <a:ext cx="5590907" cy="1463750"/>
          </a:xfrm>
          <a:prstGeom prst="wedgeRoundRectCallout">
            <a:avLst>
              <a:gd name="adj1" fmla="val -27539"/>
              <a:gd name="adj2" fmla="val 65637"/>
              <a:gd name="adj3" fmla="val 16667"/>
            </a:avLst>
          </a:prstGeom>
          <a:solidFill>
            <a:srgbClr val="FEEEEC"/>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Bạn cầm bảng “phương đông” đứng bên cạnh Mặt Trời.</a:t>
            </a:r>
            <a:endParaRPr lang="vi-VN" sz="3200">
              <a:solidFill>
                <a:schemeClr val="tx1"/>
              </a:solidFill>
            </a:endParaRPr>
          </a:p>
        </p:txBody>
      </p:sp>
      <p:sp>
        <p:nvSpPr>
          <p:cNvPr id="12" name="Speech Bubble: Rectangle with Corners Rounded 11"/>
          <p:cNvSpPr/>
          <p:nvPr/>
        </p:nvSpPr>
        <p:spPr>
          <a:xfrm>
            <a:off x="523234" y="293364"/>
            <a:ext cx="5338361" cy="1518992"/>
          </a:xfrm>
          <a:prstGeom prst="wedgeRoundRectCallout">
            <a:avLst>
              <a:gd name="adj1" fmla="val -27539"/>
              <a:gd name="adj2" fmla="val 65637"/>
              <a:gd name="adj3" fmla="val 16667"/>
            </a:avLst>
          </a:prstGeom>
          <a:solidFill>
            <a:srgbClr val="FEEEEC"/>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Ba bạn còn lại chọn vị trí đứng phù hợp với phương bắc, phương tây, phương nam. </a:t>
            </a:r>
            <a:endParaRPr lang="vi-VN" sz="3200">
              <a:solidFill>
                <a:schemeClr val="tx1"/>
              </a:solidFill>
            </a:endParaRP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0778441" y="2693678"/>
            <a:ext cx="934076" cy="2562037"/>
          </a:xfrm>
          <a:prstGeom prst="rect">
            <a:avLst/>
          </a:prstGeom>
        </p:spPr>
      </p:pic>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6504273" y="3140565"/>
            <a:ext cx="1174267" cy="2135030"/>
          </a:xfrm>
          <a:prstGeom prst="rect">
            <a:avLst/>
          </a:prstGeom>
        </p:spPr>
      </p:pic>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9297357" y="3033814"/>
            <a:ext cx="1236539" cy="2241781"/>
          </a:xfrm>
          <a:prstGeom prst="rect">
            <a:avLst/>
          </a:prstGeom>
        </p:spPr>
      </p:pic>
      <p:grpSp>
        <p:nvGrpSpPr>
          <p:cNvPr id="32" name="Group 31"/>
          <p:cNvGrpSpPr/>
          <p:nvPr/>
        </p:nvGrpSpPr>
        <p:grpSpPr>
          <a:xfrm>
            <a:off x="6651858" y="5612015"/>
            <a:ext cx="2804831" cy="311402"/>
            <a:chOff x="6919649" y="5374677"/>
            <a:chExt cx="2804831" cy="311402"/>
          </a:xfrm>
        </p:grpSpPr>
        <p:sp>
          <p:nvSpPr>
            <p:cNvPr id="30" name="Arrow: Up-Down 29"/>
            <p:cNvSpPr/>
            <p:nvPr/>
          </p:nvSpPr>
          <p:spPr>
            <a:xfrm rot="17850291">
              <a:off x="8238430" y="4200029"/>
              <a:ext cx="281419" cy="2690681"/>
            </a:xfrm>
            <a:prstGeom prst="upDownArrow">
              <a:avLst/>
            </a:prstGeom>
            <a:solidFill>
              <a:srgbClr val="9C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Arrow: Up-Down 30"/>
            <p:cNvSpPr/>
            <p:nvPr/>
          </p:nvSpPr>
          <p:spPr>
            <a:xfrm rot="14493600">
              <a:off x="8124280" y="4170046"/>
              <a:ext cx="281419" cy="2690681"/>
            </a:xfrm>
            <a:prstGeom prst="upDownArrow">
              <a:avLst/>
            </a:prstGeom>
            <a:solidFill>
              <a:srgbClr val="9C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3" name="Picture 22"/>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8854884" y="4774168"/>
            <a:ext cx="1129787" cy="1957111"/>
          </a:xfrm>
          <a:prstGeom prst="rect">
            <a:avLst/>
          </a:prstGeom>
        </p:spPr>
      </p:pic>
      <p:pic>
        <p:nvPicPr>
          <p:cNvPr id="25" name="Picture 24"/>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5517453" y="4716343"/>
            <a:ext cx="1441146" cy="2072759"/>
          </a:xfrm>
          <a:prstGeom prst="rect">
            <a:avLst/>
          </a:prstGeom>
        </p:spPr>
      </p:pic>
    </p:spTree>
  </p:cSld>
  <p:clrMapOvr>
    <a:masterClrMapping/>
  </p:clrMapOvr>
  <p:transition spd="slow">
    <p:randomBar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13" name="whoosh.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5"/>
                                            </p:tgtEl>
                                            <p:attrNameLst>
                                              <p:attrName>style.visibility</p:attrName>
                                            </p:attrNameLst>
                                          </p:cBhvr>
                                          <p:to>
                                            <p:strVal val="hidden"/>
                                          </p:to>
                                        </p:set>
                                      </p:childTnLst>
                                    </p:cTn>
                                  </p:par>
                                </p:childTnLst>
                              </p:cTn>
                            </p:par>
                            <p:par>
                              <p:cTn id="24" fill="hold">
                                <p:stCondLst>
                                  <p:cond delay="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subTnLst>
                                        <p:audio>
                                          <p:cMediaNode>
                                            <p:cTn display="0" masterRel="sameClick">
                                              <p:stCondLst>
                                                <p:cond evt="begin" delay="0">
                                                  <p:tn val="30"/>
                                                </p:cond>
                                              </p:stCondLst>
                                              <p:endCondLst>
                                                <p:cond evt="onStopAudio" delay="0">
                                                  <p:tgtEl>
                                                    <p:sldTgt/>
                                                  </p:tgtEl>
                                                </p:cond>
                                              </p:endCondLst>
                                            </p:cTn>
                                            <p:tgtEl>
                                              <p:sndTgt r:embed="rId13" name="whoosh.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par>
                              <p:cTn id="39" fill="hold">
                                <p:stCondLst>
                                  <p:cond delay="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13" name="whoosh.wav"/>
                                            </p:tgtEl>
                                          </p:cMediaNode>
                                        </p:audio>
                                      </p:subTnLst>
                                    </p:cTn>
                                  </p:par>
                                  <p:par>
                                    <p:cTn id="50" presetID="53" presetClass="entr" presetSubtype="16"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par>
                                    <p:cTn id="55" presetID="53" presetClass="entr" presetSubtype="16"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500" fill="hold"/>
                                            <p:tgtEl>
                                              <p:spTgt spid="32"/>
                                            </p:tgtEl>
                                            <p:attrNameLst>
                                              <p:attrName>ppt_w</p:attrName>
                                            </p:attrNameLst>
                                          </p:cBhvr>
                                          <p:tavLst>
                                            <p:tav tm="0">
                                              <p:val>
                                                <p:fltVal val="0"/>
                                              </p:val>
                                            </p:tav>
                                            <p:tav tm="100000">
                                              <p:val>
                                                <p:strVal val="#ppt_w"/>
                                              </p:val>
                                            </p:tav>
                                          </p:tavLst>
                                        </p:anim>
                                        <p:anim calcmode="lin" valueType="num">
                                          <p:cBhvr>
                                            <p:cTn id="58" dur="500" fill="hold"/>
                                            <p:tgtEl>
                                              <p:spTgt spid="32"/>
                                            </p:tgtEl>
                                            <p:attrNameLst>
                                              <p:attrName>ppt_h</p:attrName>
                                            </p:attrNameLst>
                                          </p:cBhvr>
                                          <p:tavLst>
                                            <p:tav tm="0">
                                              <p:val>
                                                <p:fltVal val="0"/>
                                              </p:val>
                                            </p:tav>
                                            <p:tav tm="100000">
                                              <p:val>
                                                <p:strVal val="#ppt_h"/>
                                              </p:val>
                                            </p:tav>
                                          </p:tavLst>
                                        </p:anim>
                                        <p:animEffect transition="in" filter="fade">
                                          <p:cBhvr>
                                            <p:cTn id="59" dur="500"/>
                                            <p:tgtEl>
                                              <p:spTgt spid="32"/>
                                            </p:tgtEl>
                                          </p:cBhvr>
                                        </p:animEffect>
                                      </p:childTnLst>
                                    </p:cTn>
                                  </p:par>
                                  <p:par>
                                    <p:cTn id="60" presetID="53" presetClass="entr" presetSubtype="16"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1" grpId="0" animBg="1"/>
          <p:bldP spid="11" grpId="1" animBg="1"/>
          <p:bldP spid="1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13" name="whoosh.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5"/>
                                            </p:tgtEl>
                                            <p:attrNameLst>
                                              <p:attrName>style.visibility</p:attrName>
                                            </p:attrNameLst>
                                          </p:cBhvr>
                                          <p:to>
                                            <p:strVal val="hidden"/>
                                          </p:to>
                                        </p:set>
                                      </p:childTnLst>
                                    </p:cTn>
                                  </p:par>
                                </p:childTnLst>
                              </p:cTn>
                            </p:par>
                            <p:par>
                              <p:cTn id="24" fill="hold">
                                <p:stCondLst>
                                  <p:cond delay="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subTnLst>
                                        <p:audio>
                                          <p:cMediaNode>
                                            <p:cTn display="0" masterRel="sameClick">
                                              <p:stCondLst>
                                                <p:cond evt="begin" delay="0">
                                                  <p:tn val="30"/>
                                                </p:cond>
                                              </p:stCondLst>
                                              <p:endCondLst>
                                                <p:cond evt="onStopAudio" delay="0">
                                                  <p:tgtEl>
                                                    <p:sldTgt/>
                                                  </p:tgtEl>
                                                </p:cond>
                                              </p:endCondLst>
                                            </p:cTn>
                                            <p:tgtEl>
                                              <p:sndTgt r:embed="rId13" name="whoosh.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par>
                              <p:cTn id="39" fill="hold">
                                <p:stCondLst>
                                  <p:cond delay="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13" name="whoosh.wav"/>
                                            </p:tgtEl>
                                          </p:cMediaNode>
                                        </p:audio>
                                      </p:subTnLst>
                                    </p:cTn>
                                  </p:par>
                                  <p:par>
                                    <p:cTn id="50" presetID="53" presetClass="entr" presetSubtype="16"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par>
                                    <p:cTn id="55" presetID="53" presetClass="entr" presetSubtype="16"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500" fill="hold"/>
                                            <p:tgtEl>
                                              <p:spTgt spid="32"/>
                                            </p:tgtEl>
                                            <p:attrNameLst>
                                              <p:attrName>ppt_w</p:attrName>
                                            </p:attrNameLst>
                                          </p:cBhvr>
                                          <p:tavLst>
                                            <p:tav tm="0">
                                              <p:val>
                                                <p:fltVal val="0"/>
                                              </p:val>
                                            </p:tav>
                                            <p:tav tm="100000">
                                              <p:val>
                                                <p:strVal val="#ppt_w"/>
                                              </p:val>
                                            </p:tav>
                                          </p:tavLst>
                                        </p:anim>
                                        <p:anim calcmode="lin" valueType="num">
                                          <p:cBhvr>
                                            <p:cTn id="58" dur="500" fill="hold"/>
                                            <p:tgtEl>
                                              <p:spTgt spid="32"/>
                                            </p:tgtEl>
                                            <p:attrNameLst>
                                              <p:attrName>ppt_h</p:attrName>
                                            </p:attrNameLst>
                                          </p:cBhvr>
                                          <p:tavLst>
                                            <p:tav tm="0">
                                              <p:val>
                                                <p:fltVal val="0"/>
                                              </p:val>
                                            </p:tav>
                                            <p:tav tm="100000">
                                              <p:val>
                                                <p:strVal val="#ppt_h"/>
                                              </p:val>
                                            </p:tav>
                                          </p:tavLst>
                                        </p:anim>
                                        <p:animEffect transition="in" filter="fade">
                                          <p:cBhvr>
                                            <p:cTn id="59" dur="500"/>
                                            <p:tgtEl>
                                              <p:spTgt spid="32"/>
                                            </p:tgtEl>
                                          </p:cBhvr>
                                        </p:animEffect>
                                      </p:childTnLst>
                                    </p:cTn>
                                  </p:par>
                                  <p:par>
                                    <p:cTn id="60" presetID="53" presetClass="entr" presetSubtype="16"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1" grpId="0" animBg="1"/>
          <p:bldP spid="11" grpId="1" animBg="1"/>
          <p:bldP spid="12"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2"/>
          <a:stretch>
            <a:fillRect/>
          </a:stretch>
        </p:blipFill>
        <p:spPr>
          <a:xfrm>
            <a:off x="1470402" y="2387648"/>
            <a:ext cx="4182218" cy="4224894"/>
          </a:xfrm>
          <a:prstGeom prst="rect">
            <a:avLst/>
          </a:prstGeom>
        </p:spPr>
      </p:pic>
      <p:sp>
        <p:nvSpPr>
          <p:cNvPr id="5" name="Speech Bubble: Rectangle with Corners Rounded 4"/>
          <p:cNvSpPr/>
          <p:nvPr/>
        </p:nvSpPr>
        <p:spPr>
          <a:xfrm>
            <a:off x="2069733" y="441322"/>
            <a:ext cx="5509627" cy="1463750"/>
          </a:xfrm>
          <a:prstGeom prst="wedgeRoundRectCallout">
            <a:avLst>
              <a:gd name="adj1" fmla="val -27539"/>
              <a:gd name="adj2" fmla="val 65637"/>
              <a:gd name="adj3" fmla="val 16667"/>
            </a:avLst>
          </a:prstGeom>
          <a:solidFill>
            <a:srgbClr val="FEEEEC"/>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Bạn cầm bảng Mặt Trời và bạn cầm bảng “phương đông” thay đổi vị trí nhé!</a:t>
            </a:r>
            <a:endParaRPr lang="vi-VN" sz="3200">
              <a:solidFill>
                <a:schemeClr val="tx1"/>
              </a:solidFill>
            </a:endParaRPr>
          </a:p>
        </p:txBody>
      </p:sp>
      <p:sp>
        <p:nvSpPr>
          <p:cNvPr id="12" name="Speech Bubble: Rectangle with Corners Rounded 11"/>
          <p:cNvSpPr/>
          <p:nvPr/>
        </p:nvSpPr>
        <p:spPr>
          <a:xfrm>
            <a:off x="2127786" y="441322"/>
            <a:ext cx="5338361" cy="1518992"/>
          </a:xfrm>
          <a:prstGeom prst="wedgeRoundRectCallout">
            <a:avLst>
              <a:gd name="adj1" fmla="val -27539"/>
              <a:gd name="adj2" fmla="val 65637"/>
              <a:gd name="adj3" fmla="val 16667"/>
            </a:avLst>
          </a:prstGeom>
          <a:solidFill>
            <a:srgbClr val="FEEEEC"/>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Ba bạn còn lại thay đổi vị trí theo sao cho đúng với các phương trong không gian.</a:t>
            </a:r>
            <a:endParaRPr lang="vi-VN" sz="3200">
              <a:solidFill>
                <a:schemeClr val="tx1"/>
              </a:solidFill>
            </a:endParaRPr>
          </a:p>
        </p:txBody>
      </p:sp>
    </p:spTree>
  </p:cSld>
  <p:clrMapOvr>
    <a:masterClrMapping/>
  </p:clrMapOvr>
  <p:transition spd="slow">
    <p:randomBar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2"/>
          <a:stretch>
            <a:fillRect/>
          </a:stretch>
        </p:blipFill>
        <p:spPr>
          <a:xfrm>
            <a:off x="1340518" y="2336848"/>
            <a:ext cx="4182218" cy="4224894"/>
          </a:xfrm>
          <a:prstGeom prst="rect">
            <a:avLst/>
          </a:prstGeom>
        </p:spPr>
      </p:pic>
      <p:sp>
        <p:nvSpPr>
          <p:cNvPr id="5" name="Speech Bubble: Rectangle with Corners Rounded 4"/>
          <p:cNvSpPr/>
          <p:nvPr/>
        </p:nvSpPr>
        <p:spPr>
          <a:xfrm>
            <a:off x="1134621" y="343757"/>
            <a:ext cx="5696166" cy="1463750"/>
          </a:xfrm>
          <a:prstGeom prst="wedgeRoundRectCallout">
            <a:avLst>
              <a:gd name="adj1" fmla="val -14518"/>
              <a:gd name="adj2" fmla="val 74660"/>
              <a:gd name="adj3" fmla="val 16667"/>
            </a:avLst>
          </a:prstGeom>
          <a:solidFill>
            <a:srgbClr val="FEEEEC"/>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Các em có thể chơi trò chơi này theo nhóm 6.</a:t>
            </a:r>
            <a:endParaRPr lang="vi-VN" sz="3200">
              <a:solidFill>
                <a:schemeClr val="tx1"/>
              </a:solidFill>
            </a:endParaRPr>
          </a:p>
        </p:txBody>
      </p:sp>
      <p:sp>
        <p:nvSpPr>
          <p:cNvPr id="12" name="Speech Bubble: Rectangle with Corners Rounded 11"/>
          <p:cNvSpPr/>
          <p:nvPr/>
        </p:nvSpPr>
        <p:spPr>
          <a:xfrm>
            <a:off x="1114366" y="166506"/>
            <a:ext cx="9943013" cy="1706444"/>
          </a:xfrm>
          <a:prstGeom prst="wedgeRoundRectCallout">
            <a:avLst>
              <a:gd name="adj1" fmla="val -26006"/>
              <a:gd name="adj2" fmla="val 66232"/>
              <a:gd name="adj3" fmla="val 16667"/>
            </a:avLst>
          </a:prstGeom>
          <a:solidFill>
            <a:srgbClr val="FEEEEC"/>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Thành viên thứ sáu sẽ đứng giữa, tuỳ theo hướng của bạn cầm bảng Mặt Trời và bạn cầm bảng “phương đông” để hướng dẫn cho ba bạn còn lại chọn vị trí thích hợp.</a:t>
            </a:r>
            <a:endParaRPr lang="vi-VN" sz="3200">
              <a:solidFill>
                <a:schemeClr val="tx1"/>
              </a:solidFill>
            </a:endParaRPr>
          </a:p>
        </p:txBody>
      </p:sp>
      <p:pic>
        <p:nvPicPr>
          <p:cNvPr id="6" name="Picture 5"/>
          <p:cNvPicPr>
            <a:picLocks noChangeAspect="1"/>
          </p:cNvPicPr>
          <p:nvPr/>
        </p:nvPicPr>
        <p:blipFill>
          <a:blip r:embed="rId3"/>
          <a:stretch>
            <a:fillRect/>
          </a:stretch>
        </p:blipFill>
        <p:spPr>
          <a:xfrm>
            <a:off x="6350003" y="2039456"/>
            <a:ext cx="5014730" cy="4522286"/>
          </a:xfrm>
          <a:prstGeom prst="rect">
            <a:avLst/>
          </a:prstGeom>
        </p:spPr>
      </p:pic>
    </p:spTree>
  </p:cSld>
  <p:clrMapOvr>
    <a:masterClrMapping/>
  </p:clrMapOvr>
  <p:transition spd="slow">
    <p:randomBar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p:cNvGrpSpPr/>
          <p:nvPr/>
        </p:nvGrpSpPr>
        <p:grpSpPr>
          <a:xfrm>
            <a:off x="482505" y="1043579"/>
            <a:ext cx="10958830" cy="1580516"/>
            <a:chOff x="1310182" y="6710995"/>
            <a:chExt cx="16450661" cy="2282496"/>
          </a:xfrm>
        </p:grpSpPr>
        <p:sp>
          <p:nvSpPr>
            <p:cNvPr id="9" name="TextBox 8"/>
            <p:cNvSpPr txBox="1"/>
            <p:nvPr/>
          </p:nvSpPr>
          <p:spPr>
            <a:xfrm>
              <a:off x="1397878" y="6710996"/>
              <a:ext cx="16362965" cy="2282495"/>
            </a:xfrm>
            <a:prstGeom prst="rect">
              <a:avLst/>
            </a:prstGeom>
            <a:noFill/>
          </p:spPr>
          <p:txBody>
            <a:bodyPr wrap="square" rtlCol="0">
              <a:spAutoFit/>
            </a:bodyPr>
            <a:lstStyle/>
            <a:p>
              <a:pPr algn="ctr">
                <a:lnSpc>
                  <a:spcPct val="110000"/>
                </a:lnSpc>
              </a:pPr>
              <a:r>
                <a:rPr lang="en-US" sz="8800" b="1">
                  <a:ln w="27622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UVN Banh Mi" pitchFamily="2" charset="0"/>
                </a:rPr>
                <a:t>CÙNG THỰC HIỆN</a:t>
              </a:r>
              <a:endParaRPr lang="en-US" sz="8800" b="1" dirty="0">
                <a:ln w="27622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UVN Banh Mi" pitchFamily="2" charset="0"/>
              </a:endParaRPr>
            </a:p>
          </p:txBody>
        </p:sp>
        <p:sp>
          <p:nvSpPr>
            <p:cNvPr id="10" name="TextBox 9"/>
            <p:cNvSpPr txBox="1"/>
            <p:nvPr/>
          </p:nvSpPr>
          <p:spPr>
            <a:xfrm>
              <a:off x="1310182" y="6710995"/>
              <a:ext cx="16450661" cy="2282495"/>
            </a:xfrm>
            <a:prstGeom prst="rect">
              <a:avLst/>
            </a:prstGeom>
            <a:noFill/>
          </p:spPr>
          <p:txBody>
            <a:bodyPr wrap="square" rtlCol="0">
              <a:spAutoFit/>
            </a:bodyPr>
            <a:lstStyle/>
            <a:p>
              <a:pPr algn="ctr">
                <a:lnSpc>
                  <a:spcPct val="110000"/>
                </a:lnSpc>
              </a:pP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Ù</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N</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G </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T</a:t>
              </a:r>
              <a:r>
                <a:rPr lang="en-US" sz="8800" b="1">
                  <a:ln w="19050">
                    <a:solidFill>
                      <a:srgbClr val="002060"/>
                    </a:solidFill>
                    <a:prstDash val="solid"/>
                  </a:ln>
                  <a:solidFill>
                    <a:srgbClr val="FF5050"/>
                  </a:solidFill>
                  <a:effectLst>
                    <a:outerShdw blurRad="12700" dist="38100" dir="2700000" algn="tl" rotWithShape="0">
                      <a:schemeClr val="accent5">
                        <a:lumMod val="60000"/>
                        <a:lumOff val="40000"/>
                      </a:schemeClr>
                    </a:outerShdw>
                  </a:effectLst>
                  <a:latin typeface="UVN Banh Mi" pitchFamily="2" charset="0"/>
                </a:rPr>
                <a:t>H</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Ự</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 </a:t>
              </a:r>
              <a:r>
                <a:rPr lang="en-US" sz="8800" b="1">
                  <a:ln w="19050">
                    <a:solidFill>
                      <a:srgbClr val="002060"/>
                    </a:solidFill>
                    <a:prstDash val="solid"/>
                  </a:ln>
                  <a:solidFill>
                    <a:srgbClr val="FF5050"/>
                  </a:solidFill>
                  <a:effectLst>
                    <a:outerShdw blurRad="12700" dist="38100" dir="2700000" algn="tl" rotWithShape="0">
                      <a:schemeClr val="accent5">
                        <a:lumMod val="60000"/>
                        <a:lumOff val="40000"/>
                      </a:schemeClr>
                    </a:outerShdw>
                  </a:effectLst>
                  <a:latin typeface="UVN Banh Mi" pitchFamily="2" charset="0"/>
                </a:rPr>
                <a:t>H</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I</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Ệ</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N</a:t>
              </a:r>
              <a:endParaRPr lang="en-US" sz="88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endParaRPr>
            </a:p>
          </p:txBody>
        </p:sp>
      </p:grpSp>
      <p:grpSp>
        <p:nvGrpSpPr>
          <p:cNvPr id="13" name="Group 12"/>
          <p:cNvGrpSpPr/>
          <p:nvPr/>
        </p:nvGrpSpPr>
        <p:grpSpPr>
          <a:xfrm>
            <a:off x="1554480" y="3512820"/>
            <a:ext cx="9225280" cy="3252470"/>
            <a:chOff x="3038622" y="4422893"/>
            <a:chExt cx="5899824" cy="2442616"/>
          </a:xfrm>
        </p:grpSpPr>
        <p:pic>
          <p:nvPicPr>
            <p:cNvPr id="14" name="Picture 13" descr="A picture containing vector graphic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5" name="Picture 14" descr="A picture containing vector graphics&#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6" name="Picture 15"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Sld>
  <p:clrMapOvr>
    <a:masterClrMapping/>
  </p:clrMapOvr>
  <p:transition spd="slow">
    <p:randomBar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par>
                              <p:cTn id="16" fill="hold">
                                <p:stCondLst>
                                  <p:cond delay="2000"/>
                                </p:stCondLst>
                                <p:childTnLst>
                                  <p:par>
                                    <p:cTn id="17" presetID="2" presetClass="entr" presetSubtype="4" fill="hold" nodeType="afterEffect" p14:presetBounceEnd="60000">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10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Icon&#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1004" t="24977" r="10831" b="21362"/>
          <a:stretch>
            <a:fillRect/>
          </a:stretch>
        </p:blipFill>
        <p:spPr>
          <a:xfrm>
            <a:off x="2836874" y="1002237"/>
            <a:ext cx="9207771" cy="5564725"/>
          </a:xfrm>
          <a:prstGeom prst="rect">
            <a:avLst/>
          </a:prstGeom>
          <a:effectLst>
            <a:innerShdw blurRad="63500">
              <a:schemeClr val="bg1">
                <a:lumMod val="65000"/>
                <a:alpha val="30000"/>
              </a:schemeClr>
            </a:innerShdw>
          </a:effectLst>
        </p:spPr>
      </p:pic>
      <p:sp>
        <p:nvSpPr>
          <p:cNvPr id="18" name="Rectangle: Rounded Corners 17"/>
          <p:cNvSpPr/>
          <p:nvPr/>
        </p:nvSpPr>
        <p:spPr>
          <a:xfrm>
            <a:off x="4480894" y="3102164"/>
            <a:ext cx="7066769" cy="1928279"/>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rPr>
              <a:t>Chúng ta có thể xác định bốn phương trong không gian dựa trên quan sát phương Mặt Trời mọc và lặn.</a:t>
            </a:r>
            <a:endParaRPr lang="vi-VN" sz="4000">
              <a:solidFill>
                <a:schemeClr val="tx1"/>
              </a:solidFill>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462" y="87278"/>
            <a:ext cx="1993137" cy="19931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59966" y="2167693"/>
            <a:ext cx="4182218" cy="4224894"/>
          </a:xfrm>
          <a:prstGeom prst="rect">
            <a:avLst/>
          </a:prstGeom>
        </p:spPr>
      </p:pic>
      <p:grpSp>
        <p:nvGrpSpPr>
          <p:cNvPr id="5" name="Group 4"/>
          <p:cNvGrpSpPr/>
          <p:nvPr/>
        </p:nvGrpSpPr>
        <p:grpSpPr>
          <a:xfrm>
            <a:off x="4635457" y="1245024"/>
            <a:ext cx="6228721" cy="1566102"/>
            <a:chOff x="5250004" y="6585062"/>
            <a:chExt cx="13208089" cy="2261682"/>
          </a:xfrm>
        </p:grpSpPr>
        <p:sp>
          <p:nvSpPr>
            <p:cNvPr id="6" name="TextBox 5"/>
            <p:cNvSpPr txBox="1"/>
            <p:nvPr/>
          </p:nvSpPr>
          <p:spPr>
            <a:xfrm>
              <a:off x="5250004" y="6585062"/>
              <a:ext cx="13208089" cy="2237468"/>
            </a:xfrm>
            <a:prstGeom prst="rect">
              <a:avLst/>
            </a:prstGeom>
            <a:noFill/>
          </p:spPr>
          <p:txBody>
            <a:bodyPr wrap="square" rtlCol="0">
              <a:spAutoFit/>
            </a:bodyPr>
            <a:lstStyle/>
            <a:p>
              <a:pPr algn="ctr">
                <a:lnSpc>
                  <a:spcPct val="150000"/>
                </a:lnSpc>
              </a:pPr>
              <a:r>
                <a:rPr lang="en-US" sz="7200" b="1">
                  <a:ln w="27622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UVN Banh Mi" pitchFamily="2" charset="0"/>
                </a:rPr>
                <a:t>KẾT LUẬN</a:t>
              </a:r>
              <a:endParaRPr lang="en-US" sz="7200" b="1" dirty="0">
                <a:ln w="27622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UVN Banh Mi" pitchFamily="2" charset="0"/>
              </a:endParaRPr>
            </a:p>
          </p:txBody>
        </p:sp>
        <p:sp>
          <p:nvSpPr>
            <p:cNvPr id="7" name="TextBox 6"/>
            <p:cNvSpPr txBox="1"/>
            <p:nvPr/>
          </p:nvSpPr>
          <p:spPr>
            <a:xfrm>
              <a:off x="5250004" y="6609276"/>
              <a:ext cx="13208089" cy="2237468"/>
            </a:xfrm>
            <a:prstGeom prst="rect">
              <a:avLst/>
            </a:prstGeom>
            <a:noFill/>
          </p:spPr>
          <p:txBody>
            <a:bodyPr wrap="square" rtlCol="0">
              <a:spAutoFit/>
            </a:bodyPr>
            <a:lstStyle/>
            <a:p>
              <a:pPr algn="ctr">
                <a:lnSpc>
                  <a:spcPct val="150000"/>
                </a:lnSpc>
              </a:pPr>
              <a:r>
                <a:rPr lang="en-US"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K</a:t>
              </a:r>
              <a:r>
                <a:rPr lang="en-US"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Ế</a:t>
              </a:r>
              <a:r>
                <a:rPr lang="en-US" sz="72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T </a:t>
              </a:r>
              <a:r>
                <a:rPr lang="en-US"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L</a:t>
              </a:r>
              <a:r>
                <a:rPr lang="en-US" sz="7200" b="1">
                  <a:ln w="28575">
                    <a:solidFill>
                      <a:srgbClr val="002060"/>
                    </a:solidFill>
                    <a:prstDash val="solid"/>
                  </a:ln>
                  <a:solidFill>
                    <a:srgbClr val="FF5050"/>
                  </a:solidFill>
                  <a:effectLst>
                    <a:outerShdw blurRad="12700" dist="38100" dir="2700000" algn="tl" rotWithShape="0">
                      <a:schemeClr val="accent5">
                        <a:lumMod val="60000"/>
                        <a:lumOff val="40000"/>
                      </a:schemeClr>
                    </a:outerShdw>
                  </a:effectLst>
                  <a:latin typeface="UVN Banh Mi" pitchFamily="2" charset="0"/>
                </a:rPr>
                <a:t>U</a:t>
              </a:r>
              <a:r>
                <a:rPr lang="en-US"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Ậ</a:t>
              </a:r>
              <a:r>
                <a:rPr lang="en-US" sz="72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N</a:t>
              </a:r>
              <a:endParaRPr lang="en-US" sz="72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endParaRPr>
            </a:p>
          </p:txBody>
        </p:sp>
      </p:grpSp>
    </p:spTree>
  </p:cSld>
  <p:clrMapOvr>
    <a:masterClrMapping/>
  </p:clrMapOvr>
  <p:transition spd="slow">
    <p:randomBar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par>
                              <p:cTn id="9" fill="hold">
                                <p:stCondLst>
                                  <p:cond delay="1000"/>
                                </p:stCondLst>
                                <p:childTnLst>
                                  <p:par>
                                    <p:cTn id="10" presetID="1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ppt_x</p:attrName>
                                            </p:attrNameLst>
                                          </p:cBhvr>
                                          <p:tavLst>
                                            <p:tav tm="0">
                                              <p:val>
                                                <p:strVal val="#ppt_x+#ppt_w*1.125000"/>
                                              </p:val>
                                            </p:tav>
                                            <p:tav tm="100000">
                                              <p:val>
                                                <p:strVal val="#ppt_x"/>
                                              </p:val>
                                            </p:tav>
                                          </p:tavLst>
                                        </p:anim>
                                        <p:animEffect transition="in" filter="wipe(left)">
                                          <p:cBhvr>
                                            <p:cTn id="13" dur="500"/>
                                            <p:tgtEl>
                                              <p:spTgt spid="3"/>
                                            </p:tgtEl>
                                          </p:cBhvr>
                                        </p:animEffect>
                                      </p:childTnLst>
                                    </p:cTn>
                                  </p:par>
                                </p:childTnLst>
                              </p:cTn>
                            </p:par>
                            <p:par>
                              <p:cTn id="14" fill="hold">
                                <p:stCondLst>
                                  <p:cond delay="1500"/>
                                </p:stCondLst>
                                <p:childTnLst>
                                  <p:par>
                                    <p:cTn id="15" presetID="17" presetClass="entr" presetSubtype="1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6" name="laser.wav"/>
                                            </p:tgtEl>
                                          </p:cMediaNode>
                                        </p:audio>
                                      </p:sub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par>
                              <p:cTn id="9" fill="hold">
                                <p:stCondLst>
                                  <p:cond delay="1000"/>
                                </p:stCondLst>
                                <p:childTnLst>
                                  <p:par>
                                    <p:cTn id="10" presetID="1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ppt_x</p:attrName>
                                            </p:attrNameLst>
                                          </p:cBhvr>
                                          <p:tavLst>
                                            <p:tav tm="0">
                                              <p:val>
                                                <p:strVal val="#ppt_x+#ppt_w*1.125000"/>
                                              </p:val>
                                            </p:tav>
                                            <p:tav tm="100000">
                                              <p:val>
                                                <p:strVal val="#ppt_x"/>
                                              </p:val>
                                            </p:tav>
                                          </p:tavLst>
                                        </p:anim>
                                        <p:animEffect transition="in" filter="wipe(left)">
                                          <p:cBhvr>
                                            <p:cTn id="13" dur="500"/>
                                            <p:tgtEl>
                                              <p:spTgt spid="3"/>
                                            </p:tgtEl>
                                          </p:cBhvr>
                                        </p:animEffect>
                                      </p:childTnLst>
                                    </p:cTn>
                                  </p:par>
                                </p:childTnLst>
                              </p:cTn>
                            </p:par>
                            <p:par>
                              <p:cTn id="14" fill="hold">
                                <p:stCondLst>
                                  <p:cond delay="1500"/>
                                </p:stCondLst>
                                <p:childTnLst>
                                  <p:par>
                                    <p:cTn id="15" presetID="17" presetClass="entr" presetSubtype="1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6" name="laser.wav"/>
                                            </p:tgtEl>
                                          </p:cMediaNode>
                                        </p:audio>
                                      </p:sub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Group 18"/>
          <p:cNvGrpSpPr/>
          <p:nvPr/>
        </p:nvGrpSpPr>
        <p:grpSpPr>
          <a:xfrm>
            <a:off x="1607550" y="205593"/>
            <a:ext cx="8798747" cy="1041686"/>
            <a:chOff x="2893483" y="6693416"/>
            <a:chExt cx="13208089" cy="1504347"/>
          </a:xfrm>
        </p:grpSpPr>
        <p:sp>
          <p:nvSpPr>
            <p:cNvPr id="20" name="TextBox 19"/>
            <p:cNvSpPr txBox="1"/>
            <p:nvPr/>
          </p:nvSpPr>
          <p:spPr>
            <a:xfrm>
              <a:off x="2893483" y="6710996"/>
              <a:ext cx="13208089" cy="1486767"/>
            </a:xfrm>
            <a:prstGeom prst="rect">
              <a:avLst/>
            </a:prstGeom>
            <a:noFill/>
          </p:spPr>
          <p:txBody>
            <a:bodyPr wrap="square" rtlCol="0">
              <a:spAutoFit/>
            </a:bodyPr>
            <a:lstStyle/>
            <a:p>
              <a:pPr algn="ctr">
                <a:lnSpc>
                  <a:spcPct val="110000"/>
                </a:lnSpc>
              </a:pPr>
              <a:r>
                <a:rPr lang="en-US" sz="6000" b="1">
                  <a:ln w="241300">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UVN Banh Mi" pitchFamily="2" charset="0"/>
                </a:rPr>
                <a:t>TỪ KHOÁ</a:t>
              </a:r>
              <a:endParaRPr lang="en-US" sz="6000" b="1" dirty="0">
                <a:ln w="241300">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UVN Banh Mi" pitchFamily="2" charset="0"/>
              </a:endParaRPr>
            </a:p>
          </p:txBody>
        </p:sp>
        <p:sp>
          <p:nvSpPr>
            <p:cNvPr id="21" name="TextBox 20"/>
            <p:cNvSpPr txBox="1"/>
            <p:nvPr/>
          </p:nvSpPr>
          <p:spPr>
            <a:xfrm>
              <a:off x="2893483" y="6693416"/>
              <a:ext cx="13208089" cy="1486767"/>
            </a:xfrm>
            <a:prstGeom prst="rect">
              <a:avLst/>
            </a:prstGeom>
            <a:noFill/>
          </p:spPr>
          <p:txBody>
            <a:bodyPr wrap="square" rtlCol="0">
              <a:spAutoFit/>
            </a:bodyPr>
            <a:lstStyle/>
            <a:p>
              <a:pPr algn="ctr">
                <a:lnSpc>
                  <a:spcPct val="110000"/>
                </a:lnSpc>
              </a:pP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T</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Ừ </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K</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H</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O</a:t>
              </a:r>
              <a:r>
                <a:rPr lang="en-US" sz="6000" b="1">
                  <a:ln w="19050">
                    <a:solidFill>
                      <a:srgbClr val="002060"/>
                    </a:solidFill>
                    <a:prstDash val="solid"/>
                  </a:ln>
                  <a:solidFill>
                    <a:srgbClr val="FF5050"/>
                  </a:solidFill>
                  <a:effectLst>
                    <a:outerShdw blurRad="12700" dist="38100" dir="2700000" algn="tl" rotWithShape="0">
                      <a:schemeClr val="accent5">
                        <a:lumMod val="60000"/>
                        <a:lumOff val="40000"/>
                      </a:schemeClr>
                    </a:outerShdw>
                  </a:effectLst>
                  <a:latin typeface="UVN Banh Mi" pitchFamily="2" charset="0"/>
                </a:rPr>
                <a:t>Á</a:t>
              </a:r>
              <a:endPar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endParaRPr>
            </a:p>
          </p:txBody>
        </p:sp>
      </p:grpSp>
      <p:grpSp>
        <p:nvGrpSpPr>
          <p:cNvPr id="29" name="Group 28"/>
          <p:cNvGrpSpPr/>
          <p:nvPr/>
        </p:nvGrpSpPr>
        <p:grpSpPr>
          <a:xfrm>
            <a:off x="1298877" y="1581078"/>
            <a:ext cx="1832050" cy="2363704"/>
            <a:chOff x="1298877" y="1581078"/>
            <a:chExt cx="1832050" cy="2363704"/>
          </a:xfrm>
        </p:grpSpPr>
        <p:pic>
          <p:nvPicPr>
            <p:cNvPr id="14" name="Picture 13"/>
            <p:cNvPicPr>
              <a:picLocks noChangeAspect="1"/>
            </p:cNvPicPr>
            <p:nvPr/>
          </p:nvPicPr>
          <p:blipFill>
            <a:blip r:embed="rId2"/>
            <a:stretch>
              <a:fillRect/>
            </a:stretch>
          </p:blipFill>
          <p:spPr>
            <a:xfrm>
              <a:off x="1298877" y="1581078"/>
              <a:ext cx="1832050" cy="2363704"/>
            </a:xfrm>
            <a:prstGeom prst="rect">
              <a:avLst/>
            </a:prstGeom>
          </p:spPr>
        </p:pic>
        <p:sp>
          <p:nvSpPr>
            <p:cNvPr id="23" name="TextBox 22"/>
            <p:cNvSpPr txBox="1"/>
            <p:nvPr/>
          </p:nvSpPr>
          <p:spPr>
            <a:xfrm>
              <a:off x="1434949" y="2377182"/>
              <a:ext cx="1559906" cy="1077218"/>
            </a:xfrm>
            <a:prstGeom prst="rect">
              <a:avLst/>
            </a:prstGeom>
            <a:noFill/>
          </p:spPr>
          <p:txBody>
            <a:bodyPr wrap="square" rtlCol="0">
              <a:spAutoFit/>
            </a:bodyPr>
            <a:lstStyle/>
            <a:p>
              <a:pPr algn="ctr"/>
              <a:r>
                <a:rPr lang="en-US" sz="3200"/>
                <a:t>Phương đông</a:t>
              </a:r>
              <a:endParaRPr lang="vi-VN" sz="3200"/>
            </a:p>
          </p:txBody>
        </p:sp>
      </p:grpSp>
      <p:grpSp>
        <p:nvGrpSpPr>
          <p:cNvPr id="30" name="Group 29"/>
          <p:cNvGrpSpPr/>
          <p:nvPr/>
        </p:nvGrpSpPr>
        <p:grpSpPr>
          <a:xfrm>
            <a:off x="3949903" y="1581077"/>
            <a:ext cx="1896891" cy="2363705"/>
            <a:chOff x="3949903" y="1581077"/>
            <a:chExt cx="1896891" cy="2363705"/>
          </a:xfrm>
        </p:grpSpPr>
        <p:pic>
          <p:nvPicPr>
            <p:cNvPr id="13" name="Picture 12"/>
            <p:cNvPicPr>
              <a:picLocks noChangeAspect="1"/>
            </p:cNvPicPr>
            <p:nvPr/>
          </p:nvPicPr>
          <p:blipFill>
            <a:blip r:embed="rId3"/>
            <a:stretch>
              <a:fillRect/>
            </a:stretch>
          </p:blipFill>
          <p:spPr>
            <a:xfrm>
              <a:off x="3949903" y="1581077"/>
              <a:ext cx="1896891" cy="2363705"/>
            </a:xfrm>
            <a:prstGeom prst="rect">
              <a:avLst/>
            </a:prstGeom>
          </p:spPr>
        </p:pic>
        <p:sp>
          <p:nvSpPr>
            <p:cNvPr id="24" name="TextBox 23"/>
            <p:cNvSpPr txBox="1"/>
            <p:nvPr/>
          </p:nvSpPr>
          <p:spPr>
            <a:xfrm>
              <a:off x="4108235" y="2377182"/>
              <a:ext cx="1559906" cy="1077218"/>
            </a:xfrm>
            <a:prstGeom prst="rect">
              <a:avLst/>
            </a:prstGeom>
            <a:noFill/>
          </p:spPr>
          <p:txBody>
            <a:bodyPr wrap="square" rtlCol="0">
              <a:spAutoFit/>
            </a:bodyPr>
            <a:lstStyle/>
            <a:p>
              <a:pPr algn="ctr"/>
              <a:r>
                <a:rPr lang="en-US" sz="3200"/>
                <a:t>Phương tây</a:t>
              </a:r>
              <a:endParaRPr lang="vi-VN" sz="3200"/>
            </a:p>
          </p:txBody>
        </p:sp>
      </p:grpSp>
      <p:grpSp>
        <p:nvGrpSpPr>
          <p:cNvPr id="31" name="Group 30"/>
          <p:cNvGrpSpPr/>
          <p:nvPr/>
        </p:nvGrpSpPr>
        <p:grpSpPr>
          <a:xfrm>
            <a:off x="6777057" y="1581077"/>
            <a:ext cx="1724284" cy="2363705"/>
            <a:chOff x="6777057" y="1581077"/>
            <a:chExt cx="1724284" cy="2363705"/>
          </a:xfrm>
        </p:grpSpPr>
        <p:pic>
          <p:nvPicPr>
            <p:cNvPr id="12" name="Picture 11"/>
            <p:cNvPicPr>
              <a:picLocks noChangeAspect="1"/>
            </p:cNvPicPr>
            <p:nvPr/>
          </p:nvPicPr>
          <p:blipFill>
            <a:blip r:embed="rId4"/>
            <a:stretch>
              <a:fillRect/>
            </a:stretch>
          </p:blipFill>
          <p:spPr>
            <a:xfrm>
              <a:off x="6777057" y="1581077"/>
              <a:ext cx="1724284" cy="2363705"/>
            </a:xfrm>
            <a:prstGeom prst="rect">
              <a:avLst/>
            </a:prstGeom>
          </p:spPr>
        </p:pic>
        <p:sp>
          <p:nvSpPr>
            <p:cNvPr id="25" name="TextBox 24"/>
            <p:cNvSpPr txBox="1"/>
            <p:nvPr/>
          </p:nvSpPr>
          <p:spPr>
            <a:xfrm>
              <a:off x="6859246" y="2377182"/>
              <a:ext cx="1559906" cy="1077218"/>
            </a:xfrm>
            <a:prstGeom prst="rect">
              <a:avLst/>
            </a:prstGeom>
            <a:noFill/>
          </p:spPr>
          <p:txBody>
            <a:bodyPr wrap="square" rtlCol="0">
              <a:spAutoFit/>
            </a:bodyPr>
            <a:lstStyle/>
            <a:p>
              <a:pPr algn="ctr"/>
              <a:r>
                <a:rPr lang="en-US" sz="3200"/>
                <a:t>Phương nam</a:t>
              </a:r>
              <a:endParaRPr lang="vi-VN" sz="3200"/>
            </a:p>
          </p:txBody>
        </p:sp>
      </p:grpSp>
      <p:grpSp>
        <p:nvGrpSpPr>
          <p:cNvPr id="32" name="Group 31"/>
          <p:cNvGrpSpPr/>
          <p:nvPr/>
        </p:nvGrpSpPr>
        <p:grpSpPr>
          <a:xfrm>
            <a:off x="9283788" y="1351917"/>
            <a:ext cx="1801359" cy="2592866"/>
            <a:chOff x="9283788" y="1351917"/>
            <a:chExt cx="1801359" cy="2592866"/>
          </a:xfrm>
        </p:grpSpPr>
        <p:pic>
          <p:nvPicPr>
            <p:cNvPr id="10" name="Picture 9"/>
            <p:cNvPicPr>
              <a:picLocks noChangeAspect="1"/>
            </p:cNvPicPr>
            <p:nvPr/>
          </p:nvPicPr>
          <p:blipFill>
            <a:blip r:embed="rId5"/>
            <a:stretch>
              <a:fillRect/>
            </a:stretch>
          </p:blipFill>
          <p:spPr>
            <a:xfrm>
              <a:off x="9283788" y="1351917"/>
              <a:ext cx="1801359" cy="2592866"/>
            </a:xfrm>
            <a:prstGeom prst="rect">
              <a:avLst/>
            </a:prstGeom>
          </p:spPr>
        </p:pic>
        <p:sp>
          <p:nvSpPr>
            <p:cNvPr id="26" name="TextBox 25"/>
            <p:cNvSpPr txBox="1"/>
            <p:nvPr/>
          </p:nvSpPr>
          <p:spPr>
            <a:xfrm>
              <a:off x="9377818" y="2377182"/>
              <a:ext cx="1559906" cy="1077218"/>
            </a:xfrm>
            <a:prstGeom prst="rect">
              <a:avLst/>
            </a:prstGeom>
            <a:noFill/>
          </p:spPr>
          <p:txBody>
            <a:bodyPr wrap="square" rtlCol="0">
              <a:spAutoFit/>
            </a:bodyPr>
            <a:lstStyle/>
            <a:p>
              <a:pPr algn="ctr"/>
              <a:r>
                <a:rPr lang="en-US" sz="3200"/>
                <a:t>Phương bắc</a:t>
              </a:r>
              <a:endParaRPr lang="vi-VN" sz="3200"/>
            </a:p>
          </p:txBody>
        </p:sp>
      </p:grpSp>
      <p:grpSp>
        <p:nvGrpSpPr>
          <p:cNvPr id="34" name="Group 33"/>
          <p:cNvGrpSpPr/>
          <p:nvPr/>
        </p:nvGrpSpPr>
        <p:grpSpPr>
          <a:xfrm>
            <a:off x="3444860" y="4288701"/>
            <a:ext cx="2185054" cy="2363706"/>
            <a:chOff x="3444860" y="4288701"/>
            <a:chExt cx="2185054" cy="2363706"/>
          </a:xfrm>
        </p:grpSpPr>
        <p:pic>
          <p:nvPicPr>
            <p:cNvPr id="11" name="Picture 10"/>
            <p:cNvPicPr>
              <a:picLocks noChangeAspect="1"/>
            </p:cNvPicPr>
            <p:nvPr/>
          </p:nvPicPr>
          <p:blipFill>
            <a:blip r:embed="rId6"/>
            <a:stretch>
              <a:fillRect/>
            </a:stretch>
          </p:blipFill>
          <p:spPr>
            <a:xfrm>
              <a:off x="3444860" y="4288701"/>
              <a:ext cx="2185054" cy="2363706"/>
            </a:xfrm>
            <a:prstGeom prst="rect">
              <a:avLst/>
            </a:prstGeom>
          </p:spPr>
        </p:pic>
        <p:sp>
          <p:nvSpPr>
            <p:cNvPr id="27" name="TextBox 26"/>
            <p:cNvSpPr txBox="1"/>
            <p:nvPr/>
          </p:nvSpPr>
          <p:spPr>
            <a:xfrm>
              <a:off x="4036264" y="5027617"/>
              <a:ext cx="1002245" cy="1077218"/>
            </a:xfrm>
            <a:prstGeom prst="rect">
              <a:avLst/>
            </a:prstGeom>
            <a:noFill/>
          </p:spPr>
          <p:txBody>
            <a:bodyPr wrap="square" rtlCol="0">
              <a:spAutoFit/>
            </a:bodyPr>
            <a:lstStyle/>
            <a:p>
              <a:pPr algn="ctr"/>
              <a:r>
                <a:rPr lang="en-US" sz="3200"/>
                <a:t>La bàn</a:t>
              </a:r>
              <a:endParaRPr lang="vi-VN" sz="3200"/>
            </a:p>
          </p:txBody>
        </p:sp>
      </p:grpSp>
      <p:grpSp>
        <p:nvGrpSpPr>
          <p:cNvPr id="33" name="Group 32"/>
          <p:cNvGrpSpPr/>
          <p:nvPr/>
        </p:nvGrpSpPr>
        <p:grpSpPr>
          <a:xfrm>
            <a:off x="6349354" y="4291207"/>
            <a:ext cx="1858335" cy="2397616"/>
            <a:chOff x="6349354" y="4291207"/>
            <a:chExt cx="1858335" cy="2397616"/>
          </a:xfrm>
        </p:grpSpPr>
        <p:pic>
          <p:nvPicPr>
            <p:cNvPr id="15" name="Picture 14"/>
            <p:cNvPicPr>
              <a:picLocks noChangeAspect="1"/>
            </p:cNvPicPr>
            <p:nvPr/>
          </p:nvPicPr>
          <p:blipFill>
            <a:blip r:embed="rId2"/>
            <a:stretch>
              <a:fillRect/>
            </a:stretch>
          </p:blipFill>
          <p:spPr>
            <a:xfrm>
              <a:off x="6349354" y="4291207"/>
              <a:ext cx="1858335" cy="2397616"/>
            </a:xfrm>
            <a:prstGeom prst="rect">
              <a:avLst/>
            </a:prstGeom>
          </p:spPr>
        </p:pic>
        <p:sp>
          <p:nvSpPr>
            <p:cNvPr id="28" name="TextBox 27"/>
            <p:cNvSpPr txBox="1"/>
            <p:nvPr/>
          </p:nvSpPr>
          <p:spPr>
            <a:xfrm>
              <a:off x="6636395" y="5157585"/>
              <a:ext cx="1284251" cy="1077218"/>
            </a:xfrm>
            <a:prstGeom prst="rect">
              <a:avLst/>
            </a:prstGeom>
            <a:noFill/>
          </p:spPr>
          <p:txBody>
            <a:bodyPr wrap="square" rtlCol="0">
              <a:spAutoFit/>
            </a:bodyPr>
            <a:lstStyle/>
            <a:p>
              <a:pPr algn="ctr"/>
              <a:r>
                <a:rPr lang="en-US" sz="3200"/>
                <a:t>Không gian</a:t>
              </a:r>
              <a:endParaRPr lang="vi-VN" sz="3200"/>
            </a:p>
          </p:txBody>
        </p:sp>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7" name="laser.wav"/>
                                        </p:tgtEl>
                                      </p:cMediaNode>
                                    </p:audio>
                                  </p:sub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19"/>
                                        </p:tgtEl>
                                        <p:attrNameLst>
                                          <p:attrName>r</p:attrName>
                                        </p:attrNameLst>
                                      </p:cBhvr>
                                    </p:animRot>
                                    <p:animRot by="-240000">
                                      <p:cBhvr>
                                        <p:cTn id="12" dur="200" fill="hold">
                                          <p:stCondLst>
                                            <p:cond delay="200"/>
                                          </p:stCondLst>
                                        </p:cTn>
                                        <p:tgtEl>
                                          <p:spTgt spid="19"/>
                                        </p:tgtEl>
                                        <p:attrNameLst>
                                          <p:attrName>r</p:attrName>
                                        </p:attrNameLst>
                                      </p:cBhvr>
                                    </p:animRot>
                                    <p:animRot by="240000">
                                      <p:cBhvr>
                                        <p:cTn id="13" dur="200" fill="hold">
                                          <p:stCondLst>
                                            <p:cond delay="400"/>
                                          </p:stCondLst>
                                        </p:cTn>
                                        <p:tgtEl>
                                          <p:spTgt spid="19"/>
                                        </p:tgtEl>
                                        <p:attrNameLst>
                                          <p:attrName>r</p:attrName>
                                        </p:attrNameLst>
                                      </p:cBhvr>
                                    </p:animRot>
                                    <p:animRot by="-240000">
                                      <p:cBhvr>
                                        <p:cTn id="14" dur="200" fill="hold">
                                          <p:stCondLst>
                                            <p:cond delay="600"/>
                                          </p:stCondLst>
                                        </p:cTn>
                                        <p:tgtEl>
                                          <p:spTgt spid="19"/>
                                        </p:tgtEl>
                                        <p:attrNameLst>
                                          <p:attrName>r</p:attrName>
                                        </p:attrNameLst>
                                      </p:cBhvr>
                                    </p:animRot>
                                    <p:animRot by="120000">
                                      <p:cBhvr>
                                        <p:cTn id="15" dur="200" fill="hold">
                                          <p:stCondLst>
                                            <p:cond delay="800"/>
                                          </p:stCondLst>
                                        </p:cTn>
                                        <p:tgtEl>
                                          <p:spTgt spid="1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 calcmode="lin" valueType="num">
                                      <p:cBhvr>
                                        <p:cTn id="22" dur="500" fill="hold"/>
                                        <p:tgtEl>
                                          <p:spTgt spid="29"/>
                                        </p:tgtEl>
                                        <p:attrNameLst>
                                          <p:attrName>style.rotation</p:attrName>
                                        </p:attrNameLst>
                                      </p:cBhvr>
                                      <p:tavLst>
                                        <p:tav tm="0">
                                          <p:val>
                                            <p:fltVal val="360"/>
                                          </p:val>
                                        </p:tav>
                                        <p:tav tm="100000">
                                          <p:val>
                                            <p:fltVal val="0"/>
                                          </p:val>
                                        </p:tav>
                                      </p:tavLst>
                                    </p:anim>
                                    <p:animEffect transition="in" filter="fade">
                                      <p:cBhvr>
                                        <p:cTn id="23" dur="500"/>
                                        <p:tgtEl>
                                          <p:spTgt spid="29"/>
                                        </p:tgtEl>
                                      </p:cBhvr>
                                    </p:animEffect>
                                  </p:childTnLst>
                                  <p:subTnLst>
                                    <p:audio>
                                      <p:cMediaNode>
                                        <p:cTn display="0" masterRel="sameClick">
                                          <p:stCondLst>
                                            <p:cond evt="begin" delay="0">
                                              <p:tn val="18"/>
                                            </p:cond>
                                          </p:stCondLst>
                                          <p:endCondLst>
                                            <p:cond evt="onStopAudio" delay="0">
                                              <p:tgtEl>
                                                <p:sldTgt/>
                                              </p:tgtEl>
                                            </p:cond>
                                          </p:endCondLst>
                                        </p:cTn>
                                        <p:tgtEl>
                                          <p:sndTgt r:embed="rId8" name="whoosh.wav"/>
                                        </p:tgtEl>
                                      </p:cMediaNode>
                                    </p:audio>
                                  </p:subTnLst>
                                </p:cTn>
                              </p:par>
                              <p:par>
                                <p:cTn id="24" presetID="49" presetClass="entr" presetSubtype="0" decel="10000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 calcmode="lin" valueType="num">
                                      <p:cBhvr>
                                        <p:cTn id="28" dur="500" fill="hold"/>
                                        <p:tgtEl>
                                          <p:spTgt spid="30"/>
                                        </p:tgtEl>
                                        <p:attrNameLst>
                                          <p:attrName>style.rotation</p:attrName>
                                        </p:attrNameLst>
                                      </p:cBhvr>
                                      <p:tavLst>
                                        <p:tav tm="0">
                                          <p:val>
                                            <p:fltVal val="360"/>
                                          </p:val>
                                        </p:tav>
                                        <p:tav tm="100000">
                                          <p:val>
                                            <p:fltVal val="0"/>
                                          </p:val>
                                        </p:tav>
                                      </p:tavLst>
                                    </p:anim>
                                    <p:animEffect transition="in" filter="fade">
                                      <p:cBhvr>
                                        <p:cTn id="29" dur="500"/>
                                        <p:tgtEl>
                                          <p:spTgt spid="30"/>
                                        </p:tgtEl>
                                      </p:cBhvr>
                                    </p:animEffect>
                                  </p:childTnLst>
                                </p:cTn>
                              </p:par>
                              <p:par>
                                <p:cTn id="30" presetID="49" presetClass="entr" presetSubtype="0" decel="10000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anim calcmode="lin" valueType="num">
                                      <p:cBhvr>
                                        <p:cTn id="34" dur="500" fill="hold"/>
                                        <p:tgtEl>
                                          <p:spTgt spid="31"/>
                                        </p:tgtEl>
                                        <p:attrNameLst>
                                          <p:attrName>style.rotation</p:attrName>
                                        </p:attrNameLst>
                                      </p:cBhvr>
                                      <p:tavLst>
                                        <p:tav tm="0">
                                          <p:val>
                                            <p:fltVal val="360"/>
                                          </p:val>
                                        </p:tav>
                                        <p:tav tm="100000">
                                          <p:val>
                                            <p:fltVal val="0"/>
                                          </p:val>
                                        </p:tav>
                                      </p:tavLst>
                                    </p:anim>
                                    <p:animEffect transition="in" filter="fade">
                                      <p:cBhvr>
                                        <p:cTn id="35" dur="500"/>
                                        <p:tgtEl>
                                          <p:spTgt spid="31"/>
                                        </p:tgtEl>
                                      </p:cBhvr>
                                    </p:animEffect>
                                  </p:childTnLst>
                                </p:cTn>
                              </p:par>
                              <p:par>
                                <p:cTn id="36" presetID="49" presetClass="entr" presetSubtype="0" decel="10000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500" fill="hold"/>
                                        <p:tgtEl>
                                          <p:spTgt spid="32"/>
                                        </p:tgtEl>
                                        <p:attrNameLst>
                                          <p:attrName>ppt_w</p:attrName>
                                        </p:attrNameLst>
                                      </p:cBhvr>
                                      <p:tavLst>
                                        <p:tav tm="0">
                                          <p:val>
                                            <p:fltVal val="0"/>
                                          </p:val>
                                        </p:tav>
                                        <p:tav tm="100000">
                                          <p:val>
                                            <p:strVal val="#ppt_w"/>
                                          </p:val>
                                        </p:tav>
                                      </p:tavLst>
                                    </p:anim>
                                    <p:anim calcmode="lin" valueType="num">
                                      <p:cBhvr>
                                        <p:cTn id="39" dur="500" fill="hold"/>
                                        <p:tgtEl>
                                          <p:spTgt spid="32"/>
                                        </p:tgtEl>
                                        <p:attrNameLst>
                                          <p:attrName>ppt_h</p:attrName>
                                        </p:attrNameLst>
                                      </p:cBhvr>
                                      <p:tavLst>
                                        <p:tav tm="0">
                                          <p:val>
                                            <p:fltVal val="0"/>
                                          </p:val>
                                        </p:tav>
                                        <p:tav tm="100000">
                                          <p:val>
                                            <p:strVal val="#ppt_h"/>
                                          </p:val>
                                        </p:tav>
                                      </p:tavLst>
                                    </p:anim>
                                    <p:anim calcmode="lin" valueType="num">
                                      <p:cBhvr>
                                        <p:cTn id="40" dur="500" fill="hold"/>
                                        <p:tgtEl>
                                          <p:spTgt spid="32"/>
                                        </p:tgtEl>
                                        <p:attrNameLst>
                                          <p:attrName>style.rotation</p:attrName>
                                        </p:attrNameLst>
                                      </p:cBhvr>
                                      <p:tavLst>
                                        <p:tav tm="0">
                                          <p:val>
                                            <p:fltVal val="360"/>
                                          </p:val>
                                        </p:tav>
                                        <p:tav tm="100000">
                                          <p:val>
                                            <p:fltVal val="0"/>
                                          </p:val>
                                        </p:tav>
                                      </p:tavLst>
                                    </p:anim>
                                    <p:animEffect transition="in" filter="fade">
                                      <p:cBhvr>
                                        <p:cTn id="41" dur="500"/>
                                        <p:tgtEl>
                                          <p:spTgt spid="32"/>
                                        </p:tgtEl>
                                      </p:cBhvr>
                                    </p:animEffect>
                                  </p:childTnLst>
                                </p:cTn>
                              </p:par>
                              <p:par>
                                <p:cTn id="42" presetID="49" presetClass="entr" presetSubtype="0" decel="10000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 calcmode="lin" valueType="num">
                                      <p:cBhvr>
                                        <p:cTn id="46" dur="500" fill="hold"/>
                                        <p:tgtEl>
                                          <p:spTgt spid="33"/>
                                        </p:tgtEl>
                                        <p:attrNameLst>
                                          <p:attrName>style.rotation</p:attrName>
                                        </p:attrNameLst>
                                      </p:cBhvr>
                                      <p:tavLst>
                                        <p:tav tm="0">
                                          <p:val>
                                            <p:fltVal val="360"/>
                                          </p:val>
                                        </p:tav>
                                        <p:tav tm="100000">
                                          <p:val>
                                            <p:fltVal val="0"/>
                                          </p:val>
                                        </p:tav>
                                      </p:tavLst>
                                    </p:anim>
                                    <p:animEffect transition="in" filter="fade">
                                      <p:cBhvr>
                                        <p:cTn id="47" dur="500"/>
                                        <p:tgtEl>
                                          <p:spTgt spid="33"/>
                                        </p:tgtEl>
                                      </p:cBhvr>
                                    </p:animEffect>
                                  </p:childTnLst>
                                </p:cTn>
                              </p:par>
                              <p:par>
                                <p:cTn id="48" presetID="49" presetClass="entr" presetSubtype="0" decel="100000"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p:cTn id="50" dur="500" fill="hold"/>
                                        <p:tgtEl>
                                          <p:spTgt spid="34"/>
                                        </p:tgtEl>
                                        <p:attrNameLst>
                                          <p:attrName>ppt_w</p:attrName>
                                        </p:attrNameLst>
                                      </p:cBhvr>
                                      <p:tavLst>
                                        <p:tav tm="0">
                                          <p:val>
                                            <p:fltVal val="0"/>
                                          </p:val>
                                        </p:tav>
                                        <p:tav tm="100000">
                                          <p:val>
                                            <p:strVal val="#ppt_w"/>
                                          </p:val>
                                        </p:tav>
                                      </p:tavLst>
                                    </p:anim>
                                    <p:anim calcmode="lin" valueType="num">
                                      <p:cBhvr>
                                        <p:cTn id="51" dur="500" fill="hold"/>
                                        <p:tgtEl>
                                          <p:spTgt spid="34"/>
                                        </p:tgtEl>
                                        <p:attrNameLst>
                                          <p:attrName>ppt_h</p:attrName>
                                        </p:attrNameLst>
                                      </p:cBhvr>
                                      <p:tavLst>
                                        <p:tav tm="0">
                                          <p:val>
                                            <p:fltVal val="0"/>
                                          </p:val>
                                        </p:tav>
                                        <p:tav tm="100000">
                                          <p:val>
                                            <p:strVal val="#ppt_h"/>
                                          </p:val>
                                        </p:tav>
                                      </p:tavLst>
                                    </p:anim>
                                    <p:anim calcmode="lin" valueType="num">
                                      <p:cBhvr>
                                        <p:cTn id="52" dur="500" fill="hold"/>
                                        <p:tgtEl>
                                          <p:spTgt spid="34"/>
                                        </p:tgtEl>
                                        <p:attrNameLst>
                                          <p:attrName>style.rotation</p:attrName>
                                        </p:attrNameLst>
                                      </p:cBhvr>
                                      <p:tavLst>
                                        <p:tav tm="0">
                                          <p:val>
                                            <p:fltVal val="360"/>
                                          </p:val>
                                        </p:tav>
                                        <p:tav tm="100000">
                                          <p:val>
                                            <p:fltVal val="0"/>
                                          </p:val>
                                        </p:tav>
                                      </p:tavLst>
                                    </p:anim>
                                    <p:animEffect transition="in" filter="fade">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t="7813" b="7813"/>
          <a:stretch>
            <a:fillRect/>
          </a:stretch>
        </p:blipFill>
        <p:spPr>
          <a:xfrm>
            <a:off x="0" y="1"/>
            <a:ext cx="12192000" cy="6858000"/>
          </a:xfrm>
          <a:prstGeom prst="rect">
            <a:avLst/>
          </a:prstGeom>
        </p:spPr>
      </p:pic>
      <p:pic>
        <p:nvPicPr>
          <p:cNvPr id="2" name="Picture 1"/>
          <p:cNvPicPr>
            <a:picLocks noChangeAspect="1"/>
          </p:cNvPicPr>
          <p:nvPr/>
        </p:nvPicPr>
        <p:blipFill>
          <a:blip r:embed="rId2"/>
          <a:stretch>
            <a:fillRect/>
          </a:stretch>
        </p:blipFill>
        <p:spPr>
          <a:xfrm>
            <a:off x="2873375" y="2240915"/>
            <a:ext cx="6938645" cy="19265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BEBA8EAE-BF5A-486C-A8C5-ECC9F3942E4B}">
                <a14:imgProps xmlns:a14="http://schemas.microsoft.com/office/drawing/2010/main">
                  <a14:imgLayer r:embed="rId2">
                    <a14:imgEffect>
                      <a14:saturation sat="112000"/>
                    </a14:imgEffect>
                  </a14:imgLayer>
                </a14:imgProps>
              </a:ext>
            </a:extLst>
          </a:blip>
          <a:srcRect t="1371"/>
          <a:stretch>
            <a:fillRect/>
          </a:stretch>
        </p:blipFill>
        <p:spPr>
          <a:xfrm>
            <a:off x="0" y="0"/>
            <a:ext cx="12192000" cy="6858000"/>
          </a:xfrm>
          <a:prstGeom prst="rect">
            <a:avLst/>
          </a:prstGeom>
        </p:spPr>
      </p:pic>
      <p:pic>
        <p:nvPicPr>
          <p:cNvPr id="5" name="Graphic 1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143" y="2246174"/>
            <a:ext cx="4271463" cy="4101214"/>
          </a:xfrm>
          <a:prstGeom prst="rect">
            <a:avLst/>
          </a:prstGeom>
        </p:spPr>
      </p:pic>
      <p:grpSp>
        <p:nvGrpSpPr>
          <p:cNvPr id="9" name="Group 8"/>
          <p:cNvGrpSpPr/>
          <p:nvPr/>
        </p:nvGrpSpPr>
        <p:grpSpPr>
          <a:xfrm>
            <a:off x="4275433" y="916880"/>
            <a:ext cx="7704252" cy="5325182"/>
            <a:chOff x="4379605" y="766409"/>
            <a:chExt cx="7704252" cy="5325182"/>
          </a:xfrm>
        </p:grpSpPr>
        <p:pic>
          <p:nvPicPr>
            <p:cNvPr id="6"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79605" y="766409"/>
              <a:ext cx="7704252" cy="5325182"/>
            </a:xfrm>
            <a:prstGeom prst="rect">
              <a:avLst/>
            </a:prstGeom>
          </p:spPr>
        </p:pic>
        <p:sp>
          <p:nvSpPr>
            <p:cNvPr id="7" name="TextBox 6"/>
            <p:cNvSpPr txBox="1"/>
            <p:nvPr/>
          </p:nvSpPr>
          <p:spPr>
            <a:xfrm>
              <a:off x="4992207" y="2842707"/>
              <a:ext cx="6479048" cy="2123658"/>
            </a:xfrm>
            <a:prstGeom prst="rect">
              <a:avLst/>
            </a:prstGeom>
            <a:noFill/>
          </p:spPr>
          <p:txBody>
            <a:bodyPr wrap="square">
              <a:spAutoFit/>
            </a:bodyPr>
            <a:lstStyle/>
            <a:p>
              <a:pPr algn="just"/>
              <a:r>
                <a:rPr lang="en-US" sz="4400"/>
                <a:t>Các em hãy về nhà tìm sưu tầm thông tin, tranh ảnh về hình dạng của quả địa cầu.</a:t>
              </a:r>
              <a:endParaRPr lang="en-US" sz="4400"/>
            </a:p>
          </p:txBody>
        </p:sp>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9440" y="1220804"/>
              <a:ext cx="1516577" cy="151657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78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8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78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a:off x="0" y="3181"/>
            <a:ext cx="12192000" cy="6854819"/>
          </a:xfrm>
          <a:prstGeom prst="rect">
            <a:avLst/>
          </a:prstGeom>
        </p:spPr>
      </p:pic>
      <p:pic>
        <p:nvPicPr>
          <p:cNvPr id="6" name="Picture 5"/>
          <p:cNvPicPr>
            <a:picLocks noChangeAspect="1"/>
          </p:cNvPicPr>
          <p:nvPr/>
        </p:nvPicPr>
        <p:blipFill>
          <a:blip r:embed="rId2"/>
          <a:stretch>
            <a:fillRect/>
          </a:stretch>
        </p:blipFill>
        <p:spPr>
          <a:xfrm>
            <a:off x="1592432" y="1564688"/>
            <a:ext cx="4182218" cy="4224894"/>
          </a:xfrm>
          <a:prstGeom prst="rect">
            <a:avLst/>
          </a:prstGeom>
        </p:spPr>
      </p:pic>
      <p:sp>
        <p:nvSpPr>
          <p:cNvPr id="11" name="Speech Bubble: Rectangle with Corners Rounded 10"/>
          <p:cNvSpPr/>
          <p:nvPr/>
        </p:nvSpPr>
        <p:spPr>
          <a:xfrm>
            <a:off x="5169716" y="569065"/>
            <a:ext cx="6255845" cy="1724915"/>
          </a:xfrm>
          <a:prstGeom prst="wedgeRoundRectCallout">
            <a:avLst>
              <a:gd name="adj1" fmla="val -55422"/>
              <a:gd name="adj2" fmla="val 30829"/>
              <a:gd name="adj3" fmla="val 16667"/>
            </a:avLst>
          </a:prstGeom>
          <a:solidFill>
            <a:srgbClr val="FEEEEC"/>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Khi đi biển, các thuỷ thủ làm thế nào để xác định phương hướng khi không thấy Mặt Trời?</a:t>
            </a:r>
            <a:endParaRPr lang="vi-VN" sz="32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4122" r="4122"/>
          <a:stretch>
            <a:fillRect/>
          </a:stretch>
        </p:blipFill>
        <p:spPr>
          <a:xfrm>
            <a:off x="0" y="0"/>
            <a:ext cx="12192000" cy="6858000"/>
          </a:xfrm>
          <a:prstGeom prst="rect">
            <a:avLst/>
          </a:prstGeom>
        </p:spPr>
      </p:pic>
      <p:pic>
        <p:nvPicPr>
          <p:cNvPr id="7" name="Picture 6"/>
          <p:cNvPicPr>
            <a:picLocks noChangeAspect="1"/>
          </p:cNvPicPr>
          <p:nvPr/>
        </p:nvPicPr>
        <p:blipFill>
          <a:blip r:embed="rId2"/>
          <a:stretch>
            <a:fillRect/>
          </a:stretch>
        </p:blipFill>
        <p:spPr>
          <a:xfrm>
            <a:off x="-906809" y="4849793"/>
            <a:ext cx="14005617" cy="161466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11" presetID="32" presetClass="emph" presetSubtype="0" repeatCount="indefinite" fill="hold" nodeType="withEffect">
                                  <p:stCondLst>
                                    <p:cond delay="0"/>
                                  </p:stCondLst>
                                  <p:childTnLst>
                                    <p:animRot by="120000">
                                      <p:cBhvr>
                                        <p:cTn id="12" dur="200" fill="hold">
                                          <p:stCondLst>
                                            <p:cond delay="0"/>
                                          </p:stCondLst>
                                        </p:cTn>
                                        <p:tgtEl>
                                          <p:spTgt spid="7"/>
                                        </p:tgtEl>
                                        <p:attrNameLst>
                                          <p:attrName>r</p:attrName>
                                        </p:attrNameLst>
                                      </p:cBhvr>
                                    </p:animRot>
                                    <p:animRot by="-240000">
                                      <p:cBhvr>
                                        <p:cTn id="13" dur="400" fill="hold">
                                          <p:stCondLst>
                                            <p:cond delay="400"/>
                                          </p:stCondLst>
                                        </p:cTn>
                                        <p:tgtEl>
                                          <p:spTgt spid="7"/>
                                        </p:tgtEl>
                                        <p:attrNameLst>
                                          <p:attrName>r</p:attrName>
                                        </p:attrNameLst>
                                      </p:cBhvr>
                                    </p:animRot>
                                    <p:animRot by="240000">
                                      <p:cBhvr>
                                        <p:cTn id="14" dur="400" fill="hold">
                                          <p:stCondLst>
                                            <p:cond delay="800"/>
                                          </p:stCondLst>
                                        </p:cTn>
                                        <p:tgtEl>
                                          <p:spTgt spid="7"/>
                                        </p:tgtEl>
                                        <p:attrNameLst>
                                          <p:attrName>r</p:attrName>
                                        </p:attrNameLst>
                                      </p:cBhvr>
                                    </p:animRot>
                                    <p:animRot by="-240000">
                                      <p:cBhvr>
                                        <p:cTn id="15" dur="400" fill="hold">
                                          <p:stCondLst>
                                            <p:cond delay="1200"/>
                                          </p:stCondLst>
                                        </p:cTn>
                                        <p:tgtEl>
                                          <p:spTgt spid="7"/>
                                        </p:tgtEl>
                                        <p:attrNameLst>
                                          <p:attrName>r</p:attrName>
                                        </p:attrNameLst>
                                      </p:cBhvr>
                                    </p:animRot>
                                    <p:animRot by="120000">
                                      <p:cBhvr>
                                        <p:cTn id="16" dur="400" fill="hold">
                                          <p:stCondLst>
                                            <p:cond delay="1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Top-10-Biggest-Container-Ships-Floating-on-Waves-in-Ocean-Y2Mate-dot-dog-55716">
            <a:hlinkClick r:id="" action="ppaction://media"/>
          </p:cNvPr>
          <p:cNvPicPr>
            <a:picLocks noChangeAspect="1"/>
          </p:cNvPicPr>
          <p:nvPr>
            <a:videoFile r:link="rId1"/>
            <p:extLst>
              <p:ext uri="{DAA4B4D4-6D71-4841-9C94-3DE7FCFB9230}">
                <p14:media xmlns:p14="http://schemas.microsoft.com/office/powerpoint/2010/main" r:embed="rId2">
                  <p14:trim end="4034,000000"/>
                </p14:media>
              </p:ext>
            </p:extLst>
          </p:nvPr>
        </p:nvPicPr>
        <p:blipFill>
          <a:blip r:embed="rId3"/>
          <a:stretch>
            <a:fillRect/>
          </a:stretch>
        </p:blipFill>
        <p:spPr>
          <a:xfrm>
            <a:off x="0" y="3175"/>
            <a:ext cx="12192000" cy="6850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a:off x="0" y="3181"/>
            <a:ext cx="12192000" cy="6854819"/>
          </a:xfrm>
          <a:prstGeom prst="rect">
            <a:avLst/>
          </a:prstGeom>
        </p:spPr>
      </p:pic>
      <p:pic>
        <p:nvPicPr>
          <p:cNvPr id="6" name="Picture 5"/>
          <p:cNvPicPr>
            <a:picLocks noChangeAspect="1"/>
          </p:cNvPicPr>
          <p:nvPr/>
        </p:nvPicPr>
        <p:blipFill>
          <a:blip r:embed="rId2"/>
          <a:stretch>
            <a:fillRect/>
          </a:stretch>
        </p:blipFill>
        <p:spPr>
          <a:xfrm>
            <a:off x="1408122" y="1564688"/>
            <a:ext cx="4182218" cy="4224894"/>
          </a:xfrm>
          <a:prstGeom prst="rect">
            <a:avLst/>
          </a:prstGeom>
        </p:spPr>
      </p:pic>
      <p:sp>
        <p:nvSpPr>
          <p:cNvPr id="2" name="Speech Bubble: Rectangle with Corners Rounded 1"/>
          <p:cNvSpPr/>
          <p:nvPr/>
        </p:nvSpPr>
        <p:spPr>
          <a:xfrm>
            <a:off x="5590340" y="467990"/>
            <a:ext cx="6255845" cy="2193396"/>
          </a:xfrm>
          <a:prstGeom prst="wedgeRoundRectCallout">
            <a:avLst>
              <a:gd name="adj1" fmla="val -55422"/>
              <a:gd name="adj2" fmla="val 30829"/>
              <a:gd name="adj3" fmla="val 16667"/>
            </a:avLst>
          </a:prstGeom>
          <a:solidFill>
            <a:srgbClr val="FEEEEC"/>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Khi không thể xác định các phương dựa vào phương Mặt Trời mọc, ta phải sử dụng một dụng cụ đặc biệt gọi là la bàn. </a:t>
            </a:r>
            <a:endParaRPr lang="vi-VN" sz="32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t="7813" b="7813"/>
          <a:stretch>
            <a:fillRect/>
          </a:stretch>
        </p:blipFill>
        <p:spPr>
          <a:xfrm>
            <a:off x="0" y="1"/>
            <a:ext cx="12192000" cy="6858000"/>
          </a:xfrm>
          <a:prstGeom prst="rect">
            <a:avLst/>
          </a:prstGeom>
        </p:spPr>
      </p:pic>
      <p:sp>
        <p:nvSpPr>
          <p:cNvPr id="2" name="TextBox 1"/>
          <p:cNvSpPr txBox="1"/>
          <p:nvPr/>
        </p:nvSpPr>
        <p:spPr>
          <a:xfrm>
            <a:off x="3929199" y="1399941"/>
            <a:ext cx="4333602" cy="769441"/>
          </a:xfrm>
          <a:prstGeom prst="rect">
            <a:avLst/>
          </a:prstGeom>
          <a:noFill/>
        </p:spPr>
        <p:txBody>
          <a:bodyPr wrap="square" rtlCol="0">
            <a:prstTxWarp prst="textArchUp">
              <a:avLst/>
            </a:prstTxWarp>
            <a:spAutoFit/>
          </a:bodyPr>
          <a:lstStyle/>
          <a:p>
            <a:pPr algn="ctr"/>
            <a:r>
              <a:rPr lang="en-US" sz="4400" b="1">
                <a:ln w="6600">
                  <a:solidFill>
                    <a:srgbClr val="002060"/>
                  </a:solidFill>
                  <a:prstDash val="solid"/>
                </a:ln>
                <a:solidFill>
                  <a:srgbClr val="FAFFEB"/>
                </a:solidFill>
                <a:effectLst>
                  <a:outerShdw dist="88900" dir="2700000" algn="tl" rotWithShape="0">
                    <a:srgbClr val="002060"/>
                  </a:outerShdw>
                </a:effectLst>
                <a:latin typeface="UTM Cookies" panose="02040603050506020204" pitchFamily="18" charset="0"/>
              </a:rPr>
              <a:t>HOẠT ĐỘNG 1</a:t>
            </a:r>
            <a:endParaRPr lang="vi-VN" sz="4400" b="1" dirty="0">
              <a:ln w="6600">
                <a:solidFill>
                  <a:srgbClr val="002060"/>
                </a:solidFill>
                <a:prstDash val="solid"/>
              </a:ln>
              <a:solidFill>
                <a:srgbClr val="FAFFEB"/>
              </a:solidFill>
              <a:effectLst>
                <a:outerShdw dist="88900" dir="2700000" algn="tl" rotWithShape="0">
                  <a:srgbClr val="002060"/>
                </a:outerShdw>
              </a:effectLst>
              <a:latin typeface="NVN Space Quest" pitchFamily="2" charset="-93"/>
            </a:endParaRPr>
          </a:p>
        </p:txBody>
      </p:sp>
      <p:grpSp>
        <p:nvGrpSpPr>
          <p:cNvPr id="3" name="Group 2"/>
          <p:cNvGrpSpPr/>
          <p:nvPr/>
        </p:nvGrpSpPr>
        <p:grpSpPr>
          <a:xfrm>
            <a:off x="565212" y="1918051"/>
            <a:ext cx="11061576" cy="3540008"/>
            <a:chOff x="2746095" y="6925686"/>
            <a:chExt cx="18355211" cy="5112292"/>
          </a:xfrm>
        </p:grpSpPr>
        <p:sp>
          <p:nvSpPr>
            <p:cNvPr id="4" name="TextBox 3"/>
            <p:cNvSpPr txBox="1"/>
            <p:nvPr/>
          </p:nvSpPr>
          <p:spPr>
            <a:xfrm>
              <a:off x="5319657" y="6925687"/>
              <a:ext cx="13208089" cy="5112291"/>
            </a:xfrm>
            <a:prstGeom prst="rect">
              <a:avLst/>
            </a:prstGeom>
            <a:noFill/>
          </p:spPr>
          <p:txBody>
            <a:bodyPr wrap="square" rtlCol="0">
              <a:spAutoFit/>
            </a:bodyPr>
            <a:lstStyle/>
            <a:p>
              <a:pPr algn="ctr">
                <a:lnSpc>
                  <a:spcPct val="120000"/>
                </a:lnSpc>
              </a:pPr>
              <a:r>
                <a:rPr lang="en-US" sz="9600" b="1">
                  <a:ln w="24447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GIỚI THIỆU </a:t>
              </a:r>
              <a:endParaRPr lang="en-US" sz="9600" b="1">
                <a:ln w="24447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a:p>
              <a:pPr algn="ctr">
                <a:lnSpc>
                  <a:spcPct val="120000"/>
                </a:lnSpc>
              </a:pPr>
              <a:r>
                <a:rPr lang="en-US" sz="9600" b="1">
                  <a:ln w="24447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rPr>
                <a:t>LA BÀN</a:t>
              </a:r>
              <a:endParaRPr lang="en-US" sz="9600" b="1" dirty="0">
                <a:ln w="244475">
                  <a:solidFill>
                    <a:schemeClr val="bg1"/>
                  </a:solidFill>
                  <a:prstDash val="solid"/>
                </a:ln>
                <a:solidFill>
                  <a:schemeClr val="accent5"/>
                </a:solidFill>
                <a:effectLst>
                  <a:glow rad="63500">
                    <a:schemeClr val="accent1">
                      <a:satMod val="175000"/>
                      <a:alpha val="40000"/>
                    </a:schemeClr>
                  </a:glow>
                  <a:outerShdw blurRad="12700" dist="38100" dir="2700000" algn="tl" rotWithShape="0">
                    <a:schemeClr val="accent5">
                      <a:lumMod val="60000"/>
                      <a:lumOff val="40000"/>
                    </a:schemeClr>
                  </a:outerShdw>
                </a:effectLst>
                <a:latin typeface="#9Slide05 SVNClementine" panose="020F0502020204030203" pitchFamily="34" charset="0"/>
              </a:endParaRPr>
            </a:p>
          </p:txBody>
        </p:sp>
        <p:sp>
          <p:nvSpPr>
            <p:cNvPr id="9" name="TextBox 8"/>
            <p:cNvSpPr txBox="1"/>
            <p:nvPr/>
          </p:nvSpPr>
          <p:spPr>
            <a:xfrm>
              <a:off x="2746095" y="6925686"/>
              <a:ext cx="18355211" cy="5112292"/>
            </a:xfrm>
            <a:prstGeom prst="rect">
              <a:avLst/>
            </a:prstGeom>
            <a:noFill/>
          </p:spPr>
          <p:txBody>
            <a:bodyPr wrap="square" rtlCol="0">
              <a:spAutoFit/>
            </a:bodyPr>
            <a:lstStyle/>
            <a:p>
              <a:pPr algn="ctr">
                <a:lnSpc>
                  <a:spcPct val="120000"/>
                </a:lnSpc>
              </a:pP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G</a:t>
              </a:r>
              <a:r>
                <a:rPr lang="en-US" sz="9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I</a:t>
              </a:r>
              <a:r>
                <a:rPr lang="en-US" sz="96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Ớ</a:t>
              </a:r>
              <a:r>
                <a:rPr lang="en-US" sz="9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I </a:t>
              </a:r>
              <a:r>
                <a:rPr lang="en-US" sz="9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9Slide05 SVNClementine" panose="020F0502020204030203" pitchFamily="34" charset="0"/>
                </a:rPr>
                <a:t>T</a:t>
              </a:r>
              <a:r>
                <a:rPr lang="en-US" sz="9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H</a:t>
              </a:r>
              <a:r>
                <a:rPr lang="en-US" sz="9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I</a:t>
              </a:r>
              <a:r>
                <a:rPr lang="en-US" sz="96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Ệ</a:t>
              </a: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U </a:t>
              </a:r>
              <a:endPar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endParaRPr>
            </a:p>
            <a:p>
              <a:pPr algn="ctr">
                <a:lnSpc>
                  <a:spcPct val="120000"/>
                </a:lnSpc>
              </a:pPr>
              <a:r>
                <a:rPr lang="en-US" sz="9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L</a:t>
              </a:r>
              <a:r>
                <a:rPr lang="en-US" sz="9600" b="1">
                  <a:ln w="19050">
                    <a:solidFill>
                      <a:srgbClr val="002060"/>
                    </a:solidFill>
                    <a:prstDash val="solid"/>
                  </a:ln>
                  <a:solidFill>
                    <a:srgbClr val="FF5757"/>
                  </a:solidFill>
                  <a:effectLst>
                    <a:outerShdw blurRad="12700" dist="38100" dir="2700000" algn="tl" rotWithShape="0">
                      <a:schemeClr val="accent5">
                        <a:lumMod val="60000"/>
                        <a:lumOff val="40000"/>
                      </a:schemeClr>
                    </a:outerShdw>
                  </a:effectLst>
                  <a:latin typeface="#9Slide05 SVNClementine" panose="020F0502020204030203" pitchFamily="34" charset="0"/>
                </a:rPr>
                <a:t>A</a:t>
              </a:r>
              <a:r>
                <a:rPr lang="en-US" sz="9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9Slide05 SVNClementine" panose="020F0502020204030203" pitchFamily="34" charset="0"/>
                </a:rPr>
                <a:t> B</a:t>
              </a:r>
              <a:r>
                <a:rPr lang="en-US" sz="9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9Slide05 SVNClementine" panose="020F0502020204030203" pitchFamily="34" charset="0"/>
                </a:rPr>
                <a:t>À</a:t>
              </a: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9Slide05 SVNClementine" panose="020F0502020204030203" pitchFamily="34" charset="0"/>
                </a:rPr>
                <a:t>N</a:t>
              </a:r>
              <a:endParaRPr lang="en-US" sz="9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9Slide05 SVNClementine" panose="020F0502020204030203"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cTn>
                              </p:par>
                            </p:childTnLst>
                          </p:cTn>
                        </p:par>
                        <p:par>
                          <p:cTn id="9" fill="hold">
                            <p:stCondLst>
                              <p:cond delay="0"/>
                            </p:stCondLst>
                            <p:childTnLst>
                              <p:par>
                                <p:cTn id="10" presetID="17"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4" fill="hold">
                            <p:stCondLst>
                              <p:cond delay="500"/>
                            </p:stCondLst>
                            <p:childTnLst>
                              <p:par>
                                <p:cTn id="15" presetID="32" presetClass="emph" presetSubtype="0" fill="hold" nodeType="after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2"/>
          <a:stretch>
            <a:fillRect/>
          </a:stretch>
        </p:blipFill>
        <p:spPr>
          <a:xfrm>
            <a:off x="338313" y="332320"/>
            <a:ext cx="2014658" cy="2309486"/>
          </a:xfrm>
          <a:prstGeom prst="ellipse">
            <a:avLst/>
          </a:prstGeom>
        </p:spPr>
      </p:pic>
      <p:grpSp>
        <p:nvGrpSpPr>
          <p:cNvPr id="12" name="Group 11"/>
          <p:cNvGrpSpPr/>
          <p:nvPr/>
        </p:nvGrpSpPr>
        <p:grpSpPr>
          <a:xfrm>
            <a:off x="2703688" y="357718"/>
            <a:ext cx="8917292" cy="2203932"/>
            <a:chOff x="2650312" y="361034"/>
            <a:chExt cx="8917292" cy="2203932"/>
          </a:xfrm>
        </p:grpSpPr>
        <p:sp>
          <p:nvSpPr>
            <p:cNvPr id="6" name="Rectangle: Rounded Corners 5"/>
            <p:cNvSpPr/>
            <p:nvPr/>
          </p:nvSpPr>
          <p:spPr>
            <a:xfrm>
              <a:off x="2650312" y="361034"/>
              <a:ext cx="8917292" cy="2203932"/>
            </a:xfrm>
            <a:prstGeom prst="roundRect">
              <a:avLst>
                <a:gd name="adj" fmla="val 16436"/>
              </a:avLst>
            </a:prstGeom>
            <a:solidFill>
              <a:srgbClr val="FEF5F4"/>
            </a:solidFill>
            <a:ln w="57150">
              <a:solidFill>
                <a:srgbClr val="FF0066">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a:solidFill>
                  <a:srgbClr val="002060"/>
                </a:solidFill>
              </a:endParaRPr>
            </a:p>
          </p:txBody>
        </p:sp>
        <p:grpSp>
          <p:nvGrpSpPr>
            <p:cNvPr id="11" name="Group 10"/>
            <p:cNvGrpSpPr/>
            <p:nvPr/>
          </p:nvGrpSpPr>
          <p:grpSpPr>
            <a:xfrm>
              <a:off x="3010363" y="459328"/>
              <a:ext cx="8334216" cy="2062103"/>
              <a:chOff x="3010363" y="459328"/>
              <a:chExt cx="8334216" cy="2062103"/>
            </a:xfrm>
          </p:grpSpPr>
          <p:sp>
            <p:nvSpPr>
              <p:cNvPr id="7" name="TextBox 6"/>
              <p:cNvSpPr txBox="1"/>
              <p:nvPr/>
            </p:nvSpPr>
            <p:spPr>
              <a:xfrm>
                <a:off x="3314649" y="459328"/>
                <a:ext cx="8029930" cy="2062103"/>
              </a:xfrm>
              <a:prstGeom prst="rect">
                <a:avLst/>
              </a:prstGeom>
              <a:noFill/>
            </p:spPr>
            <p:txBody>
              <a:bodyPr wrap="square">
                <a:spAutoFit/>
              </a:bodyPr>
              <a:lstStyle/>
              <a:p>
                <a:pPr algn="just"/>
                <a:r>
                  <a:rPr lang="en-US" sz="3200"/>
                  <a:t>La bàn có các bộ phận nào? Nêu ý nghĩa các chữ cái có trên la bàn.</a:t>
                </a:r>
                <a:endParaRPr lang="en-US" sz="3200"/>
              </a:p>
              <a:p>
                <a:pPr algn="just"/>
                <a:r>
                  <a:rPr lang="en-US" sz="3200"/>
                  <a:t>La bàn dùng để làm gì?</a:t>
                </a:r>
                <a:endParaRPr lang="en-US" sz="3200"/>
              </a:p>
              <a:p>
                <a:pPr algn="just"/>
                <a:r>
                  <a:rPr lang="en-US" sz="3200"/>
                  <a:t>Kim la bàn có mấy màu?</a:t>
                </a:r>
                <a:endParaRPr lang="en-US" sz="320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0363" y="649443"/>
                <a:ext cx="288836" cy="2888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813" y="1590227"/>
                <a:ext cx="288836" cy="2888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9131" y="2069178"/>
                <a:ext cx="288836" cy="28883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4" name="Picture 13"/>
          <p:cNvPicPr>
            <a:picLocks noChangeAspect="1"/>
          </p:cNvPicPr>
          <p:nvPr/>
        </p:nvPicPr>
        <p:blipFill>
          <a:blip r:embed="rId4"/>
          <a:stretch>
            <a:fillRect/>
          </a:stretch>
        </p:blipFill>
        <p:spPr>
          <a:xfrm>
            <a:off x="2073791" y="2930215"/>
            <a:ext cx="8044417" cy="353813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900" decel="100000" fill="hold"/>
                                            <p:tgtEl>
                                              <p:spTgt spid="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60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0000">
                                          <p:cBhvr additive="base">
                                            <p:cTn id="19" dur="75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20"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900" decel="100000" fill="hold"/>
                                            <p:tgtEl>
                                              <p:spTgt spid="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ppt_x"/>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0" y="0"/>
            <a:ext cx="12192000" cy="6858000"/>
          </a:xfrm>
          <a:prstGeom prst="rect">
            <a:avLst/>
          </a:prstGeom>
        </p:spPr>
      </p:pic>
      <p:grpSp>
        <p:nvGrpSpPr>
          <p:cNvPr id="9" name="Group 8"/>
          <p:cNvGrpSpPr/>
          <p:nvPr/>
        </p:nvGrpSpPr>
        <p:grpSpPr>
          <a:xfrm>
            <a:off x="246744" y="1367499"/>
            <a:ext cx="11248570" cy="1204629"/>
            <a:chOff x="2255519" y="1674009"/>
            <a:chExt cx="9990717" cy="1204629"/>
          </a:xfrm>
        </p:grpSpPr>
        <p:sp>
          <p:nvSpPr>
            <p:cNvPr id="6" name="Plaque 5"/>
            <p:cNvSpPr/>
            <p:nvPr/>
          </p:nvSpPr>
          <p:spPr>
            <a:xfrm>
              <a:off x="2970666" y="1674009"/>
              <a:ext cx="8566952" cy="1204629"/>
            </a:xfrm>
            <a:prstGeom prst="plaque">
              <a:avLst>
                <a:gd name="adj" fmla="val 16130"/>
              </a:avLst>
            </a:prstGeom>
            <a:solidFill>
              <a:srgbClr val="FFF3FF"/>
            </a:solidFill>
            <a:ln w="38100">
              <a:solidFill>
                <a:srgbClr val="FF1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200"/>
            </a:p>
          </p:txBody>
        </p:sp>
        <p:grpSp>
          <p:nvGrpSpPr>
            <p:cNvPr id="21" name="Group 20"/>
            <p:cNvGrpSpPr/>
            <p:nvPr/>
          </p:nvGrpSpPr>
          <p:grpSpPr>
            <a:xfrm>
              <a:off x="2255519" y="1868859"/>
              <a:ext cx="9990717" cy="830998"/>
              <a:chOff x="417252" y="1506528"/>
              <a:chExt cx="11869444" cy="830998"/>
            </a:xfrm>
          </p:grpSpPr>
          <p:sp>
            <p:nvSpPr>
              <p:cNvPr id="19" name="TextBox 18"/>
              <p:cNvSpPr txBox="1"/>
              <p:nvPr/>
            </p:nvSpPr>
            <p:spPr>
              <a:xfrm>
                <a:off x="417252" y="1506529"/>
                <a:ext cx="11869444" cy="830997"/>
              </a:xfrm>
              <a:prstGeom prst="rect">
                <a:avLst/>
              </a:prstGeom>
              <a:noFill/>
            </p:spPr>
            <p:txBody>
              <a:bodyPr wrap="square">
                <a:spAutoFit/>
              </a:bodyPr>
              <a:lstStyle/>
              <a:p>
                <a:pPr algn="ctr"/>
                <a:r>
                  <a:rPr lang="en-US" sz="4800" b="1" spc="50">
                    <a:ln w="152400" cmpd="sng">
                      <a:solidFill>
                        <a:schemeClr val="bg1"/>
                      </a:solidFill>
                      <a:prstDash val="solid"/>
                    </a:ln>
                    <a:solidFill>
                      <a:srgbClr val="FF5050"/>
                    </a:solidFill>
                    <a:effectLst>
                      <a:glow rad="38100">
                        <a:schemeClr val="accent1">
                          <a:alpha val="40000"/>
                        </a:schemeClr>
                      </a:glow>
                    </a:effectLst>
                    <a:latin typeface="UTM Duepuntozero" panose="02040603050506020204" pitchFamily="18" charset="0"/>
                    <a:cs typeface="Arial" panose="020B0604020202020204" pitchFamily="34" charset="0"/>
                  </a:rPr>
                  <a:t>Cả lớp lắng nghe – Góp ý – Bổ sung</a:t>
                </a:r>
                <a:endParaRPr lang="vi-VN" sz="4800" b="1" spc="50">
                  <a:ln w="152400" cmpd="sng">
                    <a:solidFill>
                      <a:schemeClr val="bg1"/>
                    </a:solidFill>
                    <a:prstDash val="solid"/>
                  </a:ln>
                  <a:solidFill>
                    <a:srgbClr val="FF5050"/>
                  </a:solidFill>
                  <a:effectLst>
                    <a:glow rad="38100">
                      <a:schemeClr val="accent1">
                        <a:alpha val="40000"/>
                      </a:schemeClr>
                    </a:glow>
                  </a:effectLst>
                </a:endParaRPr>
              </a:p>
            </p:txBody>
          </p:sp>
          <p:sp>
            <p:nvSpPr>
              <p:cNvPr id="20" name="TextBox 19"/>
              <p:cNvSpPr txBox="1"/>
              <p:nvPr/>
            </p:nvSpPr>
            <p:spPr>
              <a:xfrm>
                <a:off x="1266881" y="1506528"/>
                <a:ext cx="10177944" cy="830997"/>
              </a:xfrm>
              <a:prstGeom prst="rect">
                <a:avLst/>
              </a:prstGeom>
              <a:noFill/>
            </p:spPr>
            <p:txBody>
              <a:bodyPr wrap="square">
                <a:spAutoFit/>
              </a:bodyPr>
              <a:lstStyle/>
              <a:p>
                <a:pPr algn="ctr"/>
                <a:r>
                  <a:rPr lang="en-US" sz="4800" b="1" spc="50">
                    <a:ln w="76200" cmpd="sng">
                      <a:noFill/>
                      <a:prstDash val="solid"/>
                    </a:ln>
                    <a:solidFill>
                      <a:srgbClr val="FF5050"/>
                    </a:solidFill>
                    <a:effectLst/>
                    <a:latin typeface="UTM Duepuntozero" panose="02040603050506020204" pitchFamily="18" charset="0"/>
                    <a:cs typeface="Arial" panose="020B0604020202020204" pitchFamily="34" charset="0"/>
                  </a:rPr>
                  <a:t>Cả lớp lắng nghe – Góp ý – Bổ sung</a:t>
                </a:r>
                <a:endParaRPr lang="vi-VN" sz="4800" b="1" spc="50">
                  <a:ln w="76200" cmpd="sng">
                    <a:noFill/>
                    <a:prstDash val="solid"/>
                  </a:ln>
                  <a:solidFill>
                    <a:srgbClr val="FF5050"/>
                  </a:solidFill>
                  <a:effectLst/>
                </a:endParaRPr>
              </a:p>
            </p:txBody>
          </p:sp>
        </p:grpSp>
      </p:grpSp>
      <p:grpSp>
        <p:nvGrpSpPr>
          <p:cNvPr id="4" name="Group 3"/>
          <p:cNvGrpSpPr/>
          <p:nvPr/>
        </p:nvGrpSpPr>
        <p:grpSpPr>
          <a:xfrm>
            <a:off x="3497944" y="0"/>
            <a:ext cx="6023428" cy="1305153"/>
            <a:chOff x="4234724" y="2241648"/>
            <a:chExt cx="4915825" cy="1305153"/>
          </a:xfrm>
        </p:grpSpPr>
        <p:pic>
          <p:nvPicPr>
            <p:cNvPr id="2"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4724" y="2241648"/>
              <a:ext cx="4052222" cy="1305153"/>
            </a:xfrm>
            <a:prstGeom prst="rect">
              <a:avLst/>
            </a:prstGeom>
          </p:spPr>
        </p:pic>
        <p:sp>
          <p:nvSpPr>
            <p:cNvPr id="17" name="TextBox 16"/>
            <p:cNvSpPr txBox="1"/>
            <p:nvPr/>
          </p:nvSpPr>
          <p:spPr>
            <a:xfrm>
              <a:off x="4502323" y="2567887"/>
              <a:ext cx="4648226" cy="744050"/>
            </a:xfrm>
            <a:prstGeom prst="rect">
              <a:avLst/>
            </a:prstGeom>
            <a:noFill/>
          </p:spPr>
          <p:txBody>
            <a:bodyPr wrap="square" rtlCol="0">
              <a:spAutoFit/>
            </a:bodyPr>
            <a:lstStyle/>
            <a:p>
              <a:pPr algn="ctr">
                <a:lnSpc>
                  <a:spcPct val="110000"/>
                </a:lnSpc>
              </a:pPr>
              <a:r>
                <a:rPr lang="en-US" sz="4000" b="1">
                  <a:ln w="6600">
                    <a:solidFill>
                      <a:schemeClr val="accent2"/>
                    </a:solidFill>
                    <a:prstDash val="solid"/>
                  </a:ln>
                  <a:solidFill>
                    <a:srgbClr val="FFFF99"/>
                  </a:solidFill>
                  <a:effectLst>
                    <a:outerShdw dist="38100" dir="2700000" algn="tl" rotWithShape="0">
                      <a:schemeClr val="accent2"/>
                    </a:outerShdw>
                  </a:effectLst>
                  <a:latin typeface="#9Slide05 SVNClementine" panose="020F0502020204030203" pitchFamily="34" charset="0"/>
                </a:rPr>
                <a:t>CÙNG CHIA SẺ</a:t>
              </a:r>
              <a:endParaRPr lang="en-US" sz="4000" b="1" dirty="0">
                <a:ln w="6600">
                  <a:solidFill>
                    <a:schemeClr val="accent2"/>
                  </a:solidFill>
                  <a:prstDash val="solid"/>
                </a:ln>
                <a:solidFill>
                  <a:srgbClr val="FFFF99"/>
                </a:solidFill>
                <a:effectLst>
                  <a:outerShdw dist="38100" dir="2700000" algn="tl" rotWithShape="0">
                    <a:schemeClr val="accent2"/>
                  </a:outerShdw>
                </a:effectLst>
                <a:latin typeface="#9Slide05 SVNClementine" panose="020F0502020204030203" pitchFamily="34" charset="0"/>
              </a:endParaRPr>
            </a:p>
          </p:txBody>
        </p:sp>
      </p:grpSp>
      <p:pic>
        <p:nvPicPr>
          <p:cNvPr id="5" name="Picture 4" descr="A picture containing text, table, indoor, toy&#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4669" y="2542955"/>
            <a:ext cx="7000346" cy="429728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3770</Words>
  <Application>WPS Slides</Application>
  <PresentationFormat>Màn hình rộng</PresentationFormat>
  <Paragraphs>210</Paragraphs>
  <Slides>40</Slides>
  <Notes>0</Notes>
  <HiddenSlides>0</HiddenSlides>
  <MMClips>1</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40</vt:i4>
      </vt:variant>
    </vt:vector>
  </HeadingPairs>
  <TitlesOfParts>
    <vt:vector size="69" baseType="lpstr">
      <vt:lpstr>Arial</vt:lpstr>
      <vt:lpstr>SimSun</vt:lpstr>
      <vt:lpstr>Wingdings</vt:lpstr>
      <vt:lpstr>Times New Roman</vt:lpstr>
      <vt:lpstr>UVN Banh Mi</vt:lpstr>
      <vt:lpstr>Segoe Print</vt:lpstr>
      <vt:lpstr>UVN Da Lat</vt:lpstr>
      <vt:lpstr>LNTH-LuoLuoNotangYuanTi 1</vt:lpstr>
      <vt:lpstr>#9Slide05 SVNClementine</vt:lpstr>
      <vt:lpstr>Calibri</vt:lpstr>
      <vt:lpstr>Mongolian Baiti</vt:lpstr>
      <vt:lpstr>UTM Cookies</vt:lpstr>
      <vt:lpstr>NVN Space Quest</vt:lpstr>
      <vt:lpstr>UTM Duepuntozero</vt:lpstr>
      <vt:lpstr>Microsoft YaHei</vt:lpstr>
      <vt:lpstr>Arial Unicode MS</vt:lpstr>
      <vt:lpstr>Yu Gothic UI</vt:lpstr>
      <vt:lpstr>SVN-Hole Hearted</vt:lpstr>
      <vt:lpstr>Gill Sans Ultra Bold Condensed</vt:lpstr>
      <vt:lpstr>UTM Flamenco</vt:lpstr>
      <vt:lpstr>HP001 4 hàng</vt:lpstr>
      <vt:lpstr>.VnTime</vt:lpstr>
      <vt:lpstr>Calibri Light</vt:lpstr>
      <vt:lpstr>等线</vt:lpstr>
      <vt:lpstr>等线</vt:lpstr>
      <vt:lpstr>iCiel Cadena</vt:lpstr>
      <vt:lpstr>Corbel</vt:lpstr>
      <vt:lpstr>Bodoni MT</vt:lpstr>
      <vt:lpstr>Office Theme</vt:lpstr>
      <vt:lpstr>PowerPoint 演示文稿</vt:lpstr>
      <vt:lpstr>PowerPoint 演示文稿</vt:lpstr>
      <vt:lpstr>           Thứ Năm ngày 10 tháng 4 năm 2025  Tự nhiên và Xã hội:   Bài 26: Bốn phương trong không gian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HỒNG LOAN</dc:creator>
  <cp:lastModifiedBy>Tran Thi Ngoc Huong</cp:lastModifiedBy>
  <cp:revision>7</cp:revision>
  <dcterms:created xsi:type="dcterms:W3CDTF">2023-01-06T16:32:00Z</dcterms:created>
  <dcterms:modified xsi:type="dcterms:W3CDTF">2025-04-08T22:12:24Z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C77BAE306C3A48EF9003265CDB318D99_13</vt:lpwstr>
  </property>
  <property fmtid="{D5CDD505-2E9C-101B-9397-08002B2CF9AE}" pid="3" name="KSOProductBuildVer">
    <vt:lpwstr>1033-12.2.0.20782</vt:lpwstr>
  </property>
</Properties>
</file>