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8" r:id="rId5"/>
  </p:sldMasterIdLst>
  <p:handoutMasterIdLst>
    <p:handoutMasterId r:id="rId28"/>
  </p:handoutMasterIdLst>
  <p:sldIdLst>
    <p:sldId id="257" r:id="rId6"/>
    <p:sldId id="262" r:id="rId7"/>
    <p:sldId id="291" r:id="rId8"/>
    <p:sldId id="263" r:id="rId9"/>
    <p:sldId id="264" r:id="rId10"/>
    <p:sldId id="266" r:id="rId11"/>
    <p:sldId id="273" r:id="rId12"/>
    <p:sldId id="275" r:id="rId13"/>
    <p:sldId id="281" r:id="rId14"/>
    <p:sldId id="282" r:id="rId15"/>
    <p:sldId id="284" r:id="rId16"/>
    <p:sldId id="283" r:id="rId17"/>
    <p:sldId id="267" r:id="rId18"/>
    <p:sldId id="285" r:id="rId19"/>
    <p:sldId id="268" r:id="rId20"/>
    <p:sldId id="286" r:id="rId21"/>
    <p:sldId id="287" r:id="rId22"/>
    <p:sldId id="269" r:id="rId23"/>
    <p:sldId id="290" r:id="rId24"/>
    <p:sldId id="279" r:id="rId25"/>
    <p:sldId id="280" r:id="rId26"/>
    <p:sldId id="289" r:id="rId27"/>
  </p:sldIdLst>
  <p:sldSz cx="18288000" cy="10287000"/>
  <p:notesSz cx="6858000" cy="9144000"/>
  <p:embeddedFontLst>
    <p:embeddedFont>
      <p:font typeface="#9Slide03 AmpleSoft Bold" panose="020B0604020202020204" charset="0"/>
      <p:regular r:id="rId29"/>
    </p:embeddedFon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Thị Hồng Linh" initials="NL" lastIdx="1" clrIdx="0">
    <p:extLst>
      <p:ext uri="{19B8F6BF-5375-455C-9EA6-DF929625EA0E}">
        <p15:presenceInfo xmlns:p15="http://schemas.microsoft.com/office/powerpoint/2012/main" userId="S::linhnth@skylineschool.edu.vn::16d2c04e-9888-45ad-9a7a-7617a815ab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176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5" d="100"/>
          <a:sy n="65" d="100"/>
        </p:scale>
        <p:origin x="3154"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264449-C083-24FE-E53F-DD04C60759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4109BC-DB4A-E51F-60CE-22406AA2F4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AE1F00-6A8F-46B7-8389-27035A127417}" type="datetimeFigureOut">
              <a:rPr lang="en-US" smtClean="0"/>
              <a:t>25/02/2025</a:t>
            </a:fld>
            <a:endParaRPr lang="en-US"/>
          </a:p>
        </p:txBody>
      </p:sp>
      <p:sp>
        <p:nvSpPr>
          <p:cNvPr id="4" name="Footer Placeholder 3">
            <a:extLst>
              <a:ext uri="{FF2B5EF4-FFF2-40B4-BE49-F238E27FC236}">
                <a16:creationId xmlns:a16="http://schemas.microsoft.com/office/drawing/2014/main" id="{E37197A1-CAF6-6451-ACC5-79E81B81DC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E1F45A-9AA1-F6E7-266E-194F0EFC50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4EEE9B-F856-4227-AB68-09C3F83309DB}" type="slidenum">
              <a:rPr lang="en-US" smtClean="0"/>
              <a:t>‹#›</a:t>
            </a:fld>
            <a:endParaRPr lang="en-US"/>
          </a:p>
        </p:txBody>
      </p:sp>
    </p:spTree>
    <p:extLst>
      <p:ext uri="{BB962C8B-B14F-4D97-AF65-F5344CB8AC3E}">
        <p14:creationId xmlns:p14="http://schemas.microsoft.com/office/powerpoint/2010/main" val="77050058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6A043-9440-5494-E32D-7AC19D1FE823}"/>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CC4E6F-5FB3-6B51-97DE-BFFB0EFB84A0}"/>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85BBA-73F6-1708-F67F-0FC06846E91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5" name="Footer Placeholder 4">
            <a:extLst>
              <a:ext uri="{FF2B5EF4-FFF2-40B4-BE49-F238E27FC236}">
                <a16:creationId xmlns:a16="http://schemas.microsoft.com/office/drawing/2014/main" id="{90F5AA77-3DD2-4660-2207-F561D95B13C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15E1E9-CC7A-C24C-92F4-23BEE4E5F3E4}"/>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843726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CFA3A-6A83-AD95-45FC-FDBE7FEBBA88}"/>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60038A-43C0-DC49-F1F1-B08D8C1D7197}"/>
              </a:ext>
            </a:extLst>
          </p:cNvPr>
          <p:cNvSpPr>
            <a:spLocks noGrp="1"/>
          </p:cNvSpPr>
          <p:nvPr>
            <p:ph idx="1"/>
          </p:nvPr>
        </p:nvSpPr>
        <p:spPr>
          <a:xfrm>
            <a:off x="1257300" y="2738438"/>
            <a:ext cx="157734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8167E-FC4F-D765-D168-5F6944B826A6}"/>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5" name="Footer Placeholder 4">
            <a:extLst>
              <a:ext uri="{FF2B5EF4-FFF2-40B4-BE49-F238E27FC236}">
                <a16:creationId xmlns:a16="http://schemas.microsoft.com/office/drawing/2014/main" id="{D1485354-92F2-655A-73CF-C7F6BF56695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238965-2E88-5676-2BC0-BCF2C70DB0C6}"/>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69572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8E45-81F7-F393-2235-AE3A734D8150}"/>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14BF86-3BAB-EA4F-B743-D67AC6FD2A04}"/>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1D86AE-015F-2D6F-7DDF-E87B52543E4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5" name="Footer Placeholder 4">
            <a:extLst>
              <a:ext uri="{FF2B5EF4-FFF2-40B4-BE49-F238E27FC236}">
                <a16:creationId xmlns:a16="http://schemas.microsoft.com/office/drawing/2014/main" id="{C2B309E1-6217-EE82-D497-DDE7EAADAE6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56B123-0235-39E9-5E7D-A1105C6AAECE}"/>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178457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1C66-BD65-0DD7-EB4C-7552B2EFE24F}"/>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F05DC7-CC1F-B14B-7FBC-41F1DE093CA2}"/>
              </a:ext>
            </a:extLst>
          </p:cNvPr>
          <p:cNvSpPr>
            <a:spLocks noGrp="1"/>
          </p:cNvSpPr>
          <p:nvPr>
            <p:ph sz="half" idx="1"/>
          </p:nvPr>
        </p:nvSpPr>
        <p:spPr>
          <a:xfrm>
            <a:off x="12573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C86B5-1CDC-801F-9721-86F80A52C204}"/>
              </a:ext>
            </a:extLst>
          </p:cNvPr>
          <p:cNvSpPr>
            <a:spLocks noGrp="1"/>
          </p:cNvSpPr>
          <p:nvPr>
            <p:ph sz="half" idx="2"/>
          </p:nvPr>
        </p:nvSpPr>
        <p:spPr>
          <a:xfrm>
            <a:off x="92202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28CE58-4958-8C9C-3276-785348268EBC}"/>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6" name="Footer Placeholder 5">
            <a:extLst>
              <a:ext uri="{FF2B5EF4-FFF2-40B4-BE49-F238E27FC236}">
                <a16:creationId xmlns:a16="http://schemas.microsoft.com/office/drawing/2014/main" id="{E2549103-E769-966D-E650-DDBCB476B4F8}"/>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4477AD-AAA1-FBD0-7E7E-E47AE0C31BA3}"/>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4188311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F293D-CBB6-2256-2DE4-FB362F2D92DD}"/>
              </a:ext>
            </a:extLst>
          </p:cNvPr>
          <p:cNvSpPr>
            <a:spLocks noGrp="1"/>
          </p:cNvSpPr>
          <p:nvPr>
            <p:ph type="title"/>
          </p:nvPr>
        </p:nvSpPr>
        <p:spPr>
          <a:xfrm>
            <a:off x="1260475" y="547688"/>
            <a:ext cx="15773400" cy="198913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04FBCB4-27A5-ECB5-AD59-E07CDFA5BA4D}"/>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FFF396-1AF1-72EC-6FDA-74814B8C73FF}"/>
              </a:ext>
            </a:extLst>
          </p:cNvPr>
          <p:cNvSpPr>
            <a:spLocks noGrp="1"/>
          </p:cNvSpPr>
          <p:nvPr>
            <p:ph sz="half" idx="2"/>
          </p:nvPr>
        </p:nvSpPr>
        <p:spPr>
          <a:xfrm>
            <a:off x="1260475" y="3757613"/>
            <a:ext cx="7735888"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B6AEE5-4D38-332A-1C94-31BFF3902C76}"/>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4F61F8-7DE4-EB98-217D-9B1F7629047A}"/>
              </a:ext>
            </a:extLst>
          </p:cNvPr>
          <p:cNvSpPr>
            <a:spLocks noGrp="1"/>
          </p:cNvSpPr>
          <p:nvPr>
            <p:ph sz="quarter" idx="4"/>
          </p:nvPr>
        </p:nvSpPr>
        <p:spPr>
          <a:xfrm>
            <a:off x="9258300" y="3757613"/>
            <a:ext cx="7775575"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0429A-071C-7DBA-411E-5E94A3556902}"/>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8" name="Footer Placeholder 7">
            <a:extLst>
              <a:ext uri="{FF2B5EF4-FFF2-40B4-BE49-F238E27FC236}">
                <a16:creationId xmlns:a16="http://schemas.microsoft.com/office/drawing/2014/main" id="{03CBA781-AD96-654A-CA56-A078BFF2854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67D2C2-ED84-2CB7-F917-80FFEDDAC04D}"/>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126711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C261-A1F0-7537-7AFD-5FABC9AB8050}"/>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476D013-68D8-5448-FCE9-1B52EC68B20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4" name="Footer Placeholder 3">
            <a:extLst>
              <a:ext uri="{FF2B5EF4-FFF2-40B4-BE49-F238E27FC236}">
                <a16:creationId xmlns:a16="http://schemas.microsoft.com/office/drawing/2014/main" id="{C2CC80A8-B370-B392-F225-197502D84C3B}"/>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11AC8A-FE54-1D9E-9A83-758FFAFEEED8}"/>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800075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B863AC-5040-2E07-F473-81418FF7041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3" name="Footer Placeholder 2">
            <a:extLst>
              <a:ext uri="{FF2B5EF4-FFF2-40B4-BE49-F238E27FC236}">
                <a16:creationId xmlns:a16="http://schemas.microsoft.com/office/drawing/2014/main" id="{5493DC2B-F9B0-FC4C-F78D-B0619C8EAB32}"/>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571195-A79D-E9CD-6710-363311400E66}"/>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932336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51F1-A711-A14B-CB6F-FB61669F641E}"/>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857C9-1E40-B631-2F18-5A78EB5ECFAD}"/>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1B7112-17EB-BFDD-ACAF-34DD3469A9A5}"/>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7F9227-D208-7D1B-333E-AB0EF57ACD1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6" name="Footer Placeholder 5">
            <a:extLst>
              <a:ext uri="{FF2B5EF4-FFF2-40B4-BE49-F238E27FC236}">
                <a16:creationId xmlns:a16="http://schemas.microsoft.com/office/drawing/2014/main" id="{9E7254D5-4738-C619-7BEC-9DE780B57E1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32A472-C7E2-887D-C4B6-84471297CDB1}"/>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26942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7657-5FCB-8D29-AFEB-71D62C323E3F}"/>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7C454C-AA85-B4DE-936A-0B74D5B10E3C}"/>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0E6179-44D8-B422-FA11-C07E0E2182DD}"/>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F8AE4-B83F-8108-1440-01393F7E5A2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6" name="Footer Placeholder 5">
            <a:extLst>
              <a:ext uri="{FF2B5EF4-FFF2-40B4-BE49-F238E27FC236}">
                <a16:creationId xmlns:a16="http://schemas.microsoft.com/office/drawing/2014/main" id="{094D71B5-D7AE-477C-B827-EBF8EBEDA06D}"/>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AE1C5E-DFD7-E622-BE25-7361F891FC9A}"/>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215458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66A1-2A9B-F455-7112-7197DB9F6D77}"/>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48698-F602-462B-E190-54610C78782B}"/>
              </a:ext>
            </a:extLst>
          </p:cNvPr>
          <p:cNvSpPr>
            <a:spLocks noGrp="1"/>
          </p:cNvSpPr>
          <p:nvPr>
            <p:ph type="body" orient="vert" idx="1"/>
          </p:nvPr>
        </p:nvSpPr>
        <p:spPr>
          <a:xfrm>
            <a:off x="1257300" y="2738438"/>
            <a:ext cx="15773400" cy="6527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F6279-C0EF-35DA-2911-EAE84F8C0C2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5" name="Footer Placeholder 4">
            <a:extLst>
              <a:ext uri="{FF2B5EF4-FFF2-40B4-BE49-F238E27FC236}">
                <a16:creationId xmlns:a16="http://schemas.microsoft.com/office/drawing/2014/main" id="{EB7FFF27-A540-E981-4BB4-6814E85B0FF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A121A0-9430-D015-C705-EF4880357064}"/>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4045112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FDE20B-A048-C731-C308-30393BCA2014}"/>
              </a:ext>
            </a:extLst>
          </p:cNvPr>
          <p:cNvSpPr>
            <a:spLocks noGrp="1"/>
          </p:cNvSpPr>
          <p:nvPr>
            <p:ph type="title" orient="vert"/>
          </p:nvPr>
        </p:nvSpPr>
        <p:spPr>
          <a:xfrm>
            <a:off x="13087350" y="547688"/>
            <a:ext cx="3943350" cy="871855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7CBF60-DE5F-05AB-1743-F2242A83C01C}"/>
              </a:ext>
            </a:extLst>
          </p:cNvPr>
          <p:cNvSpPr>
            <a:spLocks noGrp="1"/>
          </p:cNvSpPr>
          <p:nvPr>
            <p:ph type="body" orient="vert" idx="1"/>
          </p:nvPr>
        </p:nvSpPr>
        <p:spPr>
          <a:xfrm>
            <a:off x="1257300" y="547688"/>
            <a:ext cx="11677650" cy="87185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0AA41-77BF-C40B-732C-790ED2CBB2D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5" name="Footer Placeholder 4">
            <a:extLst>
              <a:ext uri="{FF2B5EF4-FFF2-40B4-BE49-F238E27FC236}">
                <a16:creationId xmlns:a16="http://schemas.microsoft.com/office/drawing/2014/main" id="{3976D45C-76C4-9547-7E6B-3CDDB003DFC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6CA62D-0FA6-8484-0070-E5861C975F81}"/>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212329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8832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43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9481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103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043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198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5986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931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455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80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6577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6A043-9440-5494-E32D-7AC19D1FE823}"/>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CC4E6F-5FB3-6B51-97DE-BFFB0EFB84A0}"/>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85BBA-73F6-1708-F67F-0FC06846E91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5" name="Footer Placeholder 4">
            <a:extLst>
              <a:ext uri="{FF2B5EF4-FFF2-40B4-BE49-F238E27FC236}">
                <a16:creationId xmlns:a16="http://schemas.microsoft.com/office/drawing/2014/main" id="{90F5AA77-3DD2-4660-2207-F561D95B13C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15E1E9-CC7A-C24C-92F4-23BEE4E5F3E4}"/>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6917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CFA3A-6A83-AD95-45FC-FDBE7FEBBA88}"/>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60038A-43C0-DC49-F1F1-B08D8C1D7197}"/>
              </a:ext>
            </a:extLst>
          </p:cNvPr>
          <p:cNvSpPr>
            <a:spLocks noGrp="1"/>
          </p:cNvSpPr>
          <p:nvPr>
            <p:ph idx="1"/>
          </p:nvPr>
        </p:nvSpPr>
        <p:spPr>
          <a:xfrm>
            <a:off x="1257300" y="2738438"/>
            <a:ext cx="157734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8167E-FC4F-D765-D168-5F6944B826A6}"/>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5" name="Footer Placeholder 4">
            <a:extLst>
              <a:ext uri="{FF2B5EF4-FFF2-40B4-BE49-F238E27FC236}">
                <a16:creationId xmlns:a16="http://schemas.microsoft.com/office/drawing/2014/main" id="{D1485354-92F2-655A-73CF-C7F6BF56695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238965-2E88-5676-2BC0-BCF2C70DB0C6}"/>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91394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8E45-81F7-F393-2235-AE3A734D8150}"/>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14BF86-3BAB-EA4F-B743-D67AC6FD2A04}"/>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1D86AE-015F-2D6F-7DDF-E87B52543E4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5" name="Footer Placeholder 4">
            <a:extLst>
              <a:ext uri="{FF2B5EF4-FFF2-40B4-BE49-F238E27FC236}">
                <a16:creationId xmlns:a16="http://schemas.microsoft.com/office/drawing/2014/main" id="{C2B309E1-6217-EE82-D497-DDE7EAADAE6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56B123-0235-39E9-5E7D-A1105C6AAECE}"/>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2037644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1C66-BD65-0DD7-EB4C-7552B2EFE24F}"/>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F05DC7-CC1F-B14B-7FBC-41F1DE093CA2}"/>
              </a:ext>
            </a:extLst>
          </p:cNvPr>
          <p:cNvSpPr>
            <a:spLocks noGrp="1"/>
          </p:cNvSpPr>
          <p:nvPr>
            <p:ph sz="half" idx="1"/>
          </p:nvPr>
        </p:nvSpPr>
        <p:spPr>
          <a:xfrm>
            <a:off x="12573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C86B5-1CDC-801F-9721-86F80A52C204}"/>
              </a:ext>
            </a:extLst>
          </p:cNvPr>
          <p:cNvSpPr>
            <a:spLocks noGrp="1"/>
          </p:cNvSpPr>
          <p:nvPr>
            <p:ph sz="half" idx="2"/>
          </p:nvPr>
        </p:nvSpPr>
        <p:spPr>
          <a:xfrm>
            <a:off x="92202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28CE58-4958-8C9C-3276-785348268EBC}"/>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6" name="Footer Placeholder 5">
            <a:extLst>
              <a:ext uri="{FF2B5EF4-FFF2-40B4-BE49-F238E27FC236}">
                <a16:creationId xmlns:a16="http://schemas.microsoft.com/office/drawing/2014/main" id="{E2549103-E769-966D-E650-DDBCB476B4F8}"/>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4477AD-AAA1-FBD0-7E7E-E47AE0C31BA3}"/>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301822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F293D-CBB6-2256-2DE4-FB362F2D92DD}"/>
              </a:ext>
            </a:extLst>
          </p:cNvPr>
          <p:cNvSpPr>
            <a:spLocks noGrp="1"/>
          </p:cNvSpPr>
          <p:nvPr>
            <p:ph type="title"/>
          </p:nvPr>
        </p:nvSpPr>
        <p:spPr>
          <a:xfrm>
            <a:off x="1260475" y="547688"/>
            <a:ext cx="15773400" cy="198913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04FBCB4-27A5-ECB5-AD59-E07CDFA5BA4D}"/>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FFF396-1AF1-72EC-6FDA-74814B8C73FF}"/>
              </a:ext>
            </a:extLst>
          </p:cNvPr>
          <p:cNvSpPr>
            <a:spLocks noGrp="1"/>
          </p:cNvSpPr>
          <p:nvPr>
            <p:ph sz="half" idx="2"/>
          </p:nvPr>
        </p:nvSpPr>
        <p:spPr>
          <a:xfrm>
            <a:off x="1260475" y="3757613"/>
            <a:ext cx="7735888"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B6AEE5-4D38-332A-1C94-31BFF3902C76}"/>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4F61F8-7DE4-EB98-217D-9B1F7629047A}"/>
              </a:ext>
            </a:extLst>
          </p:cNvPr>
          <p:cNvSpPr>
            <a:spLocks noGrp="1"/>
          </p:cNvSpPr>
          <p:nvPr>
            <p:ph sz="quarter" idx="4"/>
          </p:nvPr>
        </p:nvSpPr>
        <p:spPr>
          <a:xfrm>
            <a:off x="9258300" y="3757613"/>
            <a:ext cx="7775575"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0429A-071C-7DBA-411E-5E94A3556902}"/>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8" name="Footer Placeholder 7">
            <a:extLst>
              <a:ext uri="{FF2B5EF4-FFF2-40B4-BE49-F238E27FC236}">
                <a16:creationId xmlns:a16="http://schemas.microsoft.com/office/drawing/2014/main" id="{03CBA781-AD96-654A-CA56-A078BFF2854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67D2C2-ED84-2CB7-F917-80FFEDDAC04D}"/>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2960797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C261-A1F0-7537-7AFD-5FABC9AB8050}"/>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476D013-68D8-5448-FCE9-1B52EC68B20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4" name="Footer Placeholder 3">
            <a:extLst>
              <a:ext uri="{FF2B5EF4-FFF2-40B4-BE49-F238E27FC236}">
                <a16:creationId xmlns:a16="http://schemas.microsoft.com/office/drawing/2014/main" id="{C2CC80A8-B370-B392-F225-197502D84C3B}"/>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11AC8A-FE54-1D9E-9A83-758FFAFEEED8}"/>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17050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B863AC-5040-2E07-F473-81418FF7041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3" name="Footer Placeholder 2">
            <a:extLst>
              <a:ext uri="{FF2B5EF4-FFF2-40B4-BE49-F238E27FC236}">
                <a16:creationId xmlns:a16="http://schemas.microsoft.com/office/drawing/2014/main" id="{5493DC2B-F9B0-FC4C-F78D-B0619C8EAB32}"/>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571195-A79D-E9CD-6710-363311400E66}"/>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99367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51F1-A711-A14B-CB6F-FB61669F641E}"/>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857C9-1E40-B631-2F18-5A78EB5ECFAD}"/>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1B7112-17EB-BFDD-ACAF-34DD3469A9A5}"/>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7F9227-D208-7D1B-333E-AB0EF57ACD1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6" name="Footer Placeholder 5">
            <a:extLst>
              <a:ext uri="{FF2B5EF4-FFF2-40B4-BE49-F238E27FC236}">
                <a16:creationId xmlns:a16="http://schemas.microsoft.com/office/drawing/2014/main" id="{9E7254D5-4738-C619-7BEC-9DE780B57E1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32A472-C7E2-887D-C4B6-84471297CDB1}"/>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157950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7657-5FCB-8D29-AFEB-71D62C323E3F}"/>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7C454C-AA85-B4DE-936A-0B74D5B10E3C}"/>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0E6179-44D8-B422-FA11-C07E0E2182DD}"/>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F8AE4-B83F-8108-1440-01393F7E5A2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6" name="Footer Placeholder 5">
            <a:extLst>
              <a:ext uri="{FF2B5EF4-FFF2-40B4-BE49-F238E27FC236}">
                <a16:creationId xmlns:a16="http://schemas.microsoft.com/office/drawing/2014/main" id="{094D71B5-D7AE-477C-B827-EBF8EBEDA06D}"/>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AE1C5E-DFD7-E622-BE25-7361F891FC9A}"/>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107427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66A1-2A9B-F455-7112-7197DB9F6D77}"/>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48698-F602-462B-E190-54610C78782B}"/>
              </a:ext>
            </a:extLst>
          </p:cNvPr>
          <p:cNvSpPr>
            <a:spLocks noGrp="1"/>
          </p:cNvSpPr>
          <p:nvPr>
            <p:ph type="body" orient="vert" idx="1"/>
          </p:nvPr>
        </p:nvSpPr>
        <p:spPr>
          <a:xfrm>
            <a:off x="1257300" y="2738438"/>
            <a:ext cx="15773400" cy="6527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F6279-C0EF-35DA-2911-EAE84F8C0C2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5" name="Footer Placeholder 4">
            <a:extLst>
              <a:ext uri="{FF2B5EF4-FFF2-40B4-BE49-F238E27FC236}">
                <a16:creationId xmlns:a16="http://schemas.microsoft.com/office/drawing/2014/main" id="{EB7FFF27-A540-E981-4BB4-6814E85B0FF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A121A0-9430-D015-C705-EF4880357064}"/>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84129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FDE20B-A048-C731-C308-30393BCA2014}"/>
              </a:ext>
            </a:extLst>
          </p:cNvPr>
          <p:cNvSpPr>
            <a:spLocks noGrp="1"/>
          </p:cNvSpPr>
          <p:nvPr>
            <p:ph type="title" orient="vert"/>
          </p:nvPr>
        </p:nvSpPr>
        <p:spPr>
          <a:xfrm>
            <a:off x="13087350" y="547688"/>
            <a:ext cx="3943350" cy="871855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7CBF60-DE5F-05AB-1743-F2242A83C01C}"/>
              </a:ext>
            </a:extLst>
          </p:cNvPr>
          <p:cNvSpPr>
            <a:spLocks noGrp="1"/>
          </p:cNvSpPr>
          <p:nvPr>
            <p:ph type="body" orient="vert" idx="1"/>
          </p:nvPr>
        </p:nvSpPr>
        <p:spPr>
          <a:xfrm>
            <a:off x="1257300" y="547688"/>
            <a:ext cx="11677650" cy="87185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0AA41-77BF-C40B-732C-790ED2CBB2D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25/02/2025</a:t>
            </a:fld>
            <a:endParaRPr lang="en-US"/>
          </a:p>
        </p:txBody>
      </p:sp>
      <p:sp>
        <p:nvSpPr>
          <p:cNvPr id="5" name="Footer Placeholder 4">
            <a:extLst>
              <a:ext uri="{FF2B5EF4-FFF2-40B4-BE49-F238E27FC236}">
                <a16:creationId xmlns:a16="http://schemas.microsoft.com/office/drawing/2014/main" id="{3976D45C-76C4-9547-7E6B-3CDDB003DFC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6CA62D-0FA6-8484-0070-E5861C975F81}"/>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44813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17F36-0FE7-9865-047E-54486D089F30}"/>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125B1B-5577-F852-5CFB-B5030D83D439}"/>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88ACFF-75E7-DB6E-3CD7-0CC6DEDBA4BF}"/>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25/02/2025</a:t>
            </a:fld>
            <a:endParaRPr lang="en-US"/>
          </a:p>
        </p:txBody>
      </p:sp>
      <p:sp>
        <p:nvSpPr>
          <p:cNvPr id="5" name="Footer Placeholder 4">
            <a:extLst>
              <a:ext uri="{FF2B5EF4-FFF2-40B4-BE49-F238E27FC236}">
                <a16:creationId xmlns:a16="http://schemas.microsoft.com/office/drawing/2014/main" id="{302021E5-3F20-5536-2D22-1DB3E30FA09F}"/>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A45CEB-82C7-0630-7542-D61C229A1870}"/>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3825402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D04B-B2E0-AAF3-78E4-ADCF9491360B}"/>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4CFB56-15B1-D0AB-341D-DE587C22CF76}"/>
              </a:ext>
            </a:extLst>
          </p:cNvPr>
          <p:cNvSpPr>
            <a:spLocks noGrp="1"/>
          </p:cNvSpPr>
          <p:nvPr>
            <p:ph idx="1"/>
          </p:nvPr>
        </p:nvSpPr>
        <p:spPr>
          <a:xfrm>
            <a:off x="1257300" y="2738438"/>
            <a:ext cx="157734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AF871-C44F-0E4B-9FBE-A842101156CA}"/>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25/02/2025</a:t>
            </a:fld>
            <a:endParaRPr lang="en-US"/>
          </a:p>
        </p:txBody>
      </p:sp>
      <p:sp>
        <p:nvSpPr>
          <p:cNvPr id="5" name="Footer Placeholder 4">
            <a:extLst>
              <a:ext uri="{FF2B5EF4-FFF2-40B4-BE49-F238E27FC236}">
                <a16:creationId xmlns:a16="http://schemas.microsoft.com/office/drawing/2014/main" id="{A6A10DB9-BFCE-2735-62FC-3A5DDFE1AEE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70DD7B-C9BE-745E-0D24-B598FCF2631B}"/>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326230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C2D4-7175-B38B-6696-B5CC1F3CEB39}"/>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AF2DAE-35AB-4BB7-C1F0-4BF800003161}"/>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23DBE0-C978-13AF-1612-6E630978BAE1}"/>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25/02/2025</a:t>
            </a:fld>
            <a:endParaRPr lang="en-US"/>
          </a:p>
        </p:txBody>
      </p:sp>
      <p:sp>
        <p:nvSpPr>
          <p:cNvPr id="5" name="Footer Placeholder 4">
            <a:extLst>
              <a:ext uri="{FF2B5EF4-FFF2-40B4-BE49-F238E27FC236}">
                <a16:creationId xmlns:a16="http://schemas.microsoft.com/office/drawing/2014/main" id="{F5D53279-E215-E021-B70E-A3544B53B37B}"/>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E58D02-99E2-FABA-3E0C-31262DD165D0}"/>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98073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8D03C-D3B9-5F38-8BB1-FCD69B42B4F9}"/>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F23C07-49DC-5C34-A392-256E30E8727E}"/>
              </a:ext>
            </a:extLst>
          </p:cNvPr>
          <p:cNvSpPr>
            <a:spLocks noGrp="1"/>
          </p:cNvSpPr>
          <p:nvPr>
            <p:ph sz="half" idx="1"/>
          </p:nvPr>
        </p:nvSpPr>
        <p:spPr>
          <a:xfrm>
            <a:off x="12573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F61378-778A-3067-E892-F693CF6D80E2}"/>
              </a:ext>
            </a:extLst>
          </p:cNvPr>
          <p:cNvSpPr>
            <a:spLocks noGrp="1"/>
          </p:cNvSpPr>
          <p:nvPr>
            <p:ph sz="half" idx="2"/>
          </p:nvPr>
        </p:nvSpPr>
        <p:spPr>
          <a:xfrm>
            <a:off x="92202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15CEB2-0B01-5CDE-6551-94E919EF01BC}"/>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25/02/2025</a:t>
            </a:fld>
            <a:endParaRPr lang="en-US"/>
          </a:p>
        </p:txBody>
      </p:sp>
      <p:sp>
        <p:nvSpPr>
          <p:cNvPr id="6" name="Footer Placeholder 5">
            <a:extLst>
              <a:ext uri="{FF2B5EF4-FFF2-40B4-BE49-F238E27FC236}">
                <a16:creationId xmlns:a16="http://schemas.microsoft.com/office/drawing/2014/main" id="{3CA1D36B-B8B6-4230-F618-607321BEDE8A}"/>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A3224C-77F3-FE28-A56A-30914A42012F}"/>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1724871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C390E-6141-8604-0CA8-07E5474D8EAB}"/>
              </a:ext>
            </a:extLst>
          </p:cNvPr>
          <p:cNvSpPr>
            <a:spLocks noGrp="1"/>
          </p:cNvSpPr>
          <p:nvPr>
            <p:ph type="title"/>
          </p:nvPr>
        </p:nvSpPr>
        <p:spPr>
          <a:xfrm>
            <a:off x="1260475" y="547688"/>
            <a:ext cx="15773400" cy="198913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A76094A-4557-636F-12AA-A3FBC8F4CAF3}"/>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26A3CF-F46A-3D27-2904-79BB0EB92BE3}"/>
              </a:ext>
            </a:extLst>
          </p:cNvPr>
          <p:cNvSpPr>
            <a:spLocks noGrp="1"/>
          </p:cNvSpPr>
          <p:nvPr>
            <p:ph sz="half" idx="2"/>
          </p:nvPr>
        </p:nvSpPr>
        <p:spPr>
          <a:xfrm>
            <a:off x="1260475" y="3757613"/>
            <a:ext cx="7735888"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B9B35-0D77-9833-DC43-68DC3A781141}"/>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11AA3-5393-50F1-401C-F7C69B9E03C2}"/>
              </a:ext>
            </a:extLst>
          </p:cNvPr>
          <p:cNvSpPr>
            <a:spLocks noGrp="1"/>
          </p:cNvSpPr>
          <p:nvPr>
            <p:ph sz="quarter" idx="4"/>
          </p:nvPr>
        </p:nvSpPr>
        <p:spPr>
          <a:xfrm>
            <a:off x="9258300" y="3757613"/>
            <a:ext cx="7775575"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3F8584-156C-6021-745E-88E88E68981A}"/>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25/02/2025</a:t>
            </a:fld>
            <a:endParaRPr lang="en-US"/>
          </a:p>
        </p:txBody>
      </p:sp>
      <p:sp>
        <p:nvSpPr>
          <p:cNvPr id="8" name="Footer Placeholder 7">
            <a:extLst>
              <a:ext uri="{FF2B5EF4-FFF2-40B4-BE49-F238E27FC236}">
                <a16:creationId xmlns:a16="http://schemas.microsoft.com/office/drawing/2014/main" id="{CC963911-C121-4929-B489-639780560CCC}"/>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523AC0F-958D-9FD8-2BA1-2362A312B173}"/>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3936641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EF8F-11E5-1C88-88D3-D197982096E5}"/>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48C15C2-2A2C-6D9F-10B9-9D6B2E49CCE9}"/>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25/02/2025</a:t>
            </a:fld>
            <a:endParaRPr lang="en-US"/>
          </a:p>
        </p:txBody>
      </p:sp>
      <p:sp>
        <p:nvSpPr>
          <p:cNvPr id="4" name="Footer Placeholder 3">
            <a:extLst>
              <a:ext uri="{FF2B5EF4-FFF2-40B4-BE49-F238E27FC236}">
                <a16:creationId xmlns:a16="http://schemas.microsoft.com/office/drawing/2014/main" id="{6AC36849-97E7-446E-C416-1BFCD9E89E9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B4BDE36-547C-344C-BE2F-9F985E949641}"/>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424272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F8456-A42C-47D0-F26F-234DE43DEF84}"/>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25/02/2025</a:t>
            </a:fld>
            <a:endParaRPr lang="en-US"/>
          </a:p>
        </p:txBody>
      </p:sp>
      <p:sp>
        <p:nvSpPr>
          <p:cNvPr id="3" name="Footer Placeholder 2">
            <a:extLst>
              <a:ext uri="{FF2B5EF4-FFF2-40B4-BE49-F238E27FC236}">
                <a16:creationId xmlns:a16="http://schemas.microsoft.com/office/drawing/2014/main" id="{96C91267-17EF-8C18-D7AD-81C44F5310FD}"/>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D2A0D2-E39D-D9C6-3286-85FBBDF5CCF4}"/>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195729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0D105-E764-EE18-7474-F9B699B29D07}"/>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C809A-F5E4-4E95-D580-FC40CF558EA0}"/>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0855C2-5BAF-25DF-BE74-39E2524C51D0}"/>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5C7AC0-FCA4-9E07-A67B-418A0CA005D9}"/>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25/02/2025</a:t>
            </a:fld>
            <a:endParaRPr lang="en-US"/>
          </a:p>
        </p:txBody>
      </p:sp>
      <p:sp>
        <p:nvSpPr>
          <p:cNvPr id="6" name="Footer Placeholder 5">
            <a:extLst>
              <a:ext uri="{FF2B5EF4-FFF2-40B4-BE49-F238E27FC236}">
                <a16:creationId xmlns:a16="http://schemas.microsoft.com/office/drawing/2014/main" id="{1A6EA6EE-EDAE-613F-2788-328EAD8EF66F}"/>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833A4-456C-5C2D-15E4-77240840D13E}"/>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6107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8FA7D-4260-DBDE-F80D-1440B71A27D2}"/>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8DBF22-C258-4715-AC3F-55E9573EC05D}"/>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61ECA-BCE5-B822-BA3F-D0DEFBF64135}"/>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E74925-6678-857D-0F82-B10717277207}"/>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25/02/2025</a:t>
            </a:fld>
            <a:endParaRPr lang="en-US"/>
          </a:p>
        </p:txBody>
      </p:sp>
      <p:sp>
        <p:nvSpPr>
          <p:cNvPr id="6" name="Footer Placeholder 5">
            <a:extLst>
              <a:ext uri="{FF2B5EF4-FFF2-40B4-BE49-F238E27FC236}">
                <a16:creationId xmlns:a16="http://schemas.microsoft.com/office/drawing/2014/main" id="{38EDDF0D-32F1-C7A6-3DD2-BEA962F3839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638D01-9F76-4094-FD46-5EA747D2B05B}"/>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253050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D2A8-B169-7DD2-6C5B-B24293BD8425}"/>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B9B244-E2F7-BDAD-E3B4-4394040FA7A7}"/>
              </a:ext>
            </a:extLst>
          </p:cNvPr>
          <p:cNvSpPr>
            <a:spLocks noGrp="1"/>
          </p:cNvSpPr>
          <p:nvPr>
            <p:ph type="body" orient="vert" idx="1"/>
          </p:nvPr>
        </p:nvSpPr>
        <p:spPr>
          <a:xfrm>
            <a:off x="1257300" y="2738438"/>
            <a:ext cx="15773400" cy="6527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F3A20-8135-EE33-36F6-D923B35B37E2}"/>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25/02/2025</a:t>
            </a:fld>
            <a:endParaRPr lang="en-US"/>
          </a:p>
        </p:txBody>
      </p:sp>
      <p:sp>
        <p:nvSpPr>
          <p:cNvPr id="5" name="Footer Placeholder 4">
            <a:extLst>
              <a:ext uri="{FF2B5EF4-FFF2-40B4-BE49-F238E27FC236}">
                <a16:creationId xmlns:a16="http://schemas.microsoft.com/office/drawing/2014/main" id="{8D262BCF-646B-5FE2-C458-EAB5AEBC8B9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74244C-60A1-D9BB-54E0-F7D6451ADA44}"/>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264486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B03B4-4697-2EAE-9EC9-1D6709FFCDD5}"/>
              </a:ext>
            </a:extLst>
          </p:cNvPr>
          <p:cNvSpPr>
            <a:spLocks noGrp="1"/>
          </p:cNvSpPr>
          <p:nvPr>
            <p:ph type="title" orient="vert"/>
          </p:nvPr>
        </p:nvSpPr>
        <p:spPr>
          <a:xfrm>
            <a:off x="13087350" y="547688"/>
            <a:ext cx="3943350" cy="871855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9E540C-CC63-F97C-372F-D56B02B0FAAB}"/>
              </a:ext>
            </a:extLst>
          </p:cNvPr>
          <p:cNvSpPr>
            <a:spLocks noGrp="1"/>
          </p:cNvSpPr>
          <p:nvPr>
            <p:ph type="body" orient="vert" idx="1"/>
          </p:nvPr>
        </p:nvSpPr>
        <p:spPr>
          <a:xfrm>
            <a:off x="1257300" y="547688"/>
            <a:ext cx="11677650" cy="87185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4676F-4546-1F20-E621-2D92D5792F1C}"/>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25/02/2025</a:t>
            </a:fld>
            <a:endParaRPr lang="en-US"/>
          </a:p>
        </p:txBody>
      </p:sp>
      <p:sp>
        <p:nvSpPr>
          <p:cNvPr id="5" name="Footer Placeholder 4">
            <a:extLst>
              <a:ext uri="{FF2B5EF4-FFF2-40B4-BE49-F238E27FC236}">
                <a16:creationId xmlns:a16="http://schemas.microsoft.com/office/drawing/2014/main" id="{7D9493FC-D60F-F868-0A8F-869AE767EDB8}"/>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E7D048-F216-C6B4-A92C-34E0EC4D25A2}"/>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1651416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https://www.facebook.com/groups/629898828017053"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hyperlink" Target="https://www.facebook.com/groups/629898828017053"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135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B48B75A-02CD-2427-C08D-C086CAC4D203}"/>
              </a:ext>
            </a:extLst>
          </p:cNvPr>
          <p:cNvSpPr/>
          <p:nvPr userDrawn="1"/>
        </p:nvSpPr>
        <p:spPr>
          <a:xfrm>
            <a:off x="609600" y="495300"/>
            <a:ext cx="16916400" cy="9144000"/>
          </a:xfrm>
          <a:prstGeom prst="roundRect">
            <a:avLst>
              <a:gd name="adj" fmla="val 7476"/>
            </a:avLst>
          </a:prstGeom>
          <a:solidFill>
            <a:schemeClr val="bg1"/>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1978A22F-44E7-2529-7B4D-05DCE4A799E1}"/>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9A44F5B8-EF9F-1409-9512-DE25686623F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4" name="Picture 3">
            <a:extLst>
              <a:ext uri="{FF2B5EF4-FFF2-40B4-BE49-F238E27FC236}">
                <a16:creationId xmlns:a16="http://schemas.microsoft.com/office/drawing/2014/main" id="{846BD1FF-BE57-842E-6EF3-E0E498B99DB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5" name="TextBox 3">
            <a:extLst>
              <a:ext uri="{FF2B5EF4-FFF2-40B4-BE49-F238E27FC236}">
                <a16:creationId xmlns:a16="http://schemas.microsoft.com/office/drawing/2014/main" id="{240F51FA-A491-77D5-83BB-DDFD50FF7224}"/>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896484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84AB92F-7CB4-47DD-2A88-826114111C82}"/>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D454AD8B-C623-A29B-A0AF-895293E107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4" name="Picture 3">
            <a:extLst>
              <a:ext uri="{FF2B5EF4-FFF2-40B4-BE49-F238E27FC236}">
                <a16:creationId xmlns:a16="http://schemas.microsoft.com/office/drawing/2014/main" id="{D27121FE-7F48-F378-FE10-81231ACDE80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5" name="TextBox 3">
            <a:extLst>
              <a:ext uri="{FF2B5EF4-FFF2-40B4-BE49-F238E27FC236}">
                <a16:creationId xmlns:a16="http://schemas.microsoft.com/office/drawing/2014/main" id="{55AA9A6E-579F-B35B-5199-B9FD16586F72}"/>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41273845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Soil Pollution: Meaning, Types, Effects, Causes &amp; More - Leverage Edu">
            <a:extLst>
              <a:ext uri="{FF2B5EF4-FFF2-40B4-BE49-F238E27FC236}">
                <a16:creationId xmlns:a16="http://schemas.microsoft.com/office/drawing/2014/main" id="{E85FBE26-711E-0C2D-624A-D0EBD77549B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585" y="-63545"/>
            <a:ext cx="18305585" cy="1028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AEF0AC84-0F95-F572-9596-75CCECA41DE6}"/>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5E4B3160-5A26-6191-A5F5-07D77C06E0C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10" name="Picture 9">
            <a:extLst>
              <a:ext uri="{FF2B5EF4-FFF2-40B4-BE49-F238E27FC236}">
                <a16:creationId xmlns:a16="http://schemas.microsoft.com/office/drawing/2014/main" id="{4D73F502-8198-4F94-7B70-5B5F8ABC973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1" name="TextBox 3">
            <a:extLst>
              <a:ext uri="{FF2B5EF4-FFF2-40B4-BE49-F238E27FC236}">
                <a16:creationId xmlns:a16="http://schemas.microsoft.com/office/drawing/2014/main" id="{81322B8B-B3B5-E249-CBD3-DC09BD1B02C6}"/>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
        <p:nvSpPr>
          <p:cNvPr id="12" name="Rectangle: Rounded Corners 11">
            <a:extLst>
              <a:ext uri="{FF2B5EF4-FFF2-40B4-BE49-F238E27FC236}">
                <a16:creationId xmlns:a16="http://schemas.microsoft.com/office/drawing/2014/main" id="{32A4966F-266E-BDCB-CA91-EF193638F356}"/>
              </a:ext>
            </a:extLst>
          </p:cNvPr>
          <p:cNvSpPr/>
          <p:nvPr userDrawn="1"/>
        </p:nvSpPr>
        <p:spPr>
          <a:xfrm>
            <a:off x="914400" y="510871"/>
            <a:ext cx="14706600" cy="8153400"/>
          </a:xfrm>
          <a:prstGeom prst="roundRect">
            <a:avLst>
              <a:gd name="adj" fmla="val 7476"/>
            </a:avLst>
          </a:prstGeom>
          <a:solidFill>
            <a:schemeClr val="bg1"/>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9238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9.xml"/><Relationship Id="rId6" Type="http://schemas.microsoft.com/office/2007/relationships/hdphoto" Target="../media/hdphoto2.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43.png"/><Relationship Id="rId5" Type="http://schemas.microsoft.com/office/2007/relationships/hdphoto" Target="../media/hdphoto6.wdp"/><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9.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35.xml"/><Relationship Id="rId5" Type="http://schemas.microsoft.com/office/2007/relationships/hdphoto" Target="../media/hdphoto8.wdp"/><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1.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5.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29.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58677" y="3674649"/>
            <a:ext cx="9588364" cy="8218027"/>
          </a:xfrm>
          <a:custGeom>
            <a:avLst/>
            <a:gdLst/>
            <a:ahLst/>
            <a:cxnLst/>
            <a:rect l="l" t="t" r="r" b="b"/>
            <a:pathLst>
              <a:path w="9588364" h="8218027">
                <a:moveTo>
                  <a:pt x="0" y="0"/>
                </a:moveTo>
                <a:lnTo>
                  <a:pt x="9588364" y="0"/>
                </a:lnTo>
                <a:lnTo>
                  <a:pt x="9588364" y="8218027"/>
                </a:lnTo>
                <a:lnTo>
                  <a:pt x="0" y="82180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2892" y="5143500"/>
            <a:ext cx="6115564" cy="5863297"/>
          </a:xfrm>
          <a:custGeom>
            <a:avLst/>
            <a:gdLst/>
            <a:ahLst/>
            <a:cxnLst/>
            <a:rect l="l" t="t" r="r" b="b"/>
            <a:pathLst>
              <a:path w="6115564" h="5863297">
                <a:moveTo>
                  <a:pt x="0" y="0"/>
                </a:moveTo>
                <a:lnTo>
                  <a:pt x="6115564" y="0"/>
                </a:lnTo>
                <a:lnTo>
                  <a:pt x="6115564" y="5863297"/>
                </a:lnTo>
                <a:lnTo>
                  <a:pt x="0" y="5863297"/>
                </a:lnTo>
                <a:lnTo>
                  <a:pt x="0" y="0"/>
                </a:lnTo>
                <a:close/>
              </a:path>
            </a:pathLst>
          </a:custGeom>
          <a:blipFill>
            <a:blip r:embed="rId4"/>
            <a:stretch>
              <a:fillRect/>
            </a:stretch>
          </a:blipFill>
        </p:spPr>
      </p:sp>
      <p:sp>
        <p:nvSpPr>
          <p:cNvPr id="4" name="Freeform 4"/>
          <p:cNvSpPr/>
          <p:nvPr/>
        </p:nvSpPr>
        <p:spPr>
          <a:xfrm>
            <a:off x="3585773" y="6901886"/>
            <a:ext cx="7709237" cy="4712828"/>
          </a:xfrm>
          <a:custGeom>
            <a:avLst/>
            <a:gdLst/>
            <a:ahLst/>
            <a:cxnLst/>
            <a:rect l="l" t="t" r="r" b="b"/>
            <a:pathLst>
              <a:path w="7709237" h="4712828">
                <a:moveTo>
                  <a:pt x="0" y="0"/>
                </a:moveTo>
                <a:lnTo>
                  <a:pt x="7709238" y="0"/>
                </a:lnTo>
                <a:lnTo>
                  <a:pt x="7709238" y="4712828"/>
                </a:lnTo>
                <a:lnTo>
                  <a:pt x="0" y="4712828"/>
                </a:lnTo>
                <a:lnTo>
                  <a:pt x="0" y="0"/>
                </a:lnTo>
                <a:close/>
              </a:path>
            </a:pathLst>
          </a:custGeom>
          <a:blipFill>
            <a:blip r:embed="rId5"/>
            <a:stretch>
              <a:fillRect l="-4582" r="-4582"/>
            </a:stretch>
          </a:blipFill>
        </p:spPr>
      </p:sp>
      <p:sp>
        <p:nvSpPr>
          <p:cNvPr id="6" name="Freeform 6"/>
          <p:cNvSpPr/>
          <p:nvPr/>
        </p:nvSpPr>
        <p:spPr>
          <a:xfrm>
            <a:off x="294731" y="-255629"/>
            <a:ext cx="2924766" cy="2924766"/>
          </a:xfrm>
          <a:custGeom>
            <a:avLst/>
            <a:gdLst/>
            <a:ahLst/>
            <a:cxnLst/>
            <a:rect l="l" t="t" r="r" b="b"/>
            <a:pathLst>
              <a:path w="2924766" h="2924766">
                <a:moveTo>
                  <a:pt x="0" y="0"/>
                </a:moveTo>
                <a:lnTo>
                  <a:pt x="2924766" y="0"/>
                </a:lnTo>
                <a:lnTo>
                  <a:pt x="2924766" y="2924766"/>
                </a:lnTo>
                <a:lnTo>
                  <a:pt x="0" y="2924766"/>
                </a:lnTo>
                <a:lnTo>
                  <a:pt x="0" y="0"/>
                </a:lnTo>
                <a:close/>
              </a:path>
            </a:pathLst>
          </a:custGeom>
          <a:blipFill>
            <a:blip r:embed="rId6"/>
            <a:stretch>
              <a:fillRect/>
            </a:stretch>
          </a:blipFill>
        </p:spPr>
      </p:sp>
      <p:sp>
        <p:nvSpPr>
          <p:cNvPr id="8" name="Freeform 8"/>
          <p:cNvSpPr/>
          <p:nvPr/>
        </p:nvSpPr>
        <p:spPr>
          <a:xfrm>
            <a:off x="-2326584" y="2669137"/>
            <a:ext cx="3109777" cy="2979732"/>
          </a:xfrm>
          <a:custGeom>
            <a:avLst/>
            <a:gdLst/>
            <a:ahLst/>
            <a:cxnLst/>
            <a:rect l="l" t="t" r="r" b="b"/>
            <a:pathLst>
              <a:path w="3109777" h="2979732">
                <a:moveTo>
                  <a:pt x="0" y="0"/>
                </a:moveTo>
                <a:lnTo>
                  <a:pt x="3109776" y="0"/>
                </a:lnTo>
                <a:lnTo>
                  <a:pt x="3109776" y="2979731"/>
                </a:lnTo>
                <a:lnTo>
                  <a:pt x="0" y="2979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8374733">
            <a:off x="2609153" y="3907354"/>
            <a:ext cx="1680898" cy="2616183"/>
          </a:xfrm>
          <a:custGeom>
            <a:avLst/>
            <a:gdLst/>
            <a:ahLst/>
            <a:cxnLst/>
            <a:rect l="l" t="t" r="r" b="b"/>
            <a:pathLst>
              <a:path w="1680898" h="2616183">
                <a:moveTo>
                  <a:pt x="0" y="0"/>
                </a:moveTo>
                <a:lnTo>
                  <a:pt x="1680898" y="0"/>
                </a:lnTo>
                <a:lnTo>
                  <a:pt x="1680898" y="2616183"/>
                </a:lnTo>
                <a:lnTo>
                  <a:pt x="0" y="2616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9" name="Picture 18"/>
          <p:cNvPicPr>
            <a:picLocks noChangeAspect="1"/>
          </p:cNvPicPr>
          <p:nvPr/>
        </p:nvPicPr>
        <p:blipFill>
          <a:blip r:embed="rId11"/>
          <a:stretch>
            <a:fillRect/>
          </a:stretch>
        </p:blipFill>
        <p:spPr>
          <a:xfrm>
            <a:off x="2559354" y="286066"/>
            <a:ext cx="15198645" cy="10004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ện tượng xâm nhập mặn: Nguyên nhân, hậu quả và giải pháp khắc phục.">
            <a:extLst>
              <a:ext uri="{FF2B5EF4-FFF2-40B4-BE49-F238E27FC236}">
                <a16:creationId xmlns:a16="http://schemas.microsoft.com/office/drawing/2014/main" id="{60529225-58FE-E919-6E88-14FA40EDA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24594">
            <a:off x="938989" y="632436"/>
            <a:ext cx="4306636" cy="322836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C9E65F-ECCC-0681-EA21-84089D023199}"/>
              </a:ext>
            </a:extLst>
          </p:cNvPr>
          <p:cNvSpPr txBox="1"/>
          <p:nvPr/>
        </p:nvSpPr>
        <p:spPr>
          <a:xfrm>
            <a:off x="5576889" y="1485900"/>
            <a:ext cx="11658600" cy="2000548"/>
          </a:xfrm>
          <a:prstGeom prst="rect">
            <a:avLst/>
          </a:prstGeom>
          <a:noFill/>
        </p:spPr>
        <p:txBody>
          <a:bodyPr wrap="square">
            <a:spAutoFit/>
          </a:bodyPr>
          <a:lstStyle/>
          <a:p>
            <a:pPr algn="just"/>
            <a:r>
              <a:rPr lang="vi-VN" sz="4000" b="1" i="0" dirty="0">
                <a:solidFill>
                  <a:srgbClr val="333333"/>
                </a:solidFill>
                <a:effectLst/>
                <a:highlight>
                  <a:srgbClr val="FFFFFF"/>
                </a:highlight>
                <a:latin typeface="Arial" panose="020B0604020202020204" pitchFamily="34" charset="0"/>
              </a:rPr>
              <a:t>Xâm nhập mặn </a:t>
            </a:r>
            <a:r>
              <a:rPr lang="vi-VN" sz="2800" b="0" i="0" dirty="0">
                <a:solidFill>
                  <a:srgbClr val="333333"/>
                </a:solidFill>
                <a:effectLst/>
                <a:highlight>
                  <a:srgbClr val="FFFFFF"/>
                </a:highlight>
                <a:latin typeface="Arial" panose="020B0604020202020204" pitchFamily="34" charset="0"/>
              </a:rPr>
              <a:t>hay còn gọi là đất bị nhiễm mặn với hàm lượng nồng độ muối vượt mức cho phép do nước biển xâm nhập trực tiếp vào đất liền khi xảy ra triều cường, nước biển dâng hoặc cạn kiệt nguồn nước ngọt.</a:t>
            </a:r>
            <a:endParaRPr lang="en-US" sz="2000" dirty="0"/>
          </a:p>
        </p:txBody>
      </p:sp>
      <p:pic>
        <p:nvPicPr>
          <p:cNvPr id="6" name="Picture 5">
            <a:extLst>
              <a:ext uri="{FF2B5EF4-FFF2-40B4-BE49-F238E27FC236}">
                <a16:creationId xmlns:a16="http://schemas.microsoft.com/office/drawing/2014/main" id="{BF3FF1BD-D625-59D9-5B64-6CC818A838CD}"/>
              </a:ext>
            </a:extLst>
          </p:cNvPr>
          <p:cNvPicPr>
            <a:picLocks noChangeAspect="1"/>
          </p:cNvPicPr>
          <p:nvPr/>
        </p:nvPicPr>
        <p:blipFill>
          <a:blip r:embed="rId3"/>
          <a:stretch>
            <a:fillRect/>
          </a:stretch>
        </p:blipFill>
        <p:spPr>
          <a:xfrm rot="21358387">
            <a:off x="12363116" y="3732914"/>
            <a:ext cx="4324873" cy="28552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8FE33929-99F2-7A00-E5FF-D6F5DFCE45B9}"/>
              </a:ext>
            </a:extLst>
          </p:cNvPr>
          <p:cNvSpPr txBox="1"/>
          <p:nvPr/>
        </p:nvSpPr>
        <p:spPr>
          <a:xfrm>
            <a:off x="990600" y="4225841"/>
            <a:ext cx="10972800" cy="2431435"/>
          </a:xfrm>
          <a:prstGeom prst="rect">
            <a:avLst/>
          </a:prstGeom>
          <a:noFill/>
        </p:spPr>
        <p:txBody>
          <a:bodyPr wrap="square">
            <a:spAutoFit/>
          </a:bodyPr>
          <a:lstStyle/>
          <a:p>
            <a:pPr algn="just"/>
            <a:r>
              <a:rPr lang="vi-VN" sz="4000" b="1" i="0" dirty="0">
                <a:solidFill>
                  <a:srgbClr val="202124"/>
                </a:solidFill>
                <a:effectLst/>
                <a:highlight>
                  <a:srgbClr val="FFFFFF"/>
                </a:highlight>
              </a:rPr>
              <a:t>Đất nhiễm phèn </a:t>
            </a:r>
            <a:r>
              <a:rPr lang="vi-VN" sz="2800" b="0" i="0" dirty="0">
                <a:solidFill>
                  <a:srgbClr val="040C28"/>
                </a:solidFill>
                <a:effectLst/>
              </a:rPr>
              <a:t>là đất chứa nhiều gốc </a:t>
            </a:r>
            <a:r>
              <a:rPr lang="en-US" sz="2800" b="0" i="0" dirty="0">
                <a:solidFill>
                  <a:srgbClr val="040C28"/>
                </a:solidFill>
                <a:effectLst/>
              </a:rPr>
              <a:t>S</a:t>
            </a:r>
            <a:r>
              <a:rPr lang="vi-VN" sz="2800" b="0" i="0" dirty="0">
                <a:solidFill>
                  <a:srgbClr val="040C28"/>
                </a:solidFill>
                <a:effectLst/>
              </a:rPr>
              <a:t>unfat, độ PH thấp chỉ từ 2-3 và lượng chất độc rất cao</a:t>
            </a:r>
            <a:r>
              <a:rPr lang="vi-VN" sz="2800" b="0" i="0" dirty="0">
                <a:solidFill>
                  <a:srgbClr val="202124"/>
                </a:solidFill>
                <a:effectLst/>
                <a:highlight>
                  <a:srgbClr val="FFFFFF"/>
                </a:highlight>
              </a:rPr>
              <a:t>. Do đó, khả năng trao đổi và đệm của môi trường đất bị phá vỡ, đất không mất khả năng tự làm sạch. Những điều này làm cho đất bị ô nhiễm, theo đó thực vật và vi sinh vật sẽ bị tiêu diệt hàng loạt.</a:t>
            </a:r>
            <a:endParaRPr lang="en-US" sz="2800" dirty="0"/>
          </a:p>
        </p:txBody>
      </p:sp>
      <p:pic>
        <p:nvPicPr>
          <p:cNvPr id="1030" name="Picture 6" descr="PHÂN LOẠI, XỬ LÝ CHẤT THẢI RẮN CÔNG NGHIỆP THÔNG THƯỜNG THEO QUY ĐỊNH MỚI  NHẤT">
            <a:extLst>
              <a:ext uri="{FF2B5EF4-FFF2-40B4-BE49-F238E27FC236}">
                <a16:creationId xmlns:a16="http://schemas.microsoft.com/office/drawing/2014/main" id="{A1AAADC9-D3EA-BDB3-C446-04F7B1F7BA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3971">
            <a:off x="1340138" y="7126729"/>
            <a:ext cx="3844732" cy="289441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32" name="Picture 8" descr="Rác thải công nghiệp gồm những gì? Vì sao phải xử lý rác thải công nghiệp?">
            <a:extLst>
              <a:ext uri="{FF2B5EF4-FFF2-40B4-BE49-F238E27FC236}">
                <a16:creationId xmlns:a16="http://schemas.microsoft.com/office/drawing/2014/main" id="{41EF9EBD-C190-7DDC-7B19-F514256455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81308">
            <a:off x="6358171" y="6999070"/>
            <a:ext cx="4598057" cy="287415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34" name="Picture 10" descr="Sức phá hủy kinh hoàng từ những dòng dung nham núi lửa">
            <a:extLst>
              <a:ext uri="{FF2B5EF4-FFF2-40B4-BE49-F238E27FC236}">
                <a16:creationId xmlns:a16="http://schemas.microsoft.com/office/drawing/2014/main" id="{01390B0E-CD54-0ADA-426A-F776FF4AED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81334">
            <a:off x="11844331" y="7607357"/>
            <a:ext cx="3591857" cy="202221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18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additive="base">
                                        <p:cTn id="27" dur="500" fill="hold"/>
                                        <p:tgtEl>
                                          <p:spTgt spid="1030"/>
                                        </p:tgtEl>
                                        <p:attrNameLst>
                                          <p:attrName>ppt_x</p:attrName>
                                        </p:attrNameLst>
                                      </p:cBhvr>
                                      <p:tavLst>
                                        <p:tav tm="0">
                                          <p:val>
                                            <p:strVal val="#ppt_x"/>
                                          </p:val>
                                        </p:tav>
                                        <p:tav tm="100000">
                                          <p:val>
                                            <p:strVal val="#ppt_x"/>
                                          </p:val>
                                        </p:tav>
                                      </p:tavLst>
                                    </p:anim>
                                    <p:anim calcmode="lin" valueType="num">
                                      <p:cBhvr additive="base">
                                        <p:cTn id="2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 calcmode="lin" valueType="num">
                                      <p:cBhvr additive="base">
                                        <p:cTn id="33" dur="500" fill="hold"/>
                                        <p:tgtEl>
                                          <p:spTgt spid="1032"/>
                                        </p:tgtEl>
                                        <p:attrNameLst>
                                          <p:attrName>ppt_x</p:attrName>
                                        </p:attrNameLst>
                                      </p:cBhvr>
                                      <p:tavLst>
                                        <p:tav tm="0">
                                          <p:val>
                                            <p:strVal val="#ppt_x"/>
                                          </p:val>
                                        </p:tav>
                                        <p:tav tm="100000">
                                          <p:val>
                                            <p:strVal val="#ppt_x"/>
                                          </p:val>
                                        </p:tav>
                                      </p:tavLst>
                                    </p:anim>
                                    <p:anim calcmode="lin" valueType="num">
                                      <p:cBhvr additive="base">
                                        <p:cTn id="3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anim calcmode="lin" valueType="num">
                                      <p:cBhvr additive="base">
                                        <p:cTn id="39" dur="500" fill="hold"/>
                                        <p:tgtEl>
                                          <p:spTgt spid="1034"/>
                                        </p:tgtEl>
                                        <p:attrNameLst>
                                          <p:attrName>ppt_x</p:attrName>
                                        </p:attrNameLst>
                                      </p:cBhvr>
                                      <p:tavLst>
                                        <p:tav tm="0">
                                          <p:val>
                                            <p:strVal val="#ppt_x"/>
                                          </p:val>
                                        </p:tav>
                                        <p:tav tm="100000">
                                          <p:val>
                                            <p:strVal val="#ppt_x"/>
                                          </p:val>
                                        </p:tav>
                                      </p:tavLst>
                                    </p:anim>
                                    <p:anim calcmode="lin" valueType="num">
                                      <p:cBhvr additive="base">
                                        <p:cTn id="40"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E41BE4-4889-8D63-F8E9-B7B4185F9788}"/>
              </a:ext>
            </a:extLst>
          </p:cNvPr>
          <p:cNvPicPr>
            <a:picLocks noChangeAspect="1"/>
          </p:cNvPicPr>
          <p:nvPr/>
        </p:nvPicPr>
        <p:blipFill>
          <a:blip r:embed="rId2"/>
          <a:stretch>
            <a:fillRect/>
          </a:stretch>
        </p:blipFill>
        <p:spPr>
          <a:xfrm>
            <a:off x="3276600" y="2589451"/>
            <a:ext cx="12306300" cy="7046608"/>
          </a:xfrm>
          <a:prstGeom prst="rect">
            <a:avLst/>
          </a:prstGeom>
        </p:spPr>
      </p:pic>
      <p:pic>
        <p:nvPicPr>
          <p:cNvPr id="4" name="Picture 3">
            <a:extLst>
              <a:ext uri="{FF2B5EF4-FFF2-40B4-BE49-F238E27FC236}">
                <a16:creationId xmlns:a16="http://schemas.microsoft.com/office/drawing/2014/main" id="{C3ECD2E2-EBE0-9350-1FE8-55DBFF1815CE}"/>
              </a:ext>
            </a:extLst>
          </p:cNvPr>
          <p:cNvPicPr>
            <a:picLocks noChangeAspect="1"/>
          </p:cNvPicPr>
          <p:nvPr/>
        </p:nvPicPr>
        <p:blipFill>
          <a:blip r:embed="rId3"/>
          <a:stretch>
            <a:fillRect/>
          </a:stretch>
        </p:blipFill>
        <p:spPr>
          <a:xfrm>
            <a:off x="762000" y="571500"/>
            <a:ext cx="16320406" cy="2017951"/>
          </a:xfrm>
          <a:prstGeom prst="rect">
            <a:avLst/>
          </a:prstGeom>
        </p:spPr>
      </p:pic>
    </p:spTree>
    <p:extLst>
      <p:ext uri="{BB962C8B-B14F-4D97-AF65-F5344CB8AC3E}">
        <p14:creationId xmlns:p14="http://schemas.microsoft.com/office/powerpoint/2010/main" val="605786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33972-32FD-642B-E79A-B4BA56E11C84}"/>
              </a:ext>
            </a:extLst>
          </p:cNvPr>
          <p:cNvPicPr>
            <a:picLocks noChangeAspect="1"/>
          </p:cNvPicPr>
          <p:nvPr/>
        </p:nvPicPr>
        <p:blipFill>
          <a:blip r:embed="rId2"/>
          <a:stretch>
            <a:fillRect/>
          </a:stretch>
        </p:blipFill>
        <p:spPr>
          <a:xfrm>
            <a:off x="914400" y="876300"/>
            <a:ext cx="8229600" cy="4712283"/>
          </a:xfrm>
          <a:prstGeom prst="rect">
            <a:avLst/>
          </a:prstGeom>
        </p:spPr>
      </p:pic>
      <p:grpSp>
        <p:nvGrpSpPr>
          <p:cNvPr id="17" name="Group 16">
            <a:extLst>
              <a:ext uri="{FF2B5EF4-FFF2-40B4-BE49-F238E27FC236}">
                <a16:creationId xmlns:a16="http://schemas.microsoft.com/office/drawing/2014/main" id="{A1C4959F-7F88-8A7D-1E62-8A60021A6CD0}"/>
              </a:ext>
            </a:extLst>
          </p:cNvPr>
          <p:cNvGrpSpPr/>
          <p:nvPr/>
        </p:nvGrpSpPr>
        <p:grpSpPr>
          <a:xfrm>
            <a:off x="9525000" y="952500"/>
            <a:ext cx="7162800" cy="4191000"/>
            <a:chOff x="9829800" y="1104900"/>
            <a:chExt cx="7162800" cy="4191000"/>
          </a:xfrm>
        </p:grpSpPr>
        <p:grpSp>
          <p:nvGrpSpPr>
            <p:cNvPr id="7" name="Group 6">
              <a:extLst>
                <a:ext uri="{FF2B5EF4-FFF2-40B4-BE49-F238E27FC236}">
                  <a16:creationId xmlns:a16="http://schemas.microsoft.com/office/drawing/2014/main" id="{ACA51203-25B3-9777-C5BF-B9B93C078A8C}"/>
                </a:ext>
              </a:extLst>
            </p:cNvPr>
            <p:cNvGrpSpPr/>
            <p:nvPr/>
          </p:nvGrpSpPr>
          <p:grpSpPr>
            <a:xfrm>
              <a:off x="9829800" y="1104900"/>
              <a:ext cx="7162800" cy="4191000"/>
              <a:chOff x="9829800" y="1104900"/>
              <a:chExt cx="7162800" cy="4191000"/>
            </a:xfrm>
          </p:grpSpPr>
          <p:sp>
            <p:nvSpPr>
              <p:cNvPr id="4" name="Rectangle 3">
                <a:extLst>
                  <a:ext uri="{FF2B5EF4-FFF2-40B4-BE49-F238E27FC236}">
                    <a16:creationId xmlns:a16="http://schemas.microsoft.com/office/drawing/2014/main" id="{FE1C57D6-CDC3-AE98-3623-9A88C471BC09}"/>
                  </a:ext>
                </a:extLst>
              </p:cNvPr>
              <p:cNvSpPr/>
              <p:nvPr/>
            </p:nvSpPr>
            <p:spPr>
              <a:xfrm>
                <a:off x="9829800" y="1104900"/>
                <a:ext cx="7162800" cy="4191000"/>
              </a:xfrm>
              <a:prstGeom prst="rect">
                <a:avLst/>
              </a:prstGeom>
              <a:solidFill>
                <a:schemeClr val="accent5">
                  <a:lumMod val="40000"/>
                  <a:lumOff val="6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86C449-402F-EEA4-F861-CFD3EA4359D6}"/>
                  </a:ext>
                </a:extLst>
              </p:cNvPr>
              <p:cNvSpPr/>
              <p:nvPr/>
            </p:nvSpPr>
            <p:spPr>
              <a:xfrm>
                <a:off x="11201400" y="2095500"/>
                <a:ext cx="4419600" cy="22098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1888853A-0F9E-889B-F8A3-E80B007696CB}"/>
                </a:ext>
              </a:extLst>
            </p:cNvPr>
            <p:cNvCxnSpPr/>
            <p:nvPr/>
          </p:nvCxnSpPr>
          <p:spPr>
            <a:xfrm>
              <a:off x="9829800" y="1104900"/>
              <a:ext cx="1371600" cy="990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73321D-97A8-B0BF-70D9-83538BFC6613}"/>
                </a:ext>
              </a:extLst>
            </p:cNvPr>
            <p:cNvCxnSpPr/>
            <p:nvPr/>
          </p:nvCxnSpPr>
          <p:spPr>
            <a:xfrm>
              <a:off x="15621000" y="4276512"/>
              <a:ext cx="1371600" cy="990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0BAF1C-E9C5-219A-C092-5DF43353A5AE}"/>
                </a:ext>
              </a:extLst>
            </p:cNvPr>
            <p:cNvCxnSpPr>
              <a:cxnSpLocks/>
            </p:cNvCxnSpPr>
            <p:nvPr/>
          </p:nvCxnSpPr>
          <p:spPr>
            <a:xfrm flipV="1">
              <a:off x="15621000" y="1104900"/>
              <a:ext cx="1371600" cy="990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6499CC7-B046-7D4E-BE07-5CB0FA451472}"/>
                </a:ext>
              </a:extLst>
            </p:cNvPr>
            <p:cNvCxnSpPr>
              <a:cxnSpLocks/>
            </p:cNvCxnSpPr>
            <p:nvPr/>
          </p:nvCxnSpPr>
          <p:spPr>
            <a:xfrm flipV="1">
              <a:off x="9829800" y="4276512"/>
              <a:ext cx="1371600" cy="10189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7E8D0CCA-5EE2-A087-11E3-054BC5B703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677399" y="2476500"/>
            <a:ext cx="1100797" cy="1171362"/>
          </a:xfrm>
          <a:prstGeom prst="rect">
            <a:avLst/>
          </a:prstGeom>
        </p:spPr>
      </p:pic>
      <p:pic>
        <p:nvPicPr>
          <p:cNvPr id="21" name="Picture 20">
            <a:extLst>
              <a:ext uri="{FF2B5EF4-FFF2-40B4-BE49-F238E27FC236}">
                <a16:creationId xmlns:a16="http://schemas.microsoft.com/office/drawing/2014/main" id="{5A2DE368-9F44-974E-D6DC-E2CBDAB7A6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23" b="100000" l="1026" r="89744">
                        <a14:foregroundMark x1="39487" y1="66917" x2="39487" y2="66917"/>
                        <a14:foregroundMark x1="63077" y1="62406" x2="63077" y2="62406"/>
                      </a14:backgroundRemoval>
                    </a14:imgEffect>
                  </a14:imgLayer>
                </a14:imgProps>
              </a:ext>
            </a:extLst>
          </a:blip>
          <a:stretch>
            <a:fillRect/>
          </a:stretch>
        </p:blipFill>
        <p:spPr>
          <a:xfrm>
            <a:off x="12420600" y="4171950"/>
            <a:ext cx="1371600" cy="935502"/>
          </a:xfrm>
          <a:prstGeom prst="rect">
            <a:avLst/>
          </a:prstGeom>
        </p:spPr>
      </p:pic>
      <p:pic>
        <p:nvPicPr>
          <p:cNvPr id="5" name="Picture 4">
            <a:extLst>
              <a:ext uri="{FF2B5EF4-FFF2-40B4-BE49-F238E27FC236}">
                <a16:creationId xmlns:a16="http://schemas.microsoft.com/office/drawing/2014/main" id="{96D6A261-EFDE-37C7-5D46-F392B3EC460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7872" l="9906" r="89623">
                        <a14:foregroundMark x1="35377" y1="61702" x2="58491" y2="81560"/>
                        <a14:foregroundMark x1="61321" y1="48936" x2="55660" y2="85816"/>
                        <a14:foregroundMark x1="52830" y1="55319" x2="49528" y2="65957"/>
                      </a14:backgroundRemoval>
                    </a14:imgEffect>
                  </a14:imgLayer>
                </a14:imgProps>
              </a:ext>
            </a:extLst>
          </a:blip>
          <a:stretch>
            <a:fillRect/>
          </a:stretch>
        </p:blipFill>
        <p:spPr>
          <a:xfrm>
            <a:off x="12420600" y="981288"/>
            <a:ext cx="1371600" cy="912243"/>
          </a:xfrm>
          <a:prstGeom prst="rect">
            <a:avLst/>
          </a:prstGeom>
        </p:spPr>
      </p:pic>
      <p:pic>
        <p:nvPicPr>
          <p:cNvPr id="9" name="Picture 8">
            <a:extLst>
              <a:ext uri="{FF2B5EF4-FFF2-40B4-BE49-F238E27FC236}">
                <a16:creationId xmlns:a16="http://schemas.microsoft.com/office/drawing/2014/main" id="{BF7A78C1-19D2-6D71-1DEF-1E6946A8BD3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00" b="100000" l="0" r="100000">
                        <a14:backgroundMark x1="11111" y1="32000" x2="11111" y2="32000"/>
                      </a14:backgroundRemoval>
                    </a14:imgEffect>
                  </a14:imgLayer>
                </a14:imgProps>
              </a:ext>
            </a:extLst>
          </a:blip>
          <a:stretch>
            <a:fillRect/>
          </a:stretch>
        </p:blipFill>
        <p:spPr>
          <a:xfrm>
            <a:off x="15544800" y="2481262"/>
            <a:ext cx="972209" cy="1038684"/>
          </a:xfrm>
          <a:prstGeom prst="rect">
            <a:avLst/>
          </a:prstGeom>
        </p:spPr>
      </p:pic>
      <p:sp>
        <p:nvSpPr>
          <p:cNvPr id="15" name="TextBox 14">
            <a:extLst>
              <a:ext uri="{FF2B5EF4-FFF2-40B4-BE49-F238E27FC236}">
                <a16:creationId xmlns:a16="http://schemas.microsoft.com/office/drawing/2014/main" id="{FCAFF6CA-6560-DA59-8327-5CC282967E0E}"/>
              </a:ext>
            </a:extLst>
          </p:cNvPr>
          <p:cNvSpPr txBox="1"/>
          <p:nvPr/>
        </p:nvSpPr>
        <p:spPr>
          <a:xfrm>
            <a:off x="1314450" y="5588583"/>
            <a:ext cx="15392400" cy="4031873"/>
          </a:xfrm>
          <a:prstGeom prst="rect">
            <a:avLst/>
          </a:prstGeom>
          <a:noFill/>
        </p:spPr>
        <p:txBody>
          <a:bodyPr wrap="square">
            <a:spAutoFit/>
          </a:bodyPr>
          <a:lstStyle/>
          <a:p>
            <a:pPr marL="457200" indent="-457200" algn="just">
              <a:buFontTx/>
              <a:buChar char="-"/>
            </a:pPr>
            <a:r>
              <a:rPr lang="vi-VN"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Hoạt động theo nhóm (4 người / nhóm) </a:t>
            </a:r>
            <a:endParaRPr lang="en-US" sz="3200" dirty="0">
              <a:solidFill>
                <a:srgbClr val="333333"/>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457200" indent="-457200" algn="just">
              <a:buFontTx/>
              <a:buChar char="-"/>
            </a:pPr>
            <a:r>
              <a:rPr lang="vi-VN"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Mỗi </a:t>
            </a:r>
            <a:r>
              <a:rPr lang="en-US" sz="3200" b="0" i="0" dirty="0" err="1">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học</a:t>
            </a:r>
            <a:r>
              <a:rPr lang="en-US"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3200" b="0" i="0" dirty="0" err="1">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sinh</a:t>
            </a:r>
            <a:r>
              <a:rPr lang="vi-VN"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ngồi vào vị trí như hình vẽ minh họa</a:t>
            </a:r>
            <a:endParaRPr lang="en-US"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457200" indent="-457200" algn="just">
              <a:buFontTx/>
              <a:buChar char="-"/>
            </a:pPr>
            <a:r>
              <a:rPr lang="vi-VN"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Tập trung vào câu hỏi </a:t>
            </a:r>
            <a:r>
              <a:rPr lang="en-US" sz="3200" dirty="0" err="1">
                <a:solidFill>
                  <a:srgbClr val="333333"/>
                </a:solidFill>
                <a:highlight>
                  <a:srgbClr val="FFFFFF"/>
                </a:highlight>
                <a:latin typeface="Calibri" panose="020F0502020204030204" pitchFamily="34" charset="0"/>
                <a:ea typeface="Calibri" panose="020F0502020204030204" pitchFamily="34" charset="0"/>
                <a:cs typeface="Calibri" panose="020F0502020204030204" pitchFamily="34" charset="0"/>
              </a:rPr>
              <a:t>đã</a:t>
            </a:r>
            <a:r>
              <a:rPr lang="en-US" sz="3200" dirty="0">
                <a:solidFill>
                  <a:srgbClr val="333333"/>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3333"/>
                </a:solidFill>
                <a:highlight>
                  <a:srgbClr val="FFFFFF"/>
                </a:highlight>
                <a:latin typeface="Calibri" panose="020F0502020204030204" pitchFamily="34" charset="0"/>
                <a:ea typeface="Calibri" panose="020F0502020204030204" pitchFamily="34" charset="0"/>
                <a:cs typeface="Calibri" panose="020F0502020204030204" pitchFamily="34" charset="0"/>
              </a:rPr>
              <a:t>cho</a:t>
            </a:r>
            <a:endParaRPr lang="en-US"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457200" indent="-457200" algn="just">
              <a:buFontTx/>
              <a:buChar char="-"/>
            </a:pPr>
            <a:r>
              <a:rPr lang="vi-VN"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Viết vào ô mang số của bạn câu trả lời hoặc ý kiến của bạn (về chủ đề...). Mỗi cá nhân làm việc độc lập trong khoảng </a:t>
            </a:r>
            <a:r>
              <a:rPr lang="en-US"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3</a:t>
            </a:r>
            <a:r>
              <a:rPr lang="vi-VN"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phút</a:t>
            </a:r>
            <a:endParaRPr lang="en-US"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457200" indent="-457200" algn="just">
              <a:buFontTx/>
              <a:buChar char="-"/>
            </a:pPr>
            <a:r>
              <a:rPr lang="vi-VN"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Kết thúc thời gian làm việc cá nhân, các thành viên chia sẻ, thảo luận và thống nhất các câu trả lời</a:t>
            </a:r>
            <a:endParaRPr lang="en-US"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457200" indent="-457200" algn="just">
              <a:buFontTx/>
              <a:buChar char="-"/>
            </a:pPr>
            <a:r>
              <a:rPr lang="vi-VN" sz="3200" b="0" i="0" dirty="0">
                <a:solidFill>
                  <a:srgbClr val="333333"/>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Viết những ý kiến chung của cả nhóm vào ô giữa tấm khăn trải bàn (giấy A0)</a:t>
            </a:r>
          </a:p>
        </p:txBody>
      </p:sp>
      <p:sp>
        <p:nvSpPr>
          <p:cNvPr id="18" name="TextBox 17">
            <a:extLst>
              <a:ext uri="{FF2B5EF4-FFF2-40B4-BE49-F238E27FC236}">
                <a16:creationId xmlns:a16="http://schemas.microsoft.com/office/drawing/2014/main" id="{B121E818-5E7B-741F-2BEC-1B2CCABAB60F}"/>
              </a:ext>
            </a:extLst>
          </p:cNvPr>
          <p:cNvSpPr txBox="1"/>
          <p:nvPr/>
        </p:nvSpPr>
        <p:spPr>
          <a:xfrm>
            <a:off x="11963400" y="3519946"/>
            <a:ext cx="2603726" cy="369332"/>
          </a:xfrm>
          <a:prstGeom prst="rect">
            <a:avLst/>
          </a:prstGeom>
          <a:noFill/>
        </p:spPr>
        <p:txBody>
          <a:bodyPr wrap="none" rtlCol="0">
            <a:spAutoFit/>
          </a:bodyPr>
          <a:lstStyle/>
          <a:p>
            <a:r>
              <a:rPr lang="en-US" i="1" dirty="0"/>
              <a:t>Ý </a:t>
            </a:r>
            <a:r>
              <a:rPr lang="en-US" i="1" dirty="0" err="1"/>
              <a:t>kiến</a:t>
            </a:r>
            <a:r>
              <a:rPr lang="en-US" i="1" dirty="0"/>
              <a:t> </a:t>
            </a:r>
            <a:r>
              <a:rPr lang="en-US" i="1" dirty="0" err="1"/>
              <a:t>chung</a:t>
            </a:r>
            <a:r>
              <a:rPr lang="en-US" i="1" dirty="0"/>
              <a:t> </a:t>
            </a:r>
            <a:r>
              <a:rPr lang="en-US" i="1" dirty="0" err="1"/>
              <a:t>của</a:t>
            </a:r>
            <a:r>
              <a:rPr lang="en-US" i="1" dirty="0"/>
              <a:t> </a:t>
            </a:r>
            <a:r>
              <a:rPr lang="en-US" i="1" dirty="0" err="1"/>
              <a:t>cả</a:t>
            </a:r>
            <a:r>
              <a:rPr lang="en-US" i="1" dirty="0"/>
              <a:t> </a:t>
            </a:r>
            <a:r>
              <a:rPr lang="en-US" i="1" dirty="0" err="1"/>
              <a:t>nhóm</a:t>
            </a:r>
            <a:endParaRPr lang="en-US" i="1" dirty="0"/>
          </a:p>
        </p:txBody>
      </p:sp>
      <p:pic>
        <p:nvPicPr>
          <p:cNvPr id="25" name="Picture 24">
            <a:extLst>
              <a:ext uri="{FF2B5EF4-FFF2-40B4-BE49-F238E27FC236}">
                <a16:creationId xmlns:a16="http://schemas.microsoft.com/office/drawing/2014/main" id="{1A585E06-6A51-DF4F-DA2F-679CFB97B591}"/>
              </a:ext>
            </a:extLst>
          </p:cNvPr>
          <p:cNvPicPr>
            <a:picLocks noChangeAspect="1"/>
          </p:cNvPicPr>
          <p:nvPr/>
        </p:nvPicPr>
        <p:blipFill>
          <a:blip r:embed="rId11"/>
          <a:stretch>
            <a:fillRect/>
          </a:stretch>
        </p:blipFill>
        <p:spPr>
          <a:xfrm>
            <a:off x="11277600" y="2526310"/>
            <a:ext cx="3638159" cy="993636"/>
          </a:xfrm>
          <a:prstGeom prst="rect">
            <a:avLst/>
          </a:prstGeom>
        </p:spPr>
      </p:pic>
    </p:spTree>
    <p:extLst>
      <p:ext uri="{BB962C8B-B14F-4D97-AF65-F5344CB8AC3E}">
        <p14:creationId xmlns:p14="http://schemas.microsoft.com/office/powerpoint/2010/main" val="1010854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onnector: Curved 21">
            <a:extLst>
              <a:ext uri="{FF2B5EF4-FFF2-40B4-BE49-F238E27FC236}">
                <a16:creationId xmlns:a16="http://schemas.microsoft.com/office/drawing/2014/main" id="{12041E58-15C1-99A7-A4E1-68DFA8D3C8D3}"/>
              </a:ext>
            </a:extLst>
          </p:cNvPr>
          <p:cNvCxnSpPr>
            <a:cxnSpLocks/>
            <a:endCxn id="5" idx="2"/>
          </p:cNvCxnSpPr>
          <p:nvPr/>
        </p:nvCxnSpPr>
        <p:spPr>
          <a:xfrm rot="16200000" flipV="1">
            <a:off x="1997431" y="3187636"/>
            <a:ext cx="2726249" cy="625110"/>
          </a:xfrm>
          <a:prstGeom prst="curvedConnector4">
            <a:avLst>
              <a:gd name="adj1" fmla="val 28275"/>
              <a:gd name="adj2" fmla="val 136570"/>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11C0FB9-84EA-B265-F21E-4D7CDE0BE5F3}"/>
              </a:ext>
            </a:extLst>
          </p:cNvPr>
          <p:cNvGrpSpPr/>
          <p:nvPr/>
        </p:nvGrpSpPr>
        <p:grpSpPr>
          <a:xfrm>
            <a:off x="4118729" y="3653640"/>
            <a:ext cx="12402662" cy="2419350"/>
            <a:chOff x="4267200" y="3638550"/>
            <a:chExt cx="12402662" cy="2019300"/>
          </a:xfrm>
        </p:grpSpPr>
        <p:sp>
          <p:nvSpPr>
            <p:cNvPr id="8" name="Flowchart: Stored Data 7">
              <a:extLst>
                <a:ext uri="{FF2B5EF4-FFF2-40B4-BE49-F238E27FC236}">
                  <a16:creationId xmlns:a16="http://schemas.microsoft.com/office/drawing/2014/main" id="{1543DCBD-3D10-C143-332A-6E4E543382F9}"/>
                </a:ext>
              </a:extLst>
            </p:cNvPr>
            <p:cNvSpPr/>
            <p:nvPr/>
          </p:nvSpPr>
          <p:spPr>
            <a:xfrm flipH="1">
              <a:off x="5344637" y="3695700"/>
              <a:ext cx="11325225" cy="1905000"/>
            </a:xfrm>
            <a:prstGeom prst="flowChartOnlineStorag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Mắc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bệnh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ngoài</a:t>
              </a:r>
              <a:r>
                <a:rPr lang="en-US" sz="3600" dirty="0">
                  <a:latin typeface="Calibri" panose="020F0502020204030204" pitchFamily="34" charset="0"/>
                  <a:ea typeface="Calibri" panose="020F0502020204030204" pitchFamily="34" charset="0"/>
                  <a:cs typeface="Calibri" panose="020F0502020204030204" pitchFamily="34" charset="0"/>
                </a:rPr>
                <a:t> da, </a:t>
              </a:r>
              <a:r>
                <a:rPr lang="en-US" sz="3600" dirty="0" err="1">
                  <a:latin typeface="Calibri" panose="020F0502020204030204" pitchFamily="34" charset="0"/>
                  <a:ea typeface="Calibri" panose="020F0502020204030204" pitchFamily="34" charset="0"/>
                  <a:cs typeface="Calibri" panose="020F0502020204030204" pitchFamily="34" charset="0"/>
                </a:rPr>
                <a:t>rời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nơi</a:t>
              </a:r>
              <a:r>
                <a:rPr lang="en-US" sz="3600" dirty="0">
                  <a:latin typeface="Calibri" panose="020F0502020204030204" pitchFamily="34" charset="0"/>
                  <a:ea typeface="Calibri" panose="020F0502020204030204" pitchFamily="34" charset="0"/>
                  <a:cs typeface="Calibri" panose="020F0502020204030204" pitchFamily="34" charset="0"/>
                </a:rPr>
                <a:t> ở </a:t>
              </a:r>
              <a:r>
                <a:rPr lang="en-US" sz="3600" dirty="0" err="1">
                  <a:latin typeface="Calibri" panose="020F0502020204030204" pitchFamily="34" charset="0"/>
                  <a:ea typeface="Calibri" panose="020F0502020204030204" pitchFamily="34" charset="0"/>
                  <a:cs typeface="Calibri" panose="020F0502020204030204" pitchFamily="34" charset="0"/>
                </a:rPr>
                <a:t>hiện</a:t>
              </a:r>
              <a:r>
                <a:rPr lang="en-US" sz="3600" dirty="0">
                  <a:latin typeface="Calibri" panose="020F0502020204030204" pitchFamily="34" charset="0"/>
                  <a:ea typeface="Calibri" panose="020F0502020204030204" pitchFamily="34" charset="0"/>
                  <a:cs typeface="Calibri" panose="020F0502020204030204" pitchFamily="34" charset="0"/>
                </a:rPr>
                <a:t> tai </a:t>
              </a:r>
              <a:r>
                <a:rPr lang="en-US" sz="3600" dirty="0" err="1">
                  <a:latin typeface="Calibri" panose="020F0502020204030204" pitchFamily="34" charset="0"/>
                  <a:ea typeface="Calibri" panose="020F0502020204030204" pitchFamily="34" charset="0"/>
                  <a:cs typeface="Calibri" panose="020F0502020204030204" pitchFamily="34" charset="0"/>
                </a:rPr>
                <a:t>đến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nơi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sinh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sống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làm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gián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đoạn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chuỗi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thức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ăn</a:t>
              </a:r>
              <a:r>
                <a:rPr lang="en-US" sz="3600" dirty="0">
                  <a:latin typeface="Calibri" panose="020F0502020204030204" pitchFamily="34" charset="0"/>
                  <a:ea typeface="Calibri" panose="020F0502020204030204" pitchFamily="34" charset="0"/>
                  <a:cs typeface="Calibri" panose="020F0502020204030204" pitchFamily="34" charset="0"/>
                </a:rPr>
                <a:t>.</a:t>
              </a:r>
            </a:p>
          </p:txBody>
        </p:sp>
        <p:sp>
          <p:nvSpPr>
            <p:cNvPr id="11" name="Oval 10">
              <a:extLst>
                <a:ext uri="{FF2B5EF4-FFF2-40B4-BE49-F238E27FC236}">
                  <a16:creationId xmlns:a16="http://schemas.microsoft.com/office/drawing/2014/main" id="{1F64B7A6-A743-E99D-20A8-16672DC37775}"/>
                </a:ext>
              </a:extLst>
            </p:cNvPr>
            <p:cNvSpPr/>
            <p:nvPr/>
          </p:nvSpPr>
          <p:spPr>
            <a:xfrm>
              <a:off x="4267200" y="3638550"/>
              <a:ext cx="2971800" cy="2019300"/>
            </a:xfrm>
            <a:prstGeom prst="ellipse">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dirty="0" err="1">
                  <a:solidFill>
                    <a:sysClr val="windowText" lastClr="000000"/>
                  </a:solidFill>
                </a:rPr>
                <a:t>Động</a:t>
              </a:r>
              <a:r>
                <a:rPr lang="en-US" sz="3600" dirty="0">
                  <a:solidFill>
                    <a:sysClr val="windowText" lastClr="000000"/>
                  </a:solidFill>
                </a:rPr>
                <a:t> </a:t>
              </a:r>
              <a:r>
                <a:rPr lang="en-US" sz="3600" dirty="0" err="1">
                  <a:solidFill>
                    <a:sysClr val="windowText" lastClr="000000"/>
                  </a:solidFill>
                </a:rPr>
                <a:t>vật</a:t>
              </a:r>
              <a:endParaRPr lang="en-US" sz="3600" dirty="0">
                <a:solidFill>
                  <a:sysClr val="windowText" lastClr="000000"/>
                </a:solidFill>
              </a:endParaRPr>
            </a:p>
          </p:txBody>
        </p:sp>
      </p:grpSp>
      <p:grpSp>
        <p:nvGrpSpPr>
          <p:cNvPr id="15" name="Group 14">
            <a:extLst>
              <a:ext uri="{FF2B5EF4-FFF2-40B4-BE49-F238E27FC236}">
                <a16:creationId xmlns:a16="http://schemas.microsoft.com/office/drawing/2014/main" id="{AD81ABB6-35D2-AC9B-1E4D-ABC5EC383D62}"/>
              </a:ext>
            </a:extLst>
          </p:cNvPr>
          <p:cNvGrpSpPr/>
          <p:nvPr/>
        </p:nvGrpSpPr>
        <p:grpSpPr>
          <a:xfrm>
            <a:off x="3048000" y="952500"/>
            <a:ext cx="13473391" cy="2535445"/>
            <a:chOff x="2909609" y="857250"/>
            <a:chExt cx="13473391" cy="2161055"/>
          </a:xfrm>
        </p:grpSpPr>
        <p:sp>
          <p:nvSpPr>
            <p:cNvPr id="6" name="Flowchart: Stored Data 5">
              <a:extLst>
                <a:ext uri="{FF2B5EF4-FFF2-40B4-BE49-F238E27FC236}">
                  <a16:creationId xmlns:a16="http://schemas.microsoft.com/office/drawing/2014/main" id="{2B418203-710E-B391-909A-0BD9EE92DAD9}"/>
                </a:ext>
              </a:extLst>
            </p:cNvPr>
            <p:cNvSpPr/>
            <p:nvPr/>
          </p:nvSpPr>
          <p:spPr>
            <a:xfrm flipH="1">
              <a:off x="3886200" y="914400"/>
              <a:ext cx="12496800" cy="1905000"/>
            </a:xfrm>
            <a:prstGeom prst="flowChartOnlineStorag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38C8898A-F91A-E9E9-914B-DC0A38B68B53}"/>
                </a:ext>
              </a:extLst>
            </p:cNvPr>
            <p:cNvSpPr/>
            <p:nvPr/>
          </p:nvSpPr>
          <p:spPr>
            <a:xfrm>
              <a:off x="2909609" y="857250"/>
              <a:ext cx="3124200" cy="2019300"/>
            </a:xfrm>
            <a:prstGeom prst="ellipse">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dirty="0">
                  <a:solidFill>
                    <a:sysClr val="windowText" lastClr="000000"/>
                  </a:solidFill>
                </a:rPr>
                <a:t>Con </a:t>
              </a:r>
              <a:r>
                <a:rPr lang="en-US" sz="3600" dirty="0" err="1">
                  <a:solidFill>
                    <a:sysClr val="windowText" lastClr="000000"/>
                  </a:solidFill>
                </a:rPr>
                <a:t>người</a:t>
              </a:r>
              <a:endParaRPr lang="en-US" sz="3600" dirty="0">
                <a:solidFill>
                  <a:sysClr val="windowText" lastClr="000000"/>
                </a:solidFill>
              </a:endParaRPr>
            </a:p>
          </p:txBody>
        </p:sp>
        <p:sp>
          <p:nvSpPr>
            <p:cNvPr id="14" name="TextBox 13">
              <a:extLst>
                <a:ext uri="{FF2B5EF4-FFF2-40B4-BE49-F238E27FC236}">
                  <a16:creationId xmlns:a16="http://schemas.microsoft.com/office/drawing/2014/main" id="{314584B9-673B-9530-81A3-D2FFABE33B68}"/>
                </a:ext>
              </a:extLst>
            </p:cNvPr>
            <p:cNvSpPr txBox="1"/>
            <p:nvPr/>
          </p:nvSpPr>
          <p:spPr>
            <a:xfrm>
              <a:off x="5829022" y="956202"/>
              <a:ext cx="9782729" cy="2062103"/>
            </a:xfrm>
            <a:prstGeom prst="rect">
              <a:avLst/>
            </a:prstGeom>
            <a:noFill/>
          </p:spPr>
          <p:txBody>
            <a:bodyPr wrap="square">
              <a:spAutoFit/>
            </a:bodyPr>
            <a:lstStyle/>
            <a:p>
              <a:pPr algn="ctr"/>
              <a:r>
                <a:rPr lang="vi-VN" sz="3200" dirty="0">
                  <a:solidFill>
                    <a:schemeClr val="bg1"/>
                  </a:solidFill>
                </a:rPr>
                <a:t>Con người khi tiếp xúc với môi trường đất ô nhiễm kéo dài có thể mắc các bệnh như nhiễm độc gan, ung thư, bạch cầu,… Tăng nguy cơ dị tật bẩm sinh, rối loạn hô hấp và mắc các bệnh ngoài da ở trẻ em.</a:t>
              </a:r>
            </a:p>
          </p:txBody>
        </p:sp>
      </p:grpSp>
      <p:grpSp>
        <p:nvGrpSpPr>
          <p:cNvPr id="19" name="Group 18">
            <a:extLst>
              <a:ext uri="{FF2B5EF4-FFF2-40B4-BE49-F238E27FC236}">
                <a16:creationId xmlns:a16="http://schemas.microsoft.com/office/drawing/2014/main" id="{DFF379AF-A8F9-D840-5B51-6B6A4C017E15}"/>
              </a:ext>
            </a:extLst>
          </p:cNvPr>
          <p:cNvGrpSpPr/>
          <p:nvPr/>
        </p:nvGrpSpPr>
        <p:grpSpPr>
          <a:xfrm>
            <a:off x="3117024" y="6540520"/>
            <a:ext cx="13404365" cy="2299119"/>
            <a:chOff x="2938844" y="6419849"/>
            <a:chExt cx="13021818" cy="2019300"/>
          </a:xfrm>
        </p:grpSpPr>
        <p:sp>
          <p:nvSpPr>
            <p:cNvPr id="10" name="Flowchart: Stored Data 9">
              <a:extLst>
                <a:ext uri="{FF2B5EF4-FFF2-40B4-BE49-F238E27FC236}">
                  <a16:creationId xmlns:a16="http://schemas.microsoft.com/office/drawing/2014/main" id="{BD0C7387-2A90-4A7F-8FA7-6616D5C20EFC}"/>
                </a:ext>
              </a:extLst>
            </p:cNvPr>
            <p:cNvSpPr/>
            <p:nvPr/>
          </p:nvSpPr>
          <p:spPr>
            <a:xfrm flipH="1">
              <a:off x="3886199" y="6477000"/>
              <a:ext cx="12074463" cy="1905000"/>
            </a:xfrm>
            <a:prstGeom prst="flowChartOnlineStorag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1C1EF314-0C69-5F0F-1908-DC124B81F8E2}"/>
                </a:ext>
              </a:extLst>
            </p:cNvPr>
            <p:cNvSpPr/>
            <p:nvPr/>
          </p:nvSpPr>
          <p:spPr>
            <a:xfrm>
              <a:off x="2938844" y="6419849"/>
              <a:ext cx="2971800" cy="2019300"/>
            </a:xfrm>
            <a:prstGeom prst="ellipse">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dirty="0" err="1">
                  <a:solidFill>
                    <a:sysClr val="windowText" lastClr="000000"/>
                  </a:solidFill>
                </a:rPr>
                <a:t>Thực</a:t>
              </a:r>
              <a:r>
                <a:rPr lang="en-US" sz="3600" dirty="0">
                  <a:solidFill>
                    <a:sysClr val="windowText" lastClr="000000"/>
                  </a:solidFill>
                </a:rPr>
                <a:t> </a:t>
              </a:r>
              <a:r>
                <a:rPr lang="en-US" sz="3600" dirty="0" err="1">
                  <a:solidFill>
                    <a:sysClr val="windowText" lastClr="000000"/>
                  </a:solidFill>
                </a:rPr>
                <a:t>vật</a:t>
              </a:r>
              <a:endParaRPr lang="en-US" sz="3600" dirty="0">
                <a:solidFill>
                  <a:sysClr val="windowText" lastClr="000000"/>
                </a:solidFill>
              </a:endParaRPr>
            </a:p>
          </p:txBody>
        </p:sp>
        <p:sp>
          <p:nvSpPr>
            <p:cNvPr id="18" name="TextBox 17">
              <a:extLst>
                <a:ext uri="{FF2B5EF4-FFF2-40B4-BE49-F238E27FC236}">
                  <a16:creationId xmlns:a16="http://schemas.microsoft.com/office/drawing/2014/main" id="{A3E2DAD3-2DA1-56D1-D49B-8E3B26F4A62E}"/>
                </a:ext>
              </a:extLst>
            </p:cNvPr>
            <p:cNvSpPr txBox="1"/>
            <p:nvPr/>
          </p:nvSpPr>
          <p:spPr>
            <a:xfrm>
              <a:off x="5853114" y="6527194"/>
              <a:ext cx="9358311" cy="1811131"/>
            </a:xfrm>
            <a:prstGeom prst="rect">
              <a:avLst/>
            </a:prstGeom>
            <a:noFill/>
          </p:spPr>
          <p:txBody>
            <a:bodyPr wrap="square">
              <a:spAutoFit/>
            </a:bodyPr>
            <a:lstStyle/>
            <a:p>
              <a:pPr algn="ctr"/>
              <a:r>
                <a:rPr lang="vi-VN" sz="3200" dirty="0">
                  <a:solidFill>
                    <a:schemeClr val="bg1"/>
                  </a:solidFill>
                </a:rPr>
                <a:t>Cây trồng chậm lớn, chất lượng sản phẩm giảm vì đất cằn cỗi và thiếu chất dinh dưỡng. Nếu ô nhiễm kéo dài sẽ mất nguồn cung cấp thức ăn cho các chuỗi thức ăn.</a:t>
              </a:r>
            </a:p>
          </p:txBody>
        </p:sp>
      </p:grpSp>
      <p:cxnSp>
        <p:nvCxnSpPr>
          <p:cNvPr id="25" name="Connector: Curved 24">
            <a:extLst>
              <a:ext uri="{FF2B5EF4-FFF2-40B4-BE49-F238E27FC236}">
                <a16:creationId xmlns:a16="http://schemas.microsoft.com/office/drawing/2014/main" id="{CE631671-EEBD-97E5-27A8-6E230C78DACA}"/>
              </a:ext>
            </a:extLst>
          </p:cNvPr>
          <p:cNvCxnSpPr>
            <a:cxnSpLocks/>
          </p:cNvCxnSpPr>
          <p:nvPr/>
        </p:nvCxnSpPr>
        <p:spPr>
          <a:xfrm rot="16200000" flipV="1">
            <a:off x="1549531" y="5567374"/>
            <a:ext cx="2726249" cy="625110"/>
          </a:xfrm>
          <a:prstGeom prst="curvedConnector4">
            <a:avLst>
              <a:gd name="adj1" fmla="val 25130"/>
              <a:gd name="adj2" fmla="val 136570"/>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D0FC79C7-9071-2B01-8527-F59671CE7B37}"/>
              </a:ext>
            </a:extLst>
          </p:cNvPr>
          <p:cNvCxnSpPr>
            <a:cxnSpLocks/>
            <a:stCxn id="11" idx="2"/>
          </p:cNvCxnSpPr>
          <p:nvPr/>
        </p:nvCxnSpPr>
        <p:spPr>
          <a:xfrm rot="10800000">
            <a:off x="2922709" y="4641393"/>
            <a:ext cx="1196020" cy="221922"/>
          </a:xfrm>
          <a:prstGeom prst="curvedConnector3">
            <a:avLst>
              <a:gd name="adj1" fmla="val 50000"/>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Flowchart: Delay 3">
            <a:extLst>
              <a:ext uri="{FF2B5EF4-FFF2-40B4-BE49-F238E27FC236}">
                <a16:creationId xmlns:a16="http://schemas.microsoft.com/office/drawing/2014/main" id="{67B0DE77-B989-E54A-0973-2B551BF2C08E}"/>
              </a:ext>
            </a:extLst>
          </p:cNvPr>
          <p:cNvSpPr/>
          <p:nvPr/>
        </p:nvSpPr>
        <p:spPr>
          <a:xfrm>
            <a:off x="612260" y="2920215"/>
            <a:ext cx="3124200" cy="3886200"/>
          </a:xfrm>
          <a:prstGeom prst="flowChartDelay">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latin typeface="#9Slide03 AmpleSoft Bold" panose="02000000000000000000" pitchFamily="2" charset="0"/>
                <a:ea typeface="Calibri" panose="020F0502020204030204" pitchFamily="34" charset="0"/>
                <a:cs typeface="Calibri" panose="020F0502020204030204" pitchFamily="34" charset="0"/>
              </a:rPr>
              <a:t>TÁC HẠI CỦA Ô NHIỄM ĐẤT</a:t>
            </a:r>
          </a:p>
        </p:txBody>
      </p:sp>
      <p:pic>
        <p:nvPicPr>
          <p:cNvPr id="30" name="Picture 29">
            <a:extLst>
              <a:ext uri="{FF2B5EF4-FFF2-40B4-BE49-F238E27FC236}">
                <a16:creationId xmlns:a16="http://schemas.microsoft.com/office/drawing/2014/main" id="{B6D17C8C-8B68-397A-B3AE-BECDD9FAD8E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704495" y="114300"/>
            <a:ext cx="3539340" cy="3539340"/>
          </a:xfrm>
          <a:prstGeom prst="rect">
            <a:avLst/>
          </a:prstGeom>
        </p:spPr>
      </p:pic>
      <p:pic>
        <p:nvPicPr>
          <p:cNvPr id="1026" name="Picture 2" descr="Primate Clipart-sad chimpanzee sitting vector clipart">
            <a:extLst>
              <a:ext uri="{FF2B5EF4-FFF2-40B4-BE49-F238E27FC236}">
                <a16:creationId xmlns:a16="http://schemas.microsoft.com/office/drawing/2014/main" id="{B5BADECE-C9BC-1471-49F0-AD373BDFBE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2264" y1="81091" x2="8726" y2="86545"/>
                        <a14:foregroundMark x1="34434" y1="90364" x2="41981" y2="94545"/>
                        <a14:foregroundMark x1="25943" y1="90364" x2="21698" y2="90364"/>
                        <a14:foregroundMark x1="3302" y1="89818" x2="3302" y2="89818"/>
                        <a14:foregroundMark x1="8962" y1="90909" x2="8962" y2="90909"/>
                        <a14:foregroundMark x1="52123" y1="24182" x2="52123" y2="24182"/>
                        <a14:foregroundMark x1="62500" y1="22545" x2="74764" y2="24364"/>
                        <a14:foregroundMark x1="50000" y1="20909" x2="56840" y2="23091"/>
                      </a14:backgroundRemoval>
                    </a14:imgEffect>
                  </a14:imgLayer>
                </a14:imgProps>
              </a:ext>
              <a:ext uri="{28A0092B-C50C-407E-A947-70E740481C1C}">
                <a14:useLocalDpi xmlns:a14="http://schemas.microsoft.com/office/drawing/2010/main" val="0"/>
              </a:ext>
            </a:extLst>
          </a:blip>
          <a:srcRect/>
          <a:stretch>
            <a:fillRect/>
          </a:stretch>
        </p:blipFill>
        <p:spPr bwMode="auto">
          <a:xfrm>
            <a:off x="14537202" y="3311730"/>
            <a:ext cx="2301395" cy="2985300"/>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a:extLst>
              <a:ext uri="{FF2B5EF4-FFF2-40B4-BE49-F238E27FC236}">
                <a16:creationId xmlns:a16="http://schemas.microsoft.com/office/drawing/2014/main" id="{25B9203C-3B8D-D8B1-1AD9-9A4DE2E77CE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777" r="89665">
                        <a14:foregroundMark x1="34637" y1="53868" x2="55028" y2="50430"/>
                        <a14:foregroundMark x1="54469" y1="44413" x2="44693" y2="50430"/>
                      </a14:backgroundRemoval>
                    </a14:imgEffect>
                  </a14:imgLayer>
                </a14:imgProps>
              </a:ext>
            </a:extLst>
          </a:blip>
          <a:stretch>
            <a:fillRect/>
          </a:stretch>
        </p:blipFill>
        <p:spPr>
          <a:xfrm flipH="1">
            <a:off x="14704495" y="6077752"/>
            <a:ext cx="3131756" cy="3053025"/>
          </a:xfrm>
          <a:prstGeom prst="rect">
            <a:avLst/>
          </a:prstGeom>
        </p:spPr>
      </p:pic>
    </p:spTree>
    <p:extLst>
      <p:ext uri="{BB962C8B-B14F-4D97-AF65-F5344CB8AC3E}">
        <p14:creationId xmlns:p14="http://schemas.microsoft.com/office/powerpoint/2010/main" val="2192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500" fill="hold"/>
                                        <p:tgtEl>
                                          <p:spTgt spid="1026"/>
                                        </p:tgtEl>
                                        <p:attrNameLst>
                                          <p:attrName>ppt_x</p:attrName>
                                        </p:attrNameLst>
                                      </p:cBhvr>
                                      <p:tavLst>
                                        <p:tav tm="0">
                                          <p:val>
                                            <p:strVal val="0-#ppt_w/2"/>
                                          </p:val>
                                        </p:tav>
                                        <p:tav tm="100000">
                                          <p:val>
                                            <p:strVal val="#ppt_x"/>
                                          </p:val>
                                        </p:tav>
                                      </p:tavLst>
                                    </p:anim>
                                    <p:anim calcmode="lin" valueType="num">
                                      <p:cBhvr additive="base">
                                        <p:cTn id="37"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0-#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1024"/>
                                        </p:tgtEl>
                                        <p:attrNameLst>
                                          <p:attrName>style.visibility</p:attrName>
                                        </p:attrNameLst>
                                      </p:cBhvr>
                                      <p:to>
                                        <p:strVal val="visible"/>
                                      </p:to>
                                    </p:set>
                                    <p:anim calcmode="lin" valueType="num">
                                      <p:cBhvr additive="base">
                                        <p:cTn id="50" dur="500" fill="hold"/>
                                        <p:tgtEl>
                                          <p:spTgt spid="1024"/>
                                        </p:tgtEl>
                                        <p:attrNameLst>
                                          <p:attrName>ppt_x</p:attrName>
                                        </p:attrNameLst>
                                      </p:cBhvr>
                                      <p:tavLst>
                                        <p:tav tm="0">
                                          <p:val>
                                            <p:strVal val="0-#ppt_w/2"/>
                                          </p:val>
                                        </p:tav>
                                        <p:tav tm="100000">
                                          <p:val>
                                            <p:strVal val="#ppt_x"/>
                                          </p:val>
                                        </p:tav>
                                      </p:tavLst>
                                    </p:anim>
                                    <p:anim calcmode="lin" valueType="num">
                                      <p:cBhvr additive="base">
                                        <p:cTn id="51" dur="500" fill="hold"/>
                                        <p:tgtEl>
                                          <p:spTgt spid="10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13645-D491-090B-FDF9-358E15EFDA34}"/>
              </a:ext>
            </a:extLst>
          </p:cNvPr>
          <p:cNvPicPr>
            <a:picLocks noChangeAspect="1"/>
          </p:cNvPicPr>
          <p:nvPr/>
        </p:nvPicPr>
        <p:blipFill rotWithShape="1">
          <a:blip r:embed="rId2"/>
          <a:srcRect b="19132"/>
          <a:stretch/>
        </p:blipFill>
        <p:spPr>
          <a:xfrm>
            <a:off x="1409700" y="1562100"/>
            <a:ext cx="15468600" cy="7162800"/>
          </a:xfrm>
          <a:prstGeom prst="rect">
            <a:avLst/>
          </a:prstGeom>
        </p:spPr>
      </p:pic>
      <p:sp>
        <p:nvSpPr>
          <p:cNvPr id="5" name="Thought Bubble: Cloud 4">
            <a:extLst>
              <a:ext uri="{FF2B5EF4-FFF2-40B4-BE49-F238E27FC236}">
                <a16:creationId xmlns:a16="http://schemas.microsoft.com/office/drawing/2014/main" id="{26F049B1-CB30-A983-996A-A5AD79BF8E81}"/>
              </a:ext>
            </a:extLst>
          </p:cNvPr>
          <p:cNvSpPr/>
          <p:nvPr/>
        </p:nvSpPr>
        <p:spPr>
          <a:xfrm>
            <a:off x="1219200" y="1485899"/>
            <a:ext cx="2819400" cy="1219200"/>
          </a:xfrm>
          <a:prstGeom prst="cloudCallout">
            <a:avLst>
              <a:gd name="adj1" fmla="val 48593"/>
              <a:gd name="adj2" fmla="val 68359"/>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Không</a:t>
            </a:r>
            <a:r>
              <a:rPr lang="en-US" sz="2800" dirty="0">
                <a:solidFill>
                  <a:schemeClr val="tx1"/>
                </a:solidFill>
              </a:rPr>
              <a:t> </a:t>
            </a:r>
            <a:r>
              <a:rPr lang="en-US" sz="2800" dirty="0" err="1">
                <a:solidFill>
                  <a:schemeClr val="tx1"/>
                </a:solidFill>
              </a:rPr>
              <a:t>khí</a:t>
            </a:r>
            <a:r>
              <a:rPr lang="en-US" sz="2800" dirty="0">
                <a:solidFill>
                  <a:schemeClr val="tx1"/>
                </a:solidFill>
              </a:rPr>
              <a:t> </a:t>
            </a:r>
            <a:r>
              <a:rPr lang="en-US" sz="2800" dirty="0" err="1">
                <a:solidFill>
                  <a:schemeClr val="tx1"/>
                </a:solidFill>
              </a:rPr>
              <a:t>bị</a:t>
            </a:r>
            <a:r>
              <a:rPr lang="en-US" sz="2800" dirty="0">
                <a:solidFill>
                  <a:schemeClr val="tx1"/>
                </a:solidFill>
              </a:rPr>
              <a:t> ô </a:t>
            </a:r>
            <a:r>
              <a:rPr lang="en-US" sz="2800" dirty="0" err="1">
                <a:solidFill>
                  <a:schemeClr val="tx1"/>
                </a:solidFill>
              </a:rPr>
              <a:t>nhiễm</a:t>
            </a:r>
            <a:endParaRPr lang="en-US" sz="2800" dirty="0">
              <a:solidFill>
                <a:schemeClr val="tx1"/>
              </a:solidFill>
            </a:endParaRPr>
          </a:p>
        </p:txBody>
      </p:sp>
      <p:sp>
        <p:nvSpPr>
          <p:cNvPr id="6" name="Rectangle: Rounded Corners 5">
            <a:extLst>
              <a:ext uri="{FF2B5EF4-FFF2-40B4-BE49-F238E27FC236}">
                <a16:creationId xmlns:a16="http://schemas.microsoft.com/office/drawing/2014/main" id="{F539805A-EEF1-8A12-ED6B-F940EB181B0D}"/>
              </a:ext>
            </a:extLst>
          </p:cNvPr>
          <p:cNvSpPr/>
          <p:nvPr/>
        </p:nvSpPr>
        <p:spPr>
          <a:xfrm>
            <a:off x="7391400" y="1838255"/>
            <a:ext cx="2133600" cy="56204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Gặp</a:t>
            </a:r>
            <a:r>
              <a:rPr lang="en-US" sz="2000" dirty="0">
                <a:solidFill>
                  <a:schemeClr val="tx1"/>
                </a:solidFill>
              </a:rPr>
              <a:t> </a:t>
            </a:r>
            <a:r>
              <a:rPr lang="en-US" sz="2000" dirty="0" err="1">
                <a:solidFill>
                  <a:schemeClr val="tx1"/>
                </a:solidFill>
              </a:rPr>
              <a:t>mưa</a:t>
            </a:r>
            <a:r>
              <a:rPr lang="en-US" sz="2000" dirty="0">
                <a:solidFill>
                  <a:schemeClr val="tx1"/>
                </a:solidFill>
              </a:rPr>
              <a:t> </a:t>
            </a:r>
            <a:r>
              <a:rPr lang="en-US" sz="2000" dirty="0" err="1">
                <a:solidFill>
                  <a:schemeClr val="tx1"/>
                </a:solidFill>
              </a:rPr>
              <a:t>xuống</a:t>
            </a:r>
            <a:r>
              <a:rPr lang="en-US" sz="2000" dirty="0">
                <a:solidFill>
                  <a:schemeClr val="tx1"/>
                </a:solidFill>
              </a:rPr>
              <a:t> </a:t>
            </a:r>
          </a:p>
        </p:txBody>
      </p:sp>
      <p:sp>
        <p:nvSpPr>
          <p:cNvPr id="7" name="Oval 6">
            <a:extLst>
              <a:ext uri="{FF2B5EF4-FFF2-40B4-BE49-F238E27FC236}">
                <a16:creationId xmlns:a16="http://schemas.microsoft.com/office/drawing/2014/main" id="{A3004C27-ED98-4879-5216-7FBA7D0270DE}"/>
              </a:ext>
            </a:extLst>
          </p:cNvPr>
          <p:cNvSpPr/>
          <p:nvPr/>
        </p:nvSpPr>
        <p:spPr>
          <a:xfrm>
            <a:off x="6096000" y="4686299"/>
            <a:ext cx="2362200" cy="1828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62527EE-F116-9B26-8765-2717A0549082}"/>
              </a:ext>
            </a:extLst>
          </p:cNvPr>
          <p:cNvSpPr/>
          <p:nvPr/>
        </p:nvSpPr>
        <p:spPr>
          <a:xfrm>
            <a:off x="7391400" y="6614940"/>
            <a:ext cx="2133600" cy="8049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400" dirty="0" err="1">
                <a:solidFill>
                  <a:sysClr val="windowText" lastClr="000000"/>
                </a:solidFill>
              </a:rPr>
              <a:t>Chất</a:t>
            </a:r>
            <a:r>
              <a:rPr lang="en-US" sz="2400" dirty="0">
                <a:solidFill>
                  <a:sysClr val="windowText" lastClr="000000"/>
                </a:solidFill>
              </a:rPr>
              <a:t> </a:t>
            </a:r>
            <a:r>
              <a:rPr lang="en-US" sz="2400" dirty="0" err="1">
                <a:solidFill>
                  <a:sysClr val="windowText" lastClr="000000"/>
                </a:solidFill>
              </a:rPr>
              <a:t>thải</a:t>
            </a:r>
            <a:r>
              <a:rPr lang="en-US" sz="2400" dirty="0">
                <a:solidFill>
                  <a:sysClr val="windowText" lastClr="000000"/>
                </a:solidFill>
              </a:rPr>
              <a:t> </a:t>
            </a:r>
            <a:r>
              <a:rPr lang="en-US" sz="2400" dirty="0" err="1">
                <a:solidFill>
                  <a:sysClr val="windowText" lastClr="000000"/>
                </a:solidFill>
              </a:rPr>
              <a:t>được</a:t>
            </a:r>
            <a:r>
              <a:rPr lang="en-US" sz="2400" dirty="0">
                <a:solidFill>
                  <a:sysClr val="windowText" lastClr="000000"/>
                </a:solidFill>
              </a:rPr>
              <a:t> </a:t>
            </a:r>
            <a:r>
              <a:rPr lang="en-US" sz="2400" dirty="0" err="1">
                <a:solidFill>
                  <a:sysClr val="windowText" lastClr="000000"/>
                </a:solidFill>
              </a:rPr>
              <a:t>đưa</a:t>
            </a:r>
            <a:r>
              <a:rPr lang="en-US" sz="2400" dirty="0">
                <a:solidFill>
                  <a:sysClr val="windowText" lastClr="000000"/>
                </a:solidFill>
              </a:rPr>
              <a:t> </a:t>
            </a:r>
            <a:r>
              <a:rPr lang="en-US" sz="2400" dirty="0" err="1">
                <a:solidFill>
                  <a:sysClr val="windowText" lastClr="000000"/>
                </a:solidFill>
              </a:rPr>
              <a:t>vào</a:t>
            </a:r>
            <a:r>
              <a:rPr lang="en-US" sz="2400" dirty="0">
                <a:solidFill>
                  <a:sysClr val="windowText" lastClr="000000"/>
                </a:solidFill>
              </a:rPr>
              <a:t> </a:t>
            </a:r>
            <a:r>
              <a:rPr lang="en-US" sz="2400" dirty="0" err="1">
                <a:solidFill>
                  <a:sysClr val="windowText" lastClr="000000"/>
                </a:solidFill>
              </a:rPr>
              <a:t>đất</a:t>
            </a:r>
            <a:endParaRPr lang="en-US" sz="2400" dirty="0">
              <a:solidFill>
                <a:sysClr val="windowText" lastClr="000000"/>
              </a:solidFill>
            </a:endParaRPr>
          </a:p>
        </p:txBody>
      </p:sp>
      <p:sp>
        <p:nvSpPr>
          <p:cNvPr id="9" name="Rectangle: Rounded Corners 8">
            <a:extLst>
              <a:ext uri="{FF2B5EF4-FFF2-40B4-BE49-F238E27FC236}">
                <a16:creationId xmlns:a16="http://schemas.microsoft.com/office/drawing/2014/main" id="{F7B9E839-3546-3AA0-0626-FB8FB3C3B1B3}"/>
              </a:ext>
            </a:extLst>
          </p:cNvPr>
          <p:cNvSpPr/>
          <p:nvPr/>
        </p:nvSpPr>
        <p:spPr>
          <a:xfrm>
            <a:off x="3143250" y="5350616"/>
            <a:ext cx="2133600" cy="804966"/>
          </a:xfrm>
          <a:prstGeom prst="roundRect">
            <a:avLst/>
          </a:prstGeom>
          <a:solidFill>
            <a:schemeClr val="tx2">
              <a:lumMod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dirty="0" err="1">
                <a:solidFill>
                  <a:schemeClr val="bg1"/>
                </a:solidFill>
              </a:rPr>
              <a:t>Nước</a:t>
            </a:r>
            <a:r>
              <a:rPr lang="en-US" sz="2400" dirty="0">
                <a:solidFill>
                  <a:schemeClr val="bg1"/>
                </a:solidFill>
              </a:rPr>
              <a:t> </a:t>
            </a:r>
            <a:r>
              <a:rPr lang="en-US" sz="2400" dirty="0" err="1">
                <a:solidFill>
                  <a:schemeClr val="bg1"/>
                </a:solidFill>
              </a:rPr>
              <a:t>thải</a:t>
            </a:r>
            <a:r>
              <a:rPr lang="en-US" sz="2400" dirty="0">
                <a:solidFill>
                  <a:schemeClr val="bg1"/>
                </a:solidFill>
              </a:rPr>
              <a:t> </a:t>
            </a:r>
          </a:p>
          <a:p>
            <a:pPr algn="ctr"/>
            <a:r>
              <a:rPr lang="en-US" sz="2400" dirty="0" err="1">
                <a:solidFill>
                  <a:schemeClr val="bg1"/>
                </a:solidFill>
              </a:rPr>
              <a:t>nhà</a:t>
            </a:r>
            <a:r>
              <a:rPr lang="en-US" sz="2400" dirty="0">
                <a:solidFill>
                  <a:schemeClr val="bg1"/>
                </a:solidFill>
              </a:rPr>
              <a:t> </a:t>
            </a:r>
            <a:r>
              <a:rPr lang="en-US" sz="2400" dirty="0" err="1">
                <a:solidFill>
                  <a:schemeClr val="bg1"/>
                </a:solidFill>
              </a:rPr>
              <a:t>máy</a:t>
            </a:r>
            <a:endParaRPr lang="en-US" sz="2400" dirty="0">
              <a:solidFill>
                <a:schemeClr val="bg1"/>
              </a:solidFill>
            </a:endParaRPr>
          </a:p>
        </p:txBody>
      </p:sp>
      <p:sp>
        <p:nvSpPr>
          <p:cNvPr id="10" name="Oval 9">
            <a:extLst>
              <a:ext uri="{FF2B5EF4-FFF2-40B4-BE49-F238E27FC236}">
                <a16:creationId xmlns:a16="http://schemas.microsoft.com/office/drawing/2014/main" id="{5D9372D7-C94F-78AE-4262-CC444D622BFE}"/>
              </a:ext>
            </a:extLst>
          </p:cNvPr>
          <p:cNvSpPr/>
          <p:nvPr/>
        </p:nvSpPr>
        <p:spPr>
          <a:xfrm>
            <a:off x="5467350" y="5295898"/>
            <a:ext cx="628650" cy="131904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004BAC2B-9AFD-9E42-B4AB-F13E505C79F6}"/>
              </a:ext>
            </a:extLst>
          </p:cNvPr>
          <p:cNvSpPr/>
          <p:nvPr/>
        </p:nvSpPr>
        <p:spPr>
          <a:xfrm>
            <a:off x="6781800" y="6614939"/>
            <a:ext cx="457200" cy="43356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1D8334FC-085D-A979-AF60-EFC0F915DB9B}"/>
              </a:ext>
            </a:extLst>
          </p:cNvPr>
          <p:cNvSpPr/>
          <p:nvPr/>
        </p:nvSpPr>
        <p:spPr>
          <a:xfrm>
            <a:off x="4729162" y="6333779"/>
            <a:ext cx="457200" cy="43356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F931662-21CA-DF03-47BD-729A15F5CF78}"/>
              </a:ext>
            </a:extLst>
          </p:cNvPr>
          <p:cNvSpPr/>
          <p:nvPr/>
        </p:nvSpPr>
        <p:spPr>
          <a:xfrm>
            <a:off x="4876800" y="7148339"/>
            <a:ext cx="2133600" cy="8049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rPr>
              <a:t>Nước</a:t>
            </a:r>
            <a:r>
              <a:rPr lang="en-US" sz="2400" dirty="0">
                <a:solidFill>
                  <a:sysClr val="windowText" lastClr="000000"/>
                </a:solidFill>
              </a:rPr>
              <a:t> </a:t>
            </a:r>
            <a:r>
              <a:rPr lang="en-US" sz="2400" dirty="0" err="1">
                <a:solidFill>
                  <a:sysClr val="windowText" lastClr="000000"/>
                </a:solidFill>
              </a:rPr>
              <a:t>ngầm</a:t>
            </a:r>
            <a:endParaRPr lang="en-US" sz="2400" dirty="0">
              <a:solidFill>
                <a:sysClr val="windowText" lastClr="000000"/>
              </a:solidFill>
            </a:endParaRPr>
          </a:p>
        </p:txBody>
      </p:sp>
      <p:cxnSp>
        <p:nvCxnSpPr>
          <p:cNvPr id="17" name="Connector: Curved 16">
            <a:extLst>
              <a:ext uri="{FF2B5EF4-FFF2-40B4-BE49-F238E27FC236}">
                <a16:creationId xmlns:a16="http://schemas.microsoft.com/office/drawing/2014/main" id="{613F4FC4-937D-568E-3C2A-2D3A7EFDB9B6}"/>
              </a:ext>
            </a:extLst>
          </p:cNvPr>
          <p:cNvCxnSpPr>
            <a:cxnSpLocks/>
          </p:cNvCxnSpPr>
          <p:nvPr/>
        </p:nvCxnSpPr>
        <p:spPr>
          <a:xfrm flipV="1">
            <a:off x="7200900" y="6333779"/>
            <a:ext cx="4991102" cy="1476720"/>
          </a:xfrm>
          <a:prstGeom prst="curvedConnector3">
            <a:avLst>
              <a:gd name="adj1" fmla="val 113836"/>
            </a:avLst>
          </a:prstGeom>
          <a:ln w="762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55A4C842-D4E6-0B91-A8F7-DD91B67AC851}"/>
              </a:ext>
            </a:extLst>
          </p:cNvPr>
          <p:cNvSpPr/>
          <p:nvPr/>
        </p:nvSpPr>
        <p:spPr>
          <a:xfrm>
            <a:off x="13058775" y="5848245"/>
            <a:ext cx="4838700" cy="1185966"/>
          </a:xfrm>
          <a:prstGeom prst="roundRect">
            <a:avLst/>
          </a:prstGeom>
          <a:solidFill>
            <a:schemeClr val="accent3">
              <a:lumMod val="60000"/>
              <a:lumOff val="40000"/>
            </a:schemeClr>
          </a:soli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400" dirty="0" err="1">
                <a:solidFill>
                  <a:sysClr val="windowText" lastClr="000000"/>
                </a:solidFill>
              </a:rPr>
              <a:t>Nguồn</a:t>
            </a:r>
            <a:r>
              <a:rPr lang="en-US" sz="2400" dirty="0">
                <a:solidFill>
                  <a:sysClr val="windowText" lastClr="000000"/>
                </a:solidFill>
              </a:rPr>
              <a:t> </a:t>
            </a:r>
            <a:r>
              <a:rPr lang="en-US" sz="2400" dirty="0" err="1">
                <a:solidFill>
                  <a:sysClr val="windowText" lastClr="000000"/>
                </a:solidFill>
              </a:rPr>
              <a:t>nước</a:t>
            </a:r>
            <a:r>
              <a:rPr lang="en-US" sz="2400" dirty="0">
                <a:solidFill>
                  <a:sysClr val="windowText" lastClr="000000"/>
                </a:solidFill>
              </a:rPr>
              <a:t> </a:t>
            </a:r>
            <a:r>
              <a:rPr lang="en-US" sz="2400" dirty="0" err="1">
                <a:solidFill>
                  <a:sysClr val="windowText" lastClr="000000"/>
                </a:solidFill>
              </a:rPr>
              <a:t>sinh</a:t>
            </a:r>
            <a:r>
              <a:rPr lang="en-US" sz="2400" dirty="0">
                <a:solidFill>
                  <a:sysClr val="windowText" lastClr="000000"/>
                </a:solidFill>
              </a:rPr>
              <a:t> </a:t>
            </a:r>
            <a:r>
              <a:rPr lang="en-US" sz="2400" dirty="0" err="1">
                <a:solidFill>
                  <a:sysClr val="windowText" lastClr="000000"/>
                </a:solidFill>
              </a:rPr>
              <a:t>hoạt</a:t>
            </a:r>
            <a:r>
              <a:rPr lang="en-US" sz="2400" dirty="0">
                <a:solidFill>
                  <a:sysClr val="windowText" lastClr="000000"/>
                </a:solidFill>
              </a:rPr>
              <a:t> con </a:t>
            </a:r>
            <a:r>
              <a:rPr lang="en-US" sz="2400" dirty="0" err="1">
                <a:solidFill>
                  <a:sysClr val="windowText" lastClr="000000"/>
                </a:solidFill>
              </a:rPr>
              <a:t>người</a:t>
            </a:r>
            <a:r>
              <a:rPr lang="en-US" sz="2400" dirty="0">
                <a:solidFill>
                  <a:sysClr val="windowText" lastClr="000000"/>
                </a:solidFill>
              </a:rPr>
              <a:t> </a:t>
            </a:r>
            <a:r>
              <a:rPr lang="en-US" sz="2400" dirty="0" err="1">
                <a:solidFill>
                  <a:sysClr val="windowText" lastClr="000000"/>
                </a:solidFill>
              </a:rPr>
              <a:t>và</a:t>
            </a:r>
            <a:r>
              <a:rPr lang="en-US" sz="2400" dirty="0">
                <a:solidFill>
                  <a:sysClr val="windowText" lastClr="000000"/>
                </a:solidFill>
              </a:rPr>
              <a:t> </a:t>
            </a:r>
            <a:r>
              <a:rPr lang="en-US" sz="2400" dirty="0" err="1">
                <a:solidFill>
                  <a:sysClr val="windowText" lastClr="000000"/>
                </a:solidFill>
              </a:rPr>
              <a:t>hoạt</a:t>
            </a:r>
            <a:r>
              <a:rPr lang="en-US" sz="2400" dirty="0">
                <a:solidFill>
                  <a:sysClr val="windowText" lastClr="000000"/>
                </a:solidFill>
              </a:rPr>
              <a:t> </a:t>
            </a:r>
            <a:r>
              <a:rPr lang="en-US" sz="2400" dirty="0" err="1">
                <a:solidFill>
                  <a:sysClr val="windowText" lastClr="000000"/>
                </a:solidFill>
              </a:rPr>
              <a:t>động</a:t>
            </a:r>
            <a:r>
              <a:rPr lang="en-US" sz="2400" dirty="0">
                <a:solidFill>
                  <a:sysClr val="windowText" lastClr="000000"/>
                </a:solidFill>
              </a:rPr>
              <a:t> </a:t>
            </a:r>
            <a:r>
              <a:rPr lang="en-US" sz="2400" dirty="0" err="1">
                <a:solidFill>
                  <a:sysClr val="windowText" lastClr="000000"/>
                </a:solidFill>
              </a:rPr>
              <a:t>sống</a:t>
            </a:r>
            <a:r>
              <a:rPr lang="en-US" sz="2400" dirty="0">
                <a:solidFill>
                  <a:sysClr val="windowText" lastClr="000000"/>
                </a:solidFill>
              </a:rPr>
              <a:t> </a:t>
            </a:r>
            <a:r>
              <a:rPr lang="en-US" sz="2400" dirty="0" err="1">
                <a:solidFill>
                  <a:sysClr val="windowText" lastClr="000000"/>
                </a:solidFill>
              </a:rPr>
              <a:t>của</a:t>
            </a:r>
            <a:r>
              <a:rPr lang="en-US" sz="2400" dirty="0">
                <a:solidFill>
                  <a:sysClr val="windowText" lastClr="000000"/>
                </a:solidFill>
              </a:rPr>
              <a:t> </a:t>
            </a:r>
            <a:r>
              <a:rPr lang="en-US" sz="2400" dirty="0" err="1">
                <a:solidFill>
                  <a:sysClr val="windowText" lastClr="000000"/>
                </a:solidFill>
              </a:rPr>
              <a:t>động</a:t>
            </a:r>
            <a:r>
              <a:rPr lang="en-US" sz="2400" dirty="0">
                <a:solidFill>
                  <a:sysClr val="windowText" lastClr="000000"/>
                </a:solidFill>
              </a:rPr>
              <a:t>, </a:t>
            </a:r>
            <a:r>
              <a:rPr lang="en-US" sz="2400" dirty="0" err="1">
                <a:solidFill>
                  <a:sysClr val="windowText" lastClr="000000"/>
                </a:solidFill>
              </a:rPr>
              <a:t>thực</a:t>
            </a:r>
            <a:r>
              <a:rPr lang="en-US" sz="2400" dirty="0">
                <a:solidFill>
                  <a:sysClr val="windowText" lastClr="000000"/>
                </a:solidFill>
              </a:rPr>
              <a:t> </a:t>
            </a:r>
            <a:r>
              <a:rPr lang="en-US" sz="2400" dirty="0" err="1">
                <a:solidFill>
                  <a:sysClr val="windowText" lastClr="000000"/>
                </a:solidFill>
              </a:rPr>
              <a:t>vật</a:t>
            </a:r>
            <a:endParaRPr lang="en-US" sz="2400" dirty="0">
              <a:solidFill>
                <a:sysClr val="windowText" lastClr="000000"/>
              </a:solidFill>
            </a:endParaRPr>
          </a:p>
        </p:txBody>
      </p:sp>
      <p:sp>
        <p:nvSpPr>
          <p:cNvPr id="31" name="Arrow: Notched Right 30">
            <a:extLst>
              <a:ext uri="{FF2B5EF4-FFF2-40B4-BE49-F238E27FC236}">
                <a16:creationId xmlns:a16="http://schemas.microsoft.com/office/drawing/2014/main" id="{0911DC27-2D61-16F8-2CD3-DF46B39C1E7E}"/>
              </a:ext>
            </a:extLst>
          </p:cNvPr>
          <p:cNvSpPr/>
          <p:nvPr/>
        </p:nvSpPr>
        <p:spPr>
          <a:xfrm rot="6248962">
            <a:off x="7233750" y="3410566"/>
            <a:ext cx="1542376" cy="562044"/>
          </a:xfrm>
          <a:prstGeom prst="notchedRight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Ngấm</a:t>
            </a:r>
            <a:r>
              <a:rPr lang="en-US" sz="2000" dirty="0">
                <a:solidFill>
                  <a:schemeClr val="tx1"/>
                </a:solidFill>
              </a:rPr>
              <a:t> </a:t>
            </a:r>
            <a:r>
              <a:rPr lang="en-US" sz="2000" dirty="0" err="1">
                <a:solidFill>
                  <a:schemeClr val="tx1"/>
                </a:solidFill>
              </a:rPr>
              <a:t>vào</a:t>
            </a:r>
            <a:endParaRPr lang="en-US" sz="2000" dirty="0">
              <a:solidFill>
                <a:schemeClr val="tx1"/>
              </a:solidFill>
            </a:endParaRPr>
          </a:p>
        </p:txBody>
      </p:sp>
      <p:sp>
        <p:nvSpPr>
          <p:cNvPr id="32" name="Speech Bubble: Rectangle with Corners Rounded 31">
            <a:extLst>
              <a:ext uri="{FF2B5EF4-FFF2-40B4-BE49-F238E27FC236}">
                <a16:creationId xmlns:a16="http://schemas.microsoft.com/office/drawing/2014/main" id="{36F3044D-28BF-A620-21B0-E0E4A8643B02}"/>
              </a:ext>
            </a:extLst>
          </p:cNvPr>
          <p:cNvSpPr/>
          <p:nvPr/>
        </p:nvSpPr>
        <p:spPr>
          <a:xfrm>
            <a:off x="8458200" y="4817285"/>
            <a:ext cx="1504950" cy="562044"/>
          </a:xfrm>
          <a:prstGeom prst="wedgeRoundRectCallout">
            <a:avLst>
              <a:gd name="adj1" fmla="val -90137"/>
              <a:gd name="adj2" fmla="val 77752"/>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Chất</a:t>
            </a:r>
            <a:r>
              <a:rPr lang="en-US" sz="2000" dirty="0">
                <a:solidFill>
                  <a:schemeClr val="tx1"/>
                </a:solidFill>
              </a:rPr>
              <a:t> </a:t>
            </a:r>
            <a:r>
              <a:rPr lang="en-US" sz="2000" dirty="0" err="1">
                <a:solidFill>
                  <a:schemeClr val="tx1"/>
                </a:solidFill>
              </a:rPr>
              <a:t>thải</a:t>
            </a:r>
            <a:r>
              <a:rPr lang="en-US" sz="2000" dirty="0">
                <a:solidFill>
                  <a:schemeClr val="tx1"/>
                </a:solidFill>
              </a:rPr>
              <a:t> </a:t>
            </a:r>
            <a:r>
              <a:rPr lang="en-US" sz="2000" dirty="0" err="1">
                <a:solidFill>
                  <a:schemeClr val="tx1"/>
                </a:solidFill>
              </a:rPr>
              <a:t>sinh</a:t>
            </a:r>
            <a:r>
              <a:rPr lang="en-US" sz="2000" dirty="0">
                <a:solidFill>
                  <a:schemeClr val="tx1"/>
                </a:solidFill>
              </a:rPr>
              <a:t> </a:t>
            </a:r>
            <a:r>
              <a:rPr lang="en-US" sz="2000" dirty="0" err="1">
                <a:solidFill>
                  <a:schemeClr val="tx1"/>
                </a:solidFill>
              </a:rPr>
              <a:t>hoạt</a:t>
            </a:r>
            <a:endParaRPr lang="en-US" sz="2000" dirty="0">
              <a:solidFill>
                <a:schemeClr val="tx1"/>
              </a:solidFill>
            </a:endParaRPr>
          </a:p>
        </p:txBody>
      </p:sp>
    </p:spTree>
    <p:extLst>
      <p:ext uri="{BB962C8B-B14F-4D97-AF65-F5344CB8AC3E}">
        <p14:creationId xmlns:p14="http://schemas.microsoft.com/office/powerpoint/2010/main" val="254473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0-#ppt_h/2"/>
                                          </p:val>
                                        </p:tav>
                                        <p:tav tm="100000">
                                          <p:val>
                                            <p:strVal val="#ppt_y"/>
                                          </p:val>
                                        </p:tav>
                                      </p:tavLst>
                                    </p:anim>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randombar(horizont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randombar(horizontal)">
                                      <p:cBhvr>
                                        <p:cTn id="6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D1CB90-61AB-C968-B595-EB8FE72F775D}"/>
              </a:ext>
            </a:extLst>
          </p:cNvPr>
          <p:cNvPicPr>
            <a:picLocks noChangeAspect="1"/>
          </p:cNvPicPr>
          <p:nvPr/>
        </p:nvPicPr>
        <p:blipFill>
          <a:blip r:embed="rId2"/>
          <a:stretch>
            <a:fillRect/>
          </a:stretch>
        </p:blipFill>
        <p:spPr>
          <a:xfrm>
            <a:off x="8882800" y="1536853"/>
            <a:ext cx="8115662" cy="3886200"/>
          </a:xfrm>
          <a:prstGeom prst="rect">
            <a:avLst/>
          </a:prstGeom>
        </p:spPr>
      </p:pic>
      <p:sp>
        <p:nvSpPr>
          <p:cNvPr id="4" name="TextBox 3">
            <a:extLst>
              <a:ext uri="{FF2B5EF4-FFF2-40B4-BE49-F238E27FC236}">
                <a16:creationId xmlns:a16="http://schemas.microsoft.com/office/drawing/2014/main" id="{93E391FB-F580-4F17-8C19-BF362E37C243}"/>
              </a:ext>
            </a:extLst>
          </p:cNvPr>
          <p:cNvSpPr txBox="1"/>
          <p:nvPr/>
        </p:nvSpPr>
        <p:spPr>
          <a:xfrm>
            <a:off x="1086031" y="3095463"/>
            <a:ext cx="7543800" cy="3785652"/>
          </a:xfrm>
          <a:prstGeom prst="rect">
            <a:avLst/>
          </a:prstGeom>
          <a:noFill/>
          <a:ln w="38100">
            <a:no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800" b="1" dirty="0">
                <a:solidFill>
                  <a:schemeClr val="tx1"/>
                </a:solidFill>
                <a:latin typeface="Cambria" panose="02040503050406030204" pitchFamily="18" charset="0"/>
                <a:ea typeface="Cambria" panose="02040503050406030204" pitchFamily="18" charset="0"/>
              </a:rPr>
              <a:t>Quan </a:t>
            </a:r>
            <a:r>
              <a:rPr lang="en-US" sz="4800" b="1" dirty="0" err="1">
                <a:solidFill>
                  <a:schemeClr val="tx1"/>
                </a:solidFill>
                <a:latin typeface="Cambria" panose="02040503050406030204" pitchFamily="18" charset="0"/>
                <a:ea typeface="Cambria" panose="02040503050406030204" pitchFamily="18" charset="0"/>
              </a:rPr>
              <a:t>sát</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hình</a:t>
            </a:r>
            <a:r>
              <a:rPr lang="en-US" sz="4800" b="1" dirty="0">
                <a:solidFill>
                  <a:schemeClr val="tx1"/>
                </a:solidFill>
                <a:latin typeface="Cambria" panose="02040503050406030204" pitchFamily="18" charset="0"/>
                <a:ea typeface="Cambria" panose="02040503050406030204" pitchFamily="18" charset="0"/>
              </a:rPr>
              <a:t> 3:</a:t>
            </a:r>
          </a:p>
          <a:p>
            <a:pPr marL="571500" indent="-571500" algn="just">
              <a:buFont typeface="Wingdings" panose="05000000000000000000" pitchFamily="2" charset="2"/>
              <a:buChar char="§"/>
            </a:pPr>
            <a:r>
              <a:rPr lang="en-US" sz="4800" i="1" dirty="0" err="1">
                <a:solidFill>
                  <a:schemeClr val="tx1"/>
                </a:solidFill>
                <a:latin typeface="Cambria" panose="02040503050406030204" pitchFamily="18" charset="0"/>
                <a:ea typeface="Cambria" panose="02040503050406030204" pitchFamily="18" charset="0"/>
              </a:rPr>
              <a:t>Nêu</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các</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biện</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pháp</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phòng</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chống</a:t>
            </a:r>
            <a:r>
              <a:rPr lang="en-US" sz="4800" i="1" dirty="0">
                <a:solidFill>
                  <a:schemeClr val="tx1"/>
                </a:solidFill>
                <a:latin typeface="Cambria" panose="02040503050406030204" pitchFamily="18" charset="0"/>
                <a:ea typeface="Cambria" panose="02040503050406030204" pitchFamily="18" charset="0"/>
              </a:rPr>
              <a:t> ô </a:t>
            </a:r>
            <a:r>
              <a:rPr lang="en-US" sz="4800" i="1" dirty="0" err="1">
                <a:solidFill>
                  <a:schemeClr val="tx1"/>
                </a:solidFill>
                <a:latin typeface="Cambria" panose="02040503050406030204" pitchFamily="18" charset="0"/>
                <a:ea typeface="Cambria" panose="02040503050406030204" pitchFamily="18" charset="0"/>
              </a:rPr>
              <a:t>nhiễm</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đất</a:t>
            </a:r>
            <a:r>
              <a:rPr lang="en-US" sz="4800" i="1" dirty="0">
                <a:solidFill>
                  <a:schemeClr val="tx1"/>
                </a:solidFill>
                <a:latin typeface="Cambria" panose="02040503050406030204" pitchFamily="18" charset="0"/>
                <a:ea typeface="Cambria" panose="02040503050406030204" pitchFamily="18" charset="0"/>
              </a:rPr>
              <a:t>.</a:t>
            </a:r>
          </a:p>
          <a:p>
            <a:pPr marL="571500" indent="-571500" algn="just">
              <a:buFont typeface="Wingdings" panose="05000000000000000000" pitchFamily="2" charset="2"/>
              <a:buChar char="§"/>
            </a:pPr>
            <a:r>
              <a:rPr lang="en-US" sz="4800" i="1" dirty="0" err="1">
                <a:solidFill>
                  <a:schemeClr val="tx1"/>
                </a:solidFill>
                <a:latin typeface="Cambria" panose="02040503050406030204" pitchFamily="18" charset="0"/>
                <a:ea typeface="Cambria" panose="02040503050406030204" pitchFamily="18" charset="0"/>
              </a:rPr>
              <a:t>Kể</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thêm</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một</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số</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biện</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pháp</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phòng</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chống</a:t>
            </a:r>
            <a:r>
              <a:rPr lang="en-US" sz="4800" i="1" dirty="0">
                <a:solidFill>
                  <a:schemeClr val="tx1"/>
                </a:solidFill>
                <a:latin typeface="Cambria" panose="02040503050406030204" pitchFamily="18" charset="0"/>
                <a:ea typeface="Cambria" panose="02040503050406030204" pitchFamily="18" charset="0"/>
              </a:rPr>
              <a:t> ô </a:t>
            </a:r>
            <a:r>
              <a:rPr lang="en-US" sz="4800" i="1" dirty="0" err="1">
                <a:solidFill>
                  <a:schemeClr val="tx1"/>
                </a:solidFill>
                <a:latin typeface="Cambria" panose="02040503050406030204" pitchFamily="18" charset="0"/>
                <a:ea typeface="Cambria" panose="02040503050406030204" pitchFamily="18" charset="0"/>
              </a:rPr>
              <a:t>nhiễm</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đất</a:t>
            </a:r>
            <a:endParaRPr lang="en-US" sz="4800" i="1" dirty="0">
              <a:solidFill>
                <a:schemeClr val="tx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E44E2BB7-56AD-B367-3ADC-5D5A6BA991F8}"/>
              </a:ext>
            </a:extLst>
          </p:cNvPr>
          <p:cNvPicPr>
            <a:picLocks noChangeAspect="1"/>
          </p:cNvPicPr>
          <p:nvPr/>
        </p:nvPicPr>
        <p:blipFill>
          <a:blip r:embed="rId3"/>
          <a:stretch>
            <a:fillRect/>
          </a:stretch>
        </p:blipFill>
        <p:spPr>
          <a:xfrm>
            <a:off x="8882799" y="5594062"/>
            <a:ext cx="8115663" cy="3276600"/>
          </a:xfrm>
          <a:prstGeom prst="rect">
            <a:avLst/>
          </a:prstGeom>
        </p:spPr>
      </p:pic>
      <p:sp>
        <p:nvSpPr>
          <p:cNvPr id="2" name="TextBox 1">
            <a:extLst>
              <a:ext uri="{FF2B5EF4-FFF2-40B4-BE49-F238E27FC236}">
                <a16:creationId xmlns:a16="http://schemas.microsoft.com/office/drawing/2014/main" id="{EB0FD891-4D4E-041A-8DAE-8F1CAE7802C7}"/>
              </a:ext>
            </a:extLst>
          </p:cNvPr>
          <p:cNvSpPr txBox="1"/>
          <p:nvPr/>
        </p:nvSpPr>
        <p:spPr>
          <a:xfrm>
            <a:off x="12083200" y="8870662"/>
            <a:ext cx="1981200" cy="584775"/>
          </a:xfrm>
          <a:prstGeom prst="rect">
            <a:avLst/>
          </a:prstGeom>
          <a:noFill/>
        </p:spPr>
        <p:txBody>
          <a:bodyPr wrap="square" rtlCol="0">
            <a:spAutoFit/>
          </a:bodyPr>
          <a:lstStyle/>
          <a:p>
            <a:pPr algn="ctr"/>
            <a:r>
              <a:rPr lang="en-US" sz="3200" b="1" i="1" dirty="0" err="1">
                <a:solidFill>
                  <a:schemeClr val="bg2">
                    <a:lumMod val="25000"/>
                  </a:schemeClr>
                </a:solidFill>
                <a:latin typeface="Cambria" panose="02040503050406030204" pitchFamily="18" charset="0"/>
                <a:ea typeface="Cambria" panose="02040503050406030204" pitchFamily="18" charset="0"/>
              </a:rPr>
              <a:t>Hình</a:t>
            </a:r>
            <a:r>
              <a:rPr lang="en-US" sz="3200" b="1" i="1" dirty="0">
                <a:solidFill>
                  <a:schemeClr val="bg2">
                    <a:lumMod val="25000"/>
                  </a:schemeClr>
                </a:solidFill>
                <a:latin typeface="Cambria" panose="02040503050406030204" pitchFamily="18" charset="0"/>
                <a:ea typeface="Cambria" panose="02040503050406030204" pitchFamily="18" charset="0"/>
              </a:rPr>
              <a:t> 3</a:t>
            </a:r>
          </a:p>
        </p:txBody>
      </p:sp>
      <p:pic>
        <p:nvPicPr>
          <p:cNvPr id="7" name="Picture 6">
            <a:extLst>
              <a:ext uri="{FF2B5EF4-FFF2-40B4-BE49-F238E27FC236}">
                <a16:creationId xmlns:a16="http://schemas.microsoft.com/office/drawing/2014/main" id="{44CDE4D9-3C98-F92A-EB66-EA3AC53BA203}"/>
              </a:ext>
            </a:extLst>
          </p:cNvPr>
          <p:cNvPicPr>
            <a:picLocks noChangeAspect="1"/>
          </p:cNvPicPr>
          <p:nvPr/>
        </p:nvPicPr>
        <p:blipFill>
          <a:blip r:embed="rId4"/>
          <a:stretch>
            <a:fillRect/>
          </a:stretch>
        </p:blipFill>
        <p:spPr>
          <a:xfrm>
            <a:off x="655572" y="571500"/>
            <a:ext cx="7974259" cy="2523963"/>
          </a:xfrm>
          <a:prstGeom prst="rect">
            <a:avLst/>
          </a:prstGeom>
        </p:spPr>
      </p:pic>
      <p:pic>
        <p:nvPicPr>
          <p:cNvPr id="8" name="Picture 7">
            <a:extLst>
              <a:ext uri="{FF2B5EF4-FFF2-40B4-BE49-F238E27FC236}">
                <a16:creationId xmlns:a16="http://schemas.microsoft.com/office/drawing/2014/main" id="{B1C7CFB8-B7BD-9282-4A7D-6058F545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9538" y="7810500"/>
            <a:ext cx="6414170" cy="2275996"/>
          </a:xfrm>
          <a:prstGeom prst="rect">
            <a:avLst/>
          </a:prstGeom>
        </p:spPr>
      </p:pic>
      <p:pic>
        <p:nvPicPr>
          <p:cNvPr id="9" name="Picture 8">
            <a:extLst>
              <a:ext uri="{FF2B5EF4-FFF2-40B4-BE49-F238E27FC236}">
                <a16:creationId xmlns:a16="http://schemas.microsoft.com/office/drawing/2014/main" id="{C3C3491F-1D0F-4B56-E342-1E52C2AEB2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3849" y="7048500"/>
            <a:ext cx="4837703" cy="1195570"/>
          </a:xfrm>
          <a:prstGeom prst="rect">
            <a:avLst/>
          </a:prstGeom>
        </p:spPr>
      </p:pic>
    </p:spTree>
    <p:extLst>
      <p:ext uri="{BB962C8B-B14F-4D97-AF65-F5344CB8AC3E}">
        <p14:creationId xmlns:p14="http://schemas.microsoft.com/office/powerpoint/2010/main" val="3520570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D1CB90-61AB-C968-B595-EB8FE72F775D}"/>
              </a:ext>
            </a:extLst>
          </p:cNvPr>
          <p:cNvPicPr>
            <a:picLocks noChangeAspect="1"/>
          </p:cNvPicPr>
          <p:nvPr/>
        </p:nvPicPr>
        <p:blipFill>
          <a:blip r:embed="rId2"/>
          <a:stretch>
            <a:fillRect/>
          </a:stretch>
        </p:blipFill>
        <p:spPr>
          <a:xfrm>
            <a:off x="1447799" y="877551"/>
            <a:ext cx="15392401" cy="6896329"/>
          </a:xfrm>
          <a:prstGeom prst="rect">
            <a:avLst/>
          </a:prstGeom>
        </p:spPr>
      </p:pic>
      <p:sp>
        <p:nvSpPr>
          <p:cNvPr id="8" name="TextBox 7">
            <a:extLst>
              <a:ext uri="{FF2B5EF4-FFF2-40B4-BE49-F238E27FC236}">
                <a16:creationId xmlns:a16="http://schemas.microsoft.com/office/drawing/2014/main" id="{9E062B45-3DDD-BABD-C2F6-EF4932FC48B3}"/>
              </a:ext>
            </a:extLst>
          </p:cNvPr>
          <p:cNvSpPr txBox="1"/>
          <p:nvPr/>
        </p:nvSpPr>
        <p:spPr>
          <a:xfrm>
            <a:off x="1295399" y="7962900"/>
            <a:ext cx="7848601" cy="1446550"/>
          </a:xfrm>
          <a:prstGeom prst="rect">
            <a:avLst/>
          </a:prstGeom>
          <a:noFill/>
        </p:spPr>
        <p:txBody>
          <a:bodyPr wrap="square" rtlCol="0">
            <a:spAutoFit/>
          </a:bodyPr>
          <a:lstStyle/>
          <a:p>
            <a:pPr algn="ctr"/>
            <a:r>
              <a:rPr lang="en-US" sz="4400" i="1" dirty="0" err="1"/>
              <a:t>Tái</a:t>
            </a:r>
            <a:r>
              <a:rPr lang="en-US" sz="4400" i="1" dirty="0"/>
              <a:t> </a:t>
            </a:r>
            <a:r>
              <a:rPr lang="en-US" sz="4400" i="1" dirty="0" err="1"/>
              <a:t>chế</a:t>
            </a:r>
            <a:r>
              <a:rPr lang="en-US" sz="4400" i="1" dirty="0"/>
              <a:t> </a:t>
            </a:r>
            <a:r>
              <a:rPr lang="en-US" sz="4400" i="1" dirty="0" err="1"/>
              <a:t>phế</a:t>
            </a:r>
            <a:r>
              <a:rPr lang="en-US" sz="4400" i="1" dirty="0"/>
              <a:t> </a:t>
            </a:r>
            <a:r>
              <a:rPr lang="en-US" sz="4400" i="1" dirty="0" err="1"/>
              <a:t>liệu</a:t>
            </a:r>
            <a:r>
              <a:rPr lang="en-US" sz="4400" i="1" dirty="0"/>
              <a:t> </a:t>
            </a:r>
            <a:r>
              <a:rPr lang="en-US" sz="4400" i="1" dirty="0" err="1"/>
              <a:t>để</a:t>
            </a:r>
            <a:r>
              <a:rPr lang="en-US" sz="4400" i="1" dirty="0"/>
              <a:t> </a:t>
            </a:r>
            <a:r>
              <a:rPr lang="en-US" sz="4400" i="1" dirty="0" err="1"/>
              <a:t>làm</a:t>
            </a:r>
            <a:r>
              <a:rPr lang="en-US" sz="4400" i="1" dirty="0"/>
              <a:t> </a:t>
            </a:r>
            <a:r>
              <a:rPr lang="en-US" sz="4400" i="1" dirty="0" err="1"/>
              <a:t>giảm</a:t>
            </a:r>
            <a:r>
              <a:rPr lang="en-US" sz="4400" i="1" dirty="0"/>
              <a:t> </a:t>
            </a:r>
            <a:r>
              <a:rPr lang="en-US" sz="4400" i="1" dirty="0" err="1"/>
              <a:t>chất</a:t>
            </a:r>
            <a:r>
              <a:rPr lang="en-US" sz="4400" i="1" dirty="0"/>
              <a:t> </a:t>
            </a:r>
            <a:r>
              <a:rPr lang="en-US" sz="4400" i="1" dirty="0" err="1"/>
              <a:t>thải</a:t>
            </a:r>
            <a:r>
              <a:rPr lang="en-US" sz="4400" i="1" dirty="0"/>
              <a:t> </a:t>
            </a:r>
            <a:r>
              <a:rPr lang="en-US" sz="4400" i="1" dirty="0" err="1"/>
              <a:t>ra</a:t>
            </a:r>
            <a:r>
              <a:rPr lang="en-US" sz="4400" i="1" dirty="0"/>
              <a:t> </a:t>
            </a:r>
            <a:r>
              <a:rPr lang="en-US" sz="4400" i="1" dirty="0" err="1"/>
              <a:t>môi</a:t>
            </a:r>
            <a:r>
              <a:rPr lang="en-US" sz="4400" i="1" dirty="0"/>
              <a:t> </a:t>
            </a:r>
            <a:r>
              <a:rPr lang="en-US" sz="4400" i="1" dirty="0" err="1"/>
              <a:t>trường</a:t>
            </a:r>
            <a:r>
              <a:rPr lang="en-US" sz="4400" i="1" dirty="0"/>
              <a:t>.</a:t>
            </a:r>
          </a:p>
        </p:txBody>
      </p:sp>
      <p:sp>
        <p:nvSpPr>
          <p:cNvPr id="9" name="TextBox 8">
            <a:extLst>
              <a:ext uri="{FF2B5EF4-FFF2-40B4-BE49-F238E27FC236}">
                <a16:creationId xmlns:a16="http://schemas.microsoft.com/office/drawing/2014/main" id="{9F8DD6F2-7C9F-C055-7ED3-66A072002EF6}"/>
              </a:ext>
            </a:extLst>
          </p:cNvPr>
          <p:cNvSpPr txBox="1"/>
          <p:nvPr/>
        </p:nvSpPr>
        <p:spPr>
          <a:xfrm>
            <a:off x="9288781" y="7962899"/>
            <a:ext cx="7162193" cy="1446550"/>
          </a:xfrm>
          <a:prstGeom prst="rect">
            <a:avLst/>
          </a:prstGeom>
          <a:noFill/>
        </p:spPr>
        <p:txBody>
          <a:bodyPr wrap="square" rtlCol="0">
            <a:spAutoFit/>
          </a:bodyPr>
          <a:lstStyle/>
          <a:p>
            <a:pPr algn="ctr"/>
            <a:r>
              <a:rPr lang="en-US" sz="4400" i="1" dirty="0" err="1"/>
              <a:t>Hạn</a:t>
            </a:r>
            <a:r>
              <a:rPr lang="en-US" sz="4400" i="1" dirty="0"/>
              <a:t> </a:t>
            </a:r>
            <a:r>
              <a:rPr lang="en-US" sz="4400" i="1" dirty="0" err="1"/>
              <a:t>chế</a:t>
            </a:r>
            <a:r>
              <a:rPr lang="en-US" sz="4400" i="1" dirty="0"/>
              <a:t> </a:t>
            </a:r>
            <a:r>
              <a:rPr lang="en-US" sz="4400" i="1" dirty="0" err="1"/>
              <a:t>sử</a:t>
            </a:r>
            <a:r>
              <a:rPr lang="en-US" sz="4400" i="1" dirty="0"/>
              <a:t> </a:t>
            </a:r>
            <a:r>
              <a:rPr lang="en-US" sz="4400" i="1" dirty="0" err="1"/>
              <a:t>dụng</a:t>
            </a:r>
            <a:r>
              <a:rPr lang="en-US" sz="4400" i="1" dirty="0"/>
              <a:t> </a:t>
            </a:r>
            <a:r>
              <a:rPr lang="en-US" sz="4400" i="1" dirty="0" err="1"/>
              <a:t>thuốc</a:t>
            </a:r>
            <a:r>
              <a:rPr lang="en-US" sz="4400" i="1" dirty="0"/>
              <a:t> </a:t>
            </a:r>
            <a:r>
              <a:rPr lang="en-US" sz="4400" i="1" dirty="0" err="1"/>
              <a:t>trừ</a:t>
            </a:r>
            <a:r>
              <a:rPr lang="en-US" sz="4400" i="1" dirty="0"/>
              <a:t> </a:t>
            </a:r>
            <a:r>
              <a:rPr lang="en-US" sz="4400" i="1" dirty="0" err="1"/>
              <a:t>sâu</a:t>
            </a:r>
            <a:r>
              <a:rPr lang="en-US" sz="4400" i="1" dirty="0"/>
              <a:t>, </a:t>
            </a:r>
            <a:r>
              <a:rPr lang="en-US" sz="4400" i="1" dirty="0" err="1"/>
              <a:t>thuốc</a:t>
            </a:r>
            <a:r>
              <a:rPr lang="en-US" sz="4400" i="1" dirty="0"/>
              <a:t> </a:t>
            </a:r>
            <a:r>
              <a:rPr lang="en-US" sz="4400" i="1" dirty="0" err="1"/>
              <a:t>bảo</a:t>
            </a:r>
            <a:r>
              <a:rPr lang="en-US" sz="4400" i="1" dirty="0"/>
              <a:t> </a:t>
            </a:r>
            <a:r>
              <a:rPr lang="en-US" sz="4400" i="1" dirty="0" err="1"/>
              <a:t>vệ</a:t>
            </a:r>
            <a:r>
              <a:rPr lang="en-US" sz="4400" i="1" dirty="0"/>
              <a:t> </a:t>
            </a:r>
            <a:r>
              <a:rPr lang="en-US" sz="4400" i="1" dirty="0" err="1"/>
              <a:t>thực</a:t>
            </a:r>
            <a:r>
              <a:rPr lang="en-US" sz="4400" i="1" dirty="0"/>
              <a:t> </a:t>
            </a:r>
            <a:r>
              <a:rPr lang="en-US" sz="4400" i="1" dirty="0" err="1"/>
              <a:t>vật</a:t>
            </a:r>
            <a:endParaRPr lang="en-US" sz="4400" i="1" dirty="0"/>
          </a:p>
        </p:txBody>
      </p:sp>
    </p:spTree>
    <p:extLst>
      <p:ext uri="{BB962C8B-B14F-4D97-AF65-F5344CB8AC3E}">
        <p14:creationId xmlns:p14="http://schemas.microsoft.com/office/powerpoint/2010/main" val="217787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4E2BB7-56AD-B367-3ADC-5D5A6BA991F8}"/>
              </a:ext>
            </a:extLst>
          </p:cNvPr>
          <p:cNvPicPr>
            <a:picLocks noChangeAspect="1"/>
          </p:cNvPicPr>
          <p:nvPr/>
        </p:nvPicPr>
        <p:blipFill>
          <a:blip r:embed="rId2"/>
          <a:stretch>
            <a:fillRect/>
          </a:stretch>
        </p:blipFill>
        <p:spPr>
          <a:xfrm>
            <a:off x="1371600" y="876300"/>
            <a:ext cx="15240000" cy="6629400"/>
          </a:xfrm>
          <a:prstGeom prst="rect">
            <a:avLst/>
          </a:prstGeom>
        </p:spPr>
      </p:pic>
      <p:sp>
        <p:nvSpPr>
          <p:cNvPr id="6" name="TextBox 5">
            <a:extLst>
              <a:ext uri="{FF2B5EF4-FFF2-40B4-BE49-F238E27FC236}">
                <a16:creationId xmlns:a16="http://schemas.microsoft.com/office/drawing/2014/main" id="{6FF75DAF-F4F0-02CA-ED21-08245A5EAF2B}"/>
              </a:ext>
            </a:extLst>
          </p:cNvPr>
          <p:cNvSpPr txBox="1"/>
          <p:nvPr/>
        </p:nvSpPr>
        <p:spPr>
          <a:xfrm>
            <a:off x="2072147" y="7734301"/>
            <a:ext cx="6800260" cy="1446550"/>
          </a:xfrm>
          <a:prstGeom prst="rect">
            <a:avLst/>
          </a:prstGeom>
          <a:noFill/>
        </p:spPr>
        <p:txBody>
          <a:bodyPr wrap="none" rtlCol="0">
            <a:spAutoFit/>
          </a:bodyPr>
          <a:lstStyle/>
          <a:p>
            <a:pPr algn="ctr"/>
            <a:r>
              <a:rPr lang="en-US" sz="4400" i="1" dirty="0" err="1"/>
              <a:t>Xử</a:t>
            </a:r>
            <a:r>
              <a:rPr lang="en-US" sz="4400" i="1" dirty="0"/>
              <a:t> </a:t>
            </a:r>
            <a:r>
              <a:rPr lang="en-US" sz="4400" i="1" dirty="0" err="1"/>
              <a:t>lí</a:t>
            </a:r>
            <a:r>
              <a:rPr lang="en-US" sz="4400" i="1" dirty="0"/>
              <a:t> </a:t>
            </a:r>
            <a:r>
              <a:rPr lang="en-US" sz="4400" i="1" dirty="0" err="1"/>
              <a:t>chất</a:t>
            </a:r>
            <a:r>
              <a:rPr lang="en-US" sz="4400" i="1" dirty="0"/>
              <a:t> </a:t>
            </a:r>
            <a:r>
              <a:rPr lang="en-US" sz="4400" i="1" dirty="0" err="1"/>
              <a:t>thải</a:t>
            </a:r>
            <a:r>
              <a:rPr lang="en-US" sz="4400" i="1" dirty="0"/>
              <a:t> </a:t>
            </a:r>
            <a:r>
              <a:rPr lang="en-US" sz="4400" i="1" dirty="0" err="1"/>
              <a:t>công</a:t>
            </a:r>
            <a:r>
              <a:rPr lang="en-US" sz="4400" i="1" dirty="0"/>
              <a:t> </a:t>
            </a:r>
            <a:r>
              <a:rPr lang="en-US" sz="4400" i="1" dirty="0" err="1"/>
              <a:t>nghiệp</a:t>
            </a:r>
            <a:endParaRPr lang="en-US" sz="4400" i="1" dirty="0"/>
          </a:p>
          <a:p>
            <a:pPr algn="ctr"/>
            <a:r>
              <a:rPr lang="en-US" sz="4400" i="1" dirty="0"/>
              <a:t> </a:t>
            </a:r>
            <a:r>
              <a:rPr lang="en-US" sz="4400" i="1" dirty="0" err="1"/>
              <a:t>trước</a:t>
            </a:r>
            <a:r>
              <a:rPr lang="en-US" sz="4400" i="1" dirty="0"/>
              <a:t> </a:t>
            </a:r>
            <a:r>
              <a:rPr lang="en-US" sz="4400" i="1" dirty="0" err="1"/>
              <a:t>khi</a:t>
            </a:r>
            <a:r>
              <a:rPr lang="en-US" sz="4400" i="1" dirty="0"/>
              <a:t> </a:t>
            </a:r>
            <a:r>
              <a:rPr lang="en-US" sz="4400" i="1" dirty="0" err="1"/>
              <a:t>đưa</a:t>
            </a:r>
            <a:r>
              <a:rPr lang="en-US" sz="4400" i="1" dirty="0"/>
              <a:t> </a:t>
            </a:r>
            <a:r>
              <a:rPr lang="en-US" sz="4400" i="1" dirty="0" err="1"/>
              <a:t>ra</a:t>
            </a:r>
            <a:r>
              <a:rPr lang="en-US" sz="4400" i="1" dirty="0"/>
              <a:t> </a:t>
            </a:r>
            <a:r>
              <a:rPr lang="en-US" sz="4400" i="1" dirty="0" err="1"/>
              <a:t>môi</a:t>
            </a:r>
            <a:r>
              <a:rPr lang="en-US" sz="4400" i="1" dirty="0"/>
              <a:t> </a:t>
            </a:r>
            <a:r>
              <a:rPr lang="en-US" sz="4400" i="1" dirty="0" err="1"/>
              <a:t>trường</a:t>
            </a:r>
            <a:endParaRPr lang="en-US" sz="4400" i="1" dirty="0"/>
          </a:p>
        </p:txBody>
      </p:sp>
      <p:sp>
        <p:nvSpPr>
          <p:cNvPr id="7" name="TextBox 6">
            <a:extLst>
              <a:ext uri="{FF2B5EF4-FFF2-40B4-BE49-F238E27FC236}">
                <a16:creationId xmlns:a16="http://schemas.microsoft.com/office/drawing/2014/main" id="{D8D40EBD-5BDD-28CB-FD71-5DBDF2D78F33}"/>
              </a:ext>
            </a:extLst>
          </p:cNvPr>
          <p:cNvSpPr txBox="1"/>
          <p:nvPr/>
        </p:nvSpPr>
        <p:spPr>
          <a:xfrm>
            <a:off x="9372600" y="7734300"/>
            <a:ext cx="6941818" cy="1446550"/>
          </a:xfrm>
          <a:prstGeom prst="rect">
            <a:avLst/>
          </a:prstGeom>
          <a:noFill/>
        </p:spPr>
        <p:txBody>
          <a:bodyPr wrap="square" rtlCol="0">
            <a:spAutoFit/>
          </a:bodyPr>
          <a:lstStyle/>
          <a:p>
            <a:pPr algn="ctr"/>
            <a:r>
              <a:rPr lang="en-US" sz="4400" i="1" dirty="0" err="1"/>
              <a:t>Ngăn</a:t>
            </a:r>
            <a:r>
              <a:rPr lang="en-US" sz="4400" i="1" dirty="0"/>
              <a:t> </a:t>
            </a:r>
            <a:r>
              <a:rPr lang="en-US" sz="4400" i="1" dirty="0" err="1"/>
              <a:t>chặn</a:t>
            </a:r>
            <a:r>
              <a:rPr lang="en-US" sz="4400" i="1" dirty="0"/>
              <a:t> </a:t>
            </a:r>
            <a:r>
              <a:rPr lang="en-US" sz="4400" i="1" dirty="0" err="1"/>
              <a:t>sự</a:t>
            </a:r>
            <a:r>
              <a:rPr lang="en-US" sz="4400" i="1" dirty="0"/>
              <a:t> </a:t>
            </a:r>
            <a:r>
              <a:rPr lang="en-US" sz="4400" i="1" dirty="0" err="1"/>
              <a:t>xâm</a:t>
            </a:r>
            <a:r>
              <a:rPr lang="en-US" sz="4400" i="1" dirty="0"/>
              <a:t> </a:t>
            </a:r>
            <a:r>
              <a:rPr lang="en-US" sz="4400" i="1" dirty="0" err="1"/>
              <a:t>nhập</a:t>
            </a:r>
            <a:r>
              <a:rPr lang="en-US" sz="4400" i="1" dirty="0"/>
              <a:t> </a:t>
            </a:r>
            <a:r>
              <a:rPr lang="en-US" sz="4400" i="1" dirty="0" err="1"/>
              <a:t>măn</a:t>
            </a:r>
            <a:r>
              <a:rPr lang="en-US" sz="4400" i="1" dirty="0"/>
              <a:t> ở </a:t>
            </a:r>
            <a:r>
              <a:rPr lang="en-US" sz="4400" i="1" dirty="0" err="1"/>
              <a:t>các</a:t>
            </a:r>
            <a:r>
              <a:rPr lang="en-US" sz="4400" i="1" dirty="0"/>
              <a:t> </a:t>
            </a:r>
            <a:r>
              <a:rPr lang="en-US" sz="4400" i="1" dirty="0" err="1"/>
              <a:t>vùng</a:t>
            </a:r>
            <a:r>
              <a:rPr lang="en-US" sz="4400" i="1" dirty="0"/>
              <a:t> </a:t>
            </a:r>
            <a:r>
              <a:rPr lang="en-US" sz="4400" i="1" dirty="0" err="1"/>
              <a:t>đất</a:t>
            </a:r>
            <a:r>
              <a:rPr lang="en-US" sz="4400" i="1" dirty="0"/>
              <a:t> </a:t>
            </a:r>
            <a:r>
              <a:rPr lang="en-US" sz="4400" i="1" dirty="0" err="1"/>
              <a:t>ven</a:t>
            </a:r>
            <a:r>
              <a:rPr lang="en-US" sz="4400" i="1" dirty="0"/>
              <a:t> </a:t>
            </a:r>
            <a:r>
              <a:rPr lang="en-US" sz="4400" i="1" dirty="0" err="1"/>
              <a:t>biển</a:t>
            </a:r>
            <a:r>
              <a:rPr lang="en-US" sz="4400" i="1" dirty="0"/>
              <a:t>.</a:t>
            </a:r>
          </a:p>
        </p:txBody>
      </p:sp>
    </p:spTree>
    <p:extLst>
      <p:ext uri="{BB962C8B-B14F-4D97-AF65-F5344CB8AC3E}">
        <p14:creationId xmlns:p14="http://schemas.microsoft.com/office/powerpoint/2010/main" val="160851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7781B6-A70E-0DCE-9E62-B02855949904}"/>
              </a:ext>
            </a:extLst>
          </p:cNvPr>
          <p:cNvSpPr txBox="1"/>
          <p:nvPr/>
        </p:nvSpPr>
        <p:spPr>
          <a:xfrm>
            <a:off x="1066800" y="858048"/>
            <a:ext cx="15697200" cy="1015663"/>
          </a:xfrm>
          <a:prstGeom prst="rect">
            <a:avLst/>
          </a:prstGeom>
          <a:noFill/>
        </p:spPr>
        <p:txBody>
          <a:bodyPr wrap="square">
            <a:spAutoFit/>
          </a:bodyPr>
          <a:lstStyle/>
          <a:p>
            <a:r>
              <a:rPr lang="en-US" sz="6000" b="1" dirty="0" err="1">
                <a:solidFill>
                  <a:srgbClr val="C00000"/>
                </a:solidFill>
                <a:latin typeface="Cambria" panose="02040503050406030204" pitchFamily="18" charset="0"/>
                <a:ea typeface="Cambria" panose="02040503050406030204" pitchFamily="18" charset="0"/>
              </a:rPr>
              <a:t>Một</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số</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biện</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pháp</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phòng</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chống</a:t>
            </a:r>
            <a:r>
              <a:rPr lang="en-US" sz="6000" b="1" dirty="0">
                <a:solidFill>
                  <a:srgbClr val="C00000"/>
                </a:solidFill>
                <a:latin typeface="Cambria" panose="02040503050406030204" pitchFamily="18" charset="0"/>
                <a:ea typeface="Cambria" panose="02040503050406030204" pitchFamily="18" charset="0"/>
              </a:rPr>
              <a:t> ô </a:t>
            </a:r>
            <a:r>
              <a:rPr lang="en-US" sz="6000" b="1" dirty="0" err="1">
                <a:solidFill>
                  <a:srgbClr val="C00000"/>
                </a:solidFill>
                <a:latin typeface="Cambria" panose="02040503050406030204" pitchFamily="18" charset="0"/>
                <a:ea typeface="Cambria" panose="02040503050406030204" pitchFamily="18" charset="0"/>
              </a:rPr>
              <a:t>nhiễm</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đất</a:t>
            </a:r>
            <a:endParaRPr lang="en-US" sz="6000" dirty="0"/>
          </a:p>
        </p:txBody>
      </p:sp>
      <p:sp>
        <p:nvSpPr>
          <p:cNvPr id="5" name="TextBox 4">
            <a:extLst>
              <a:ext uri="{FF2B5EF4-FFF2-40B4-BE49-F238E27FC236}">
                <a16:creationId xmlns:a16="http://schemas.microsoft.com/office/drawing/2014/main" id="{69724FC4-BB05-BACF-6122-04F791AD7583}"/>
              </a:ext>
            </a:extLst>
          </p:cNvPr>
          <p:cNvSpPr txBox="1"/>
          <p:nvPr/>
        </p:nvSpPr>
        <p:spPr>
          <a:xfrm>
            <a:off x="914400" y="2095500"/>
            <a:ext cx="10015133" cy="6740307"/>
          </a:xfrm>
          <a:prstGeom prst="rect">
            <a:avLst/>
          </a:prstGeom>
          <a:noFill/>
        </p:spPr>
        <p:txBody>
          <a:bodyPr wrap="square" rtlCol="0">
            <a:spAutoFit/>
          </a:bodyPr>
          <a:lstStyle/>
          <a:p>
            <a:pPr algn="just"/>
            <a:r>
              <a:rPr lang="en-US" sz="5400" dirty="0"/>
              <a:t>- </a:t>
            </a:r>
            <a:r>
              <a:rPr lang="en-US" sz="5400" dirty="0" err="1"/>
              <a:t>Sử</a:t>
            </a:r>
            <a:r>
              <a:rPr lang="en-US" sz="5400" dirty="0"/>
              <a:t> </a:t>
            </a:r>
            <a:r>
              <a:rPr lang="en-US" sz="5400" dirty="0" err="1"/>
              <a:t>dụng</a:t>
            </a:r>
            <a:r>
              <a:rPr lang="en-US" sz="5400" dirty="0"/>
              <a:t> </a:t>
            </a:r>
            <a:r>
              <a:rPr lang="en-US" sz="5400" dirty="0" err="1"/>
              <a:t>sản</a:t>
            </a:r>
            <a:r>
              <a:rPr lang="en-US" sz="5400" dirty="0"/>
              <a:t> </a:t>
            </a:r>
            <a:r>
              <a:rPr lang="en-US" sz="5400" dirty="0" err="1"/>
              <a:t>phẩm</a:t>
            </a:r>
            <a:r>
              <a:rPr lang="en-US" sz="5400" dirty="0"/>
              <a:t> </a:t>
            </a:r>
            <a:r>
              <a:rPr lang="en-US" sz="5400" dirty="0" err="1"/>
              <a:t>sinh</a:t>
            </a:r>
            <a:r>
              <a:rPr lang="en-US" sz="5400" dirty="0"/>
              <a:t> </a:t>
            </a:r>
            <a:r>
              <a:rPr lang="en-US" sz="5400" dirty="0" err="1"/>
              <a:t>học</a:t>
            </a:r>
            <a:r>
              <a:rPr lang="en-US" sz="5400" dirty="0"/>
              <a:t> </a:t>
            </a:r>
            <a:r>
              <a:rPr lang="en-US" sz="5400" dirty="0" err="1"/>
              <a:t>như</a:t>
            </a:r>
            <a:r>
              <a:rPr lang="en-US" sz="5400" dirty="0"/>
              <a:t> </a:t>
            </a:r>
            <a:r>
              <a:rPr lang="en-US" sz="5400" dirty="0" err="1"/>
              <a:t>túi</a:t>
            </a:r>
            <a:r>
              <a:rPr lang="en-US" sz="5400" dirty="0"/>
              <a:t> </a:t>
            </a:r>
            <a:r>
              <a:rPr lang="en-US" sz="5400" dirty="0" err="1"/>
              <a:t>nilon</a:t>
            </a:r>
            <a:r>
              <a:rPr lang="en-US" sz="5400" dirty="0"/>
              <a:t>, </a:t>
            </a:r>
            <a:r>
              <a:rPr lang="en-US" sz="5400" dirty="0" err="1"/>
              <a:t>màng</a:t>
            </a:r>
            <a:r>
              <a:rPr lang="en-US" sz="5400" dirty="0"/>
              <a:t> </a:t>
            </a:r>
            <a:r>
              <a:rPr lang="en-US" sz="5400" dirty="0" err="1"/>
              <a:t>bọc</a:t>
            </a:r>
            <a:r>
              <a:rPr lang="en-US" sz="5400" dirty="0"/>
              <a:t> </a:t>
            </a:r>
            <a:r>
              <a:rPr lang="en-US" sz="5400" dirty="0" err="1"/>
              <a:t>thực</a:t>
            </a:r>
            <a:r>
              <a:rPr lang="en-US" sz="5400" dirty="0"/>
              <a:t> </a:t>
            </a:r>
            <a:r>
              <a:rPr lang="en-US" sz="5400" dirty="0" err="1"/>
              <a:t>phẩm</a:t>
            </a:r>
            <a:r>
              <a:rPr lang="en-US" sz="5400" dirty="0"/>
              <a:t> </a:t>
            </a:r>
            <a:r>
              <a:rPr lang="en-US" sz="5400" dirty="0" err="1"/>
              <a:t>có</a:t>
            </a:r>
            <a:r>
              <a:rPr lang="en-US" sz="5400" dirty="0"/>
              <a:t> </a:t>
            </a:r>
            <a:r>
              <a:rPr lang="en-US" sz="5400" dirty="0" err="1"/>
              <a:t>thể</a:t>
            </a:r>
            <a:r>
              <a:rPr lang="en-US" sz="5400" dirty="0"/>
              <a:t> </a:t>
            </a:r>
            <a:r>
              <a:rPr lang="en-US" sz="5400" dirty="0" err="1"/>
              <a:t>phân</a:t>
            </a:r>
            <a:r>
              <a:rPr lang="en-US" sz="5400" dirty="0"/>
              <a:t> </a:t>
            </a:r>
            <a:r>
              <a:rPr lang="en-US" sz="5400" dirty="0" err="1"/>
              <a:t>hủy</a:t>
            </a:r>
            <a:r>
              <a:rPr lang="en-US" sz="5400" dirty="0"/>
              <a:t>.</a:t>
            </a:r>
          </a:p>
          <a:p>
            <a:pPr algn="just"/>
            <a:r>
              <a:rPr lang="en-US" sz="5400" dirty="0"/>
              <a:t>- </a:t>
            </a:r>
            <a:r>
              <a:rPr lang="en-US" sz="5400" dirty="0" err="1"/>
              <a:t>Hạn</a:t>
            </a:r>
            <a:r>
              <a:rPr lang="en-US" sz="5400" dirty="0"/>
              <a:t> </a:t>
            </a:r>
            <a:r>
              <a:rPr lang="en-US" sz="5400" dirty="0" err="1"/>
              <a:t>chế</a:t>
            </a:r>
            <a:r>
              <a:rPr lang="en-US" sz="5400" dirty="0"/>
              <a:t> </a:t>
            </a:r>
            <a:r>
              <a:rPr lang="en-US" sz="5400" dirty="0" err="1"/>
              <a:t>và</a:t>
            </a:r>
            <a:r>
              <a:rPr lang="en-US" sz="5400" dirty="0"/>
              <a:t> </a:t>
            </a:r>
            <a:r>
              <a:rPr lang="en-US" sz="5400" dirty="0" err="1"/>
              <a:t>phân</a:t>
            </a:r>
            <a:r>
              <a:rPr lang="en-US" sz="5400" dirty="0"/>
              <a:t> </a:t>
            </a:r>
            <a:r>
              <a:rPr lang="en-US" sz="5400" dirty="0" err="1"/>
              <a:t>loai</a:t>
            </a:r>
            <a:r>
              <a:rPr lang="en-US" sz="5400" dirty="0"/>
              <a:t> </a:t>
            </a:r>
            <a:r>
              <a:rPr lang="en-US" sz="5400" dirty="0" err="1"/>
              <a:t>rác</a:t>
            </a:r>
            <a:r>
              <a:rPr lang="en-US" sz="5400" dirty="0"/>
              <a:t> </a:t>
            </a:r>
            <a:r>
              <a:rPr lang="en-US" sz="5400" dirty="0" err="1"/>
              <a:t>thải</a:t>
            </a:r>
            <a:r>
              <a:rPr lang="en-US" sz="5400" dirty="0"/>
              <a:t> </a:t>
            </a:r>
            <a:r>
              <a:rPr lang="en-US" sz="5400" dirty="0" err="1"/>
              <a:t>ra</a:t>
            </a:r>
            <a:r>
              <a:rPr lang="en-US" sz="5400" dirty="0"/>
              <a:t> </a:t>
            </a:r>
            <a:r>
              <a:rPr lang="en-US" sz="5400" dirty="0" err="1"/>
              <a:t>môi</a:t>
            </a:r>
            <a:r>
              <a:rPr lang="en-US" sz="5400" dirty="0"/>
              <a:t> </a:t>
            </a:r>
            <a:r>
              <a:rPr lang="en-US" sz="5400" dirty="0" err="1"/>
              <a:t>trường</a:t>
            </a:r>
            <a:r>
              <a:rPr lang="en-US" sz="5400" dirty="0"/>
              <a:t>.</a:t>
            </a:r>
          </a:p>
          <a:p>
            <a:pPr algn="just"/>
            <a:r>
              <a:rPr lang="en-US" sz="5400" dirty="0"/>
              <a:t>- </a:t>
            </a:r>
            <a:r>
              <a:rPr lang="en-US" sz="5400" dirty="0" err="1"/>
              <a:t>Rửa</a:t>
            </a:r>
            <a:r>
              <a:rPr lang="en-US" sz="5400" dirty="0"/>
              <a:t> </a:t>
            </a:r>
            <a:r>
              <a:rPr lang="en-US" sz="5400" dirty="0" err="1"/>
              <a:t>đất</a:t>
            </a:r>
            <a:r>
              <a:rPr lang="en-US" sz="5400" dirty="0"/>
              <a:t> ở </a:t>
            </a:r>
            <a:r>
              <a:rPr lang="en-US" sz="5400" dirty="0" err="1"/>
              <a:t>những</a:t>
            </a:r>
            <a:r>
              <a:rPr lang="en-US" sz="5400" dirty="0"/>
              <a:t> </a:t>
            </a:r>
            <a:r>
              <a:rPr lang="en-US" sz="5400" dirty="0" err="1"/>
              <a:t>vùng</a:t>
            </a:r>
            <a:r>
              <a:rPr lang="en-US" sz="5400" dirty="0"/>
              <a:t> </a:t>
            </a:r>
            <a:r>
              <a:rPr lang="en-US" sz="5400" dirty="0" err="1"/>
              <a:t>bị</a:t>
            </a:r>
            <a:r>
              <a:rPr lang="en-US" sz="5400" dirty="0"/>
              <a:t> ô </a:t>
            </a:r>
            <a:r>
              <a:rPr lang="en-US" sz="5400" dirty="0" err="1"/>
              <a:t>nhiễm</a:t>
            </a:r>
            <a:r>
              <a:rPr lang="en-US" sz="5400" dirty="0"/>
              <a:t> </a:t>
            </a:r>
            <a:r>
              <a:rPr lang="en-US" sz="5400" dirty="0" err="1"/>
              <a:t>mặn</a:t>
            </a:r>
            <a:r>
              <a:rPr lang="en-US" sz="5400" dirty="0"/>
              <a:t> </a:t>
            </a:r>
            <a:r>
              <a:rPr lang="en-US" sz="5400" dirty="0" err="1"/>
              <a:t>hoặc</a:t>
            </a:r>
            <a:r>
              <a:rPr lang="en-US" sz="5400" dirty="0"/>
              <a:t> </a:t>
            </a:r>
            <a:r>
              <a:rPr lang="en-US" sz="5400" dirty="0" err="1"/>
              <a:t>sử</a:t>
            </a:r>
            <a:r>
              <a:rPr lang="en-US" sz="5400" dirty="0"/>
              <a:t> </a:t>
            </a:r>
            <a:r>
              <a:rPr lang="en-US" sz="5400" dirty="0" err="1"/>
              <a:t>dụng</a:t>
            </a:r>
            <a:r>
              <a:rPr lang="en-US" sz="5400" dirty="0"/>
              <a:t> </a:t>
            </a:r>
            <a:r>
              <a:rPr lang="en-US" sz="5400" dirty="0" err="1"/>
              <a:t>tác</a:t>
            </a:r>
            <a:r>
              <a:rPr lang="en-US" sz="5400" dirty="0"/>
              <a:t> </a:t>
            </a:r>
            <a:r>
              <a:rPr lang="en-US" sz="5400" dirty="0" err="1"/>
              <a:t>nhân</a:t>
            </a:r>
            <a:r>
              <a:rPr lang="en-US" sz="5400" dirty="0"/>
              <a:t> </a:t>
            </a:r>
            <a:r>
              <a:rPr lang="en-US" sz="5400" dirty="0" err="1"/>
              <a:t>sinh</a:t>
            </a:r>
            <a:r>
              <a:rPr lang="en-US" sz="5400" dirty="0"/>
              <a:t> </a:t>
            </a:r>
            <a:r>
              <a:rPr lang="en-US" sz="5400" dirty="0" err="1"/>
              <a:t>học</a:t>
            </a:r>
            <a:r>
              <a:rPr lang="en-US" sz="5400" dirty="0"/>
              <a:t>,…</a:t>
            </a:r>
          </a:p>
        </p:txBody>
      </p:sp>
      <p:pic>
        <p:nvPicPr>
          <p:cNvPr id="2050" name="Picture 2" descr="Mua túi tự hủy sinh học, túi nilong tự hủy ở đâu giá rẻ ?">
            <a:extLst>
              <a:ext uri="{FF2B5EF4-FFF2-40B4-BE49-F238E27FC236}">
                <a16:creationId xmlns:a16="http://schemas.microsoft.com/office/drawing/2014/main" id="{0CCC110E-162E-F95B-3E3A-57E65987B3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5538" y="2476500"/>
            <a:ext cx="2658938" cy="25148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ác được phân loại như thế nào?">
            <a:extLst>
              <a:ext uri="{FF2B5EF4-FFF2-40B4-BE49-F238E27FC236}">
                <a16:creationId xmlns:a16="http://schemas.microsoft.com/office/drawing/2014/main" id="{1EA8A867-5597-1C38-993C-A1DDAA7A5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0706" y="4976699"/>
            <a:ext cx="5756032" cy="3556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ửa mặn trong canh tác lúa trên đất nuôi tôm">
            <a:extLst>
              <a:ext uri="{FF2B5EF4-FFF2-40B4-BE49-F238E27FC236}">
                <a16:creationId xmlns:a16="http://schemas.microsoft.com/office/drawing/2014/main" id="{D1093CC3-564A-8F5F-6F39-C59128C10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4476" y="2476500"/>
            <a:ext cx="3157391" cy="24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9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randombar(horizontal)">
                                      <p:cBhvr>
                                        <p:cTn id="18" dur="500"/>
                                        <p:tgtEl>
                                          <p:spTgt spid="205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ùng các bạn nhỏ STEAM học cách phân loại rác!">
            <a:hlinkClick r:id="" action="ppaction://media"/>
            <a:extLst>
              <a:ext uri="{FF2B5EF4-FFF2-40B4-BE49-F238E27FC236}">
                <a16:creationId xmlns:a16="http://schemas.microsoft.com/office/drawing/2014/main" id="{89343DBB-40B5-6527-91AE-2181903229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931"/>
            <a:ext cx="18288000" cy="10287000"/>
          </a:xfrm>
          <a:prstGeom prst="rect">
            <a:avLst/>
          </a:prstGeom>
        </p:spPr>
      </p:pic>
    </p:spTree>
    <p:extLst>
      <p:ext uri="{BB962C8B-B14F-4D97-AF65-F5344CB8AC3E}">
        <p14:creationId xmlns:p14="http://schemas.microsoft.com/office/powerpoint/2010/main" val="1085380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A7E3C-1581-64EC-AADC-FD8A79F18249}"/>
              </a:ext>
            </a:extLst>
          </p:cNvPr>
          <p:cNvPicPr>
            <a:picLocks noChangeAspect="1"/>
          </p:cNvPicPr>
          <p:nvPr/>
        </p:nvPicPr>
        <p:blipFill>
          <a:blip r:embed="rId2"/>
          <a:stretch>
            <a:fillRect/>
          </a:stretch>
        </p:blipFill>
        <p:spPr>
          <a:xfrm>
            <a:off x="6248400" y="3086100"/>
            <a:ext cx="11004234" cy="3590855"/>
          </a:xfrm>
          <a:prstGeom prst="rect">
            <a:avLst/>
          </a:prstGeom>
        </p:spPr>
      </p:pic>
    </p:spTree>
    <p:extLst>
      <p:ext uri="{BB962C8B-B14F-4D97-AF65-F5344CB8AC3E}">
        <p14:creationId xmlns:p14="http://schemas.microsoft.com/office/powerpoint/2010/main" val="382208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559942-CDFE-E2D4-2D84-900DE35A40DA}"/>
              </a:ext>
            </a:extLst>
          </p:cNvPr>
          <p:cNvPicPr>
            <a:picLocks noChangeAspect="1"/>
          </p:cNvPicPr>
          <p:nvPr/>
        </p:nvPicPr>
        <p:blipFill>
          <a:blip r:embed="rId2"/>
          <a:stretch>
            <a:fillRect/>
          </a:stretch>
        </p:blipFill>
        <p:spPr>
          <a:xfrm>
            <a:off x="7010400" y="2781300"/>
            <a:ext cx="10169009" cy="3304318"/>
          </a:xfrm>
          <a:prstGeom prst="rect">
            <a:avLst/>
          </a:prstGeom>
        </p:spPr>
      </p:pic>
    </p:spTree>
    <p:extLst>
      <p:ext uri="{BB962C8B-B14F-4D97-AF65-F5344CB8AC3E}">
        <p14:creationId xmlns:p14="http://schemas.microsoft.com/office/powerpoint/2010/main" val="247249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8CE7CE-8004-5AC1-1C71-743C8A96E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60" y="472864"/>
            <a:ext cx="13561466" cy="9834651"/>
          </a:xfrm>
          <a:prstGeom prst="rect">
            <a:avLst/>
          </a:prstGeom>
        </p:spPr>
      </p:pic>
      <p:sp>
        <p:nvSpPr>
          <p:cNvPr id="6" name="TextBox 5">
            <a:extLst>
              <a:ext uri="{FF2B5EF4-FFF2-40B4-BE49-F238E27FC236}">
                <a16:creationId xmlns:a16="http://schemas.microsoft.com/office/drawing/2014/main" id="{1855469F-0778-F3FC-71D0-56ACA54EC288}"/>
              </a:ext>
            </a:extLst>
          </p:cNvPr>
          <p:cNvSpPr txBox="1"/>
          <p:nvPr/>
        </p:nvSpPr>
        <p:spPr>
          <a:xfrm>
            <a:off x="1410234" y="3651251"/>
            <a:ext cx="8800566" cy="3477875"/>
          </a:xfrm>
          <a:prstGeom prst="rect">
            <a:avLst/>
          </a:prstGeom>
          <a:noFill/>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lang="en-US" sz="4400" b="1" i="1" dirty="0">
                <a:solidFill>
                  <a:srgbClr val="C00000"/>
                </a:solidFill>
                <a:latin typeface="Cambria" panose="02040503050406030204" pitchFamily="18" charset="0"/>
                <a:ea typeface="Cambria" panose="02040503050406030204" pitchFamily="18" charset="0"/>
              </a:rPr>
              <a:t>Ở </a:t>
            </a:r>
            <a:r>
              <a:rPr lang="en-US" sz="4400" b="1" i="1" dirty="0" err="1">
                <a:solidFill>
                  <a:srgbClr val="C00000"/>
                </a:solidFill>
                <a:latin typeface="Cambria" panose="02040503050406030204" pitchFamily="18" charset="0"/>
                <a:ea typeface="Cambria" panose="02040503050406030204" pitchFamily="18" charset="0"/>
              </a:rPr>
              <a:t>gia</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đình</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và</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địa</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phương</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em</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có</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những</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việc</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làm</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nào</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đã</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và</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đang</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gây</a:t>
            </a:r>
            <a:r>
              <a:rPr lang="en-US" sz="4400" b="1" i="1" dirty="0">
                <a:solidFill>
                  <a:srgbClr val="C00000"/>
                </a:solidFill>
                <a:latin typeface="Cambria" panose="02040503050406030204" pitchFamily="18" charset="0"/>
                <a:ea typeface="Cambria" panose="02040503050406030204" pitchFamily="18" charset="0"/>
              </a:rPr>
              <a:t> ô </a:t>
            </a:r>
            <a:r>
              <a:rPr lang="en-US" sz="4400" b="1" i="1" dirty="0" err="1">
                <a:solidFill>
                  <a:srgbClr val="C00000"/>
                </a:solidFill>
                <a:latin typeface="Cambria" panose="02040503050406030204" pitchFamily="18" charset="0"/>
                <a:ea typeface="Cambria" panose="02040503050406030204" pitchFamily="18" charset="0"/>
              </a:rPr>
              <a:t>nhiễm</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đất</a:t>
            </a:r>
            <a:r>
              <a:rPr lang="en-US" sz="4400" b="1" i="1" dirty="0">
                <a:solidFill>
                  <a:srgbClr val="C00000"/>
                </a:solidFill>
                <a:latin typeface="Cambria" panose="02040503050406030204" pitchFamily="18" charset="0"/>
                <a:ea typeface="Cambria" panose="02040503050406030204" pitchFamily="18" charset="0"/>
              </a:rPr>
              <a:t>?</a:t>
            </a:r>
          </a:p>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Vì</a:t>
            </a:r>
            <a:r>
              <a:rPr kumimoji="0" lang="en-US"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sao</a:t>
            </a:r>
            <a:r>
              <a:rPr kumimoji="0" lang="en-US"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phải</a:t>
            </a:r>
            <a:r>
              <a:rPr kumimoji="0" lang="en-US"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phân</a:t>
            </a:r>
            <a:r>
              <a:rPr kumimoji="0" lang="en-US"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loại</a:t>
            </a:r>
            <a:r>
              <a:rPr kumimoji="0" lang="en-US"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rác</a:t>
            </a:r>
            <a:r>
              <a:rPr kumimoji="0" lang="en-US"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thải</a:t>
            </a:r>
            <a:r>
              <a:rPr kumimoji="0" lang="en-US"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sinh</a:t>
            </a:r>
            <a:r>
              <a:rPr kumimoji="0" lang="en-US"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hoạt</a:t>
            </a:r>
            <a:r>
              <a:rPr kumimoji="0" lang="en-US"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4098" name="Picture 2" descr="Premium Vector | Vector Illustration Of Kid Recycling Trash">
            <a:extLst>
              <a:ext uri="{FF2B5EF4-FFF2-40B4-BE49-F238E27FC236}">
                <a16:creationId xmlns:a16="http://schemas.microsoft.com/office/drawing/2014/main" id="{83916795-2C1C-8E4C-F4CD-84B7C2DC742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4" b="96486" l="9904" r="89936">
                        <a14:foregroundMark x1="34505" y1="89137" x2="34505" y2="89137"/>
                        <a14:foregroundMark x1="34026" y1="49521" x2="48083" y2="56070"/>
                        <a14:foregroundMark x1="48083" y1="48083" x2="48083" y2="48083"/>
                        <a14:foregroundMark x1="48882" y1="46645" x2="43770" y2="49521"/>
                        <a14:foregroundMark x1="34026" y1="46166" x2="34026" y2="46166"/>
                      </a14:backgroundRemoval>
                    </a14:imgEffect>
                  </a14:imgLayer>
                </a14:imgProps>
              </a:ext>
              <a:ext uri="{28A0092B-C50C-407E-A947-70E740481C1C}">
                <a14:useLocalDpi xmlns:a14="http://schemas.microsoft.com/office/drawing/2010/main" val="0"/>
              </a:ext>
            </a:extLst>
          </a:blip>
          <a:srcRect/>
          <a:stretch>
            <a:fillRect/>
          </a:stretch>
        </p:blipFill>
        <p:spPr bwMode="auto">
          <a:xfrm>
            <a:off x="11371808" y="3924300"/>
            <a:ext cx="6916192" cy="691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013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54D4C-07DD-427D-208B-FEF99DECF1A5}"/>
              </a:ext>
            </a:extLst>
          </p:cNvPr>
          <p:cNvSpPr>
            <a:spLocks noGrp="1"/>
          </p:cNvSpPr>
          <p:nvPr>
            <p:ph type="title"/>
          </p:nvPr>
        </p:nvSpPr>
        <p:spPr/>
        <p:txBody>
          <a:bodyPr/>
          <a:lstStyle/>
          <a:p>
            <a:endParaRPr lang="en-US"/>
          </a:p>
        </p:txBody>
      </p:sp>
      <p:pic>
        <p:nvPicPr>
          <p:cNvPr id="4" name="VÌ SAO PHẢI PHÂN LOẠI RÁC - Kỹ năng sống cho học sinh _ Bảo vệ môi trường xanh sạch đẹp _ IMAVIETNAM">
            <a:hlinkClick r:id="" action="ppaction://media"/>
            <a:extLst>
              <a:ext uri="{FF2B5EF4-FFF2-40B4-BE49-F238E27FC236}">
                <a16:creationId xmlns:a16="http://schemas.microsoft.com/office/drawing/2014/main" id="{3527CE0D-EB7D-B34F-38F6-F412C9CD11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8288000" cy="10287313"/>
          </a:xfrm>
        </p:spPr>
      </p:pic>
    </p:spTree>
    <p:extLst>
      <p:ext uri="{BB962C8B-B14F-4D97-AF65-F5344CB8AC3E}">
        <p14:creationId xmlns:p14="http://schemas.microsoft.com/office/powerpoint/2010/main" val="34967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37C16F-6224-6D48-EFA2-309E44A84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0200" y="1014046"/>
            <a:ext cx="5090224" cy="9245511"/>
          </a:xfrm>
          <a:prstGeom prst="rect">
            <a:avLst/>
          </a:prstGeom>
        </p:spPr>
      </p:pic>
      <p:sp>
        <p:nvSpPr>
          <p:cNvPr id="2" name="TextBox 1">
            <a:extLst>
              <a:ext uri="{FF2B5EF4-FFF2-40B4-BE49-F238E27FC236}">
                <a16:creationId xmlns:a16="http://schemas.microsoft.com/office/drawing/2014/main" id="{06F9048E-C434-6C24-9D7D-4BB1E585852C}"/>
              </a:ext>
            </a:extLst>
          </p:cNvPr>
          <p:cNvSpPr txBox="1"/>
          <p:nvPr/>
        </p:nvSpPr>
        <p:spPr>
          <a:xfrm>
            <a:off x="1676400" y="1028700"/>
            <a:ext cx="10972800" cy="2862322"/>
          </a:xfrm>
          <a:prstGeom prst="rect">
            <a:avLst/>
          </a:prstGeom>
          <a:noFill/>
          <a:ln w="76200">
            <a:noFill/>
          </a:ln>
        </p:spPr>
        <p:txBody>
          <a:bodyPr wrap="square" rtlCol="0">
            <a:spAutoFit/>
          </a:bodyPr>
          <a:lstStyle/>
          <a:p>
            <a:pPr algn="ctr"/>
            <a:r>
              <a:rPr lang="en-US" sz="6000" b="1" dirty="0" err="1">
                <a:solidFill>
                  <a:srgbClr val="C00000"/>
                </a:solidFill>
              </a:rPr>
              <a:t>Điều</a:t>
            </a:r>
            <a:r>
              <a:rPr lang="en-US" sz="6000" b="1" dirty="0">
                <a:solidFill>
                  <a:srgbClr val="C00000"/>
                </a:solidFill>
              </a:rPr>
              <a:t> </a:t>
            </a:r>
            <a:r>
              <a:rPr lang="en-US" sz="6000" b="1" dirty="0" err="1">
                <a:solidFill>
                  <a:srgbClr val="C00000"/>
                </a:solidFill>
              </a:rPr>
              <a:t>gì</a:t>
            </a:r>
            <a:r>
              <a:rPr lang="en-US" sz="6000" b="1" dirty="0">
                <a:solidFill>
                  <a:srgbClr val="C00000"/>
                </a:solidFill>
              </a:rPr>
              <a:t> </a:t>
            </a:r>
            <a:r>
              <a:rPr lang="en-US" sz="6000" b="1" dirty="0" err="1">
                <a:solidFill>
                  <a:srgbClr val="C00000"/>
                </a:solidFill>
              </a:rPr>
              <a:t>xảy</a:t>
            </a:r>
            <a:r>
              <a:rPr lang="en-US" sz="6000" b="1" dirty="0">
                <a:solidFill>
                  <a:srgbClr val="C00000"/>
                </a:solidFill>
              </a:rPr>
              <a:t> </a:t>
            </a:r>
            <a:r>
              <a:rPr lang="en-US" sz="6000" b="1" dirty="0" err="1">
                <a:solidFill>
                  <a:srgbClr val="C00000"/>
                </a:solidFill>
              </a:rPr>
              <a:t>ra</a:t>
            </a:r>
            <a:r>
              <a:rPr lang="en-US" sz="6000" b="1" dirty="0">
                <a:solidFill>
                  <a:srgbClr val="C00000"/>
                </a:solidFill>
              </a:rPr>
              <a:t> </a:t>
            </a:r>
            <a:r>
              <a:rPr lang="en-US" sz="6000" b="1" dirty="0" err="1">
                <a:solidFill>
                  <a:srgbClr val="C00000"/>
                </a:solidFill>
              </a:rPr>
              <a:t>khi</a:t>
            </a:r>
            <a:r>
              <a:rPr lang="en-US" sz="6000" b="1" dirty="0">
                <a:solidFill>
                  <a:srgbClr val="C00000"/>
                </a:solidFill>
              </a:rPr>
              <a:t> </a:t>
            </a:r>
            <a:r>
              <a:rPr lang="en-US" sz="6000" b="1" dirty="0" err="1">
                <a:solidFill>
                  <a:srgbClr val="C00000"/>
                </a:solidFill>
              </a:rPr>
              <a:t>môi</a:t>
            </a:r>
            <a:r>
              <a:rPr lang="en-US" sz="6000" b="1" dirty="0">
                <a:solidFill>
                  <a:srgbClr val="C00000"/>
                </a:solidFill>
              </a:rPr>
              <a:t> </a:t>
            </a:r>
            <a:r>
              <a:rPr lang="en-US" sz="6000" b="1" dirty="0" err="1">
                <a:solidFill>
                  <a:srgbClr val="C00000"/>
                </a:solidFill>
              </a:rPr>
              <a:t>trường</a:t>
            </a:r>
            <a:r>
              <a:rPr lang="en-US" sz="6000" b="1" dirty="0">
                <a:solidFill>
                  <a:srgbClr val="C00000"/>
                </a:solidFill>
              </a:rPr>
              <a:t> </a:t>
            </a:r>
            <a:r>
              <a:rPr lang="en-US" sz="6000" b="1" dirty="0" err="1">
                <a:solidFill>
                  <a:srgbClr val="C00000"/>
                </a:solidFill>
              </a:rPr>
              <a:t>đất</a:t>
            </a:r>
            <a:r>
              <a:rPr lang="en-US" sz="6000" b="1" dirty="0">
                <a:solidFill>
                  <a:srgbClr val="C00000"/>
                </a:solidFill>
              </a:rPr>
              <a:t> </a:t>
            </a:r>
            <a:r>
              <a:rPr lang="en-US" sz="6000" b="1" dirty="0" err="1">
                <a:solidFill>
                  <a:srgbClr val="C00000"/>
                </a:solidFill>
              </a:rPr>
              <a:t>nơi</a:t>
            </a:r>
            <a:r>
              <a:rPr lang="en-US" sz="6000" b="1" dirty="0">
                <a:solidFill>
                  <a:srgbClr val="C00000"/>
                </a:solidFill>
              </a:rPr>
              <a:t> con </a:t>
            </a:r>
            <a:r>
              <a:rPr lang="en-US" sz="6000" b="1" dirty="0" err="1">
                <a:solidFill>
                  <a:srgbClr val="C00000"/>
                </a:solidFill>
              </a:rPr>
              <a:t>người</a:t>
            </a:r>
            <a:r>
              <a:rPr lang="en-US" sz="6000" b="1" dirty="0">
                <a:solidFill>
                  <a:srgbClr val="C00000"/>
                </a:solidFill>
              </a:rPr>
              <a:t>, </a:t>
            </a:r>
            <a:r>
              <a:rPr lang="en-US" sz="6000" b="1" dirty="0" err="1">
                <a:solidFill>
                  <a:srgbClr val="C00000"/>
                </a:solidFill>
              </a:rPr>
              <a:t>động</a:t>
            </a:r>
            <a:r>
              <a:rPr lang="en-US" sz="6000" b="1" dirty="0">
                <a:solidFill>
                  <a:srgbClr val="C00000"/>
                </a:solidFill>
              </a:rPr>
              <a:t> </a:t>
            </a:r>
            <a:r>
              <a:rPr lang="en-US" sz="6000" b="1" dirty="0" err="1">
                <a:solidFill>
                  <a:srgbClr val="C00000"/>
                </a:solidFill>
              </a:rPr>
              <a:t>vật</a:t>
            </a:r>
            <a:r>
              <a:rPr lang="en-US" sz="6000" b="1" dirty="0">
                <a:solidFill>
                  <a:srgbClr val="C00000"/>
                </a:solidFill>
              </a:rPr>
              <a:t> </a:t>
            </a:r>
            <a:r>
              <a:rPr lang="en-US" sz="6000" b="1" dirty="0" err="1">
                <a:solidFill>
                  <a:srgbClr val="C00000"/>
                </a:solidFill>
              </a:rPr>
              <a:t>và</a:t>
            </a:r>
            <a:r>
              <a:rPr lang="en-US" sz="6000" b="1" dirty="0">
                <a:solidFill>
                  <a:srgbClr val="C00000"/>
                </a:solidFill>
              </a:rPr>
              <a:t> </a:t>
            </a:r>
            <a:r>
              <a:rPr lang="en-US" sz="6000" b="1" dirty="0" err="1">
                <a:solidFill>
                  <a:srgbClr val="C00000"/>
                </a:solidFill>
              </a:rPr>
              <a:t>thực</a:t>
            </a:r>
            <a:r>
              <a:rPr lang="en-US" sz="6000" b="1" dirty="0">
                <a:solidFill>
                  <a:srgbClr val="C00000"/>
                </a:solidFill>
              </a:rPr>
              <a:t> </a:t>
            </a:r>
            <a:r>
              <a:rPr lang="en-US" sz="6000" b="1" dirty="0" err="1">
                <a:solidFill>
                  <a:srgbClr val="C00000"/>
                </a:solidFill>
              </a:rPr>
              <a:t>vật</a:t>
            </a:r>
            <a:r>
              <a:rPr lang="en-US" sz="6000" b="1" dirty="0">
                <a:solidFill>
                  <a:srgbClr val="C00000"/>
                </a:solidFill>
              </a:rPr>
              <a:t> </a:t>
            </a:r>
            <a:r>
              <a:rPr lang="en-US" sz="6000" b="1" dirty="0" err="1">
                <a:solidFill>
                  <a:srgbClr val="C00000"/>
                </a:solidFill>
              </a:rPr>
              <a:t>sống</a:t>
            </a:r>
            <a:r>
              <a:rPr lang="en-US" sz="6000" b="1" dirty="0">
                <a:solidFill>
                  <a:srgbClr val="C00000"/>
                </a:solidFill>
              </a:rPr>
              <a:t> </a:t>
            </a:r>
            <a:r>
              <a:rPr lang="en-US" sz="6000" b="1" dirty="0" err="1">
                <a:solidFill>
                  <a:srgbClr val="C00000"/>
                </a:solidFill>
              </a:rPr>
              <a:t>bị</a:t>
            </a:r>
            <a:r>
              <a:rPr lang="en-US" sz="6000" b="1" dirty="0">
                <a:solidFill>
                  <a:srgbClr val="C00000"/>
                </a:solidFill>
              </a:rPr>
              <a:t> ô </a:t>
            </a:r>
            <a:r>
              <a:rPr lang="en-US" sz="6000" b="1" dirty="0" err="1">
                <a:solidFill>
                  <a:srgbClr val="C00000"/>
                </a:solidFill>
              </a:rPr>
              <a:t>nhiễm</a:t>
            </a:r>
            <a:r>
              <a:rPr lang="en-US" sz="6000" b="1" dirty="0">
                <a:solidFill>
                  <a:srgbClr val="C00000"/>
                </a:solidFill>
              </a:rPr>
              <a:t>?</a:t>
            </a:r>
          </a:p>
        </p:txBody>
      </p:sp>
      <p:pic>
        <p:nvPicPr>
          <p:cNvPr id="4098" name="Picture 2" descr="Yohannes Kolbe on LinkedIn: Soil Pollution Cause &amp; Effect Soil pollution is  the imbalance in the…">
            <a:extLst>
              <a:ext uri="{FF2B5EF4-FFF2-40B4-BE49-F238E27FC236}">
                <a16:creationId xmlns:a16="http://schemas.microsoft.com/office/drawing/2014/main" id="{A5EBBA4B-A515-1A7F-DD4C-5BBE5D445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2093">
            <a:off x="2560584" y="4084454"/>
            <a:ext cx="4602216"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a:extLst>
              <a:ext uri="{FF2B5EF4-FFF2-40B4-BE49-F238E27FC236}">
                <a16:creationId xmlns:a16="http://schemas.microsoft.com/office/drawing/2014/main" id="{0DD9F3A1-1DDD-364C-0B08-27D2A5E87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2093">
            <a:off x="7315200" y="4076700"/>
            <a:ext cx="4760912" cy="4190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793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par>
                                <p:cTn id="11" presetID="14" presetClass="entr" presetSubtype="1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randombar(horizontal)">
                                      <p:cBhvr>
                                        <p:cTn id="13" dur="500"/>
                                        <p:tgtEl>
                                          <p:spTgt spid="4100"/>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F86F6D-5442-A615-1DA0-AB3A59EA852E}"/>
              </a:ext>
            </a:extLst>
          </p:cNvPr>
          <p:cNvPicPr>
            <a:picLocks noChangeAspect="1"/>
          </p:cNvPicPr>
          <p:nvPr/>
        </p:nvPicPr>
        <p:blipFill>
          <a:blip r:embed="rId2"/>
          <a:stretch>
            <a:fillRect/>
          </a:stretch>
        </p:blipFill>
        <p:spPr>
          <a:xfrm>
            <a:off x="6248400" y="3555354"/>
            <a:ext cx="10461643" cy="3176291"/>
          </a:xfrm>
          <a:prstGeom prst="rect">
            <a:avLst/>
          </a:prstGeom>
        </p:spPr>
      </p:pic>
    </p:spTree>
    <p:extLst>
      <p:ext uri="{BB962C8B-B14F-4D97-AF65-F5344CB8AC3E}">
        <p14:creationId xmlns:p14="http://schemas.microsoft.com/office/powerpoint/2010/main" val="185140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931F1-6FF9-B7AA-0BD1-B094B267E565}"/>
              </a:ext>
            </a:extLst>
          </p:cNvPr>
          <p:cNvPicPr>
            <a:picLocks noChangeAspect="1"/>
          </p:cNvPicPr>
          <p:nvPr/>
        </p:nvPicPr>
        <p:blipFill>
          <a:blip r:embed="rId3"/>
          <a:stretch>
            <a:fillRect/>
          </a:stretch>
        </p:blipFill>
        <p:spPr>
          <a:xfrm>
            <a:off x="200393" y="1333500"/>
            <a:ext cx="17887214" cy="2554445"/>
          </a:xfrm>
          <a:prstGeom prst="rect">
            <a:avLst/>
          </a:prstGeom>
        </p:spPr>
      </p:pic>
    </p:spTree>
    <p:extLst>
      <p:ext uri="{BB962C8B-B14F-4D97-AF65-F5344CB8AC3E}">
        <p14:creationId xmlns:p14="http://schemas.microsoft.com/office/powerpoint/2010/main" val="198918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6F48C-56DD-E6BD-7DAE-EC2A94B40C88}"/>
              </a:ext>
            </a:extLst>
          </p:cNvPr>
          <p:cNvPicPr>
            <a:picLocks noChangeAspect="1"/>
          </p:cNvPicPr>
          <p:nvPr/>
        </p:nvPicPr>
        <p:blipFill rotWithShape="1">
          <a:blip r:embed="rId2"/>
          <a:srcRect r="50268" b="50702"/>
          <a:stretch/>
        </p:blipFill>
        <p:spPr>
          <a:xfrm>
            <a:off x="8610600" y="2705100"/>
            <a:ext cx="4040100" cy="2676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63E53197-A18D-8CA3-9B1A-2C4C2635C354}"/>
              </a:ext>
            </a:extLst>
          </p:cNvPr>
          <p:cNvSpPr txBox="1"/>
          <p:nvPr/>
        </p:nvSpPr>
        <p:spPr>
          <a:xfrm>
            <a:off x="973546" y="2705100"/>
            <a:ext cx="7637054" cy="769441"/>
          </a:xfrm>
          <a:prstGeom prst="rect">
            <a:avLst/>
          </a:prstGeom>
          <a:noFill/>
        </p:spPr>
        <p:txBody>
          <a:bodyPr wrap="square" rtlCol="0">
            <a:spAutoFit/>
          </a:bodyPr>
          <a:lstStyle/>
          <a:p>
            <a:pPr algn="just"/>
            <a:r>
              <a:rPr lang="en-US" sz="4400" b="1" dirty="0">
                <a:solidFill>
                  <a:srgbClr val="C00000"/>
                </a:solidFill>
                <a:latin typeface="Cambria" panose="02040503050406030204" pitchFamily="18" charset="0"/>
                <a:ea typeface="Cambria" panose="02040503050406030204" pitchFamily="18" charset="0"/>
              </a:rPr>
              <a:t>Quan </a:t>
            </a:r>
            <a:r>
              <a:rPr lang="en-US" sz="4400" b="1" dirty="0" err="1">
                <a:solidFill>
                  <a:srgbClr val="C00000"/>
                </a:solidFill>
                <a:latin typeface="Cambria" panose="02040503050406030204" pitchFamily="18" charset="0"/>
                <a:ea typeface="Cambria" panose="02040503050406030204" pitchFamily="18" charset="0"/>
              </a:rPr>
              <a:t>sát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hình</a:t>
            </a:r>
            <a:r>
              <a:rPr lang="en-US" sz="4400" b="1" dirty="0">
                <a:solidFill>
                  <a:srgbClr val="C00000"/>
                </a:solidFill>
                <a:latin typeface="Cambria" panose="02040503050406030204" pitchFamily="18" charset="0"/>
                <a:ea typeface="Cambria" panose="02040503050406030204" pitchFamily="18" charset="0"/>
              </a:rPr>
              <a:t> 1 </a:t>
            </a:r>
            <a:r>
              <a:rPr lang="en-US" sz="4400" b="1" dirty="0" err="1">
                <a:solidFill>
                  <a:srgbClr val="C00000"/>
                </a:solidFill>
                <a:latin typeface="Cambria" panose="02040503050406030204" pitchFamily="18" charset="0"/>
                <a:ea typeface="Cambria" panose="02040503050406030204" pitchFamily="18" charset="0"/>
              </a:rPr>
              <a:t>và</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cho</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89E6D7A6-5F91-DD72-F376-11F2262C4D0B}"/>
              </a:ext>
            </a:extLst>
          </p:cNvPr>
          <p:cNvSpPr txBox="1"/>
          <p:nvPr/>
        </p:nvSpPr>
        <p:spPr>
          <a:xfrm>
            <a:off x="11660100" y="8390253"/>
            <a:ext cx="1981200" cy="584775"/>
          </a:xfrm>
          <a:prstGeom prst="rect">
            <a:avLst/>
          </a:prstGeom>
          <a:noFill/>
        </p:spPr>
        <p:txBody>
          <a:bodyPr wrap="square" rtlCol="0">
            <a:spAutoFit/>
          </a:bodyPr>
          <a:lstStyle/>
          <a:p>
            <a:pPr algn="ctr"/>
            <a:r>
              <a:rPr lang="en-US" sz="3200" b="1" i="1" dirty="0" err="1">
                <a:solidFill>
                  <a:schemeClr val="bg2">
                    <a:lumMod val="25000"/>
                  </a:schemeClr>
                </a:solidFill>
                <a:latin typeface="Cambria" panose="02040503050406030204" pitchFamily="18" charset="0"/>
                <a:ea typeface="Cambria" panose="02040503050406030204" pitchFamily="18" charset="0"/>
              </a:rPr>
              <a:t>Hình</a:t>
            </a:r>
            <a:r>
              <a:rPr lang="en-US" sz="3200" b="1" i="1" dirty="0">
                <a:solidFill>
                  <a:schemeClr val="bg2">
                    <a:lumMod val="25000"/>
                  </a:schemeClr>
                </a:solidFill>
                <a:latin typeface="Cambria" panose="02040503050406030204" pitchFamily="18" charset="0"/>
                <a:ea typeface="Cambria" panose="02040503050406030204" pitchFamily="18" charset="0"/>
              </a:rPr>
              <a:t> 1</a:t>
            </a:r>
          </a:p>
        </p:txBody>
      </p:sp>
      <p:sp>
        <p:nvSpPr>
          <p:cNvPr id="10" name="TextBox 9">
            <a:extLst>
              <a:ext uri="{FF2B5EF4-FFF2-40B4-BE49-F238E27FC236}">
                <a16:creationId xmlns:a16="http://schemas.microsoft.com/office/drawing/2014/main" id="{0E77A584-D79F-BBF0-E3C4-A21A4DFAA3FB}"/>
              </a:ext>
            </a:extLst>
          </p:cNvPr>
          <p:cNvSpPr txBox="1"/>
          <p:nvPr/>
        </p:nvSpPr>
        <p:spPr>
          <a:xfrm>
            <a:off x="1041988" y="3565029"/>
            <a:ext cx="6911867" cy="4154984"/>
          </a:xfrm>
          <a:prstGeom prst="rect">
            <a:avLst/>
          </a:prstGeom>
          <a:solidFill>
            <a:schemeClr val="accent5">
              <a:lumMod val="20000"/>
              <a:lumOff val="80000"/>
            </a:schemeClr>
          </a:solidFill>
          <a:ln w="38100">
            <a:noFill/>
            <a:prstDash val="lgDashDot"/>
          </a:ln>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nguyên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gây</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ô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nhiễm</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đất</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Nguyên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nào</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do con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gây</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ra</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Nêu</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nguyên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gây</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ô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nhiễm</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khác</a:t>
            </a:r>
            <a:endPar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815ADFAB-7334-EB80-D928-67DA6F9C6114}"/>
              </a:ext>
            </a:extLst>
          </p:cNvPr>
          <p:cNvPicPr>
            <a:picLocks noChangeAspect="1"/>
          </p:cNvPicPr>
          <p:nvPr/>
        </p:nvPicPr>
        <p:blipFill rotWithShape="1">
          <a:blip r:embed="rId2"/>
          <a:srcRect l="50000" b="50702"/>
          <a:stretch/>
        </p:blipFill>
        <p:spPr>
          <a:xfrm>
            <a:off x="12877800" y="2710104"/>
            <a:ext cx="4061829" cy="2676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730467C-3FF5-655D-14B9-CC9D61051694}"/>
              </a:ext>
            </a:extLst>
          </p:cNvPr>
          <p:cNvPicPr>
            <a:picLocks noChangeAspect="1"/>
          </p:cNvPicPr>
          <p:nvPr/>
        </p:nvPicPr>
        <p:blipFill rotWithShape="1">
          <a:blip r:embed="rId2"/>
          <a:srcRect t="50702" r="50268"/>
          <a:stretch/>
        </p:blipFill>
        <p:spPr>
          <a:xfrm>
            <a:off x="8615363" y="5608242"/>
            <a:ext cx="4040100" cy="2676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CEBDD35E-6FA0-166E-2759-D7CE0298F44F}"/>
              </a:ext>
            </a:extLst>
          </p:cNvPr>
          <p:cNvPicPr>
            <a:picLocks noChangeAspect="1"/>
          </p:cNvPicPr>
          <p:nvPr/>
        </p:nvPicPr>
        <p:blipFill rotWithShape="1">
          <a:blip r:embed="rId2"/>
          <a:srcRect l="50000" t="50842"/>
          <a:stretch/>
        </p:blipFill>
        <p:spPr>
          <a:xfrm>
            <a:off x="12856189" y="5608242"/>
            <a:ext cx="4061829" cy="2668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88137E9E-5FF8-EBA0-24CB-6319DFD1FC2B}"/>
              </a:ext>
            </a:extLst>
          </p:cNvPr>
          <p:cNvPicPr>
            <a:picLocks noChangeAspect="1"/>
          </p:cNvPicPr>
          <p:nvPr/>
        </p:nvPicPr>
        <p:blipFill>
          <a:blip r:embed="rId3"/>
          <a:stretch>
            <a:fillRect/>
          </a:stretch>
        </p:blipFill>
        <p:spPr>
          <a:xfrm>
            <a:off x="1771830" y="541033"/>
            <a:ext cx="13979340" cy="1926503"/>
          </a:xfrm>
          <a:prstGeom prst="rect">
            <a:avLst/>
          </a:prstGeom>
        </p:spPr>
      </p:pic>
    </p:spTree>
    <p:extLst>
      <p:ext uri="{BB962C8B-B14F-4D97-AF65-F5344CB8AC3E}">
        <p14:creationId xmlns:p14="http://schemas.microsoft.com/office/powerpoint/2010/main" val="39537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F7104B-7862-4F86-2065-799A90AC562F}"/>
              </a:ext>
            </a:extLst>
          </p:cNvPr>
          <p:cNvPicPr>
            <a:picLocks noChangeAspect="1"/>
          </p:cNvPicPr>
          <p:nvPr/>
        </p:nvPicPr>
        <p:blipFill>
          <a:blip r:embed="rId4"/>
          <a:stretch>
            <a:fillRect/>
          </a:stretch>
        </p:blipFill>
        <p:spPr>
          <a:xfrm>
            <a:off x="-304800" y="723900"/>
            <a:ext cx="13862253" cy="3023838"/>
          </a:xfrm>
          <a:prstGeom prst="rect">
            <a:avLst/>
          </a:prstGeom>
        </p:spPr>
      </p:pic>
    </p:spTree>
    <p:extLst>
      <p:ext uri="{BB962C8B-B14F-4D97-AF65-F5344CB8AC3E}">
        <p14:creationId xmlns:p14="http://schemas.microsoft.com/office/powerpoint/2010/main" val="3993673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91F64B-BC18-A93C-3C84-7F27BD0B4F1E}"/>
              </a:ext>
            </a:extLst>
          </p:cNvPr>
          <p:cNvSpPr/>
          <p:nvPr/>
        </p:nvSpPr>
        <p:spPr>
          <a:xfrm>
            <a:off x="685800" y="571500"/>
            <a:ext cx="16992600" cy="9144000"/>
          </a:xfrm>
          <a:prstGeom prst="roundRect">
            <a:avLst>
              <a:gd name="adj" fmla="val 6354"/>
            </a:avLst>
          </a:prstGeom>
          <a:solidFill>
            <a:schemeClr val="bg1"/>
          </a:solid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7F9E6F9-05F7-6C6C-58A5-4D236DAB4999}"/>
              </a:ext>
            </a:extLst>
          </p:cNvPr>
          <p:cNvPicPr>
            <a:picLocks noChangeAspect="1"/>
          </p:cNvPicPr>
          <p:nvPr/>
        </p:nvPicPr>
        <p:blipFill>
          <a:blip r:embed="rId3"/>
          <a:stretch>
            <a:fillRect/>
          </a:stretch>
        </p:blipFill>
        <p:spPr>
          <a:xfrm>
            <a:off x="5257800" y="602343"/>
            <a:ext cx="8001000" cy="1745296"/>
          </a:xfrm>
          <a:prstGeom prst="rect">
            <a:avLst/>
          </a:prstGeom>
        </p:spPr>
      </p:pic>
      <p:sp>
        <p:nvSpPr>
          <p:cNvPr id="6" name="TextBox 5">
            <a:extLst>
              <a:ext uri="{FF2B5EF4-FFF2-40B4-BE49-F238E27FC236}">
                <a16:creationId xmlns:a16="http://schemas.microsoft.com/office/drawing/2014/main" id="{85129DFE-45DE-DBAC-E8B0-BAECF292355D}"/>
              </a:ext>
            </a:extLst>
          </p:cNvPr>
          <p:cNvSpPr txBox="1"/>
          <p:nvPr/>
        </p:nvSpPr>
        <p:spPr>
          <a:xfrm>
            <a:off x="1333500" y="1834664"/>
            <a:ext cx="15849600" cy="2554545"/>
          </a:xfrm>
          <a:prstGeom prst="rect">
            <a:avLst/>
          </a:prstGeom>
          <a:solidFill>
            <a:schemeClr val="accent4">
              <a:lumMod val="40000"/>
              <a:lumOff val="60000"/>
            </a:schemeClr>
          </a:solid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1, 2, 3 SGK,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tin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do con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gây</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Lập</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aphicFrame>
        <p:nvGraphicFramePr>
          <p:cNvPr id="8" name="Table 7">
            <a:extLst>
              <a:ext uri="{FF2B5EF4-FFF2-40B4-BE49-F238E27FC236}">
                <a16:creationId xmlns:a16="http://schemas.microsoft.com/office/drawing/2014/main" id="{82D94B1C-1666-7E9B-1036-FCC04D675328}"/>
              </a:ext>
            </a:extLst>
          </p:cNvPr>
          <p:cNvGraphicFramePr>
            <a:graphicFrameLocks noGrp="1"/>
          </p:cNvGraphicFramePr>
          <p:nvPr>
            <p:extLst>
              <p:ext uri="{D42A27DB-BD31-4B8C-83A1-F6EECF244321}">
                <p14:modId xmlns:p14="http://schemas.microsoft.com/office/powerpoint/2010/main" val="1062669790"/>
              </p:ext>
            </p:extLst>
          </p:nvPr>
        </p:nvGraphicFramePr>
        <p:xfrm>
          <a:off x="1581150" y="4661410"/>
          <a:ext cx="15601950" cy="2560320"/>
        </p:xfrm>
        <a:graphic>
          <a:graphicData uri="http://schemas.openxmlformats.org/drawingml/2006/table">
            <a:tbl>
              <a:tblPr firstRow="1" bandRow="1">
                <a:tableStyleId>{5C22544A-7EE6-4342-B048-85BDC9FD1C3A}</a:tableStyleId>
              </a:tblPr>
              <a:tblGrid>
                <a:gridCol w="2080260">
                  <a:extLst>
                    <a:ext uri="{9D8B030D-6E8A-4147-A177-3AD203B41FA5}">
                      <a16:colId xmlns:a16="http://schemas.microsoft.com/office/drawing/2014/main" val="2543297021"/>
                    </a:ext>
                  </a:extLst>
                </a:gridCol>
                <a:gridCol w="6015990">
                  <a:extLst>
                    <a:ext uri="{9D8B030D-6E8A-4147-A177-3AD203B41FA5}">
                      <a16:colId xmlns:a16="http://schemas.microsoft.com/office/drawing/2014/main" val="1387951875"/>
                    </a:ext>
                  </a:extLst>
                </a:gridCol>
                <a:gridCol w="7505700">
                  <a:extLst>
                    <a:ext uri="{9D8B030D-6E8A-4147-A177-3AD203B41FA5}">
                      <a16:colId xmlns:a16="http://schemas.microsoft.com/office/drawing/2014/main" val="2108906932"/>
                    </a:ext>
                  </a:extLst>
                </a:gridCol>
              </a:tblGrid>
              <a:tr h="533400">
                <a:tc>
                  <a:txBody>
                    <a:bodyPr/>
                    <a:lstStyle/>
                    <a:p>
                      <a:pPr algn="ctr"/>
                      <a:r>
                        <a:rPr lang="en-US" sz="3600" dirty="0">
                          <a:latin typeface="Cambria" panose="02040503050406030204" pitchFamily="18" charset="0"/>
                          <a:ea typeface="Cambria" panose="02040503050406030204" pitchFamily="18" charset="0"/>
                        </a:rPr>
                        <a:t>STT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5F26"/>
                    </a:solidFill>
                  </a:tcPr>
                </a:tc>
                <a:tc>
                  <a:txBody>
                    <a:bodyPr/>
                    <a:lstStyle/>
                    <a:p>
                      <a:pPr algn="ct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nhân</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5F26"/>
                    </a:solidFill>
                  </a:tcPr>
                </a:tc>
                <a:tc>
                  <a:txBody>
                    <a:bodyPr/>
                    <a:lstStyle/>
                    <a:p>
                      <a:pPr algn="ct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nhân</a:t>
                      </a:r>
                      <a:r>
                        <a:rPr lang="en-US" sz="3600" dirty="0">
                          <a:latin typeface="Cambria" panose="02040503050406030204" pitchFamily="18" charset="0"/>
                          <a:ea typeface="Cambria" panose="02040503050406030204" pitchFamily="18" charset="0"/>
                        </a:rPr>
                        <a:t> do con </a:t>
                      </a:r>
                      <a:r>
                        <a:rPr lang="en-US" sz="3600" dirty="0" err="1">
                          <a:latin typeface="Cambria" panose="02040503050406030204" pitchFamily="18" charset="0"/>
                          <a:ea typeface="Cambria" panose="02040503050406030204" pitchFamily="18" charset="0"/>
                        </a:rPr>
                        <a:t>người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5F26"/>
                    </a:solidFill>
                  </a:tcPr>
                </a:tc>
                <a:extLst>
                  <a:ext uri="{0D108BD9-81ED-4DB2-BD59-A6C34878D82A}">
                    <a16:rowId xmlns:a16="http://schemas.microsoft.com/office/drawing/2014/main" val="805237854"/>
                  </a:ext>
                </a:extLst>
              </a:tr>
              <a:tr h="370840">
                <a:tc>
                  <a:txBody>
                    <a:bodyPr/>
                    <a:lstStyle/>
                    <a:p>
                      <a:pPr algn="ct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1a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7163893"/>
                  </a:ext>
                </a:extLst>
              </a:tr>
              <a:tr h="0">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05619984"/>
                  </a:ext>
                </a:extLst>
              </a:tr>
              <a:tr h="0">
                <a:tc>
                  <a:txBody>
                    <a:bodyPr/>
                    <a:lstStyle/>
                    <a:p>
                      <a:pPr algn="ctr"/>
                      <a:r>
                        <a:rPr lang="en-US" sz="3600" dirty="0" err="1">
                          <a:latin typeface="Cambria" panose="02040503050406030204" pitchFamily="18" charset="0"/>
                          <a:ea typeface="Cambria" panose="02040503050406030204" pitchFamily="18" charset="0"/>
                        </a:rPr>
                        <a:t>Khác</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3963956"/>
                  </a:ext>
                </a:extLst>
              </a:tr>
            </a:tbl>
          </a:graphicData>
        </a:graphic>
      </p:graphicFrame>
      <p:pic>
        <p:nvPicPr>
          <p:cNvPr id="10" name="Picture 9">
            <a:extLst>
              <a:ext uri="{FF2B5EF4-FFF2-40B4-BE49-F238E27FC236}">
                <a16:creationId xmlns:a16="http://schemas.microsoft.com/office/drawing/2014/main" id="{A1C84BF9-1E75-8A8B-8A0C-7B5C8E971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599" y="6889846"/>
            <a:ext cx="9667317" cy="3430338"/>
          </a:xfrm>
          <a:prstGeom prst="rect">
            <a:avLst/>
          </a:prstGeom>
        </p:spPr>
      </p:pic>
      <p:pic>
        <p:nvPicPr>
          <p:cNvPr id="14" name="Picture 13">
            <a:extLst>
              <a:ext uri="{FF2B5EF4-FFF2-40B4-BE49-F238E27FC236}">
                <a16:creationId xmlns:a16="http://schemas.microsoft.com/office/drawing/2014/main" id="{366F32F9-DB49-A003-EAE2-6AD4345F7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2917" y="8451107"/>
            <a:ext cx="4837703" cy="1195570"/>
          </a:xfrm>
          <a:prstGeom prst="rect">
            <a:avLst/>
          </a:prstGeom>
        </p:spPr>
      </p:pic>
    </p:spTree>
    <p:extLst>
      <p:ext uri="{BB962C8B-B14F-4D97-AF65-F5344CB8AC3E}">
        <p14:creationId xmlns:p14="http://schemas.microsoft.com/office/powerpoint/2010/main" val="213599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012691F-46A2-BC1E-65AB-CE2DAE8953CF}"/>
              </a:ext>
            </a:extLst>
          </p:cNvPr>
          <p:cNvGraphicFramePr>
            <a:graphicFrameLocks noGrp="1"/>
          </p:cNvGraphicFramePr>
          <p:nvPr>
            <p:extLst>
              <p:ext uri="{D42A27DB-BD31-4B8C-83A1-F6EECF244321}">
                <p14:modId xmlns:p14="http://schemas.microsoft.com/office/powerpoint/2010/main" val="1259422550"/>
              </p:ext>
            </p:extLst>
          </p:nvPr>
        </p:nvGraphicFramePr>
        <p:xfrm>
          <a:off x="685800" y="800100"/>
          <a:ext cx="16840201" cy="6705600"/>
        </p:xfrm>
        <a:graphic>
          <a:graphicData uri="http://schemas.openxmlformats.org/drawingml/2006/table">
            <a:tbl>
              <a:tblPr firstRow="1" bandRow="1">
                <a:tableStyleId>{5C22544A-7EE6-4342-B048-85BDC9FD1C3A}</a:tableStyleId>
              </a:tblPr>
              <a:tblGrid>
                <a:gridCol w="2444037">
                  <a:extLst>
                    <a:ext uri="{9D8B030D-6E8A-4147-A177-3AD203B41FA5}">
                      <a16:colId xmlns:a16="http://schemas.microsoft.com/office/drawing/2014/main" val="3243930723"/>
                    </a:ext>
                  </a:extLst>
                </a:gridCol>
                <a:gridCol w="3575763">
                  <a:extLst>
                    <a:ext uri="{9D8B030D-6E8A-4147-A177-3AD203B41FA5}">
                      <a16:colId xmlns:a16="http://schemas.microsoft.com/office/drawing/2014/main" val="4087482844"/>
                    </a:ext>
                  </a:extLst>
                </a:gridCol>
                <a:gridCol w="3581400">
                  <a:extLst>
                    <a:ext uri="{9D8B030D-6E8A-4147-A177-3AD203B41FA5}">
                      <a16:colId xmlns:a16="http://schemas.microsoft.com/office/drawing/2014/main" val="974352174"/>
                    </a:ext>
                  </a:extLst>
                </a:gridCol>
                <a:gridCol w="3657600">
                  <a:extLst>
                    <a:ext uri="{9D8B030D-6E8A-4147-A177-3AD203B41FA5}">
                      <a16:colId xmlns:a16="http://schemas.microsoft.com/office/drawing/2014/main" val="816317175"/>
                    </a:ext>
                  </a:extLst>
                </a:gridCol>
                <a:gridCol w="3581401">
                  <a:extLst>
                    <a:ext uri="{9D8B030D-6E8A-4147-A177-3AD203B41FA5}">
                      <a16:colId xmlns:a16="http://schemas.microsoft.com/office/drawing/2014/main" val="1726451609"/>
                    </a:ext>
                  </a:extLst>
                </a:gridCol>
              </a:tblGrid>
              <a:tr h="2590800">
                <a:tc>
                  <a:txBody>
                    <a:bodyPr/>
                    <a:lstStyle/>
                    <a:p>
                      <a:pPr algn="ctr"/>
                      <a:r>
                        <a:rPr lang="en-US" sz="3600" b="1" dirty="0" err="1">
                          <a:solidFill>
                            <a:schemeClr val="tx1"/>
                          </a:solidFill>
                          <a:latin typeface="Cambria" panose="02040503050406030204" pitchFamily="18" charset="0"/>
                          <a:ea typeface="Cambria" panose="02040503050406030204" pitchFamily="18" charset="0"/>
                        </a:rPr>
                        <a:t>Hình</a:t>
                      </a:r>
                      <a:endParaRPr lang="en-US" sz="3600"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40417231"/>
                  </a:ext>
                </a:extLst>
              </a:tr>
              <a:tr h="2743200">
                <a:tc>
                  <a:txBody>
                    <a:bodyPr/>
                    <a:lstStyle/>
                    <a:p>
                      <a:pPr algn="ctr"/>
                      <a:r>
                        <a:rPr lang="en-US" sz="2800" b="1" dirty="0" err="1">
                          <a:solidFill>
                            <a:schemeClr val="tx1"/>
                          </a:solidFill>
                          <a:latin typeface="Cambria" panose="02040503050406030204" pitchFamily="18" charset="0"/>
                          <a:ea typeface="Cambria" panose="02040503050406030204" pitchFamily="18" charset="0"/>
                        </a:rPr>
                        <a:t>Nguyên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nhân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gây</a:t>
                      </a:r>
                      <a:r>
                        <a:rPr lang="en-US" sz="2800" b="1" dirty="0">
                          <a:solidFill>
                            <a:schemeClr val="tx1"/>
                          </a:solidFill>
                          <a:latin typeface="Cambria" panose="02040503050406030204" pitchFamily="18" charset="0"/>
                          <a:ea typeface="Cambria" panose="02040503050406030204" pitchFamily="18" charset="0"/>
                        </a:rPr>
                        <a:t> ô </a:t>
                      </a:r>
                      <a:r>
                        <a:rPr lang="en-US" sz="2800" b="1" dirty="0" err="1">
                          <a:solidFill>
                            <a:schemeClr val="tx1"/>
                          </a:solidFill>
                          <a:latin typeface="Cambria" panose="02040503050406030204" pitchFamily="18" charset="0"/>
                          <a:ea typeface="Cambria" panose="02040503050406030204" pitchFamily="18" charset="0"/>
                        </a:rPr>
                        <a:t>nhiễm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đất</a:t>
                      </a:r>
                      <a:endParaRPr lang="en-US" sz="2800"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1652797"/>
                  </a:ext>
                </a:extLst>
              </a:tr>
              <a:tr h="1280160">
                <a:tc>
                  <a:txBody>
                    <a:bodyPr/>
                    <a:lstStyle/>
                    <a:p>
                      <a:pPr algn="ctr"/>
                      <a:r>
                        <a:rPr lang="en-US" sz="2800" b="1" dirty="0" err="1">
                          <a:solidFill>
                            <a:schemeClr val="tx1"/>
                          </a:solidFill>
                          <a:latin typeface="Cambria" panose="02040503050406030204" pitchFamily="18" charset="0"/>
                          <a:ea typeface="Cambria" panose="02040503050406030204" pitchFamily="18" charset="0"/>
                        </a:rPr>
                        <a:t>Nguyên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nhân</a:t>
                      </a:r>
                      <a:r>
                        <a:rPr lang="en-US" sz="2800" b="1" dirty="0">
                          <a:solidFill>
                            <a:schemeClr val="tx1"/>
                          </a:solidFill>
                          <a:latin typeface="Cambria" panose="02040503050406030204" pitchFamily="18" charset="0"/>
                          <a:ea typeface="Cambria" panose="02040503050406030204" pitchFamily="18" charset="0"/>
                        </a:rPr>
                        <a:t> do con </a:t>
                      </a:r>
                      <a:r>
                        <a:rPr lang="en-US" sz="2800" b="1" dirty="0" err="1">
                          <a:solidFill>
                            <a:schemeClr val="tx1"/>
                          </a:solidFill>
                          <a:latin typeface="Cambria" panose="02040503050406030204" pitchFamily="18" charset="0"/>
                          <a:ea typeface="Cambria" panose="02040503050406030204" pitchFamily="18" charset="0"/>
                        </a:rPr>
                        <a:t>người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gây</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ra</a:t>
                      </a:r>
                      <a:endParaRPr lang="en-US" sz="2800"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88106546"/>
                  </a:ext>
                </a:extLst>
              </a:tr>
            </a:tbl>
          </a:graphicData>
        </a:graphic>
      </p:graphicFrame>
      <p:pic>
        <p:nvPicPr>
          <p:cNvPr id="3" name="Picture 2">
            <a:extLst>
              <a:ext uri="{FF2B5EF4-FFF2-40B4-BE49-F238E27FC236}">
                <a16:creationId xmlns:a16="http://schemas.microsoft.com/office/drawing/2014/main" id="{27E6F48C-56DD-E6BD-7DAE-EC2A94B40C88}"/>
              </a:ext>
            </a:extLst>
          </p:cNvPr>
          <p:cNvPicPr>
            <a:picLocks noChangeAspect="1"/>
          </p:cNvPicPr>
          <p:nvPr/>
        </p:nvPicPr>
        <p:blipFill rotWithShape="1">
          <a:blip r:embed="rId3"/>
          <a:srcRect r="50268" b="50702"/>
          <a:stretch/>
        </p:blipFill>
        <p:spPr>
          <a:xfrm>
            <a:off x="3200400" y="952213"/>
            <a:ext cx="3451675" cy="2286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815ADFAB-7334-EB80-D928-67DA6F9C6114}"/>
              </a:ext>
            </a:extLst>
          </p:cNvPr>
          <p:cNvPicPr>
            <a:picLocks noChangeAspect="1"/>
          </p:cNvPicPr>
          <p:nvPr/>
        </p:nvPicPr>
        <p:blipFill rotWithShape="1">
          <a:blip r:embed="rId3"/>
          <a:srcRect l="50000" b="50702"/>
          <a:stretch/>
        </p:blipFill>
        <p:spPr>
          <a:xfrm>
            <a:off x="6781800" y="952213"/>
            <a:ext cx="3470240" cy="2286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730467C-3FF5-655D-14B9-CC9D61051694}"/>
              </a:ext>
            </a:extLst>
          </p:cNvPr>
          <p:cNvPicPr>
            <a:picLocks noChangeAspect="1"/>
          </p:cNvPicPr>
          <p:nvPr/>
        </p:nvPicPr>
        <p:blipFill rotWithShape="1">
          <a:blip r:embed="rId3"/>
          <a:srcRect t="50702" r="50268"/>
          <a:stretch/>
        </p:blipFill>
        <p:spPr>
          <a:xfrm>
            <a:off x="10396380" y="952213"/>
            <a:ext cx="3472020" cy="2286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CEBDD35E-6FA0-166E-2759-D7CE0298F44F}"/>
              </a:ext>
            </a:extLst>
          </p:cNvPr>
          <p:cNvPicPr>
            <a:picLocks noChangeAspect="1"/>
          </p:cNvPicPr>
          <p:nvPr/>
        </p:nvPicPr>
        <p:blipFill rotWithShape="1">
          <a:blip r:embed="rId3"/>
          <a:srcRect l="50000" t="50842"/>
          <a:stretch/>
        </p:blipFill>
        <p:spPr>
          <a:xfrm>
            <a:off x="14012740" y="952213"/>
            <a:ext cx="3475746" cy="2283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E40DE1AE-035D-C2EB-37C5-441268764310}"/>
              </a:ext>
            </a:extLst>
          </p:cNvPr>
          <p:cNvSpPr txBox="1"/>
          <p:nvPr/>
        </p:nvSpPr>
        <p:spPr>
          <a:xfrm>
            <a:off x="3219450" y="3924300"/>
            <a:ext cx="3432625" cy="1569660"/>
          </a:xfrm>
          <a:prstGeom prst="rect">
            <a:avLst/>
          </a:prstGeom>
          <a:noFill/>
        </p:spPr>
        <p:txBody>
          <a:bodyPr wrap="square" rtlCol="0">
            <a:spAutoFit/>
          </a:bodyPr>
          <a:lstStyle/>
          <a:p>
            <a:pPr algn="ctr"/>
            <a:r>
              <a:rPr lang="en-US" sz="3200" b="1" dirty="0" err="1">
                <a:solidFill>
                  <a:srgbClr val="C00000"/>
                </a:solidFill>
                <a:latin typeface="Cambria" panose="02040503050406030204" pitchFamily="18" charset="0"/>
                <a:ea typeface="Cambria" panose="02040503050406030204" pitchFamily="18" charset="0"/>
              </a:rPr>
              <a:t>Đưa</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quá</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nhiều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rác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thải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sinh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hoạt</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ra</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môi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trường</a:t>
            </a:r>
            <a:r>
              <a:rPr lang="en-US" sz="3200" b="1" dirty="0">
                <a:solidFill>
                  <a:srgbClr val="C00000"/>
                </a:solidFill>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DE5D047D-93FE-4279-30BA-81B3E03C1313}"/>
              </a:ext>
            </a:extLst>
          </p:cNvPr>
          <p:cNvSpPr txBox="1"/>
          <p:nvPr/>
        </p:nvSpPr>
        <p:spPr>
          <a:xfrm>
            <a:off x="6762750" y="3467100"/>
            <a:ext cx="3432625" cy="2554545"/>
          </a:xfrm>
          <a:prstGeom prst="rect">
            <a:avLst/>
          </a:prstGeom>
          <a:noFill/>
        </p:spPr>
        <p:txBody>
          <a:bodyPr wrap="square" rtlCol="0">
            <a:spAutoFit/>
          </a:bodyPr>
          <a:lstStyle/>
          <a:p>
            <a:pPr algn="ctr"/>
            <a:r>
              <a:rPr lang="en-US" sz="3200" b="1" dirty="0" err="1">
                <a:solidFill>
                  <a:srgbClr val="C00000"/>
                </a:solidFill>
                <a:latin typeface="Cambria" panose="02040503050406030204" pitchFamily="18" charset="0"/>
                <a:ea typeface="Cambria" panose="02040503050406030204" pitchFamily="18" charset="0"/>
              </a:rPr>
              <a:t>Hiện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tượng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núi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lửa</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phun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trào</a:t>
            </a:r>
            <a:r>
              <a:rPr lang="en-US" sz="3200" b="1" dirty="0">
                <a:solidFill>
                  <a:srgbClr val="C00000"/>
                </a:solidFill>
                <a:latin typeface="Cambria" panose="02040503050406030204" pitchFamily="18" charset="0"/>
                <a:ea typeface="Cambria" panose="02040503050406030204" pitchFamily="18" charset="0"/>
              </a:rPr>
              <a:t> dung </a:t>
            </a:r>
            <a:r>
              <a:rPr lang="en-US" sz="3200" b="1" dirty="0" err="1">
                <a:solidFill>
                  <a:srgbClr val="C00000"/>
                </a:solidFill>
                <a:latin typeface="Cambria" panose="02040503050406030204" pitchFamily="18" charset="0"/>
                <a:ea typeface="Cambria" panose="02040503050406030204" pitchFamily="18" charset="0"/>
              </a:rPr>
              <a:t>nham</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làm</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đất</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bị</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khô</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cứng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khó</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trồng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trọt</a:t>
            </a:r>
            <a:r>
              <a:rPr lang="en-US" sz="3200" b="1" dirty="0">
                <a:solidFill>
                  <a:srgbClr val="C0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EBEEBB35-FEF7-DB1C-8070-3BDFE78BD5DB}"/>
              </a:ext>
            </a:extLst>
          </p:cNvPr>
          <p:cNvSpPr txBox="1"/>
          <p:nvPr/>
        </p:nvSpPr>
        <p:spPr>
          <a:xfrm>
            <a:off x="10363200" y="3614797"/>
            <a:ext cx="3432625" cy="2062103"/>
          </a:xfrm>
          <a:prstGeom prst="rect">
            <a:avLst/>
          </a:prstGeom>
          <a:noFill/>
        </p:spPr>
        <p:txBody>
          <a:bodyPr wrap="square" rtlCol="0">
            <a:spAutoFit/>
          </a:bodyPr>
          <a:lstStyle/>
          <a:p>
            <a:pPr algn="ctr"/>
            <a:r>
              <a:rPr lang="en-US" sz="3200" b="1" dirty="0" err="1">
                <a:solidFill>
                  <a:srgbClr val="C00000"/>
                </a:solidFill>
                <a:latin typeface="Cambria" panose="02040503050406030204" pitchFamily="18" charset="0"/>
                <a:ea typeface="Cambria" panose="02040503050406030204" pitchFamily="18" charset="0"/>
              </a:rPr>
              <a:t>Nước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chưa</a:t>
            </a:r>
            <a:r>
              <a:rPr lang="en-US" sz="3200" b="1" dirty="0">
                <a:solidFill>
                  <a:srgbClr val="C00000"/>
                </a:solidFill>
                <a:latin typeface="Cambria" panose="02040503050406030204" pitchFamily="18" charset="0"/>
                <a:ea typeface="Cambria" panose="02040503050406030204" pitchFamily="18" charset="0"/>
              </a:rPr>
              <a:t> qua </a:t>
            </a:r>
            <a:r>
              <a:rPr lang="en-US" sz="3200" b="1" dirty="0" err="1">
                <a:solidFill>
                  <a:srgbClr val="C00000"/>
                </a:solidFill>
                <a:latin typeface="Cambria" panose="02040503050406030204" pitchFamily="18" charset="0"/>
                <a:ea typeface="Cambria" panose="02040503050406030204" pitchFamily="18" charset="0"/>
              </a:rPr>
              <a:t>xử</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lí</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thải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trực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tiếp</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ra</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môi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trường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đất</a:t>
            </a:r>
            <a:r>
              <a:rPr lang="en-US" sz="3200" b="1" dirty="0">
                <a:solidFill>
                  <a:srgbClr val="C0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8FF596AD-6F9B-4B53-7820-FBCD98D90A8E}"/>
              </a:ext>
            </a:extLst>
          </p:cNvPr>
          <p:cNvSpPr txBox="1"/>
          <p:nvPr/>
        </p:nvSpPr>
        <p:spPr>
          <a:xfrm>
            <a:off x="13963650" y="3614797"/>
            <a:ext cx="3432625" cy="2062103"/>
          </a:xfrm>
          <a:prstGeom prst="rect">
            <a:avLst/>
          </a:prstGeom>
          <a:noFill/>
        </p:spPr>
        <p:txBody>
          <a:bodyPr wrap="square" rtlCol="0">
            <a:spAutoFit/>
          </a:bodyPr>
          <a:lstStyle/>
          <a:p>
            <a:pPr algn="ctr"/>
            <a:r>
              <a:rPr lang="en-US" sz="3200" b="1" dirty="0" err="1">
                <a:solidFill>
                  <a:srgbClr val="C00000"/>
                </a:solidFill>
                <a:latin typeface="Cambria" panose="02040503050406030204" pitchFamily="18" charset="0"/>
                <a:ea typeface="Cambria" panose="02040503050406030204" pitchFamily="18" charset="0"/>
              </a:rPr>
              <a:t>Sử</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dụng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dư</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thừa</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thuốc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trừ</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sâu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thuốc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bảo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vệ</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thực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vật</a:t>
            </a:r>
            <a:r>
              <a:rPr lang="en-US" sz="3200" b="1" dirty="0">
                <a:solidFill>
                  <a:srgbClr val="C00000"/>
                </a:solidFill>
                <a:latin typeface="Cambria" panose="02040503050406030204" pitchFamily="18" charset="0"/>
                <a:ea typeface="Cambria" panose="02040503050406030204" pitchFamily="18" charset="0"/>
              </a:rPr>
              <a:t>.</a:t>
            </a:r>
          </a:p>
        </p:txBody>
      </p:sp>
      <p:pic>
        <p:nvPicPr>
          <p:cNvPr id="17" name="Picture 16">
            <a:extLst>
              <a:ext uri="{FF2B5EF4-FFF2-40B4-BE49-F238E27FC236}">
                <a16:creationId xmlns:a16="http://schemas.microsoft.com/office/drawing/2014/main" id="{BFC73481-6693-CBB8-CC74-984C33EF6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02518" y="6362700"/>
            <a:ext cx="896190" cy="792549"/>
          </a:xfrm>
          <a:prstGeom prst="rect">
            <a:avLst/>
          </a:prstGeom>
        </p:spPr>
      </p:pic>
      <p:pic>
        <p:nvPicPr>
          <p:cNvPr id="18" name="Picture 17">
            <a:extLst>
              <a:ext uri="{FF2B5EF4-FFF2-40B4-BE49-F238E27FC236}">
                <a16:creationId xmlns:a16="http://schemas.microsoft.com/office/drawing/2014/main" id="{599A0820-E7F9-3C3F-B7E1-7F112A8BD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8142" y="6362700"/>
            <a:ext cx="896190" cy="792549"/>
          </a:xfrm>
          <a:prstGeom prst="rect">
            <a:avLst/>
          </a:prstGeom>
        </p:spPr>
      </p:pic>
      <p:pic>
        <p:nvPicPr>
          <p:cNvPr id="19" name="Picture 18">
            <a:extLst>
              <a:ext uri="{FF2B5EF4-FFF2-40B4-BE49-F238E27FC236}">
                <a16:creationId xmlns:a16="http://schemas.microsoft.com/office/drawing/2014/main" id="{4F2C4905-5A80-FDAE-C97E-D9DBCE18A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1417" y="6362700"/>
            <a:ext cx="896190" cy="792549"/>
          </a:xfrm>
          <a:prstGeom prst="rect">
            <a:avLst/>
          </a:prstGeom>
        </p:spPr>
      </p:pic>
      <p:sp>
        <p:nvSpPr>
          <p:cNvPr id="20" name="TextBox 19">
            <a:extLst>
              <a:ext uri="{FF2B5EF4-FFF2-40B4-BE49-F238E27FC236}">
                <a16:creationId xmlns:a16="http://schemas.microsoft.com/office/drawing/2014/main" id="{78F67A58-21F3-A682-9396-6A72D47AA27E}"/>
              </a:ext>
            </a:extLst>
          </p:cNvPr>
          <p:cNvSpPr txBox="1"/>
          <p:nvPr/>
        </p:nvSpPr>
        <p:spPr>
          <a:xfrm>
            <a:off x="700087" y="7497277"/>
            <a:ext cx="16506825" cy="1754326"/>
          </a:xfrm>
          <a:prstGeom prst="rect">
            <a:avLst/>
          </a:prstGeom>
          <a:noFill/>
        </p:spPr>
        <p:txBody>
          <a:bodyPr wrap="square" rtlCol="0">
            <a:spAutoFit/>
          </a:bodyPr>
          <a:lstStyle/>
          <a:p>
            <a:pPr algn="just"/>
            <a:r>
              <a:rPr lang="en-US" sz="3600" b="1" dirty="0" err="1">
                <a:solidFill>
                  <a:schemeClr val="accent2">
                    <a:lumMod val="75000"/>
                  </a:schemeClr>
                </a:solidFill>
                <a:latin typeface="Cambria" panose="02040503050406030204" pitchFamily="18" charset="0"/>
                <a:ea typeface="Cambria" panose="02040503050406030204" pitchFamily="18" charset="0"/>
              </a:rPr>
              <a:t>Một</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số</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nguyên</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nhân</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khác</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gây</a:t>
            </a:r>
            <a:r>
              <a:rPr lang="en-US" sz="3600" b="1" dirty="0">
                <a:solidFill>
                  <a:schemeClr val="accent2">
                    <a:lumMod val="75000"/>
                  </a:schemeClr>
                </a:solidFill>
                <a:latin typeface="Cambria" panose="02040503050406030204" pitchFamily="18" charset="0"/>
                <a:ea typeface="Cambria" panose="02040503050406030204" pitchFamily="18" charset="0"/>
              </a:rPr>
              <a:t> ô </a:t>
            </a:r>
            <a:r>
              <a:rPr lang="en-US" sz="3600" b="1" dirty="0" err="1">
                <a:solidFill>
                  <a:schemeClr val="accent2">
                    <a:lumMod val="75000"/>
                  </a:schemeClr>
                </a:solidFill>
                <a:latin typeface="Cambria" panose="02040503050406030204" pitchFamily="18" charset="0"/>
                <a:ea typeface="Cambria" panose="02040503050406030204" pitchFamily="18" charset="0"/>
              </a:rPr>
              <a:t>nhiễm</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môi</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trường</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đất</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Xâm</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nhập</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mặn</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nhiễm</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phèn</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sử</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dụng</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phân</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bón</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hóa</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học</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trong</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thời</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gian</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dài</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chất</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thải</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công</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nghiệp</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chưa</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được</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xử</a:t>
            </a:r>
            <a:r>
              <a:rPr lang="en-US" sz="3600" i="1" dirty="0">
                <a:solidFill>
                  <a:sysClr val="windowText" lastClr="000000"/>
                </a:solidFill>
                <a:latin typeface="Cambria" panose="02040503050406030204" pitchFamily="18" charset="0"/>
                <a:ea typeface="Cambria" panose="02040503050406030204" pitchFamily="18" charset="0"/>
              </a:rPr>
              <a:t> </a:t>
            </a:r>
            <a:r>
              <a:rPr lang="en-US" sz="3600" i="1" dirty="0" err="1">
                <a:solidFill>
                  <a:sysClr val="windowText" lastClr="000000"/>
                </a:solidFill>
                <a:latin typeface="Cambria" panose="02040503050406030204" pitchFamily="18" charset="0"/>
                <a:ea typeface="Cambria" panose="02040503050406030204" pitchFamily="18" charset="0"/>
              </a:rPr>
              <a:t>lí</a:t>
            </a:r>
            <a:r>
              <a:rPr lang="en-US" sz="3600" i="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5534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subTnLst>
                                    <p:audio>
                                      <p:cMediaNode>
                                        <p:cTn display="0" masterRel="sameClick">
                                          <p:stCondLst>
                                            <p:cond evt="begin" delay="0">
                                              <p:tn val="42"/>
                                            </p:cond>
                                          </p:stCondLst>
                                          <p:endCondLst>
                                            <p:cond evt="onStopAudio" delay="0">
                                              <p:tgtEl>
                                                <p:sldTgt/>
                                              </p:tgtEl>
                                            </p:cond>
                                          </p:endCondLst>
                                        </p:cTn>
                                        <p:tgtEl>
                                          <p:sndTgt r:embed="rId2" name="coin.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2" name="coin.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2" name="coin.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806</Words>
  <Application>Microsoft Office PowerPoint</Application>
  <PresentationFormat>Custom</PresentationFormat>
  <Paragraphs>68</Paragraphs>
  <Slides>22</Slides>
  <Notes>0</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Times New Roman</vt:lpstr>
      <vt:lpstr>Cambria</vt:lpstr>
      <vt:lpstr>SVN-Ready</vt:lpstr>
      <vt:lpstr>#9Slide03 AmpleSoft Bold</vt:lpstr>
      <vt:lpstr>Wingdings</vt:lpstr>
      <vt:lpstr>Calibri</vt:lpstr>
      <vt:lpstr>SVN-Newton</vt:lpstr>
      <vt:lpstr>Arial</vt:lpstr>
      <vt:lpstr>Office Theme</vt:lpstr>
      <vt:lpstr>Custom Design</vt:lpstr>
      <vt:lpstr>1_Office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Phân số thập phân</dc:title>
  <dc:creator>ADMIN</dc:creator>
  <cp:lastModifiedBy>Administrator</cp:lastModifiedBy>
  <cp:revision>11</cp:revision>
  <dcterms:created xsi:type="dcterms:W3CDTF">2006-08-16T00:00:00Z</dcterms:created>
  <dcterms:modified xsi:type="dcterms:W3CDTF">2025-02-25T00:42:09Z</dcterms:modified>
  <dc:identifier>DAGH1q3_Em4</dc:identifier>
</cp:coreProperties>
</file>