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6"/>
  </p:notesMasterIdLst>
  <p:sldIdLst>
    <p:sldId id="2953" r:id="rId2"/>
    <p:sldId id="2969" r:id="rId3"/>
    <p:sldId id="2950" r:id="rId4"/>
    <p:sldId id="2948" r:id="rId5"/>
    <p:sldId id="3010" r:id="rId6"/>
    <p:sldId id="2971" r:id="rId7"/>
    <p:sldId id="2977" r:id="rId8"/>
    <p:sldId id="2947" r:id="rId9"/>
    <p:sldId id="2970" r:id="rId10"/>
    <p:sldId id="3011" r:id="rId11"/>
    <p:sldId id="3007" r:id="rId12"/>
    <p:sldId id="3008" r:id="rId13"/>
    <p:sldId id="3009" r:id="rId14"/>
    <p:sldId id="28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1" autoAdjust="0"/>
    <p:restoredTop sz="94660"/>
  </p:normalViewPr>
  <p:slideViewPr>
    <p:cSldViewPr snapToGrid="0">
      <p:cViewPr>
        <p:scale>
          <a:sx n="77" d="100"/>
          <a:sy n="77" d="100"/>
        </p:scale>
        <p:origin x="-7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07/10/2024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184401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3" name="Picture 2" descr="A picture containing dark, night sky&#10;&#10;Description automatically generated">
            <a:extLst>
              <a:ext uri="{FF2B5EF4-FFF2-40B4-BE49-F238E27FC236}">
                <a16:creationId xmlns:a16="http://schemas.microsoft.com/office/drawing/2014/main" xmlns="" id="{85310F18-5BA7-4C17-B4F5-065BA10138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37057" y="837957"/>
            <a:ext cx="6717885" cy="5182085"/>
          </a:xfrm>
          <a:prstGeom prst="rect">
            <a:avLst/>
          </a:prstGeom>
        </p:spPr>
      </p:pic>
      <p:sp>
        <p:nvSpPr>
          <p:cNvPr id="4" name="Rectangle: Diagonal Corners Rounded 3">
            <a:extLst>
              <a:ext uri="{FF2B5EF4-FFF2-40B4-BE49-F238E27FC236}">
                <a16:creationId xmlns:a16="http://schemas.microsoft.com/office/drawing/2014/main" xmlns="" id="{72EC2C62-5485-4B12-B6B0-739CD2756FBA}"/>
              </a:ext>
            </a:extLst>
          </p:cNvPr>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xmlns="" id="{20E1A38A-6943-4B48-B746-2B3F59D8D579}"/>
              </a:ext>
            </a:extLst>
          </p:cNvPr>
          <p:cNvPicPr>
            <a:picLocks noChangeAspect="1"/>
          </p:cNvPicPr>
          <p:nvPr userDrawn="1"/>
        </p:nvPicPr>
        <p:blipFill>
          <a:blip r:embed="rId3"/>
          <a:stretch>
            <a:fillRect/>
          </a:stretch>
        </p:blipFill>
        <p:spPr>
          <a:xfrm>
            <a:off x="11310475" y="299106"/>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xmlns=""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xmlns=""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xmlns=""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xmlns=""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247980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61"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1.xml"/><Relationship Id="rId7" Type="http://schemas.openxmlformats.org/officeDocument/2006/relationships/image" Target="../media/image10.png"/><Relationship Id="rId12" Type="http://schemas.openxmlformats.org/officeDocument/2006/relationships/image" Target="../media/image14.sv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12.png"/><Relationship Id="rId5" Type="http://schemas.openxmlformats.org/officeDocument/2006/relationships/image" Target="../media/image9.png"/><Relationship Id="rId10" Type="http://schemas.openxmlformats.org/officeDocument/2006/relationships/image" Target="../media/image12.svg"/><Relationship Id="rId4" Type="http://schemas.openxmlformats.org/officeDocument/2006/relationships/image" Target="../media/image8.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2.png"/><Relationship Id="rId7" Type="http://schemas.openxmlformats.org/officeDocument/2006/relationships/image" Target="../media/image35.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41.pn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20.sv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3.png"/><Relationship Id="rId4" Type="http://schemas.openxmlformats.org/officeDocument/2006/relationships/image" Target="../media/image15.png"/><Relationship Id="rId9" Type="http://schemas.openxmlformats.org/officeDocument/2006/relationships/image" Target="../media/image22.svg"/></Relationships>
</file>

<file path=ppt/slides/_rels/slide3.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6.sv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6.sv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xmlns=""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xmlns=""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57733" y="740863"/>
            <a:ext cx="1664763" cy="1512215"/>
          </a:xfrm>
          <a:prstGeom prst="rect">
            <a:avLst/>
          </a:prstGeom>
        </p:spPr>
      </p:pic>
      <p:pic>
        <p:nvPicPr>
          <p:cNvPr id="8" name="Picture 7">
            <a:extLst>
              <a:ext uri="{FF2B5EF4-FFF2-40B4-BE49-F238E27FC236}">
                <a16:creationId xmlns:a16="http://schemas.microsoft.com/office/drawing/2014/main" xmlns="" id="{C3042C7E-94F0-454A-8B17-763D65990048}"/>
              </a:ext>
            </a:extLst>
          </p:cNvPr>
          <p:cNvPicPr>
            <a:picLocks noChangeAspect="1"/>
          </p:cNvPicPr>
          <p:nvPr/>
        </p:nvPicPr>
        <p:blipFill>
          <a:blip r:embed="rId8"/>
          <a:stretch>
            <a:fillRect/>
          </a:stretch>
        </p:blipFill>
        <p:spPr>
          <a:xfrm>
            <a:off x="132402" y="2491800"/>
            <a:ext cx="589731" cy="520622"/>
          </a:xfrm>
          <a:prstGeom prst="rect">
            <a:avLst/>
          </a:prstGeom>
        </p:spPr>
      </p:pic>
      <p:sp>
        <p:nvSpPr>
          <p:cNvPr id="9" name="Text Box 2">
            <a:extLst>
              <a:ext uri="{FF2B5EF4-FFF2-40B4-BE49-F238E27FC236}">
                <a16:creationId xmlns:a16="http://schemas.microsoft.com/office/drawing/2014/main" xmlns="" id="{6EF2DF5B-87FE-1359-BD64-7B577515C980}"/>
              </a:ext>
            </a:extLst>
          </p:cNvPr>
          <p:cNvSpPr txBox="1"/>
          <p:nvPr/>
        </p:nvSpPr>
        <p:spPr>
          <a:xfrm>
            <a:off x="9505315" y="34108"/>
            <a:ext cx="2686685" cy="7067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a:solidFill>
                  <a:schemeClr val="bg1"/>
                </a:solidFill>
                <a:highlight>
                  <a:srgbClr val="808000"/>
                </a:highlight>
                <a:latin typeface="Times New Roman" panose="02020603050405020304" pitchFamily="18" charset="0"/>
                <a:cs typeface="Times New Roman" panose="02020603050405020304" pitchFamily="18" charset="0"/>
              </a:rPr>
              <a:t>TIN HOC 4</a:t>
            </a:r>
          </a:p>
        </p:txBody>
      </p:sp>
      <p:pic>
        <p:nvPicPr>
          <p:cNvPr id="10" name="Graphic 9">
            <a:extLst>
              <a:ext uri="{FF2B5EF4-FFF2-40B4-BE49-F238E27FC236}">
                <a16:creationId xmlns:a16="http://schemas.microsoft.com/office/drawing/2014/main" xmlns="" id="{91360525-1A4D-A183-AAF0-384F2F34D3E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flipH="1">
            <a:off x="-2" y="387485"/>
            <a:ext cx="8672053" cy="1556220"/>
          </a:xfrm>
          <a:prstGeom prst="rect">
            <a:avLst/>
          </a:prstGeom>
        </p:spPr>
      </p:pic>
      <p:sp>
        <p:nvSpPr>
          <p:cNvPr id="11" name="Rectangle 10">
            <a:extLst>
              <a:ext uri="{FF2B5EF4-FFF2-40B4-BE49-F238E27FC236}">
                <a16:creationId xmlns:a16="http://schemas.microsoft.com/office/drawing/2014/main" xmlns="" id="{C3D1EC31-D74A-129E-A58B-6FD6E0090B21}"/>
              </a:ext>
            </a:extLst>
          </p:cNvPr>
          <p:cNvSpPr/>
          <p:nvPr/>
        </p:nvSpPr>
        <p:spPr>
          <a:xfrm>
            <a:off x="-233187" y="385449"/>
            <a:ext cx="8545815" cy="83747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3600" b="1">
                <a:solidFill>
                  <a:schemeClr val="bg1"/>
                </a:solidFill>
                <a:latin typeface="SVN-Adam Gorry" panose="02040603050506020204" pitchFamily="18" charset="0"/>
                <a:cs typeface="Times New Roman" panose="02020603050405020304" pitchFamily="18" charset="0"/>
              </a:rPr>
              <a:t>CHỦ ĐỀ 2. MẠNG MÁY TÍNH VÀ INTERNET</a:t>
            </a:r>
            <a:endParaRPr lang="vi-VN" sz="3600" b="1">
              <a:solidFill>
                <a:schemeClr val="bg1"/>
              </a:solidFill>
              <a:latin typeface="SVN-Avo" panose="02040603050506020204" pitchFamily="18" charset="0"/>
              <a:cs typeface="Times New Roman" panose="02020603050405020304" pitchFamily="18" charset="0"/>
            </a:endParaRPr>
          </a:p>
        </p:txBody>
      </p:sp>
      <p:grpSp>
        <p:nvGrpSpPr>
          <p:cNvPr id="12" name="Group 11">
            <a:extLst>
              <a:ext uri="{FF2B5EF4-FFF2-40B4-BE49-F238E27FC236}">
                <a16:creationId xmlns:a16="http://schemas.microsoft.com/office/drawing/2014/main" xmlns="" id="{E7A1129E-1BE1-8B7A-8732-BD58E30706C1}"/>
              </a:ext>
            </a:extLst>
          </p:cNvPr>
          <p:cNvGrpSpPr/>
          <p:nvPr/>
        </p:nvGrpSpPr>
        <p:grpSpPr>
          <a:xfrm>
            <a:off x="1015490" y="1808697"/>
            <a:ext cx="7172739" cy="1940925"/>
            <a:chOff x="1055313" y="1366069"/>
            <a:chExt cx="7172739" cy="1940925"/>
          </a:xfrm>
        </p:grpSpPr>
        <p:sp>
          <p:nvSpPr>
            <p:cNvPr id="13" name="Rectangle: Rounded Corners 12">
              <a:extLst>
                <a:ext uri="{FF2B5EF4-FFF2-40B4-BE49-F238E27FC236}">
                  <a16:creationId xmlns:a16="http://schemas.microsoft.com/office/drawing/2014/main" xmlns="" id="{DF551141-444E-4124-E04E-A829D5B65748}"/>
                </a:ext>
              </a:extLst>
            </p:cNvPr>
            <p:cNvSpPr/>
            <p:nvPr/>
          </p:nvSpPr>
          <p:spPr>
            <a:xfrm>
              <a:off x="1597171" y="1705938"/>
              <a:ext cx="6489065" cy="1346835"/>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4" name="Graphic 13">
              <a:extLst>
                <a:ext uri="{FF2B5EF4-FFF2-40B4-BE49-F238E27FC236}">
                  <a16:creationId xmlns:a16="http://schemas.microsoft.com/office/drawing/2014/main" xmlns="" id="{245209C8-6B65-8B1C-A9E7-0F033796B1C1}"/>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1055313" y="1366069"/>
              <a:ext cx="2076866" cy="1940925"/>
            </a:xfrm>
            <a:prstGeom prst="rect">
              <a:avLst/>
            </a:prstGeom>
          </p:spPr>
        </p:pic>
        <p:sp>
          <p:nvSpPr>
            <p:cNvPr id="15" name="Rectangle 14">
              <a:extLst>
                <a:ext uri="{FF2B5EF4-FFF2-40B4-BE49-F238E27FC236}">
                  <a16:creationId xmlns:a16="http://schemas.microsoft.com/office/drawing/2014/main" xmlns="" id="{090815B8-B858-F372-BBFB-01F689DCFEC6}"/>
                </a:ext>
              </a:extLst>
            </p:cNvPr>
            <p:cNvSpPr/>
            <p:nvPr/>
          </p:nvSpPr>
          <p:spPr>
            <a:xfrm>
              <a:off x="1656456" y="1771310"/>
              <a:ext cx="874580" cy="64293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2800" b="1">
                  <a:latin typeface="SVN-SAF" panose="02040603050506020204" pitchFamily="18" charset="0"/>
                  <a:cs typeface="Times New Roman" panose="02020603050405020304" pitchFamily="18" charset="0"/>
                </a:rPr>
                <a:t>BÀI</a:t>
              </a:r>
            </a:p>
          </p:txBody>
        </p:sp>
        <p:sp>
          <p:nvSpPr>
            <p:cNvPr id="16" name="Rectangle 15">
              <a:extLst>
                <a:ext uri="{FF2B5EF4-FFF2-40B4-BE49-F238E27FC236}">
                  <a16:creationId xmlns:a16="http://schemas.microsoft.com/office/drawing/2014/main" xmlns="" id="{43E903F4-38C4-D043-5F2E-E7C0B15BD3D2}"/>
                </a:ext>
              </a:extLst>
            </p:cNvPr>
            <p:cNvSpPr/>
            <p:nvPr/>
          </p:nvSpPr>
          <p:spPr>
            <a:xfrm>
              <a:off x="1798272" y="2088107"/>
              <a:ext cx="625280" cy="100745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4400" b="1" dirty="0">
                  <a:latin typeface="UVF Salome" panose="02000503040000020003" pitchFamily="50" charset="0"/>
                  <a:cs typeface="Times New Roman" panose="02020603050405020304" pitchFamily="18" charset="0"/>
                </a:rPr>
                <a:t>3</a:t>
              </a:r>
              <a:endParaRPr lang="vi-VN" sz="4400" b="1" dirty="0">
                <a:latin typeface="UVF Salome" panose="02000503040000020003" pitchFamily="50" charset="0"/>
                <a:cs typeface="Times New Roman" panose="02020603050405020304" pitchFamily="18" charset="0"/>
              </a:endParaRPr>
            </a:p>
          </p:txBody>
        </p:sp>
        <p:sp>
          <p:nvSpPr>
            <p:cNvPr id="17" name="Rectangle 16">
              <a:extLst>
                <a:ext uri="{FF2B5EF4-FFF2-40B4-BE49-F238E27FC236}">
                  <a16:creationId xmlns:a16="http://schemas.microsoft.com/office/drawing/2014/main" xmlns="" id="{C5248B93-A690-8931-247B-84CE0A48F2CE}"/>
                </a:ext>
              </a:extLst>
            </p:cNvPr>
            <p:cNvSpPr/>
            <p:nvPr/>
          </p:nvSpPr>
          <p:spPr>
            <a:xfrm>
              <a:off x="2709267" y="1916826"/>
              <a:ext cx="5518785" cy="75469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altLang="vi-VN" sz="3200" b="1">
                  <a:solidFill>
                    <a:srgbClr val="F93265"/>
                  </a:solidFill>
                  <a:latin typeface="UTM Avo" panose="02040603050506020204" pitchFamily="18" charset="0"/>
                  <a:cs typeface="Times New Roman" panose="02020603050405020304" pitchFamily="18" charset="0"/>
                </a:rPr>
                <a:t>Thông tin trên trang Web</a:t>
              </a:r>
            </a:p>
          </p:txBody>
        </p:sp>
      </p:grpSp>
    </p:spTree>
    <p:custDataLst>
      <p:tags r:id="rId1"/>
    </p:custDataLst>
    <p:extLst>
      <p:ext uri="{BB962C8B-B14F-4D97-AF65-F5344CB8AC3E}">
        <p14:creationId xmlns:p14="http://schemas.microsoft.com/office/powerpoint/2010/main" val="24350332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61B4B504-C8F8-4B6D-AB1E-2586A440EA3E}"/>
              </a:ext>
            </a:extLst>
          </p:cNvPr>
          <p:cNvSpPr/>
          <p:nvPr/>
        </p:nvSpPr>
        <p:spPr>
          <a:xfrm>
            <a:off x="2164254" y="953247"/>
            <a:ext cx="9205758" cy="830997"/>
          </a:xfrm>
          <a:prstGeom prst="rect">
            <a:avLst/>
          </a:prstGeom>
        </p:spPr>
        <p:txBody>
          <a:bodyPr wrap="square">
            <a:spAutoFit/>
          </a:bodyPr>
          <a:lstStyle/>
          <a:p>
            <a:pPr defTabSz="342900"/>
            <a:r>
              <a:rPr lang="en-US" sz="2400">
                <a:latin typeface="UTM Avo" panose="02040603050506020204" pitchFamily="18" charset="0"/>
                <a:cs typeface="Times New Roman" panose="02020603050405020304" pitchFamily="18" charset="0"/>
              </a:rPr>
              <a:t> Nếu cố tình truy cập vào trang web không phù hợp và không nên xem, em có thể gặp những tác hại gì?</a:t>
            </a:r>
            <a:endParaRPr lang="vi-VN" sz="2400">
              <a:latin typeface="UTM Avo"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xmlns="" id="{0C774449-28BF-7340-EA04-08B7D97470E1}"/>
              </a:ext>
            </a:extLst>
          </p:cNvPr>
          <p:cNvPicPr>
            <a:picLocks noChangeAspect="1"/>
          </p:cNvPicPr>
          <p:nvPr/>
        </p:nvPicPr>
        <p:blipFill>
          <a:blip r:embed="rId2"/>
          <a:stretch>
            <a:fillRect/>
          </a:stretch>
        </p:blipFill>
        <p:spPr>
          <a:xfrm>
            <a:off x="1221636" y="747035"/>
            <a:ext cx="983065" cy="967824"/>
          </a:xfrm>
          <a:prstGeom prst="rect">
            <a:avLst/>
          </a:prstGeom>
        </p:spPr>
      </p:pic>
      <p:sp>
        <p:nvSpPr>
          <p:cNvPr id="5" name="Rectangle 4">
            <a:extLst>
              <a:ext uri="{FF2B5EF4-FFF2-40B4-BE49-F238E27FC236}">
                <a16:creationId xmlns:a16="http://schemas.microsoft.com/office/drawing/2014/main" xmlns="" id="{9E6E3267-3718-D2C9-1CE8-9B0901CE22D4}"/>
              </a:ext>
            </a:extLst>
          </p:cNvPr>
          <p:cNvSpPr/>
          <p:nvPr/>
        </p:nvSpPr>
        <p:spPr>
          <a:xfrm>
            <a:off x="2185036" y="1915195"/>
            <a:ext cx="7310526" cy="369332"/>
          </a:xfrm>
          <a:prstGeom prst="rect">
            <a:avLst/>
          </a:prstGeom>
        </p:spPr>
        <p:txBody>
          <a:bodyPr wrap="square">
            <a:spAutoFit/>
          </a:bodyPr>
          <a:lstStyle/>
          <a:p>
            <a:pPr defTabSz="342900"/>
            <a:r>
              <a:rPr lang="en-US" b="1">
                <a:solidFill>
                  <a:srgbClr val="7FC354"/>
                </a:solidFill>
                <a:latin typeface="UTM Avo" panose="02040603050506020204" pitchFamily="18" charset="0"/>
                <a:cs typeface="Times New Roman" panose="02020603050405020304" pitchFamily="18" charset="0"/>
              </a:rPr>
              <a:t>A.</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Em có thể bị dụ dỗ, hướng dẫn làm theo những việc không đúng.</a:t>
            </a:r>
          </a:p>
        </p:txBody>
      </p:sp>
      <p:sp>
        <p:nvSpPr>
          <p:cNvPr id="6" name="Rectangle 5">
            <a:extLst>
              <a:ext uri="{FF2B5EF4-FFF2-40B4-BE49-F238E27FC236}">
                <a16:creationId xmlns:a16="http://schemas.microsoft.com/office/drawing/2014/main" xmlns="" id="{85A2EFFD-B91A-1B80-438C-9909E0F055CF}"/>
              </a:ext>
            </a:extLst>
          </p:cNvPr>
          <p:cNvSpPr/>
          <p:nvPr/>
        </p:nvSpPr>
        <p:spPr>
          <a:xfrm>
            <a:off x="2185036" y="2538067"/>
            <a:ext cx="7310526" cy="369332"/>
          </a:xfrm>
          <a:prstGeom prst="rect">
            <a:avLst/>
          </a:prstGeom>
        </p:spPr>
        <p:txBody>
          <a:bodyPr wrap="square">
            <a:spAutoFit/>
          </a:bodyPr>
          <a:lstStyle/>
          <a:p>
            <a:pPr defTabSz="342900"/>
            <a:r>
              <a:rPr lang="en-US" b="1">
                <a:solidFill>
                  <a:srgbClr val="7FC354"/>
                </a:solidFill>
                <a:latin typeface="UTM Avo" panose="02040603050506020204" pitchFamily="18" charset="0"/>
                <a:cs typeface="Times New Roman" panose="02020603050405020304" pitchFamily="18" charset="0"/>
              </a:rPr>
              <a:t>B. </a:t>
            </a:r>
            <a:r>
              <a:rPr lang="en-US">
                <a:latin typeface="UTM Avo" panose="02040603050506020204" pitchFamily="18" charset="0"/>
                <a:cs typeface="Times New Roman" panose="02020603050405020304" pitchFamily="18" charset="0"/>
              </a:rPr>
              <a:t>Máy tính của em có thể bị hỏng.</a:t>
            </a:r>
            <a:endParaRPr lang="vi-VN">
              <a:latin typeface="UTM Avo" panose="020406030505060202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xmlns="" id="{2E815BA8-6F18-0AEC-9768-6761B201BD6C}"/>
              </a:ext>
            </a:extLst>
          </p:cNvPr>
          <p:cNvSpPr/>
          <p:nvPr/>
        </p:nvSpPr>
        <p:spPr>
          <a:xfrm>
            <a:off x="2185036" y="3157846"/>
            <a:ext cx="7310526" cy="369332"/>
          </a:xfrm>
          <a:prstGeom prst="rect">
            <a:avLst/>
          </a:prstGeom>
        </p:spPr>
        <p:txBody>
          <a:bodyPr wrap="square">
            <a:spAutoFit/>
          </a:bodyPr>
          <a:lstStyle/>
          <a:p>
            <a:pPr defTabSz="342900"/>
            <a:r>
              <a:rPr lang="en-US" b="1">
                <a:solidFill>
                  <a:srgbClr val="7FC354"/>
                </a:solidFill>
                <a:latin typeface="UTM Avo" panose="02040603050506020204" pitchFamily="18" charset="0"/>
                <a:cs typeface="Times New Roman" panose="02020603050405020304" pitchFamily="18" charset="0"/>
              </a:rPr>
              <a:t>C. </a:t>
            </a:r>
            <a:r>
              <a:rPr lang="en-US">
                <a:latin typeface="UTM Avo" panose="02040603050506020204" pitchFamily="18" charset="0"/>
                <a:cs typeface="Times New Roman" panose="02020603050405020304" pitchFamily="18" charset="0"/>
              </a:rPr>
              <a:t>Em có thể bị bắt nạt, đe doạ trên mạng.</a:t>
            </a:r>
            <a:endParaRPr lang="vi-VN">
              <a:latin typeface="UTM Avo" panose="02040603050506020204" pitchFamily="18" charset="0"/>
              <a:cs typeface="Times New Roman" panose="02020603050405020304" pitchFamily="18" charset="0"/>
            </a:endParaRPr>
          </a:p>
        </p:txBody>
      </p:sp>
      <p:sp>
        <p:nvSpPr>
          <p:cNvPr id="9" name="Oval 8">
            <a:extLst>
              <a:ext uri="{FF2B5EF4-FFF2-40B4-BE49-F238E27FC236}">
                <a16:creationId xmlns:a16="http://schemas.microsoft.com/office/drawing/2014/main" xmlns="" id="{8C6014B6-BB72-E4C0-E311-CB78BCAC5741}"/>
              </a:ext>
            </a:extLst>
          </p:cNvPr>
          <p:cNvSpPr/>
          <p:nvPr/>
        </p:nvSpPr>
        <p:spPr>
          <a:xfrm>
            <a:off x="2061621" y="1915195"/>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3CC30616-0CB4-33BD-D074-A97D751A8BD6}"/>
              </a:ext>
            </a:extLst>
          </p:cNvPr>
          <p:cNvSpPr/>
          <p:nvPr/>
        </p:nvSpPr>
        <p:spPr>
          <a:xfrm>
            <a:off x="2204701" y="3776192"/>
            <a:ext cx="7310526" cy="369332"/>
          </a:xfrm>
          <a:prstGeom prst="rect">
            <a:avLst/>
          </a:prstGeom>
        </p:spPr>
        <p:txBody>
          <a:bodyPr wrap="square">
            <a:spAutoFit/>
          </a:bodyPr>
          <a:lstStyle/>
          <a:p>
            <a:pPr defTabSz="342900"/>
            <a:r>
              <a:rPr lang="en-US" b="1">
                <a:solidFill>
                  <a:srgbClr val="7FC354"/>
                </a:solidFill>
                <a:latin typeface="UTM Avo" panose="02040603050506020204" pitchFamily="18" charset="0"/>
                <a:cs typeface="Times New Roman" panose="02020603050405020304" pitchFamily="18" charset="0"/>
              </a:rPr>
              <a:t>D. </a:t>
            </a:r>
            <a:r>
              <a:rPr lang="en-US">
                <a:latin typeface="UTM Avo" panose="02040603050506020204" pitchFamily="18" charset="0"/>
                <a:cs typeface="Times New Roman" panose="02020603050405020304" pitchFamily="18" charset="0"/>
              </a:rPr>
              <a:t>Em bị lãng phí thời gian</a:t>
            </a:r>
            <a:endParaRPr lang="vi-VN">
              <a:latin typeface="UTM Avo" panose="02040603050506020204" pitchFamily="18" charset="0"/>
              <a:cs typeface="Times New Roman" panose="02020603050405020304" pitchFamily="18" charset="0"/>
            </a:endParaRPr>
          </a:p>
        </p:txBody>
      </p:sp>
      <p:sp>
        <p:nvSpPr>
          <p:cNvPr id="17" name="Oval 16">
            <a:extLst>
              <a:ext uri="{FF2B5EF4-FFF2-40B4-BE49-F238E27FC236}">
                <a16:creationId xmlns:a16="http://schemas.microsoft.com/office/drawing/2014/main" xmlns="" id="{8C6014B6-BB72-E4C0-E311-CB78BCAC5741}"/>
              </a:ext>
            </a:extLst>
          </p:cNvPr>
          <p:cNvSpPr/>
          <p:nvPr/>
        </p:nvSpPr>
        <p:spPr>
          <a:xfrm>
            <a:off x="2061621" y="2533103"/>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xmlns="" id="{8C6014B6-BB72-E4C0-E311-CB78BCAC5741}"/>
              </a:ext>
            </a:extLst>
          </p:cNvPr>
          <p:cNvSpPr/>
          <p:nvPr/>
        </p:nvSpPr>
        <p:spPr>
          <a:xfrm>
            <a:off x="2054604" y="3120708"/>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xmlns="" id="{8C6014B6-BB72-E4C0-E311-CB78BCAC5741}"/>
              </a:ext>
            </a:extLst>
          </p:cNvPr>
          <p:cNvSpPr/>
          <p:nvPr/>
        </p:nvSpPr>
        <p:spPr>
          <a:xfrm>
            <a:off x="2122231" y="3776192"/>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0226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6" grpId="0"/>
      <p:bldP spid="7" grpId="0"/>
      <p:bldP spid="9" grpId="0" animBg="1"/>
      <p:bldP spid="15" grpId="0"/>
      <p:bldP spid="17" grpId="0" animBg="1"/>
      <p:bldP spid="18"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7CB2AB6A-C448-44B7-AD25-BA1B268D61E4}"/>
              </a:ext>
            </a:extLst>
          </p:cNvPr>
          <p:cNvGrpSpPr/>
          <p:nvPr/>
        </p:nvGrpSpPr>
        <p:grpSpPr>
          <a:xfrm>
            <a:off x="371924" y="467376"/>
            <a:ext cx="3761537" cy="1014929"/>
            <a:chOff x="371924" y="467376"/>
            <a:chExt cx="3761537" cy="1014929"/>
          </a:xfrm>
        </p:grpSpPr>
        <p:pic>
          <p:nvPicPr>
            <p:cNvPr id="2" name="Picture 1">
              <a:extLst>
                <a:ext uri="{FF2B5EF4-FFF2-40B4-BE49-F238E27FC236}">
                  <a16:creationId xmlns:a16="http://schemas.microsoft.com/office/drawing/2014/main" xmlns=""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3" name="Rectangle 2">
              <a:extLst>
                <a:ext uri="{FF2B5EF4-FFF2-40B4-BE49-F238E27FC236}">
                  <a16:creationId xmlns:a16="http://schemas.microsoft.com/office/drawing/2014/main" xmlns=""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8" name="Rectangle 7">
            <a:extLst>
              <a:ext uri="{FF2B5EF4-FFF2-40B4-BE49-F238E27FC236}">
                <a16:creationId xmlns:a16="http://schemas.microsoft.com/office/drawing/2014/main" xmlns="" id="{ECB7D36B-B1AE-4BF0-8A2D-25E99CAF3FA0}"/>
              </a:ext>
            </a:extLst>
          </p:cNvPr>
          <p:cNvSpPr/>
          <p:nvPr/>
        </p:nvSpPr>
        <p:spPr>
          <a:xfrm>
            <a:off x="1652195" y="1425059"/>
            <a:ext cx="9751340" cy="967957"/>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Sau đây là hình ảnh khi con trỏ chuột di chuyển đến một số vị trí trên trang web mà bạn An đang xem. Em hãy cho biết những vị trí nào có chứa siêu liên kết?</a:t>
            </a:r>
          </a:p>
        </p:txBody>
      </p:sp>
      <p:pic>
        <p:nvPicPr>
          <p:cNvPr id="5" name="Picture 4" descr="A picture containing text, vector graphics, businesscard&#10;&#10;Description automatically generated">
            <a:extLst>
              <a:ext uri="{FF2B5EF4-FFF2-40B4-BE49-F238E27FC236}">
                <a16:creationId xmlns:a16="http://schemas.microsoft.com/office/drawing/2014/main" xmlns="" id="{58371530-B102-407C-82CD-75EF8CC9927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sp>
        <p:nvSpPr>
          <p:cNvPr id="4" name="Rectangle 3">
            <a:extLst>
              <a:ext uri="{FF2B5EF4-FFF2-40B4-BE49-F238E27FC236}">
                <a16:creationId xmlns:a16="http://schemas.microsoft.com/office/drawing/2014/main" xmlns="" id="{A566D306-1313-BF88-0BD9-2996B987D4AE}"/>
              </a:ext>
            </a:extLst>
          </p:cNvPr>
          <p:cNvSpPr/>
          <p:nvPr/>
        </p:nvSpPr>
        <p:spPr>
          <a:xfrm>
            <a:off x="6693587" y="2767881"/>
            <a:ext cx="594481" cy="589072"/>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B. </a:t>
            </a:r>
            <a:endParaRPr lang="vi-VN" sz="2400">
              <a:latin typeface="UTM Avo" panose="020406030505060202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xmlns="" id="{7F80E819-C764-D9A5-B8F2-5F7809B098D9}"/>
              </a:ext>
            </a:extLst>
          </p:cNvPr>
          <p:cNvSpPr/>
          <p:nvPr/>
        </p:nvSpPr>
        <p:spPr>
          <a:xfrm>
            <a:off x="2129841" y="4687018"/>
            <a:ext cx="733429" cy="589072"/>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C. </a:t>
            </a:r>
            <a:endParaRPr lang="vi-VN" sz="2400">
              <a:latin typeface="UTM Avo" panose="02040603050506020204" pitchFamily="18" charset="0"/>
              <a:cs typeface="Times New Roman" panose="02020603050405020304" pitchFamily="18" charset="0"/>
            </a:endParaRPr>
          </a:p>
        </p:txBody>
      </p:sp>
      <p:sp>
        <p:nvSpPr>
          <p:cNvPr id="10" name="Oval 9">
            <a:extLst>
              <a:ext uri="{FF2B5EF4-FFF2-40B4-BE49-F238E27FC236}">
                <a16:creationId xmlns:a16="http://schemas.microsoft.com/office/drawing/2014/main" xmlns="" id="{3AB45800-F945-1526-04FD-DA49D8AA60C2}"/>
              </a:ext>
            </a:extLst>
          </p:cNvPr>
          <p:cNvSpPr/>
          <p:nvPr/>
        </p:nvSpPr>
        <p:spPr>
          <a:xfrm>
            <a:off x="2103795" y="2838888"/>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 name="Rectangle 10">
            <a:extLst>
              <a:ext uri="{FF2B5EF4-FFF2-40B4-BE49-F238E27FC236}">
                <a16:creationId xmlns:a16="http://schemas.microsoft.com/office/drawing/2014/main" xmlns="" id="{07097467-F0C4-9CC6-3DEB-EDCF2A4E5F46}"/>
              </a:ext>
            </a:extLst>
          </p:cNvPr>
          <p:cNvSpPr/>
          <p:nvPr/>
        </p:nvSpPr>
        <p:spPr>
          <a:xfrm>
            <a:off x="6693587" y="4687018"/>
            <a:ext cx="708909" cy="589072"/>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D. </a:t>
            </a:r>
            <a:endParaRPr lang="vi-VN" sz="2400">
              <a:latin typeface="UTM Avo" panose="020406030505060202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xmlns="" id="{B2E1A90F-C1E5-0D32-5830-C6EBE9500934}"/>
              </a:ext>
            </a:extLst>
          </p:cNvPr>
          <p:cNvSpPr txBox="1"/>
          <p:nvPr/>
        </p:nvSpPr>
        <p:spPr>
          <a:xfrm>
            <a:off x="2147480" y="2666600"/>
            <a:ext cx="443609" cy="589072"/>
          </a:xfrm>
          <a:prstGeom prst="rect">
            <a:avLst/>
          </a:prstGeom>
          <a:noFill/>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A</a:t>
            </a:r>
            <a:r>
              <a:rPr lang="en-US" b="1">
                <a:solidFill>
                  <a:srgbClr val="7FC354"/>
                </a:solidFill>
                <a:latin typeface="UTM Avo" panose="02040603050506020204" pitchFamily="18" charset="0"/>
                <a:cs typeface="Times New Roman" panose="02020603050405020304" pitchFamily="18" charset="0"/>
              </a:rPr>
              <a:t>.</a:t>
            </a:r>
            <a:r>
              <a:rPr lang="en-US" sz="1800" b="1">
                <a:solidFill>
                  <a:srgbClr val="7FC354"/>
                </a:solidFill>
                <a:latin typeface="UTM Avo" panose="02040603050506020204" pitchFamily="18" charset="0"/>
                <a:cs typeface="Times New Roman" panose="02020603050405020304" pitchFamily="18" charset="0"/>
              </a:rPr>
              <a:t> </a:t>
            </a:r>
            <a:endParaRPr lang="vi-VN" sz="1800">
              <a:latin typeface="UTM Avo" panose="02040603050506020204" pitchFamily="18" charset="0"/>
              <a:cs typeface="Times New Roman" panose="02020603050405020304" pitchFamily="18" charset="0"/>
            </a:endParaRPr>
          </a:p>
        </p:txBody>
      </p:sp>
      <p:pic>
        <p:nvPicPr>
          <p:cNvPr id="15" name="Picture 14">
            <a:extLst>
              <a:ext uri="{FF2B5EF4-FFF2-40B4-BE49-F238E27FC236}">
                <a16:creationId xmlns:a16="http://schemas.microsoft.com/office/drawing/2014/main" xmlns="" id="{5B6515F6-6F5F-7820-5E38-DBC2046A4C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34776" y="2666600"/>
            <a:ext cx="2922561" cy="967957"/>
          </a:xfrm>
          <a:prstGeom prst="rect">
            <a:avLst/>
          </a:prstGeom>
        </p:spPr>
      </p:pic>
      <p:pic>
        <p:nvPicPr>
          <p:cNvPr id="17" name="Picture 16">
            <a:extLst>
              <a:ext uri="{FF2B5EF4-FFF2-40B4-BE49-F238E27FC236}">
                <a16:creationId xmlns:a16="http://schemas.microsoft.com/office/drawing/2014/main" xmlns="" id="{8EA2F262-7E71-F4A0-664A-9F1DE0158AE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75441" y="2749534"/>
            <a:ext cx="2686718" cy="929251"/>
          </a:xfrm>
          <a:prstGeom prst="rect">
            <a:avLst/>
          </a:prstGeom>
        </p:spPr>
      </p:pic>
      <p:pic>
        <p:nvPicPr>
          <p:cNvPr id="20" name="Picture 19" descr="A picture containing text, sign&#10;&#10;Description automatically generated">
            <a:extLst>
              <a:ext uri="{FF2B5EF4-FFF2-40B4-BE49-F238E27FC236}">
                <a16:creationId xmlns:a16="http://schemas.microsoft.com/office/drawing/2014/main" xmlns="" id="{830739E3-37FD-8AFD-D703-C8CB8BAFA07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38750" y="4421971"/>
            <a:ext cx="2718587" cy="1373080"/>
          </a:xfrm>
          <a:prstGeom prst="rect">
            <a:avLst/>
          </a:prstGeom>
        </p:spPr>
      </p:pic>
      <p:pic>
        <p:nvPicPr>
          <p:cNvPr id="22" name="Picture 21" descr="A close-up of a sign&#10;&#10;Description automatically generated with low confidence">
            <a:extLst>
              <a:ext uri="{FF2B5EF4-FFF2-40B4-BE49-F238E27FC236}">
                <a16:creationId xmlns:a16="http://schemas.microsoft.com/office/drawing/2014/main" xmlns="" id="{2364BD5B-7939-E9BF-D0D0-0400C767C05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02496" y="4054417"/>
            <a:ext cx="2847741" cy="1843272"/>
          </a:xfrm>
          <a:prstGeom prst="rect">
            <a:avLst/>
          </a:prstGeom>
        </p:spPr>
      </p:pic>
    </p:spTree>
    <p:extLst>
      <p:ext uri="{BB962C8B-B14F-4D97-AF65-F5344CB8AC3E}">
        <p14:creationId xmlns:p14="http://schemas.microsoft.com/office/powerpoint/2010/main" val="4070714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10"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7" grpId="0"/>
      <p:bldP spid="10" grpId="0" animBg="1"/>
      <p:bldP spid="11"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ECB7D36B-B1AE-4BF0-8A2D-25E99CAF3FA0}"/>
              </a:ext>
            </a:extLst>
          </p:cNvPr>
          <p:cNvSpPr/>
          <p:nvPr/>
        </p:nvSpPr>
        <p:spPr>
          <a:xfrm>
            <a:off x="895759" y="438593"/>
            <a:ext cx="10167881" cy="547714"/>
          </a:xfrm>
          <a:prstGeom prst="rect">
            <a:avLst/>
          </a:prstGeom>
        </p:spPr>
        <p:txBody>
          <a:bodyPr wrap="square">
            <a:spAutoFit/>
          </a:bodyPr>
          <a:lstStyle/>
          <a:p>
            <a:pPr defTabSz="342900">
              <a:lnSpc>
                <a:spcPct val="150000"/>
              </a:lnSpc>
            </a:pPr>
            <a:r>
              <a:rPr lang="en-US" sz="2200" b="1">
                <a:latin typeface="UTM Avo" panose="02040603050506020204" pitchFamily="18" charset="0"/>
                <a:cs typeface="Times New Roman" panose="02020603050405020304" pitchFamily="18" charset="0"/>
              </a:rPr>
              <a:t>2. </a:t>
            </a:r>
            <a:r>
              <a:rPr lang="vi-VN" sz="2200">
                <a:latin typeface="UTM Avo" panose="02040603050506020204" pitchFamily="18" charset="0"/>
                <a:cs typeface="Times New Roman" panose="02020603050405020304" pitchFamily="18" charset="0"/>
              </a:rPr>
              <a:t>Em hãy ghép mỗi hình ảnh cắt từ trang web với loại thông tin cho phù hợp.</a:t>
            </a:r>
          </a:p>
        </p:txBody>
      </p:sp>
      <p:pic>
        <p:nvPicPr>
          <p:cNvPr id="5" name="Picture 4" descr="A picture containing text, vector graphics, businesscard&#10;&#10;Description automatically generated">
            <a:extLst>
              <a:ext uri="{FF2B5EF4-FFF2-40B4-BE49-F238E27FC236}">
                <a16:creationId xmlns:a16="http://schemas.microsoft.com/office/drawing/2014/main" xmlns="" id="{58371530-B102-407C-82CD-75EF8CC99279}"/>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sp>
        <p:nvSpPr>
          <p:cNvPr id="10" name="Rectangle 9">
            <a:extLst>
              <a:ext uri="{FF2B5EF4-FFF2-40B4-BE49-F238E27FC236}">
                <a16:creationId xmlns:a16="http://schemas.microsoft.com/office/drawing/2014/main" xmlns="" id="{59905192-AAA5-42B1-B8F7-49B9E83FD2DE}"/>
              </a:ext>
            </a:extLst>
          </p:cNvPr>
          <p:cNvSpPr/>
          <p:nvPr/>
        </p:nvSpPr>
        <p:spPr>
          <a:xfrm>
            <a:off x="9065993" y="2366636"/>
            <a:ext cx="977659" cy="2123658"/>
          </a:xfrm>
          <a:prstGeom prst="rect">
            <a:avLst/>
          </a:prstGeom>
        </p:spPr>
        <p:txBody>
          <a:bodyPr wrap="square">
            <a:spAutoFit/>
          </a:bodyPr>
          <a:lstStyle/>
          <a:p>
            <a:pPr defTabSz="342900">
              <a:lnSpc>
                <a:spcPct val="150000"/>
              </a:lnSpc>
            </a:pPr>
            <a:r>
              <a:rPr lang="en-US" sz="2200" b="1">
                <a:solidFill>
                  <a:srgbClr val="FF0000"/>
                </a:solidFill>
                <a:latin typeface="UTM Avo" panose="02040603050506020204" pitchFamily="18" charset="0"/>
                <a:cs typeface="Times New Roman" panose="02020603050405020304" pitchFamily="18" charset="0"/>
              </a:rPr>
              <a:t>1 – C </a:t>
            </a:r>
          </a:p>
          <a:p>
            <a:pPr defTabSz="342900">
              <a:lnSpc>
                <a:spcPct val="150000"/>
              </a:lnSpc>
            </a:pPr>
            <a:r>
              <a:rPr lang="en-US" sz="2200" b="1">
                <a:solidFill>
                  <a:srgbClr val="FF0000"/>
                </a:solidFill>
                <a:latin typeface="UTM Avo" panose="02040603050506020204" pitchFamily="18" charset="0"/>
                <a:cs typeface="Times New Roman" panose="02020603050405020304" pitchFamily="18" charset="0"/>
              </a:rPr>
              <a:t>2 – D </a:t>
            </a:r>
          </a:p>
          <a:p>
            <a:pPr defTabSz="342900">
              <a:lnSpc>
                <a:spcPct val="150000"/>
              </a:lnSpc>
            </a:pPr>
            <a:r>
              <a:rPr lang="en-US" sz="2200" b="1">
                <a:solidFill>
                  <a:srgbClr val="FF0000"/>
                </a:solidFill>
                <a:latin typeface="UTM Avo" panose="02040603050506020204" pitchFamily="18" charset="0"/>
                <a:cs typeface="Times New Roman" panose="02020603050405020304" pitchFamily="18" charset="0"/>
              </a:rPr>
              <a:t>3 – B </a:t>
            </a:r>
          </a:p>
          <a:p>
            <a:pPr defTabSz="342900">
              <a:lnSpc>
                <a:spcPct val="150000"/>
              </a:lnSpc>
            </a:pPr>
            <a:r>
              <a:rPr lang="en-US" sz="2200" b="1">
                <a:solidFill>
                  <a:srgbClr val="FF0000"/>
                </a:solidFill>
                <a:latin typeface="UTM Avo" panose="02040603050506020204" pitchFamily="18" charset="0"/>
                <a:cs typeface="Times New Roman" panose="02020603050405020304" pitchFamily="18" charset="0"/>
              </a:rPr>
              <a:t>4 – A </a:t>
            </a:r>
            <a:endParaRPr lang="vi-VN" sz="2200" b="1">
              <a:solidFill>
                <a:srgbClr val="FF0000"/>
              </a:solidFill>
              <a:latin typeface="UTM Avo" panose="020406030505060202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xmlns="" id="{523E50FF-5BDE-43BB-8686-B1A9EF9D4A51}"/>
              </a:ext>
            </a:extLst>
          </p:cNvPr>
          <p:cNvSpPr/>
          <p:nvPr/>
        </p:nvSpPr>
        <p:spPr>
          <a:xfrm>
            <a:off x="1475215" y="5408591"/>
            <a:ext cx="10167880" cy="1055545"/>
          </a:xfrm>
          <a:prstGeom prst="rect">
            <a:avLst/>
          </a:prstGeom>
        </p:spPr>
        <p:txBody>
          <a:bodyPr wrap="square">
            <a:spAutoFit/>
          </a:bodyPr>
          <a:lstStyle/>
          <a:p>
            <a:pPr defTabSz="342900">
              <a:lnSpc>
                <a:spcPct val="150000"/>
              </a:lnSpc>
            </a:pPr>
            <a:r>
              <a:rPr lang="en-US" sz="2200" b="1">
                <a:latin typeface="UTM Avo" panose="02040603050506020204" pitchFamily="18" charset="0"/>
                <a:cs typeface="Times New Roman" panose="02020603050405020304" pitchFamily="18" charset="0"/>
              </a:rPr>
              <a:t>3. </a:t>
            </a:r>
            <a:r>
              <a:rPr lang="en-US" sz="2200">
                <a:latin typeface="UTM Avo" panose="02040603050506020204" pitchFamily="18" charset="0"/>
                <a:cs typeface="Times New Roman" panose="02020603050405020304" pitchFamily="18" charset="0"/>
              </a:rPr>
              <a:t>Em hãy kể các tác hại khi cố tình xem thông tin trên trang web không phù hợp với lứa tuổi.</a:t>
            </a:r>
            <a:endParaRPr lang="vi-VN" sz="2200">
              <a:latin typeface="UTM Avo" panose="02040603050506020204" pitchFamily="18" charset="0"/>
              <a:cs typeface="Times New Roman" panose="02020603050405020304" pitchFamily="18" charset="0"/>
            </a:endParaRPr>
          </a:p>
        </p:txBody>
      </p:sp>
      <p:pic>
        <p:nvPicPr>
          <p:cNvPr id="7" name="Picture 6" descr="Graphical user interface, application&#10;&#10;Description automatically generated">
            <a:extLst>
              <a:ext uri="{FF2B5EF4-FFF2-40B4-BE49-F238E27FC236}">
                <a16:creationId xmlns:a16="http://schemas.microsoft.com/office/drawing/2014/main" xmlns="" id="{50AFD2D5-9D87-C0A7-9D61-D1CE5DC466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5215" y="1037803"/>
            <a:ext cx="6563641" cy="4267796"/>
          </a:xfrm>
          <a:prstGeom prst="rect">
            <a:avLst/>
          </a:prstGeom>
        </p:spPr>
      </p:pic>
    </p:spTree>
    <p:extLst>
      <p:ext uri="{BB962C8B-B14F-4D97-AF65-F5344CB8AC3E}">
        <p14:creationId xmlns:p14="http://schemas.microsoft.com/office/powerpoint/2010/main" val="28206377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7CB2AB6A-C448-44B7-AD25-BA1B268D61E4}"/>
              </a:ext>
            </a:extLst>
          </p:cNvPr>
          <p:cNvGrpSpPr/>
          <p:nvPr/>
        </p:nvGrpSpPr>
        <p:grpSpPr>
          <a:xfrm>
            <a:off x="371924" y="384240"/>
            <a:ext cx="3761537" cy="1181202"/>
            <a:chOff x="371924" y="384240"/>
            <a:chExt cx="3761537" cy="1181202"/>
          </a:xfrm>
        </p:grpSpPr>
        <p:pic>
          <p:nvPicPr>
            <p:cNvPr id="2" name="Picture 1">
              <a:extLst>
                <a:ext uri="{FF2B5EF4-FFF2-40B4-BE49-F238E27FC236}">
                  <a16:creationId xmlns:a16="http://schemas.microsoft.com/office/drawing/2014/main" xmlns="" id="{8FC48B3D-BB5C-4C78-998C-7136AD938817}"/>
                </a:ext>
              </a:extLst>
            </p:cNvPr>
            <p:cNvPicPr>
              <a:picLocks noChangeAspect="1"/>
            </p:cNvPicPr>
            <p:nvPr/>
          </p:nvPicPr>
          <p:blipFill>
            <a:blip r:embed="rId2"/>
            <a:stretch>
              <a:fillRect/>
            </a:stretch>
          </p:blipFill>
          <p:spPr>
            <a:xfrm>
              <a:off x="371924" y="384240"/>
              <a:ext cx="1280271" cy="1181202"/>
            </a:xfrm>
            <a:prstGeom prst="rect">
              <a:avLst/>
            </a:prstGeom>
          </p:spPr>
        </p:pic>
        <p:sp>
          <p:nvSpPr>
            <p:cNvPr id="3" name="Rectangle 2">
              <a:extLst>
                <a:ext uri="{FF2B5EF4-FFF2-40B4-BE49-F238E27FC236}">
                  <a16:creationId xmlns:a16="http://schemas.microsoft.com/office/drawing/2014/main" xmlns=""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a:extLst>
              <a:ext uri="{FF2B5EF4-FFF2-40B4-BE49-F238E27FC236}">
                <a16:creationId xmlns:a16="http://schemas.microsoft.com/office/drawing/2014/main" xmlns="" id="{B3047003-BDC1-441F-A0E1-7728E4169670}"/>
              </a:ext>
            </a:extLst>
          </p:cNvPr>
          <p:cNvSpPr/>
          <p:nvPr/>
        </p:nvSpPr>
        <p:spPr>
          <a:xfrm>
            <a:off x="1652195" y="1425059"/>
            <a:ext cx="9751340" cy="589072"/>
          </a:xfrm>
          <a:prstGeom prst="rect">
            <a:avLst/>
          </a:prstGeom>
        </p:spPr>
        <p:txBody>
          <a:bodyPr wrap="square">
            <a:spAutoFit/>
          </a:bodyPr>
          <a:lstStyle/>
          <a:p>
            <a:pPr algn="just" defTabSz="342900">
              <a:lnSpc>
                <a:spcPct val="150000"/>
              </a:lnSpc>
            </a:pPr>
            <a:r>
              <a:rPr lang="vi-VN" sz="2400">
                <a:latin typeface="UTM Avo" panose="02040603050506020204" pitchFamily="18" charset="0"/>
                <a:cs typeface="Times New Roman" panose="02020603050405020304" pitchFamily="18" charset="0"/>
              </a:rPr>
              <a:t>Tại sao em cần sự đồng hành của người lớn khi truy cập Internet? </a:t>
            </a:r>
          </a:p>
        </p:txBody>
      </p:sp>
      <p:pic>
        <p:nvPicPr>
          <p:cNvPr id="8" name="Picture 7" descr="A picture containing toy&#10;&#10;Description automatically generated">
            <a:extLst>
              <a:ext uri="{FF2B5EF4-FFF2-40B4-BE49-F238E27FC236}">
                <a16:creationId xmlns:a16="http://schemas.microsoft.com/office/drawing/2014/main" xmlns="" id="{F369F1F4-4247-42F6-96A7-85BC8D08FEC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348" b="89776" l="9744" r="89776">
                        <a14:foregroundMark x1="44728" y1="24281" x2="56869" y2="27157"/>
                        <a14:foregroundMark x1="56390" y1="26677" x2="57348" y2="28435"/>
                        <a14:foregroundMark x1="38978" y1="27636" x2="60064" y2="33387"/>
                        <a14:foregroundMark x1="60064" y1="33387" x2="42332" y2="32748"/>
                        <a14:foregroundMark x1="55911" y1="21885" x2="56390" y2="20927"/>
                        <a14:foregroundMark x1="53195" y1="24281" x2="51278" y2="22364"/>
                        <a14:foregroundMark x1="42332" y1="29393" x2="62780" y2="37220"/>
                        <a14:foregroundMark x1="62780" y1="37220" x2="45208" y2="24601"/>
                        <a14:foregroundMark x1="45208" y1="24601" x2="43770" y2="27157"/>
                        <a14:foregroundMark x1="56869" y1="25240" x2="55911" y2="28914"/>
                        <a14:foregroundMark x1="57348" y1="29872" x2="57348" y2="29872"/>
                        <a14:foregroundMark x1="57348" y1="29872" x2="57348" y2="29872"/>
                        <a14:foregroundMark x1="57348" y1="26677" x2="57348" y2="26677"/>
                        <a14:foregroundMark x1="51278" y1="9265" x2="51278" y2="9265"/>
                        <a14:foregroundMark x1="52716" y1="7348" x2="52716" y2="7348"/>
                      </a14:backgroundRemoval>
                    </a14:imgEffect>
                  </a14:imgLayer>
                </a14:imgProps>
              </a:ext>
              <a:ext uri="{28A0092B-C50C-407E-A947-70E740481C1C}">
                <a14:useLocalDpi xmlns:a14="http://schemas.microsoft.com/office/drawing/2010/main" val="0"/>
              </a:ext>
            </a:extLst>
          </a:blip>
          <a:stretch>
            <a:fillRect/>
          </a:stretch>
        </p:blipFill>
        <p:spPr>
          <a:xfrm>
            <a:off x="9092046" y="3860717"/>
            <a:ext cx="2975264" cy="2975264"/>
          </a:xfrm>
          <a:prstGeom prst="rect">
            <a:avLst/>
          </a:prstGeom>
        </p:spPr>
      </p:pic>
    </p:spTree>
    <p:extLst>
      <p:ext uri="{BB962C8B-B14F-4D97-AF65-F5344CB8AC3E}">
        <p14:creationId xmlns:p14="http://schemas.microsoft.com/office/powerpoint/2010/main" val="5598063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xmlns=""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xmlns=""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xmlns=""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xmlns=""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xmlns=""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xmlns=""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xmlns=""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xmlns=""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xmlns=""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xmlns=""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xmlns=""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xmlns=""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xmlns=""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xmlns=""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xmlns=""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xmlns=""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xmlns=""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xmlns=""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xmlns=""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xmlns=""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xmlns=""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xmlns=""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xmlns=""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xmlns=""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xmlns=""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xmlns=""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xmlns=""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xmlns=""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xmlns=""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xmlns=""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xmlns=""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xmlns=""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xmlns=""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xmlns=""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xmlns=""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xmlns=""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xmlns=""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xmlns=""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xmlns=""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xmlns=""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xmlns=""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xmlns=""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xmlns=""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xmlns=""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xmlns=""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xmlns=""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xmlns=""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xmlns=""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xmlns=""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xmlns=""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xmlns=""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xmlns=""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xmlns=""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xmlns=""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xmlns=""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xmlns=""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xmlns=""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xmlns=""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xmlns="" id="{F1A44BB0-9EF1-4D59-9207-275E58E191DC}"/>
              </a:ext>
            </a:extLst>
          </p:cNvPr>
          <p:cNvPicPr>
            <a:picLocks noChangeAspect="1"/>
          </p:cNvPicPr>
          <p:nvPr/>
        </p:nvPicPr>
        <p:blipFill>
          <a:blip r:embed="rId6"/>
          <a:stretch>
            <a:fillRect/>
          </a:stretch>
        </p:blipFill>
        <p:spPr>
          <a:xfrm>
            <a:off x="132402" y="2491800"/>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oy, vector graphics, doll&#10;&#10;Description automatically generated">
            <a:extLst>
              <a:ext uri="{FF2B5EF4-FFF2-40B4-BE49-F238E27FC236}">
                <a16:creationId xmlns:a16="http://schemas.microsoft.com/office/drawing/2014/main" xmlns="" id="{89DC7ABC-A419-463E-9F73-C02DDC577F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159" y="3451326"/>
            <a:ext cx="2908287" cy="2908287"/>
          </a:xfrm>
          <a:prstGeom prst="rect">
            <a:avLst/>
          </a:prstGeom>
        </p:spPr>
      </p:pic>
      <p:grpSp>
        <p:nvGrpSpPr>
          <p:cNvPr id="2" name="Group 1">
            <a:extLst>
              <a:ext uri="{FF2B5EF4-FFF2-40B4-BE49-F238E27FC236}">
                <a16:creationId xmlns:a16="http://schemas.microsoft.com/office/drawing/2014/main" xmlns="" id="{1E8B759E-BF74-413E-B3ED-0D9221EC7B0A}"/>
              </a:ext>
            </a:extLst>
          </p:cNvPr>
          <p:cNvGrpSpPr/>
          <p:nvPr/>
        </p:nvGrpSpPr>
        <p:grpSpPr>
          <a:xfrm>
            <a:off x="301091" y="301982"/>
            <a:ext cx="4134561" cy="2508169"/>
            <a:chOff x="301091" y="301982"/>
            <a:chExt cx="4134561" cy="2508169"/>
          </a:xfrm>
        </p:grpSpPr>
        <p:pic>
          <p:nvPicPr>
            <p:cNvPr id="4" name="Picture 3">
              <a:extLst>
                <a:ext uri="{FF2B5EF4-FFF2-40B4-BE49-F238E27FC236}">
                  <a16:creationId xmlns:a16="http://schemas.microsoft.com/office/drawing/2014/main" xmlns="" id="{907F5D8A-D232-4BB9-935E-A22F83F5516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5" name="Picture 4" descr="Text&#10;&#10;Description automatically generated">
              <a:extLst>
                <a:ext uri="{FF2B5EF4-FFF2-40B4-BE49-F238E27FC236}">
                  <a16:creationId xmlns:a16="http://schemas.microsoft.com/office/drawing/2014/main" xmlns="" id="{508C07EA-9C72-42F0-92D0-80E1E25D4C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0781" y="953218"/>
              <a:ext cx="3678192" cy="1586766"/>
            </a:xfrm>
            <a:prstGeom prst="rect">
              <a:avLst/>
            </a:prstGeom>
          </p:spPr>
        </p:pic>
        <p:pic>
          <p:nvPicPr>
            <p:cNvPr id="7" name="Picture 6">
              <a:extLst>
                <a:ext uri="{FF2B5EF4-FFF2-40B4-BE49-F238E27FC236}">
                  <a16:creationId xmlns:a16="http://schemas.microsoft.com/office/drawing/2014/main" xmlns="" id="{310F7048-0385-41A1-BD7F-F212EB33ADA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pic>
        <p:nvPicPr>
          <p:cNvPr id="14" name="Picture 12">
            <a:extLst>
              <a:ext uri="{FF2B5EF4-FFF2-40B4-BE49-F238E27FC236}">
                <a16:creationId xmlns:a16="http://schemas.microsoft.com/office/drawing/2014/main" xmlns="" id="{DBB8FB1E-69AC-4146-A693-59192444DFF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4504109" y="638942"/>
            <a:ext cx="5124606" cy="1807588"/>
          </a:xfrm>
          <a:prstGeom prst="rect">
            <a:avLst/>
          </a:prstGeom>
        </p:spPr>
      </p:pic>
      <p:sp>
        <p:nvSpPr>
          <p:cNvPr id="13" name="Rectangle 12">
            <a:extLst>
              <a:ext uri="{FF2B5EF4-FFF2-40B4-BE49-F238E27FC236}">
                <a16:creationId xmlns:a16="http://schemas.microsoft.com/office/drawing/2014/main" xmlns="" id="{51E7F0AC-A784-4E43-B06C-AB04509BA591}"/>
              </a:ext>
            </a:extLst>
          </p:cNvPr>
          <p:cNvSpPr/>
          <p:nvPr/>
        </p:nvSpPr>
        <p:spPr>
          <a:xfrm>
            <a:off x="4918459" y="889576"/>
            <a:ext cx="4481465" cy="1306320"/>
          </a:xfrm>
          <a:prstGeom prst="rect">
            <a:avLst/>
          </a:prstGeom>
        </p:spPr>
        <p:txBody>
          <a:bodyPr wrap="square">
            <a:spAutoFit/>
          </a:bodyPr>
          <a:lstStyle/>
          <a:p>
            <a:pPr algn="ctr" defTabSz="342900">
              <a:lnSpc>
                <a:spcPct val="150000"/>
              </a:lnSpc>
            </a:pPr>
            <a:r>
              <a:rPr lang="en-US" sz="2800" b="1">
                <a:solidFill>
                  <a:schemeClr val="bg1"/>
                </a:solidFill>
                <a:latin typeface="UTM Avo" panose="02040603050506020204" pitchFamily="18" charset="0"/>
                <a:cs typeface="Times New Roman" panose="02020603050405020304" pitchFamily="18" charset="0"/>
              </a:rPr>
              <a:t>Trò ch</a:t>
            </a:r>
            <a:r>
              <a:rPr lang="vi-VN" sz="2800" b="1">
                <a:solidFill>
                  <a:schemeClr val="bg1"/>
                </a:solidFill>
                <a:latin typeface="UTM Avo" panose="02040603050506020204" pitchFamily="18" charset="0"/>
                <a:cs typeface="Times New Roman" panose="02020603050405020304" pitchFamily="18" charset="0"/>
              </a:rPr>
              <a:t>ơi</a:t>
            </a:r>
            <a:r>
              <a:rPr lang="en-US" sz="2800" b="1">
                <a:solidFill>
                  <a:schemeClr val="bg1"/>
                </a:solidFill>
                <a:latin typeface="UTM Avo" panose="02040603050506020204" pitchFamily="18" charset="0"/>
                <a:cs typeface="Times New Roman" panose="02020603050405020304" pitchFamily="18" charset="0"/>
              </a:rPr>
              <a:t>: </a:t>
            </a:r>
          </a:p>
          <a:p>
            <a:pPr algn="ctr" defTabSz="342900">
              <a:lnSpc>
                <a:spcPct val="150000"/>
              </a:lnSpc>
            </a:pPr>
            <a:r>
              <a:rPr lang="en-US" sz="2800" b="1">
                <a:solidFill>
                  <a:schemeClr val="bg1"/>
                </a:solidFill>
                <a:latin typeface="UTM Avo" panose="02040603050506020204" pitchFamily="18" charset="0"/>
                <a:cs typeface="Times New Roman" panose="02020603050405020304" pitchFamily="18" charset="0"/>
              </a:rPr>
              <a:t>“Ai nhanh – Ai đúng”.</a:t>
            </a:r>
            <a:endParaRPr lang="vi-VN" sz="2800" b="1">
              <a:solidFill>
                <a:schemeClr val="bg1"/>
              </a:solidFill>
              <a:latin typeface="UTM Avo" panose="02040603050506020204" pitchFamily="18" charset="0"/>
              <a:cs typeface="Times New Roman" panose="02020603050405020304" pitchFamily="18" charset="0"/>
            </a:endParaRPr>
          </a:p>
        </p:txBody>
      </p:sp>
      <p:pic>
        <p:nvPicPr>
          <p:cNvPr id="19" name="Picture 3">
            <a:extLst>
              <a:ext uri="{FF2B5EF4-FFF2-40B4-BE49-F238E27FC236}">
                <a16:creationId xmlns:a16="http://schemas.microsoft.com/office/drawing/2014/main" xmlns="" id="{623B169A-6D8D-4045-9344-F2FFF210DC7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3554362" y="2588324"/>
            <a:ext cx="8277576" cy="2148231"/>
          </a:xfrm>
          <a:prstGeom prst="rect">
            <a:avLst/>
          </a:prstGeom>
        </p:spPr>
      </p:pic>
      <p:sp>
        <p:nvSpPr>
          <p:cNvPr id="18" name="Rectangle 17">
            <a:extLst>
              <a:ext uri="{FF2B5EF4-FFF2-40B4-BE49-F238E27FC236}">
                <a16:creationId xmlns:a16="http://schemas.microsoft.com/office/drawing/2014/main" xmlns="" id="{A3B7263B-46D4-4EEE-BDA7-FA048C352D58}"/>
              </a:ext>
            </a:extLst>
          </p:cNvPr>
          <p:cNvSpPr/>
          <p:nvPr/>
        </p:nvSpPr>
        <p:spPr>
          <a:xfrm>
            <a:off x="3361039" y="3026604"/>
            <a:ext cx="8377880" cy="1124988"/>
          </a:xfrm>
          <a:prstGeom prst="rect">
            <a:avLst/>
          </a:prstGeom>
        </p:spPr>
        <p:txBody>
          <a:bodyPr wrap="square">
            <a:spAutoFit/>
          </a:bodyPr>
          <a:lstStyle/>
          <a:p>
            <a:pPr algn="ctr" defTabSz="342900">
              <a:lnSpc>
                <a:spcPct val="150000"/>
              </a:lnSpc>
            </a:pPr>
            <a:r>
              <a:rPr lang="en-US" sz="2400" b="1">
                <a:latin typeface="Tahoma" pitchFamily="34" charset="0"/>
                <a:ea typeface="Tahoma" pitchFamily="34" charset="0"/>
                <a:cs typeface="Tahoma" pitchFamily="34" charset="0"/>
              </a:rPr>
              <a:t>Hãy kể lại những gì em đã xem trên Internet.Những nội dung đó thuộc dạng thông tin nào ?</a:t>
            </a:r>
            <a:endParaRPr lang="vi-VN" sz="2400" b="1">
              <a:latin typeface="Tahoma" pitchFamily="34" charset="0"/>
              <a:ea typeface="Tahoma" pitchFamily="34" charset="0"/>
              <a:cs typeface="Tahoma" pitchFamily="34" charset="0"/>
            </a:endParaRPr>
          </a:p>
        </p:txBody>
      </p:sp>
      <p:pic>
        <p:nvPicPr>
          <p:cNvPr id="11" name="Picture 10">
            <a:extLst>
              <a:ext uri="{FF2B5EF4-FFF2-40B4-BE49-F238E27FC236}">
                <a16:creationId xmlns:a16="http://schemas.microsoft.com/office/drawing/2014/main" xmlns="" id="{FB448734-5F21-46B8-B85A-3E3E5A013C99}"/>
              </a:ext>
            </a:extLst>
          </p:cNvPr>
          <p:cNvPicPr>
            <a:picLocks noChangeAspect="1"/>
          </p:cNvPicPr>
          <p:nvPr/>
        </p:nvPicPr>
        <p:blipFill>
          <a:blip r:embed="rId10"/>
          <a:stretch>
            <a:fillRect/>
          </a:stretch>
        </p:blipFill>
        <p:spPr>
          <a:xfrm>
            <a:off x="11358550" y="1360826"/>
            <a:ext cx="504202" cy="445116"/>
          </a:xfrm>
          <a:prstGeom prst="rect">
            <a:avLst/>
          </a:prstGeom>
        </p:spPr>
      </p:pic>
    </p:spTree>
    <p:extLst>
      <p:ext uri="{BB962C8B-B14F-4D97-AF65-F5344CB8AC3E}">
        <p14:creationId xmlns:p14="http://schemas.microsoft.com/office/powerpoint/2010/main" val="9223881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par>
                                <p:cTn id="17" presetID="53" presetClass="entr" presetSubtype="16"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par>
                                <p:cTn id="22" presetID="42" presetClass="entr" presetSubtype="0"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4C29B82-B90A-449E-8481-31A1C0E7E29B}"/>
              </a:ext>
            </a:extLst>
          </p:cNvPr>
          <p:cNvSpPr/>
          <p:nvPr/>
        </p:nvSpPr>
        <p:spPr>
          <a:xfrm>
            <a:off x="438540" y="283918"/>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Xem thông tin trên trang Web</a:t>
            </a:r>
            <a:endParaRPr lang="vi-VN" sz="2800" b="1">
              <a:solidFill>
                <a:srgbClr val="F03C69"/>
              </a:solidFill>
              <a:cs typeface="Times New Roman" panose="02020603050405020304" pitchFamily="18" charset="0"/>
            </a:endParaRPr>
          </a:p>
        </p:txBody>
      </p:sp>
      <p:sp>
        <p:nvSpPr>
          <p:cNvPr id="10" name="Rectangle 9">
            <a:extLst>
              <a:ext uri="{FF2B5EF4-FFF2-40B4-BE49-F238E27FC236}">
                <a16:creationId xmlns:a16="http://schemas.microsoft.com/office/drawing/2014/main" xmlns="" id="{949615B6-08E4-4C7D-8EEA-5E3F99C728AC}"/>
              </a:ext>
            </a:extLst>
          </p:cNvPr>
          <p:cNvSpPr/>
          <p:nvPr/>
        </p:nvSpPr>
        <p:spPr>
          <a:xfrm>
            <a:off x="3379791" y="1086631"/>
            <a:ext cx="7173355" cy="671851"/>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Thông tin trên trang web</a:t>
            </a:r>
            <a:endParaRPr lang="vi-VN" sz="2800" b="1">
              <a:solidFill>
                <a:srgbClr val="7FC354"/>
              </a:solidFill>
              <a:latin typeface="SVN-Androgyne" panose="020406030505060202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xmlns="" id="{5C1AE40C-6D0B-4671-A2C9-C72D3FF63513}"/>
              </a:ext>
            </a:extLst>
          </p:cNvPr>
          <p:cNvSpPr/>
          <p:nvPr/>
        </p:nvSpPr>
        <p:spPr>
          <a:xfrm>
            <a:off x="932682" y="1844146"/>
            <a:ext cx="9205758" cy="1143070"/>
          </a:xfrm>
          <a:prstGeom prst="rect">
            <a:avLst/>
          </a:prstGeom>
        </p:spPr>
        <p:txBody>
          <a:bodyPr wrap="square">
            <a:spAutoFit/>
          </a:bodyPr>
          <a:lstStyle/>
          <a:p>
            <a:pPr defTabSz="342900">
              <a:lnSpc>
                <a:spcPct val="150000"/>
              </a:lnSpc>
            </a:pPr>
            <a:r>
              <a:rPr lang="en-US" sz="2400">
                <a:latin typeface="UTM Avo" panose="02040603050506020204" pitchFamily="18" charset="0"/>
                <a:cs typeface="Times New Roman" panose="02020603050405020304" pitchFamily="18" charset="0"/>
              </a:rPr>
              <a:t>Em hãy quan sát trang web ở Hình 7 và cho biết các vị trí được đánh số thể thiện thông tin thuộc dạng nào ?</a:t>
            </a:r>
            <a:endParaRPr lang="vi-VN" sz="2400">
              <a:latin typeface="UTM Avo" panose="02040603050506020204" pitchFamily="18" charset="0"/>
              <a:cs typeface="Times New Roman" panose="02020603050405020304" pitchFamily="18" charset="0"/>
            </a:endParaRPr>
          </a:p>
        </p:txBody>
      </p:sp>
      <p:grpSp>
        <p:nvGrpSpPr>
          <p:cNvPr id="24" name="Group 23">
            <a:extLst>
              <a:ext uri="{FF2B5EF4-FFF2-40B4-BE49-F238E27FC236}">
                <a16:creationId xmlns:a16="http://schemas.microsoft.com/office/drawing/2014/main" xmlns="" id="{42C6B29B-3173-4D45-9E48-0117B5D0FBC0}"/>
              </a:ext>
            </a:extLst>
          </p:cNvPr>
          <p:cNvGrpSpPr/>
          <p:nvPr/>
        </p:nvGrpSpPr>
        <p:grpSpPr>
          <a:xfrm>
            <a:off x="522612" y="900102"/>
            <a:ext cx="2898644" cy="880803"/>
            <a:chOff x="522612" y="900102"/>
            <a:chExt cx="2898644" cy="880803"/>
          </a:xfrm>
        </p:grpSpPr>
        <p:grpSp>
          <p:nvGrpSpPr>
            <p:cNvPr id="4" name="Group 3">
              <a:extLst>
                <a:ext uri="{FF2B5EF4-FFF2-40B4-BE49-F238E27FC236}">
                  <a16:creationId xmlns:a16="http://schemas.microsoft.com/office/drawing/2014/main" xmlns="" id="{244424EB-C73B-4620-8785-ED91696F11E9}"/>
                </a:ext>
              </a:extLst>
            </p:cNvPr>
            <p:cNvGrpSpPr/>
            <p:nvPr/>
          </p:nvGrpSpPr>
          <p:grpSpPr>
            <a:xfrm>
              <a:off x="522612" y="1095583"/>
              <a:ext cx="2354327" cy="661656"/>
              <a:chOff x="5906375" y="1404722"/>
              <a:chExt cx="2354327" cy="661656"/>
            </a:xfrm>
          </p:grpSpPr>
          <p:sp>
            <p:nvSpPr>
              <p:cNvPr id="8" name="Rectangle: Top Corners Rounded 7">
                <a:extLst>
                  <a:ext uri="{FF2B5EF4-FFF2-40B4-BE49-F238E27FC236}">
                    <a16:creationId xmlns:a16="http://schemas.microsoft.com/office/drawing/2014/main" xmlns="" id="{17451D86-E9FE-4F2C-998B-FC79B3C6D7E5}"/>
                  </a:ext>
                </a:extLst>
              </p:cNvPr>
              <p:cNvSpPr/>
              <p:nvPr/>
            </p:nvSpPr>
            <p:spPr>
              <a:xfrm>
                <a:off x="5962361"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9" name="Rectangle 8">
                <a:extLst>
                  <a:ext uri="{FF2B5EF4-FFF2-40B4-BE49-F238E27FC236}">
                    <a16:creationId xmlns:a16="http://schemas.microsoft.com/office/drawing/2014/main" xmlns="" id="{F9AE48F3-29DC-471E-953C-5CFB4668C11F}"/>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20" name="Group 19">
              <a:extLst>
                <a:ext uri="{FF2B5EF4-FFF2-40B4-BE49-F238E27FC236}">
                  <a16:creationId xmlns:a16="http://schemas.microsoft.com/office/drawing/2014/main" xmlns="" id="{D8514236-63A5-4255-A4A4-0FA51F3C1527}"/>
                </a:ext>
              </a:extLst>
            </p:cNvPr>
            <p:cNvGrpSpPr/>
            <p:nvPr/>
          </p:nvGrpSpPr>
          <p:grpSpPr>
            <a:xfrm rot="20419193">
              <a:off x="2468303" y="900102"/>
              <a:ext cx="952953" cy="880803"/>
              <a:chOff x="8974078" y="279854"/>
              <a:chExt cx="3397172" cy="3224225"/>
            </a:xfrm>
          </p:grpSpPr>
          <p:pic>
            <p:nvPicPr>
              <p:cNvPr id="21" name="Picture 5">
                <a:extLst>
                  <a:ext uri="{FF2B5EF4-FFF2-40B4-BE49-F238E27FC236}">
                    <a16:creationId xmlns:a16="http://schemas.microsoft.com/office/drawing/2014/main" xmlns="" id="{6130C57F-7551-4995-9234-1752E616AE1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974078" y="279854"/>
                <a:ext cx="3397172" cy="3224225"/>
              </a:xfrm>
              <a:prstGeom prst="rect">
                <a:avLst/>
              </a:prstGeom>
            </p:spPr>
          </p:pic>
          <p:pic>
            <p:nvPicPr>
              <p:cNvPr id="22" name="Picture 6">
                <a:extLst>
                  <a:ext uri="{FF2B5EF4-FFF2-40B4-BE49-F238E27FC236}">
                    <a16:creationId xmlns:a16="http://schemas.microsoft.com/office/drawing/2014/main" xmlns="" id="{9626A2EE-ED09-47C8-A8FA-1551DFB285D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9202151" y="542910"/>
                <a:ext cx="2916628" cy="2768146"/>
              </a:xfrm>
              <a:prstGeom prst="rect">
                <a:avLst/>
              </a:prstGeom>
            </p:spPr>
          </p:pic>
        </p:grpSp>
        <p:sp>
          <p:nvSpPr>
            <p:cNvPr id="23" name="Rectangle 22">
              <a:extLst>
                <a:ext uri="{FF2B5EF4-FFF2-40B4-BE49-F238E27FC236}">
                  <a16:creationId xmlns:a16="http://schemas.microsoft.com/office/drawing/2014/main" xmlns="" id="{0EE978F0-4A39-4AA5-80FA-B2EAE3C1E440}"/>
                </a:ext>
              </a:extLst>
            </p:cNvPr>
            <p:cNvSpPr/>
            <p:nvPr/>
          </p:nvSpPr>
          <p:spPr>
            <a:xfrm>
              <a:off x="2773689"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pic>
        <p:nvPicPr>
          <p:cNvPr id="5" name="Picture 4" descr="Graphical user interface, website&#10;&#10;Description automatically generated">
            <a:extLst>
              <a:ext uri="{FF2B5EF4-FFF2-40B4-BE49-F238E27FC236}">
                <a16:creationId xmlns:a16="http://schemas.microsoft.com/office/drawing/2014/main" xmlns="" id="{7335CEEF-87CC-2A2C-1D7B-407604FA92A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5921" y="2987216"/>
            <a:ext cx="9205758" cy="3406737"/>
          </a:xfrm>
          <a:prstGeom prst="rect">
            <a:avLst/>
          </a:prstGeom>
        </p:spPr>
      </p:pic>
    </p:spTree>
    <p:extLst>
      <p:ext uri="{BB962C8B-B14F-4D97-AF65-F5344CB8AC3E}">
        <p14:creationId xmlns:p14="http://schemas.microsoft.com/office/powerpoint/2010/main" val="24380452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500" fill="hold"/>
                                        <p:tgtEl>
                                          <p:spTgt spid="24"/>
                                        </p:tgtEl>
                                        <p:attrNameLst>
                                          <p:attrName>ppt_x</p:attrName>
                                        </p:attrNameLst>
                                      </p:cBhvr>
                                      <p:tavLst>
                                        <p:tav tm="0">
                                          <p:val>
                                            <p:strVal val="0-#ppt_w/2"/>
                                          </p:val>
                                        </p:tav>
                                        <p:tav tm="100000">
                                          <p:val>
                                            <p:strVal val="#ppt_x"/>
                                          </p:val>
                                        </p:tav>
                                      </p:tavLst>
                                    </p:anim>
                                    <p:anim calcmode="lin" valueType="num">
                                      <p:cBhvr additive="base">
                                        <p:cTn id="17" dur="500" fill="hold"/>
                                        <p:tgtEl>
                                          <p:spTgt spid="24"/>
                                        </p:tgtEl>
                                        <p:attrNameLst>
                                          <p:attrName>ppt_y</p:attrName>
                                        </p:attrNameLst>
                                      </p:cBhvr>
                                      <p:tavLst>
                                        <p:tav tm="0">
                                          <p:val>
                                            <p:strVal val="#ppt_y"/>
                                          </p:val>
                                        </p:tav>
                                        <p:tav tm="100000">
                                          <p:val>
                                            <p:strVal val="#ppt_y"/>
                                          </p:val>
                                        </p:tav>
                                      </p:tavLst>
                                    </p:anim>
                                  </p:childTnLst>
                                </p:cTn>
                              </p:par>
                            </p:childTnLst>
                          </p:cTn>
                        </p:par>
                        <p:par>
                          <p:cTn id="18" fill="hold">
                            <p:stCondLst>
                              <p:cond delay="500"/>
                            </p:stCondLst>
                            <p:childTnLst>
                              <p:par>
                                <p:cTn id="19" presetID="14" presetClass="entr" presetSubtype="1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randombar(horizont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954EF39F-6AC7-4663-B06C-2F6820332171}"/>
              </a:ext>
            </a:extLst>
          </p:cNvPr>
          <p:cNvPicPr>
            <a:picLocks noChangeAspect="1"/>
          </p:cNvPicPr>
          <p:nvPr/>
        </p:nvPicPr>
        <p:blipFill>
          <a:blip r:embed="rId2"/>
          <a:stretch>
            <a:fillRect/>
          </a:stretch>
        </p:blipFill>
        <p:spPr>
          <a:xfrm>
            <a:off x="415718" y="475747"/>
            <a:ext cx="891617" cy="830652"/>
          </a:xfrm>
          <a:prstGeom prst="rect">
            <a:avLst/>
          </a:prstGeom>
        </p:spPr>
      </p:pic>
      <p:sp>
        <p:nvSpPr>
          <p:cNvPr id="6" name="Rectangle 5">
            <a:extLst>
              <a:ext uri="{FF2B5EF4-FFF2-40B4-BE49-F238E27FC236}">
                <a16:creationId xmlns:a16="http://schemas.microsoft.com/office/drawing/2014/main" xmlns="" id="{3D9E9FE7-9B4E-44B0-A981-F77FD81AD30E}"/>
              </a:ext>
            </a:extLst>
          </p:cNvPr>
          <p:cNvSpPr/>
          <p:nvPr/>
        </p:nvSpPr>
        <p:spPr>
          <a:xfrm>
            <a:off x="1307334" y="503613"/>
            <a:ext cx="10019426" cy="2786981"/>
          </a:xfrm>
          <a:prstGeom prst="rect">
            <a:avLst/>
          </a:prstGeom>
        </p:spPr>
        <p:txBody>
          <a:bodyPr wrap="square">
            <a:spAutoFit/>
          </a:bodyPr>
          <a:lstStyle/>
          <a:p>
            <a:pPr algn="just" defTabSz="342900">
              <a:lnSpc>
                <a:spcPct val="150000"/>
              </a:lnSpc>
            </a:pPr>
            <a:r>
              <a:rPr lang="vi-VN" sz="2400" b="1" dirty="0">
                <a:latin typeface="Tahoma" pitchFamily="34" charset="0"/>
                <a:ea typeface="Tahoma" pitchFamily="34" charset="0"/>
                <a:cs typeface="Tahoma" pitchFamily="34" charset="0"/>
              </a:rPr>
              <a:t>Em đã biết ba dạng thông tin thường gặp là chữ, hình ảnh và âm thanh.Trên trang web, thông tin được thể hiện rất đa dạng, có thể là kết hợpcủa các dạng thông tin trên như video. Các loại thông tin phổ biến trên trang web gồm: văn bản, hình ảnh, video,...</a:t>
            </a:r>
          </a:p>
        </p:txBody>
      </p:sp>
      <p:sp>
        <p:nvSpPr>
          <p:cNvPr id="7" name="Rectangle 6">
            <a:extLst>
              <a:ext uri="{FF2B5EF4-FFF2-40B4-BE49-F238E27FC236}">
                <a16:creationId xmlns:a16="http://schemas.microsoft.com/office/drawing/2014/main" xmlns="" id="{E850280C-7C06-42D4-98C4-BE81AEC8DC5C}"/>
              </a:ext>
            </a:extLst>
          </p:cNvPr>
          <p:cNvSpPr/>
          <p:nvPr/>
        </p:nvSpPr>
        <p:spPr>
          <a:xfrm>
            <a:off x="1307332" y="3411027"/>
            <a:ext cx="10689817" cy="1678986"/>
          </a:xfrm>
          <a:prstGeom prst="rect">
            <a:avLst/>
          </a:prstGeom>
        </p:spPr>
        <p:txBody>
          <a:bodyPr wrap="square">
            <a:spAutoFit/>
          </a:bodyPr>
          <a:lstStyle/>
          <a:p>
            <a:pPr algn="just" defTabSz="342900">
              <a:lnSpc>
                <a:spcPct val="150000"/>
              </a:lnSpc>
            </a:pPr>
            <a:r>
              <a:rPr lang="en-US" sz="2400" b="1" dirty="0" err="1">
                <a:latin typeface="Tahoma" pitchFamily="34" charset="0"/>
                <a:ea typeface="Tahoma" pitchFamily="34" charset="0"/>
                <a:cs typeface="Tahoma" pitchFamily="34" charset="0"/>
              </a:rPr>
              <a:t>Trên</a:t>
            </a:r>
            <a:r>
              <a:rPr lang="en-US" sz="2400" b="1" dirty="0">
                <a:latin typeface="Tahoma" pitchFamily="34" charset="0"/>
                <a:ea typeface="Tahoma" pitchFamily="34" charset="0"/>
                <a:cs typeface="Tahoma" pitchFamily="34" charset="0"/>
              </a:rPr>
              <a:t> </a:t>
            </a:r>
            <a:r>
              <a:rPr lang="en-US" sz="2400" b="1" dirty="0" err="1">
                <a:latin typeface="Tahoma" pitchFamily="34" charset="0"/>
                <a:ea typeface="Tahoma" pitchFamily="34" charset="0"/>
                <a:cs typeface="Tahoma" pitchFamily="34" charset="0"/>
              </a:rPr>
              <a:t>trang</a:t>
            </a:r>
            <a:r>
              <a:rPr lang="en-US" sz="2400" b="1" dirty="0">
                <a:latin typeface="Tahoma" pitchFamily="34" charset="0"/>
                <a:ea typeface="Tahoma" pitchFamily="34" charset="0"/>
                <a:cs typeface="Tahoma" pitchFamily="34" charset="0"/>
              </a:rPr>
              <a:t> web, </a:t>
            </a:r>
            <a:r>
              <a:rPr lang="en-US" sz="2400" b="1" dirty="0" err="1">
                <a:latin typeface="Tahoma" pitchFamily="34" charset="0"/>
                <a:ea typeface="Tahoma" pitchFamily="34" charset="0"/>
                <a:cs typeface="Tahoma" pitchFamily="34" charset="0"/>
              </a:rPr>
              <a:t>còn</a:t>
            </a:r>
            <a:r>
              <a:rPr lang="en-US" sz="2400" b="1" dirty="0">
                <a:latin typeface="Tahoma" pitchFamily="34" charset="0"/>
                <a:ea typeface="Tahoma" pitchFamily="34" charset="0"/>
                <a:cs typeface="Tahoma" pitchFamily="34" charset="0"/>
              </a:rPr>
              <a:t> </a:t>
            </a:r>
            <a:r>
              <a:rPr lang="en-US" sz="2400" b="1" dirty="0" err="1">
                <a:latin typeface="Tahoma" pitchFamily="34" charset="0"/>
                <a:ea typeface="Tahoma" pitchFamily="34" charset="0"/>
                <a:cs typeface="Tahoma" pitchFamily="34" charset="0"/>
              </a:rPr>
              <a:t>có</a:t>
            </a:r>
            <a:r>
              <a:rPr lang="en-US" sz="2400" b="1" dirty="0">
                <a:latin typeface="Tahoma" pitchFamily="34" charset="0"/>
                <a:ea typeface="Tahoma" pitchFamily="34" charset="0"/>
                <a:cs typeface="Tahoma" pitchFamily="34" charset="0"/>
              </a:rPr>
              <a:t> </a:t>
            </a:r>
            <a:r>
              <a:rPr lang="en-US" sz="2400" b="1" dirty="0" err="1">
                <a:latin typeface="Tahoma" pitchFamily="34" charset="0"/>
                <a:ea typeface="Tahoma" pitchFamily="34" charset="0"/>
                <a:cs typeface="Tahoma" pitchFamily="34" charset="0"/>
              </a:rPr>
              <a:t>những</a:t>
            </a:r>
            <a:r>
              <a:rPr lang="en-US" sz="2400" b="1" dirty="0">
                <a:latin typeface="Tahoma" pitchFamily="34" charset="0"/>
                <a:ea typeface="Tahoma" pitchFamily="34" charset="0"/>
                <a:cs typeface="Tahoma" pitchFamily="34" charset="0"/>
              </a:rPr>
              <a:t> </a:t>
            </a:r>
            <a:r>
              <a:rPr lang="en-US" sz="2400" b="1" dirty="0" err="1">
                <a:latin typeface="Tahoma" pitchFamily="34" charset="0"/>
                <a:ea typeface="Tahoma" pitchFamily="34" charset="0"/>
                <a:cs typeface="Tahoma" pitchFamily="34" charset="0"/>
              </a:rPr>
              <a:t>vị</a:t>
            </a:r>
            <a:r>
              <a:rPr lang="en-US" sz="2400" b="1" dirty="0">
                <a:latin typeface="Tahoma" pitchFamily="34" charset="0"/>
                <a:ea typeface="Tahoma" pitchFamily="34" charset="0"/>
                <a:cs typeface="Tahoma" pitchFamily="34" charset="0"/>
              </a:rPr>
              <a:t> </a:t>
            </a:r>
            <a:r>
              <a:rPr lang="en-US" sz="2400" b="1" dirty="0" err="1">
                <a:latin typeface="Tahoma" pitchFamily="34" charset="0"/>
                <a:ea typeface="Tahoma" pitchFamily="34" charset="0"/>
                <a:cs typeface="Tahoma" pitchFamily="34" charset="0"/>
              </a:rPr>
              <a:t>trí</a:t>
            </a:r>
            <a:r>
              <a:rPr lang="en-US" sz="2400" b="1" dirty="0">
                <a:latin typeface="Tahoma" pitchFamily="34" charset="0"/>
                <a:ea typeface="Tahoma" pitchFamily="34" charset="0"/>
                <a:cs typeface="Tahoma" pitchFamily="34" charset="0"/>
              </a:rPr>
              <a:t> </a:t>
            </a:r>
            <a:r>
              <a:rPr lang="en-US" sz="2400" b="1" dirty="0" err="1">
                <a:latin typeface="Tahoma" pitchFamily="34" charset="0"/>
                <a:ea typeface="Tahoma" pitchFamily="34" charset="0"/>
                <a:cs typeface="Tahoma" pitchFamily="34" charset="0"/>
              </a:rPr>
              <a:t>mà</a:t>
            </a:r>
            <a:r>
              <a:rPr lang="en-US" sz="2400" b="1" dirty="0">
                <a:latin typeface="Tahoma" pitchFamily="34" charset="0"/>
                <a:ea typeface="Tahoma" pitchFamily="34" charset="0"/>
                <a:cs typeface="Tahoma" pitchFamily="34" charset="0"/>
              </a:rPr>
              <a:t> </a:t>
            </a:r>
            <a:r>
              <a:rPr lang="en-US" sz="2400" b="1" dirty="0" err="1">
                <a:latin typeface="Tahoma" pitchFamily="34" charset="0"/>
                <a:ea typeface="Tahoma" pitchFamily="34" charset="0"/>
                <a:cs typeface="Tahoma" pitchFamily="34" charset="0"/>
              </a:rPr>
              <a:t>khi</a:t>
            </a:r>
            <a:r>
              <a:rPr lang="en-US" sz="2400" b="1" dirty="0">
                <a:latin typeface="Tahoma" pitchFamily="34" charset="0"/>
                <a:ea typeface="Tahoma" pitchFamily="34" charset="0"/>
                <a:cs typeface="Tahoma" pitchFamily="34" charset="0"/>
              </a:rPr>
              <a:t> con </a:t>
            </a:r>
            <a:r>
              <a:rPr lang="en-US" sz="2400" b="1" dirty="0" err="1">
                <a:latin typeface="Tahoma" pitchFamily="34" charset="0"/>
                <a:ea typeface="Tahoma" pitchFamily="34" charset="0"/>
                <a:cs typeface="Tahoma" pitchFamily="34" charset="0"/>
              </a:rPr>
              <a:t>trỏ</a:t>
            </a:r>
            <a:r>
              <a:rPr lang="en-US" sz="2400" b="1" dirty="0">
                <a:latin typeface="Tahoma" pitchFamily="34" charset="0"/>
                <a:ea typeface="Tahoma" pitchFamily="34" charset="0"/>
                <a:cs typeface="Tahoma" pitchFamily="34" charset="0"/>
              </a:rPr>
              <a:t> </a:t>
            </a:r>
            <a:r>
              <a:rPr lang="en-US" sz="2400" b="1" dirty="0" err="1">
                <a:latin typeface="Tahoma" pitchFamily="34" charset="0"/>
                <a:ea typeface="Tahoma" pitchFamily="34" charset="0"/>
                <a:cs typeface="Tahoma" pitchFamily="34" charset="0"/>
              </a:rPr>
              <a:t>chuột</a:t>
            </a:r>
            <a:r>
              <a:rPr lang="en-US" sz="2400" b="1" dirty="0">
                <a:latin typeface="Tahoma" pitchFamily="34" charset="0"/>
                <a:ea typeface="Tahoma" pitchFamily="34" charset="0"/>
                <a:cs typeface="Tahoma" pitchFamily="34" charset="0"/>
              </a:rPr>
              <a:t> ở </a:t>
            </a:r>
            <a:r>
              <a:rPr lang="en-US" sz="2400" b="1" dirty="0" err="1">
                <a:latin typeface="Tahoma" pitchFamily="34" charset="0"/>
                <a:ea typeface="Tahoma" pitchFamily="34" charset="0"/>
                <a:cs typeface="Tahoma" pitchFamily="34" charset="0"/>
              </a:rPr>
              <a:t>vị</a:t>
            </a:r>
            <a:r>
              <a:rPr lang="en-US" sz="2400" b="1" dirty="0">
                <a:latin typeface="Tahoma" pitchFamily="34" charset="0"/>
                <a:ea typeface="Tahoma" pitchFamily="34" charset="0"/>
                <a:cs typeface="Tahoma" pitchFamily="34" charset="0"/>
              </a:rPr>
              <a:t> </a:t>
            </a:r>
            <a:r>
              <a:rPr lang="en-US" sz="2400" b="1" dirty="0" err="1">
                <a:latin typeface="Tahoma" pitchFamily="34" charset="0"/>
                <a:ea typeface="Tahoma" pitchFamily="34" charset="0"/>
                <a:cs typeface="Tahoma" pitchFamily="34" charset="0"/>
              </a:rPr>
              <a:t>trí</a:t>
            </a:r>
            <a:r>
              <a:rPr lang="en-US" sz="2400" b="1" dirty="0">
                <a:latin typeface="Tahoma" pitchFamily="34" charset="0"/>
                <a:ea typeface="Tahoma" pitchFamily="34" charset="0"/>
                <a:cs typeface="Tahoma" pitchFamily="34" charset="0"/>
              </a:rPr>
              <a:t> </a:t>
            </a:r>
            <a:r>
              <a:rPr lang="en-US" sz="2400" b="1" dirty="0" err="1">
                <a:latin typeface="Tahoma" pitchFamily="34" charset="0"/>
                <a:ea typeface="Tahoma" pitchFamily="34" charset="0"/>
                <a:cs typeface="Tahoma" pitchFamily="34" charset="0"/>
              </a:rPr>
              <a:t>đó</a:t>
            </a:r>
            <a:r>
              <a:rPr lang="en-US" sz="2400" b="1" dirty="0">
                <a:latin typeface="Tahoma" pitchFamily="34" charset="0"/>
                <a:ea typeface="Tahoma" pitchFamily="34" charset="0"/>
                <a:cs typeface="Tahoma" pitchFamily="34" charset="0"/>
              </a:rPr>
              <a:t> </a:t>
            </a:r>
            <a:r>
              <a:rPr lang="en-US" sz="2400" b="1" dirty="0" err="1">
                <a:latin typeface="Tahoma" pitchFamily="34" charset="0"/>
                <a:ea typeface="Tahoma" pitchFamily="34" charset="0"/>
                <a:cs typeface="Tahoma" pitchFamily="34" charset="0"/>
              </a:rPr>
              <a:t>sẽ</a:t>
            </a:r>
            <a:r>
              <a:rPr lang="en-US" sz="2400" b="1" dirty="0">
                <a:latin typeface="Tahoma" pitchFamily="34" charset="0"/>
                <a:ea typeface="Tahoma" pitchFamily="34" charset="0"/>
                <a:cs typeface="Tahoma" pitchFamily="34" charset="0"/>
              </a:rPr>
              <a:t> </a:t>
            </a:r>
            <a:r>
              <a:rPr lang="en-US" sz="2400" b="1" err="1">
                <a:latin typeface="Tahoma" pitchFamily="34" charset="0"/>
                <a:ea typeface="Tahoma" pitchFamily="34" charset="0"/>
                <a:cs typeface="Tahoma" pitchFamily="34" charset="0"/>
              </a:rPr>
              <a:t>có</a:t>
            </a:r>
            <a:r>
              <a:rPr lang="en-US" sz="2400" b="1">
                <a:latin typeface="Tahoma" pitchFamily="34" charset="0"/>
                <a:ea typeface="Tahoma" pitchFamily="34" charset="0"/>
                <a:cs typeface="Tahoma" pitchFamily="34" charset="0"/>
              </a:rPr>
              <a:t> </a:t>
            </a:r>
            <a:r>
              <a:rPr lang="en-US" sz="2400" b="1" smtClean="0">
                <a:latin typeface="Tahoma" pitchFamily="34" charset="0"/>
                <a:ea typeface="Tahoma" pitchFamily="34" charset="0"/>
                <a:cs typeface="Tahoma" pitchFamily="34" charset="0"/>
              </a:rPr>
              <a:t>hình. Đó </a:t>
            </a:r>
            <a:r>
              <a:rPr lang="en-US" sz="2400" b="1" dirty="0" err="1">
                <a:latin typeface="Tahoma" pitchFamily="34" charset="0"/>
                <a:ea typeface="Tahoma" pitchFamily="34" charset="0"/>
                <a:cs typeface="Tahoma" pitchFamily="34" charset="0"/>
              </a:rPr>
              <a:t>là</a:t>
            </a:r>
            <a:r>
              <a:rPr lang="en-US" sz="2400" b="1" dirty="0">
                <a:latin typeface="Tahoma" pitchFamily="34" charset="0"/>
                <a:ea typeface="Tahoma" pitchFamily="34" charset="0"/>
                <a:cs typeface="Tahoma" pitchFamily="34" charset="0"/>
              </a:rPr>
              <a:t> </a:t>
            </a:r>
            <a:r>
              <a:rPr lang="en-US" sz="2400" b="1" dirty="0" err="1">
                <a:latin typeface="Tahoma" pitchFamily="34" charset="0"/>
                <a:ea typeface="Tahoma" pitchFamily="34" charset="0"/>
                <a:cs typeface="Tahoma" pitchFamily="34" charset="0"/>
              </a:rPr>
              <a:t>những</a:t>
            </a:r>
            <a:r>
              <a:rPr lang="en-US" sz="2400" b="1" dirty="0">
                <a:latin typeface="Tahoma" pitchFamily="34" charset="0"/>
                <a:ea typeface="Tahoma" pitchFamily="34" charset="0"/>
                <a:cs typeface="Tahoma" pitchFamily="34" charset="0"/>
              </a:rPr>
              <a:t> </a:t>
            </a:r>
            <a:r>
              <a:rPr lang="en-US" sz="2400" b="1" dirty="0" err="1">
                <a:latin typeface="Tahoma" pitchFamily="34" charset="0"/>
                <a:ea typeface="Tahoma" pitchFamily="34" charset="0"/>
                <a:cs typeface="Tahoma" pitchFamily="34" charset="0"/>
              </a:rPr>
              <a:t>vị</a:t>
            </a:r>
            <a:r>
              <a:rPr lang="en-US" sz="2400" b="1" dirty="0">
                <a:latin typeface="Tahoma" pitchFamily="34" charset="0"/>
                <a:ea typeface="Tahoma" pitchFamily="34" charset="0"/>
                <a:cs typeface="Tahoma" pitchFamily="34" charset="0"/>
              </a:rPr>
              <a:t> </a:t>
            </a:r>
            <a:r>
              <a:rPr lang="en-US" sz="2400" b="1" dirty="0" err="1">
                <a:latin typeface="Tahoma" pitchFamily="34" charset="0"/>
                <a:ea typeface="Tahoma" pitchFamily="34" charset="0"/>
                <a:cs typeface="Tahoma" pitchFamily="34" charset="0"/>
              </a:rPr>
              <a:t>trí</a:t>
            </a:r>
            <a:r>
              <a:rPr lang="en-US" sz="2400" b="1" dirty="0">
                <a:latin typeface="Tahoma" pitchFamily="34" charset="0"/>
                <a:ea typeface="Tahoma" pitchFamily="34" charset="0"/>
                <a:cs typeface="Tahoma" pitchFamily="34" charset="0"/>
              </a:rPr>
              <a:t> </a:t>
            </a:r>
            <a:r>
              <a:rPr lang="en-US" sz="2400" b="1" dirty="0" err="1">
                <a:latin typeface="Tahoma" pitchFamily="34" charset="0"/>
                <a:ea typeface="Tahoma" pitchFamily="34" charset="0"/>
                <a:cs typeface="Tahoma" pitchFamily="34" charset="0"/>
              </a:rPr>
              <a:t>chứa</a:t>
            </a:r>
            <a:r>
              <a:rPr lang="en-US" sz="2400" b="1" dirty="0">
                <a:latin typeface="Tahoma" pitchFamily="34" charset="0"/>
                <a:ea typeface="Tahoma" pitchFamily="34" charset="0"/>
                <a:cs typeface="Tahoma" pitchFamily="34" charset="0"/>
              </a:rPr>
              <a:t> </a:t>
            </a:r>
            <a:r>
              <a:rPr lang="en-US" sz="2400" b="1" dirty="0" err="1">
                <a:latin typeface="Tahoma" pitchFamily="34" charset="0"/>
                <a:ea typeface="Tahoma" pitchFamily="34" charset="0"/>
                <a:cs typeface="Tahoma" pitchFamily="34" charset="0"/>
              </a:rPr>
              <a:t>siêu</a:t>
            </a:r>
            <a:r>
              <a:rPr lang="en-US" sz="2400" b="1" dirty="0">
                <a:latin typeface="Tahoma" pitchFamily="34" charset="0"/>
                <a:ea typeface="Tahoma" pitchFamily="34" charset="0"/>
                <a:cs typeface="Tahoma" pitchFamily="34" charset="0"/>
              </a:rPr>
              <a:t> </a:t>
            </a:r>
            <a:r>
              <a:rPr lang="en-US" sz="2400" b="1" dirty="0" err="1">
                <a:latin typeface="Tahoma" pitchFamily="34" charset="0"/>
                <a:ea typeface="Tahoma" pitchFamily="34" charset="0"/>
                <a:cs typeface="Tahoma" pitchFamily="34" charset="0"/>
              </a:rPr>
              <a:t>liên</a:t>
            </a:r>
            <a:r>
              <a:rPr lang="en-US" sz="2400" b="1" dirty="0">
                <a:latin typeface="Tahoma" pitchFamily="34" charset="0"/>
                <a:ea typeface="Tahoma" pitchFamily="34" charset="0"/>
                <a:cs typeface="Tahoma" pitchFamily="34" charset="0"/>
              </a:rPr>
              <a:t> </a:t>
            </a:r>
            <a:r>
              <a:rPr lang="en-US" sz="2400" b="1" dirty="0" err="1">
                <a:latin typeface="Tahoma" pitchFamily="34" charset="0"/>
                <a:ea typeface="Tahoma" pitchFamily="34" charset="0"/>
                <a:cs typeface="Tahoma" pitchFamily="34" charset="0"/>
              </a:rPr>
              <a:t>kết</a:t>
            </a:r>
            <a:r>
              <a:rPr lang="en-US" sz="2400" b="1" dirty="0">
                <a:latin typeface="Tahoma" pitchFamily="34" charset="0"/>
                <a:ea typeface="Tahoma" pitchFamily="34" charset="0"/>
                <a:cs typeface="Tahoma" pitchFamily="34" charset="0"/>
              </a:rPr>
              <a:t>. </a:t>
            </a:r>
            <a:r>
              <a:rPr lang="en-US" sz="2400" b="1" dirty="0" err="1">
                <a:latin typeface="Tahoma" pitchFamily="34" charset="0"/>
                <a:ea typeface="Tahoma" pitchFamily="34" charset="0"/>
                <a:cs typeface="Tahoma" pitchFamily="34" charset="0"/>
              </a:rPr>
              <a:t>Khi</a:t>
            </a:r>
            <a:r>
              <a:rPr lang="en-US" sz="2400" b="1" dirty="0">
                <a:latin typeface="Tahoma" pitchFamily="34" charset="0"/>
                <a:ea typeface="Tahoma" pitchFamily="34" charset="0"/>
                <a:cs typeface="Tahoma" pitchFamily="34" charset="0"/>
              </a:rPr>
              <a:t> </a:t>
            </a:r>
            <a:r>
              <a:rPr lang="en-US" sz="2400" b="1" dirty="0" err="1">
                <a:latin typeface="Tahoma" pitchFamily="34" charset="0"/>
                <a:ea typeface="Tahoma" pitchFamily="34" charset="0"/>
                <a:cs typeface="Tahoma" pitchFamily="34" charset="0"/>
              </a:rPr>
              <a:t>nháy</a:t>
            </a:r>
            <a:r>
              <a:rPr lang="en-US" sz="2400" b="1" dirty="0">
                <a:latin typeface="Tahoma" pitchFamily="34" charset="0"/>
                <a:ea typeface="Tahoma" pitchFamily="34" charset="0"/>
                <a:cs typeface="Tahoma" pitchFamily="34" charset="0"/>
              </a:rPr>
              <a:t> </a:t>
            </a:r>
            <a:r>
              <a:rPr lang="en-US" sz="2400" b="1" dirty="0" err="1">
                <a:latin typeface="Tahoma" pitchFamily="34" charset="0"/>
                <a:ea typeface="Tahoma" pitchFamily="34" charset="0"/>
                <a:cs typeface="Tahoma" pitchFamily="34" charset="0"/>
              </a:rPr>
              <a:t>chuột</a:t>
            </a:r>
            <a:r>
              <a:rPr lang="en-US" sz="2400" b="1" dirty="0">
                <a:latin typeface="Tahoma" pitchFamily="34" charset="0"/>
                <a:ea typeface="Tahoma" pitchFamily="34" charset="0"/>
                <a:cs typeface="Tahoma" pitchFamily="34" charset="0"/>
              </a:rPr>
              <a:t> </a:t>
            </a:r>
            <a:r>
              <a:rPr lang="en-US" sz="2400" b="1" dirty="0" err="1">
                <a:latin typeface="Tahoma" pitchFamily="34" charset="0"/>
                <a:ea typeface="Tahoma" pitchFamily="34" charset="0"/>
                <a:cs typeface="Tahoma" pitchFamily="34" charset="0"/>
              </a:rPr>
              <a:t>vào</a:t>
            </a:r>
            <a:r>
              <a:rPr lang="en-US" sz="2400" b="1" dirty="0">
                <a:latin typeface="Tahoma" pitchFamily="34" charset="0"/>
                <a:ea typeface="Tahoma" pitchFamily="34" charset="0"/>
                <a:cs typeface="Tahoma" pitchFamily="34" charset="0"/>
              </a:rPr>
              <a:t> </a:t>
            </a:r>
            <a:r>
              <a:rPr lang="en-US" sz="2400" b="1" dirty="0" err="1">
                <a:latin typeface="Tahoma" pitchFamily="34" charset="0"/>
                <a:ea typeface="Tahoma" pitchFamily="34" charset="0"/>
                <a:cs typeface="Tahoma" pitchFamily="34" charset="0"/>
              </a:rPr>
              <a:t>đó</a:t>
            </a:r>
            <a:r>
              <a:rPr lang="en-US" sz="2400" b="1" dirty="0">
                <a:latin typeface="Tahoma" pitchFamily="34" charset="0"/>
                <a:ea typeface="Tahoma" pitchFamily="34" charset="0"/>
                <a:cs typeface="Tahoma" pitchFamily="34" charset="0"/>
              </a:rPr>
              <a:t> </a:t>
            </a:r>
            <a:r>
              <a:rPr lang="en-US" sz="2400" b="1" dirty="0" err="1">
                <a:latin typeface="Tahoma" pitchFamily="34" charset="0"/>
                <a:ea typeface="Tahoma" pitchFamily="34" charset="0"/>
                <a:cs typeface="Tahoma" pitchFamily="34" charset="0"/>
              </a:rPr>
              <a:t>thì</a:t>
            </a:r>
            <a:r>
              <a:rPr lang="en-US" sz="2400" b="1" dirty="0">
                <a:latin typeface="Tahoma" pitchFamily="34" charset="0"/>
                <a:ea typeface="Tahoma" pitchFamily="34" charset="0"/>
                <a:cs typeface="Tahoma" pitchFamily="34" charset="0"/>
              </a:rPr>
              <a:t> </a:t>
            </a:r>
            <a:r>
              <a:rPr lang="en-US" sz="2400" b="1" dirty="0" err="1">
                <a:latin typeface="Tahoma" pitchFamily="34" charset="0"/>
                <a:ea typeface="Tahoma" pitchFamily="34" charset="0"/>
                <a:cs typeface="Tahoma" pitchFamily="34" charset="0"/>
              </a:rPr>
              <a:t>sẽ</a:t>
            </a:r>
            <a:r>
              <a:rPr lang="en-US" sz="2400" b="1" dirty="0">
                <a:latin typeface="Tahoma" pitchFamily="34" charset="0"/>
                <a:ea typeface="Tahoma" pitchFamily="34" charset="0"/>
                <a:cs typeface="Tahoma" pitchFamily="34" charset="0"/>
              </a:rPr>
              <a:t> </a:t>
            </a:r>
            <a:r>
              <a:rPr lang="en-US" sz="2400" b="1" dirty="0" err="1">
                <a:latin typeface="Tahoma" pitchFamily="34" charset="0"/>
                <a:ea typeface="Tahoma" pitchFamily="34" charset="0"/>
                <a:cs typeface="Tahoma" pitchFamily="34" charset="0"/>
              </a:rPr>
              <a:t>mở</a:t>
            </a:r>
            <a:r>
              <a:rPr lang="en-US" sz="2400" b="1" dirty="0">
                <a:latin typeface="Tahoma" pitchFamily="34" charset="0"/>
                <a:ea typeface="Tahoma" pitchFamily="34" charset="0"/>
                <a:cs typeface="Tahoma" pitchFamily="34" charset="0"/>
              </a:rPr>
              <a:t> </a:t>
            </a:r>
            <a:r>
              <a:rPr lang="en-US" sz="2400" b="1" dirty="0" err="1">
                <a:latin typeface="Tahoma" pitchFamily="34" charset="0"/>
                <a:ea typeface="Tahoma" pitchFamily="34" charset="0"/>
                <a:cs typeface="Tahoma" pitchFamily="34" charset="0"/>
              </a:rPr>
              <a:t>một</a:t>
            </a:r>
            <a:r>
              <a:rPr lang="en-US" sz="2400" b="1" dirty="0">
                <a:latin typeface="Tahoma" pitchFamily="34" charset="0"/>
                <a:ea typeface="Tahoma" pitchFamily="34" charset="0"/>
                <a:cs typeface="Tahoma" pitchFamily="34" charset="0"/>
              </a:rPr>
              <a:t> </a:t>
            </a:r>
            <a:r>
              <a:rPr lang="en-US" sz="2400" b="1" dirty="0" err="1">
                <a:latin typeface="Tahoma" pitchFamily="34" charset="0"/>
                <a:ea typeface="Tahoma" pitchFamily="34" charset="0"/>
                <a:cs typeface="Tahoma" pitchFamily="34" charset="0"/>
              </a:rPr>
              <a:t>trang</a:t>
            </a:r>
            <a:r>
              <a:rPr lang="en-US" sz="2400" b="1" dirty="0">
                <a:latin typeface="Tahoma" pitchFamily="34" charset="0"/>
                <a:ea typeface="Tahoma" pitchFamily="34" charset="0"/>
                <a:cs typeface="Tahoma" pitchFamily="34" charset="0"/>
              </a:rPr>
              <a:t> web </a:t>
            </a:r>
            <a:r>
              <a:rPr lang="en-US" sz="2400" b="1" dirty="0" err="1">
                <a:latin typeface="Tahoma" pitchFamily="34" charset="0"/>
                <a:ea typeface="Tahoma" pitchFamily="34" charset="0"/>
                <a:cs typeface="Tahoma" pitchFamily="34" charset="0"/>
              </a:rPr>
              <a:t>khác</a:t>
            </a:r>
            <a:r>
              <a:rPr lang="en-US" sz="2400" b="1" dirty="0">
                <a:latin typeface="Tahoma" pitchFamily="34" charset="0"/>
                <a:ea typeface="Tahoma" pitchFamily="34" charset="0"/>
                <a:cs typeface="Tahoma" pitchFamily="34" charset="0"/>
              </a:rPr>
              <a:t> </a:t>
            </a:r>
            <a:r>
              <a:rPr lang="en-US" sz="2400" b="1" dirty="0" err="1">
                <a:latin typeface="Tahoma" pitchFamily="34" charset="0"/>
                <a:ea typeface="Tahoma" pitchFamily="34" charset="0"/>
                <a:cs typeface="Tahoma" pitchFamily="34" charset="0"/>
              </a:rPr>
              <a:t>hoặc</a:t>
            </a:r>
            <a:r>
              <a:rPr lang="en-US" sz="2400" b="1" dirty="0">
                <a:latin typeface="Tahoma" pitchFamily="34" charset="0"/>
                <a:ea typeface="Tahoma" pitchFamily="34" charset="0"/>
                <a:cs typeface="Tahoma" pitchFamily="34" charset="0"/>
              </a:rPr>
              <a:t> di </a:t>
            </a:r>
            <a:r>
              <a:rPr lang="en-US" sz="2400" b="1" dirty="0" err="1">
                <a:latin typeface="Tahoma" pitchFamily="34" charset="0"/>
                <a:ea typeface="Tahoma" pitchFamily="34" charset="0"/>
                <a:cs typeface="Tahoma" pitchFamily="34" charset="0"/>
              </a:rPr>
              <a:t>chuyển</a:t>
            </a:r>
            <a:r>
              <a:rPr lang="en-US" sz="2400" b="1" dirty="0">
                <a:latin typeface="Tahoma" pitchFamily="34" charset="0"/>
                <a:ea typeface="Tahoma" pitchFamily="34" charset="0"/>
                <a:cs typeface="Tahoma" pitchFamily="34" charset="0"/>
              </a:rPr>
              <a:t> </a:t>
            </a:r>
            <a:r>
              <a:rPr lang="en-US" sz="2400" b="1" dirty="0" err="1">
                <a:latin typeface="Tahoma" pitchFamily="34" charset="0"/>
                <a:ea typeface="Tahoma" pitchFamily="34" charset="0"/>
                <a:cs typeface="Tahoma" pitchFamily="34" charset="0"/>
              </a:rPr>
              <a:t>đến</a:t>
            </a:r>
            <a:r>
              <a:rPr lang="en-US" sz="2400" b="1" dirty="0">
                <a:latin typeface="Tahoma" pitchFamily="34" charset="0"/>
                <a:ea typeface="Tahoma" pitchFamily="34" charset="0"/>
                <a:cs typeface="Tahoma" pitchFamily="34" charset="0"/>
              </a:rPr>
              <a:t> </a:t>
            </a:r>
            <a:r>
              <a:rPr lang="en-US" sz="2400" b="1" dirty="0" err="1">
                <a:latin typeface="Tahoma" pitchFamily="34" charset="0"/>
                <a:ea typeface="Tahoma" pitchFamily="34" charset="0"/>
                <a:cs typeface="Tahoma" pitchFamily="34" charset="0"/>
              </a:rPr>
              <a:t>một</a:t>
            </a:r>
            <a:r>
              <a:rPr lang="en-US" sz="2400" b="1" dirty="0">
                <a:latin typeface="Tahoma" pitchFamily="34" charset="0"/>
                <a:ea typeface="Tahoma" pitchFamily="34" charset="0"/>
                <a:cs typeface="Tahoma" pitchFamily="34" charset="0"/>
              </a:rPr>
              <a:t> </a:t>
            </a:r>
            <a:r>
              <a:rPr lang="en-US" sz="2400" b="1" dirty="0" err="1">
                <a:latin typeface="Tahoma" pitchFamily="34" charset="0"/>
                <a:ea typeface="Tahoma" pitchFamily="34" charset="0"/>
                <a:cs typeface="Tahoma" pitchFamily="34" charset="0"/>
              </a:rPr>
              <a:t>vị</a:t>
            </a:r>
            <a:r>
              <a:rPr lang="en-US" sz="2400" b="1" dirty="0">
                <a:latin typeface="Tahoma" pitchFamily="34" charset="0"/>
                <a:ea typeface="Tahoma" pitchFamily="34" charset="0"/>
                <a:cs typeface="Tahoma" pitchFamily="34" charset="0"/>
              </a:rPr>
              <a:t> </a:t>
            </a:r>
            <a:r>
              <a:rPr lang="en-US" sz="2400" b="1" dirty="0" err="1">
                <a:latin typeface="Tahoma" pitchFamily="34" charset="0"/>
                <a:ea typeface="Tahoma" pitchFamily="34" charset="0"/>
                <a:cs typeface="Tahoma" pitchFamily="34" charset="0"/>
              </a:rPr>
              <a:t>trí</a:t>
            </a:r>
            <a:r>
              <a:rPr lang="en-US" sz="2400" b="1" dirty="0">
                <a:latin typeface="Tahoma" pitchFamily="34" charset="0"/>
                <a:ea typeface="Tahoma" pitchFamily="34" charset="0"/>
                <a:cs typeface="Tahoma" pitchFamily="34" charset="0"/>
              </a:rPr>
              <a:t> </a:t>
            </a:r>
            <a:r>
              <a:rPr lang="en-US" sz="2400" b="1" dirty="0" err="1">
                <a:latin typeface="Tahoma" pitchFamily="34" charset="0"/>
                <a:ea typeface="Tahoma" pitchFamily="34" charset="0"/>
                <a:cs typeface="Tahoma" pitchFamily="34" charset="0"/>
              </a:rPr>
              <a:t>khác</a:t>
            </a:r>
            <a:r>
              <a:rPr lang="en-US" sz="2400" b="1" dirty="0">
                <a:latin typeface="Tahoma" pitchFamily="34" charset="0"/>
                <a:ea typeface="Tahoma" pitchFamily="34" charset="0"/>
                <a:cs typeface="Tahoma" pitchFamily="34" charset="0"/>
              </a:rPr>
              <a:t>.</a:t>
            </a:r>
            <a:endParaRPr lang="vi-VN" sz="2400" b="1" dirty="0">
              <a:latin typeface="Tahoma" pitchFamily="34" charset="0"/>
              <a:ea typeface="Tahoma" pitchFamily="34" charset="0"/>
              <a:cs typeface="Tahoma" pitchFamily="34" charset="0"/>
            </a:endParaRPr>
          </a:p>
        </p:txBody>
      </p:sp>
      <p:sp>
        <p:nvSpPr>
          <p:cNvPr id="8" name="Rectangle 7">
            <a:extLst>
              <a:ext uri="{FF2B5EF4-FFF2-40B4-BE49-F238E27FC236}">
                <a16:creationId xmlns:a16="http://schemas.microsoft.com/office/drawing/2014/main" xmlns="" id="{7E5DA86E-357B-93EB-CE77-3A24720F5B82}"/>
              </a:ext>
            </a:extLst>
          </p:cNvPr>
          <p:cNvSpPr/>
          <p:nvPr/>
        </p:nvSpPr>
        <p:spPr>
          <a:xfrm>
            <a:off x="1307332" y="5219169"/>
            <a:ext cx="10689817" cy="1124988"/>
          </a:xfrm>
          <a:prstGeom prst="rect">
            <a:avLst/>
          </a:prstGeom>
        </p:spPr>
        <p:txBody>
          <a:bodyPr wrap="square">
            <a:spAutoFit/>
          </a:bodyPr>
          <a:lstStyle/>
          <a:p>
            <a:pPr algn="just" defTabSz="342900">
              <a:lnSpc>
                <a:spcPct val="150000"/>
              </a:lnSpc>
            </a:pPr>
            <a:r>
              <a:rPr lang="en-US" sz="2400" b="1" dirty="0" err="1">
                <a:latin typeface="Tahoma" pitchFamily="34" charset="0"/>
                <a:ea typeface="Tahoma" pitchFamily="34" charset="0"/>
                <a:cs typeface="Tahoma" pitchFamily="34" charset="0"/>
              </a:rPr>
              <a:t>Văn</a:t>
            </a:r>
            <a:r>
              <a:rPr lang="en-US" sz="2400" b="1" dirty="0">
                <a:latin typeface="Tahoma" pitchFamily="34" charset="0"/>
                <a:ea typeface="Tahoma" pitchFamily="34" charset="0"/>
                <a:cs typeface="Tahoma" pitchFamily="34" charset="0"/>
              </a:rPr>
              <a:t> </a:t>
            </a:r>
            <a:r>
              <a:rPr lang="en-US" sz="2400" b="1" dirty="0" err="1">
                <a:latin typeface="Tahoma" pitchFamily="34" charset="0"/>
                <a:ea typeface="Tahoma" pitchFamily="34" charset="0"/>
                <a:cs typeface="Tahoma" pitchFamily="34" charset="0"/>
              </a:rPr>
              <a:t>bản</a:t>
            </a:r>
            <a:r>
              <a:rPr lang="en-US" sz="2400" b="1" dirty="0">
                <a:latin typeface="Tahoma" pitchFamily="34" charset="0"/>
                <a:ea typeface="Tahoma" pitchFamily="34" charset="0"/>
                <a:cs typeface="Tahoma" pitchFamily="34" charset="0"/>
              </a:rPr>
              <a:t> </a:t>
            </a:r>
            <a:r>
              <a:rPr lang="en-US" sz="2400" b="1" dirty="0" err="1">
                <a:latin typeface="Tahoma" pitchFamily="34" charset="0"/>
                <a:ea typeface="Tahoma" pitchFamily="34" charset="0"/>
                <a:cs typeface="Tahoma" pitchFamily="34" charset="0"/>
              </a:rPr>
              <a:t>chứa</a:t>
            </a:r>
            <a:r>
              <a:rPr lang="en-US" sz="2400" b="1" dirty="0">
                <a:latin typeface="Tahoma" pitchFamily="34" charset="0"/>
                <a:ea typeface="Tahoma" pitchFamily="34" charset="0"/>
                <a:cs typeface="Tahoma" pitchFamily="34" charset="0"/>
              </a:rPr>
              <a:t> </a:t>
            </a:r>
            <a:r>
              <a:rPr lang="en-US" sz="2400" b="1" dirty="0" err="1">
                <a:latin typeface="Tahoma" pitchFamily="34" charset="0"/>
                <a:ea typeface="Tahoma" pitchFamily="34" charset="0"/>
                <a:cs typeface="Tahoma" pitchFamily="34" charset="0"/>
              </a:rPr>
              <a:t>các</a:t>
            </a:r>
            <a:r>
              <a:rPr lang="en-US" sz="2400" b="1" dirty="0">
                <a:latin typeface="Tahoma" pitchFamily="34" charset="0"/>
                <a:ea typeface="Tahoma" pitchFamily="34" charset="0"/>
                <a:cs typeface="Tahoma" pitchFamily="34" charset="0"/>
              </a:rPr>
              <a:t> </a:t>
            </a:r>
            <a:r>
              <a:rPr lang="en-US" sz="2400" b="1" dirty="0" err="1">
                <a:latin typeface="Tahoma" pitchFamily="34" charset="0"/>
                <a:ea typeface="Tahoma" pitchFamily="34" charset="0"/>
                <a:cs typeface="Tahoma" pitchFamily="34" charset="0"/>
              </a:rPr>
              <a:t>loại</a:t>
            </a:r>
            <a:r>
              <a:rPr lang="en-US" sz="2400" b="1" dirty="0">
                <a:latin typeface="Tahoma" pitchFamily="34" charset="0"/>
                <a:ea typeface="Tahoma" pitchFamily="34" charset="0"/>
                <a:cs typeface="Tahoma" pitchFamily="34" charset="0"/>
              </a:rPr>
              <a:t> </a:t>
            </a:r>
            <a:r>
              <a:rPr lang="en-US" sz="2400" b="1" dirty="0" err="1">
                <a:latin typeface="Tahoma" pitchFamily="34" charset="0"/>
                <a:ea typeface="Tahoma" pitchFamily="34" charset="0"/>
                <a:cs typeface="Tahoma" pitchFamily="34" charset="0"/>
              </a:rPr>
              <a:t>thông</a:t>
            </a:r>
            <a:r>
              <a:rPr lang="en-US" sz="2400" b="1" dirty="0">
                <a:latin typeface="Tahoma" pitchFamily="34" charset="0"/>
                <a:ea typeface="Tahoma" pitchFamily="34" charset="0"/>
                <a:cs typeface="Tahoma" pitchFamily="34" charset="0"/>
              </a:rPr>
              <a:t> tin </a:t>
            </a:r>
            <a:r>
              <a:rPr lang="en-US" sz="2400" b="1" dirty="0" err="1">
                <a:latin typeface="Tahoma" pitchFamily="34" charset="0"/>
                <a:ea typeface="Tahoma" pitchFamily="34" charset="0"/>
                <a:cs typeface="Tahoma" pitchFamily="34" charset="0"/>
              </a:rPr>
              <a:t>văn</a:t>
            </a:r>
            <a:r>
              <a:rPr lang="en-US" sz="2400" b="1" dirty="0">
                <a:latin typeface="Tahoma" pitchFamily="34" charset="0"/>
                <a:ea typeface="Tahoma" pitchFamily="34" charset="0"/>
                <a:cs typeface="Tahoma" pitchFamily="34" charset="0"/>
              </a:rPr>
              <a:t> </a:t>
            </a:r>
            <a:r>
              <a:rPr lang="en-US" sz="2400" b="1" dirty="0" err="1">
                <a:latin typeface="Tahoma" pitchFamily="34" charset="0"/>
                <a:ea typeface="Tahoma" pitchFamily="34" charset="0"/>
                <a:cs typeface="Tahoma" pitchFamily="34" charset="0"/>
              </a:rPr>
              <a:t>bản</a:t>
            </a:r>
            <a:r>
              <a:rPr lang="en-US" sz="2400" b="1" dirty="0">
                <a:latin typeface="Tahoma" pitchFamily="34" charset="0"/>
                <a:ea typeface="Tahoma" pitchFamily="34" charset="0"/>
                <a:cs typeface="Tahoma" pitchFamily="34" charset="0"/>
              </a:rPr>
              <a:t>, </a:t>
            </a:r>
            <a:r>
              <a:rPr lang="en-US" sz="2400" b="1" dirty="0" err="1">
                <a:latin typeface="Tahoma" pitchFamily="34" charset="0"/>
                <a:ea typeface="Tahoma" pitchFamily="34" charset="0"/>
                <a:cs typeface="Tahoma" pitchFamily="34" charset="0"/>
              </a:rPr>
              <a:t>hình</a:t>
            </a:r>
            <a:r>
              <a:rPr lang="en-US" sz="2400" b="1" dirty="0">
                <a:latin typeface="Tahoma" pitchFamily="34" charset="0"/>
                <a:ea typeface="Tahoma" pitchFamily="34" charset="0"/>
                <a:cs typeface="Tahoma" pitchFamily="34" charset="0"/>
              </a:rPr>
              <a:t> </a:t>
            </a:r>
            <a:r>
              <a:rPr lang="en-US" sz="2400" b="1" dirty="0" err="1">
                <a:latin typeface="Tahoma" pitchFamily="34" charset="0"/>
                <a:ea typeface="Tahoma" pitchFamily="34" charset="0"/>
                <a:cs typeface="Tahoma" pitchFamily="34" charset="0"/>
              </a:rPr>
              <a:t>ảnh</a:t>
            </a:r>
            <a:r>
              <a:rPr lang="en-US" sz="2400" b="1" dirty="0">
                <a:latin typeface="Tahoma" pitchFamily="34" charset="0"/>
                <a:ea typeface="Tahoma" pitchFamily="34" charset="0"/>
                <a:cs typeface="Tahoma" pitchFamily="34" charset="0"/>
              </a:rPr>
              <a:t>, </a:t>
            </a:r>
            <a:r>
              <a:rPr lang="en-US" sz="2400" b="1" dirty="0" err="1">
                <a:latin typeface="Tahoma" pitchFamily="34" charset="0"/>
                <a:ea typeface="Tahoma" pitchFamily="34" charset="0"/>
                <a:cs typeface="Tahoma" pitchFamily="34" charset="0"/>
              </a:rPr>
              <a:t>âm</a:t>
            </a:r>
            <a:r>
              <a:rPr lang="en-US" sz="2400" b="1" dirty="0">
                <a:latin typeface="Tahoma" pitchFamily="34" charset="0"/>
                <a:ea typeface="Tahoma" pitchFamily="34" charset="0"/>
                <a:cs typeface="Tahoma" pitchFamily="34" charset="0"/>
              </a:rPr>
              <a:t> </a:t>
            </a:r>
            <a:r>
              <a:rPr lang="en-US" sz="2400" b="1" dirty="0" err="1">
                <a:latin typeface="Tahoma" pitchFamily="34" charset="0"/>
                <a:ea typeface="Tahoma" pitchFamily="34" charset="0"/>
                <a:cs typeface="Tahoma" pitchFamily="34" charset="0"/>
              </a:rPr>
              <a:t>thanh</a:t>
            </a:r>
            <a:r>
              <a:rPr lang="en-US" sz="2400" b="1" dirty="0">
                <a:latin typeface="Tahoma" pitchFamily="34" charset="0"/>
                <a:ea typeface="Tahoma" pitchFamily="34" charset="0"/>
                <a:cs typeface="Tahoma" pitchFamily="34" charset="0"/>
              </a:rPr>
              <a:t>, video </a:t>
            </a:r>
            <a:r>
              <a:rPr lang="en-US" sz="2400" b="1" dirty="0" err="1">
                <a:latin typeface="Tahoma" pitchFamily="34" charset="0"/>
                <a:ea typeface="Tahoma" pitchFamily="34" charset="0"/>
                <a:cs typeface="Tahoma" pitchFamily="34" charset="0"/>
              </a:rPr>
              <a:t>và</a:t>
            </a:r>
            <a:r>
              <a:rPr lang="en-US" sz="2400" b="1" dirty="0">
                <a:latin typeface="Tahoma" pitchFamily="34" charset="0"/>
                <a:ea typeface="Tahoma" pitchFamily="34" charset="0"/>
                <a:cs typeface="Tahoma" pitchFamily="34" charset="0"/>
              </a:rPr>
              <a:t> </a:t>
            </a:r>
            <a:r>
              <a:rPr lang="en-US" sz="2400" b="1" dirty="0" err="1">
                <a:latin typeface="Tahoma" pitchFamily="34" charset="0"/>
                <a:ea typeface="Tahoma" pitchFamily="34" charset="0"/>
                <a:cs typeface="Tahoma" pitchFamily="34" charset="0"/>
              </a:rPr>
              <a:t>siêu</a:t>
            </a:r>
            <a:r>
              <a:rPr lang="en-US" sz="2400" b="1" dirty="0">
                <a:latin typeface="Tahoma" pitchFamily="34" charset="0"/>
                <a:ea typeface="Tahoma" pitchFamily="34" charset="0"/>
                <a:cs typeface="Tahoma" pitchFamily="34" charset="0"/>
              </a:rPr>
              <a:t> </a:t>
            </a:r>
            <a:r>
              <a:rPr lang="en-US" sz="2400" b="1" dirty="0" err="1">
                <a:latin typeface="Tahoma" pitchFamily="34" charset="0"/>
                <a:ea typeface="Tahoma" pitchFamily="34" charset="0"/>
                <a:cs typeface="Tahoma" pitchFamily="34" charset="0"/>
              </a:rPr>
              <a:t>liên</a:t>
            </a:r>
            <a:r>
              <a:rPr lang="en-US" sz="2400" b="1" dirty="0">
                <a:latin typeface="Tahoma" pitchFamily="34" charset="0"/>
                <a:ea typeface="Tahoma" pitchFamily="34" charset="0"/>
                <a:cs typeface="Tahoma" pitchFamily="34" charset="0"/>
              </a:rPr>
              <a:t> </a:t>
            </a:r>
            <a:r>
              <a:rPr lang="en-US" sz="2400" b="1" dirty="0" err="1">
                <a:latin typeface="Tahoma" pitchFamily="34" charset="0"/>
                <a:ea typeface="Tahoma" pitchFamily="34" charset="0"/>
                <a:cs typeface="Tahoma" pitchFamily="34" charset="0"/>
              </a:rPr>
              <a:t>kết</a:t>
            </a:r>
            <a:r>
              <a:rPr lang="en-US" sz="2400" b="1" dirty="0">
                <a:latin typeface="Tahoma" pitchFamily="34" charset="0"/>
                <a:ea typeface="Tahoma" pitchFamily="34" charset="0"/>
                <a:cs typeface="Tahoma" pitchFamily="34" charset="0"/>
              </a:rPr>
              <a:t> </a:t>
            </a:r>
            <a:r>
              <a:rPr lang="en-US" sz="2400" b="1" dirty="0" err="1">
                <a:latin typeface="Tahoma" pitchFamily="34" charset="0"/>
                <a:ea typeface="Tahoma" pitchFamily="34" charset="0"/>
                <a:cs typeface="Tahoma" pitchFamily="34" charset="0"/>
              </a:rPr>
              <a:t>gọi</a:t>
            </a:r>
            <a:r>
              <a:rPr lang="en-US" sz="2400" b="1" dirty="0">
                <a:latin typeface="Tahoma" pitchFamily="34" charset="0"/>
                <a:ea typeface="Tahoma" pitchFamily="34" charset="0"/>
                <a:cs typeface="Tahoma" pitchFamily="34" charset="0"/>
              </a:rPr>
              <a:t> </a:t>
            </a:r>
            <a:r>
              <a:rPr lang="en-US" sz="2400" b="1" dirty="0" err="1">
                <a:latin typeface="Tahoma" pitchFamily="34" charset="0"/>
                <a:ea typeface="Tahoma" pitchFamily="34" charset="0"/>
                <a:cs typeface="Tahoma" pitchFamily="34" charset="0"/>
              </a:rPr>
              <a:t>là</a:t>
            </a:r>
            <a:r>
              <a:rPr lang="en-US" sz="2400" b="1" dirty="0">
                <a:latin typeface="Tahoma" pitchFamily="34" charset="0"/>
                <a:ea typeface="Tahoma" pitchFamily="34" charset="0"/>
                <a:cs typeface="Tahoma" pitchFamily="34" charset="0"/>
              </a:rPr>
              <a:t> </a:t>
            </a:r>
            <a:r>
              <a:rPr lang="en-US" sz="2400" b="1" dirty="0" err="1">
                <a:latin typeface="Tahoma" pitchFamily="34" charset="0"/>
                <a:ea typeface="Tahoma" pitchFamily="34" charset="0"/>
                <a:cs typeface="Tahoma" pitchFamily="34" charset="0"/>
              </a:rPr>
              <a:t>siêu</a:t>
            </a:r>
            <a:r>
              <a:rPr lang="en-US" sz="2400" b="1" dirty="0">
                <a:latin typeface="Tahoma" pitchFamily="34" charset="0"/>
                <a:ea typeface="Tahoma" pitchFamily="34" charset="0"/>
                <a:cs typeface="Tahoma" pitchFamily="34" charset="0"/>
              </a:rPr>
              <a:t> </a:t>
            </a:r>
            <a:r>
              <a:rPr lang="en-US" sz="2400" b="1" dirty="0" err="1">
                <a:latin typeface="Tahoma" pitchFamily="34" charset="0"/>
                <a:ea typeface="Tahoma" pitchFamily="34" charset="0"/>
                <a:cs typeface="Tahoma" pitchFamily="34" charset="0"/>
              </a:rPr>
              <a:t>văn</a:t>
            </a:r>
            <a:r>
              <a:rPr lang="en-US" sz="2400" b="1" dirty="0">
                <a:latin typeface="Tahoma" pitchFamily="34" charset="0"/>
                <a:ea typeface="Tahoma" pitchFamily="34" charset="0"/>
                <a:cs typeface="Tahoma" pitchFamily="34" charset="0"/>
              </a:rPr>
              <a:t> </a:t>
            </a:r>
            <a:r>
              <a:rPr lang="en-US" sz="2400" b="1" dirty="0" err="1">
                <a:latin typeface="Tahoma" pitchFamily="34" charset="0"/>
                <a:ea typeface="Tahoma" pitchFamily="34" charset="0"/>
                <a:cs typeface="Tahoma" pitchFamily="34" charset="0"/>
              </a:rPr>
              <a:t>bản</a:t>
            </a:r>
            <a:r>
              <a:rPr lang="en-US" sz="2400" b="1" dirty="0">
                <a:latin typeface="Tahoma" pitchFamily="34" charset="0"/>
                <a:ea typeface="Tahoma" pitchFamily="34" charset="0"/>
                <a:cs typeface="Tahoma" pitchFamily="34" charset="0"/>
              </a:rPr>
              <a:t>. </a:t>
            </a:r>
            <a:r>
              <a:rPr lang="en-US" sz="2400" b="1" dirty="0" err="1">
                <a:latin typeface="Tahoma" pitchFamily="34" charset="0"/>
                <a:ea typeface="Tahoma" pitchFamily="34" charset="0"/>
                <a:cs typeface="Tahoma" pitchFamily="34" charset="0"/>
              </a:rPr>
              <a:t>Trang</a:t>
            </a:r>
            <a:r>
              <a:rPr lang="en-US" sz="2400" b="1" dirty="0">
                <a:latin typeface="Tahoma" pitchFamily="34" charset="0"/>
                <a:ea typeface="Tahoma" pitchFamily="34" charset="0"/>
                <a:cs typeface="Tahoma" pitchFamily="34" charset="0"/>
              </a:rPr>
              <a:t> web </a:t>
            </a:r>
            <a:r>
              <a:rPr lang="en-US" sz="2400" b="1" dirty="0" err="1">
                <a:latin typeface="Tahoma" pitchFamily="34" charset="0"/>
                <a:ea typeface="Tahoma" pitchFamily="34" charset="0"/>
                <a:cs typeface="Tahoma" pitchFamily="34" charset="0"/>
              </a:rPr>
              <a:t>là</a:t>
            </a:r>
            <a:r>
              <a:rPr lang="en-US" sz="2400" b="1" dirty="0">
                <a:latin typeface="Tahoma" pitchFamily="34" charset="0"/>
                <a:ea typeface="Tahoma" pitchFamily="34" charset="0"/>
                <a:cs typeface="Tahoma" pitchFamily="34" charset="0"/>
              </a:rPr>
              <a:t> </a:t>
            </a:r>
            <a:r>
              <a:rPr lang="en-US" sz="2400" b="1" dirty="0" err="1">
                <a:latin typeface="Tahoma" pitchFamily="34" charset="0"/>
                <a:ea typeface="Tahoma" pitchFamily="34" charset="0"/>
                <a:cs typeface="Tahoma" pitchFamily="34" charset="0"/>
              </a:rPr>
              <a:t>siêu</a:t>
            </a:r>
            <a:r>
              <a:rPr lang="en-US" sz="2400" b="1" dirty="0">
                <a:latin typeface="Tahoma" pitchFamily="34" charset="0"/>
                <a:ea typeface="Tahoma" pitchFamily="34" charset="0"/>
                <a:cs typeface="Tahoma" pitchFamily="34" charset="0"/>
              </a:rPr>
              <a:t> </a:t>
            </a:r>
            <a:r>
              <a:rPr lang="en-US" sz="2400" b="1" dirty="0" err="1">
                <a:latin typeface="Tahoma" pitchFamily="34" charset="0"/>
                <a:ea typeface="Tahoma" pitchFamily="34" charset="0"/>
                <a:cs typeface="Tahoma" pitchFamily="34" charset="0"/>
              </a:rPr>
              <a:t>văn</a:t>
            </a:r>
            <a:r>
              <a:rPr lang="en-US" sz="2400" b="1" dirty="0">
                <a:latin typeface="Tahoma" pitchFamily="34" charset="0"/>
                <a:ea typeface="Tahoma" pitchFamily="34" charset="0"/>
                <a:cs typeface="Tahoma" pitchFamily="34" charset="0"/>
              </a:rPr>
              <a:t> </a:t>
            </a:r>
            <a:r>
              <a:rPr lang="en-US" sz="2400" b="1" dirty="0" err="1">
                <a:latin typeface="Tahoma" pitchFamily="34" charset="0"/>
                <a:ea typeface="Tahoma" pitchFamily="34" charset="0"/>
                <a:cs typeface="Tahoma" pitchFamily="34" charset="0"/>
              </a:rPr>
              <a:t>bản</a:t>
            </a:r>
            <a:r>
              <a:rPr lang="en-US" sz="2400" b="1" dirty="0">
                <a:latin typeface="Tahoma" pitchFamily="34" charset="0"/>
                <a:ea typeface="Tahoma" pitchFamily="34" charset="0"/>
                <a:cs typeface="Tahoma" pitchFamily="34" charset="0"/>
              </a:rPr>
              <a:t>.</a:t>
            </a:r>
            <a:endParaRPr lang="vi-VN" sz="2400" b="1"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3140824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21BFC9A5-5CD4-ED3B-E8E7-3CBBBB869D6B}"/>
              </a:ext>
            </a:extLst>
          </p:cNvPr>
          <p:cNvGrpSpPr/>
          <p:nvPr/>
        </p:nvGrpSpPr>
        <p:grpSpPr>
          <a:xfrm>
            <a:off x="1209797" y="1347533"/>
            <a:ext cx="9178769" cy="1951609"/>
            <a:chOff x="1329714" y="458216"/>
            <a:chExt cx="8812810" cy="1951609"/>
          </a:xfrm>
        </p:grpSpPr>
        <p:grpSp>
          <p:nvGrpSpPr>
            <p:cNvPr id="12" name="Group 11">
              <a:extLst>
                <a:ext uri="{FF2B5EF4-FFF2-40B4-BE49-F238E27FC236}">
                  <a16:creationId xmlns:a16="http://schemas.microsoft.com/office/drawing/2014/main" xmlns="" id="{84D3D261-E6A4-C860-A0C3-706DAC897E48}"/>
                </a:ext>
              </a:extLst>
            </p:cNvPr>
            <p:cNvGrpSpPr/>
            <p:nvPr/>
          </p:nvGrpSpPr>
          <p:grpSpPr>
            <a:xfrm>
              <a:off x="1925021" y="911578"/>
              <a:ext cx="8217503" cy="1498247"/>
              <a:chOff x="2572721" y="934090"/>
              <a:chExt cx="7392824" cy="2210326"/>
            </a:xfrm>
          </p:grpSpPr>
          <p:sp>
            <p:nvSpPr>
              <p:cNvPr id="14" name="Rectangle: Rounded Corners 13">
                <a:extLst>
                  <a:ext uri="{FF2B5EF4-FFF2-40B4-BE49-F238E27FC236}">
                    <a16:creationId xmlns:a16="http://schemas.microsoft.com/office/drawing/2014/main" xmlns="" id="{384A962F-CF55-954B-D02E-13B86892256D}"/>
                  </a:ext>
                </a:extLst>
              </p:cNvPr>
              <p:cNvSpPr/>
              <p:nvPr/>
            </p:nvSpPr>
            <p:spPr>
              <a:xfrm>
                <a:off x="2659224" y="1054359"/>
                <a:ext cx="7306321" cy="2090057"/>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xmlns="" id="{8EFBC0C9-CE0D-8C12-CF58-8EFE4A4AC437}"/>
                  </a:ext>
                </a:extLst>
              </p:cNvPr>
              <p:cNvSpPr/>
              <p:nvPr/>
            </p:nvSpPr>
            <p:spPr>
              <a:xfrm>
                <a:off x="2572721" y="934090"/>
                <a:ext cx="7306322" cy="209005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a:extLst>
                <a:ext uri="{FF2B5EF4-FFF2-40B4-BE49-F238E27FC236}">
                  <a16:creationId xmlns:a16="http://schemas.microsoft.com/office/drawing/2014/main" xmlns="" id="{CF121A0F-8BCF-747F-BB7C-0C6A67E9BA0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329714" y="458216"/>
              <a:ext cx="998307" cy="883997"/>
            </a:xfrm>
            <a:prstGeom prst="rect">
              <a:avLst/>
            </a:prstGeom>
          </p:spPr>
        </p:pic>
      </p:grpSp>
      <p:sp>
        <p:nvSpPr>
          <p:cNvPr id="18" name="Rectangle 17">
            <a:extLst>
              <a:ext uri="{FF2B5EF4-FFF2-40B4-BE49-F238E27FC236}">
                <a16:creationId xmlns:a16="http://schemas.microsoft.com/office/drawing/2014/main" xmlns="" id="{75861476-72C5-A309-326E-4B9DCD524473}"/>
              </a:ext>
            </a:extLst>
          </p:cNvPr>
          <p:cNvSpPr/>
          <p:nvPr/>
        </p:nvSpPr>
        <p:spPr>
          <a:xfrm>
            <a:off x="2158353" y="1893942"/>
            <a:ext cx="8414248" cy="1141146"/>
          </a:xfrm>
          <a:prstGeom prst="rect">
            <a:avLst/>
          </a:prstGeom>
        </p:spPr>
        <p:txBody>
          <a:bodyPr wrap="square">
            <a:spAutoFit/>
          </a:bodyPr>
          <a:lstStyle/>
          <a:p>
            <a:pPr defTabSz="342900">
              <a:lnSpc>
                <a:spcPct val="150000"/>
              </a:lnSpc>
            </a:pPr>
            <a:r>
              <a:rPr lang="vi-VN" altLang="vi-VN" sz="2400" b="1">
                <a:solidFill>
                  <a:srgbClr val="F03C69"/>
                </a:solidFill>
                <a:latin typeface="Tahoma" pitchFamily="34" charset="0"/>
                <a:ea typeface="Tahoma" pitchFamily="34" charset="0"/>
                <a:cs typeface="Tahoma" pitchFamily="34" charset="0"/>
              </a:rPr>
              <a:t>Trên trang web thường có các</a:t>
            </a:r>
            <a:r>
              <a:rPr lang="en-US" altLang="vi-VN" sz="2400" b="1">
                <a:solidFill>
                  <a:srgbClr val="F03C69"/>
                </a:solidFill>
                <a:latin typeface="Tahoma" pitchFamily="34" charset="0"/>
                <a:ea typeface="Tahoma" pitchFamily="34" charset="0"/>
                <a:cs typeface="Tahoma" pitchFamily="34" charset="0"/>
              </a:rPr>
              <a:t> </a:t>
            </a:r>
            <a:r>
              <a:rPr lang="vi-VN" altLang="vi-VN" sz="2400" b="1">
                <a:solidFill>
                  <a:srgbClr val="F03C69"/>
                </a:solidFill>
                <a:latin typeface="Tahoma" pitchFamily="34" charset="0"/>
                <a:ea typeface="Tahoma" pitchFamily="34" charset="0"/>
                <a:cs typeface="Tahoma" pitchFamily="34" charset="0"/>
              </a:rPr>
              <a:t>loại thông tin: Văn bản, hình</a:t>
            </a:r>
            <a:r>
              <a:rPr lang="en-US" altLang="vi-VN" sz="2400" b="1">
                <a:solidFill>
                  <a:srgbClr val="F03C69"/>
                </a:solidFill>
                <a:latin typeface="Tahoma" pitchFamily="34" charset="0"/>
                <a:ea typeface="Tahoma" pitchFamily="34" charset="0"/>
                <a:cs typeface="Tahoma" pitchFamily="34" charset="0"/>
              </a:rPr>
              <a:t> </a:t>
            </a:r>
            <a:r>
              <a:rPr lang="vi-VN" altLang="vi-VN" sz="2400" b="1">
                <a:solidFill>
                  <a:srgbClr val="F03C69"/>
                </a:solidFill>
                <a:latin typeface="Tahoma" pitchFamily="34" charset="0"/>
                <a:ea typeface="Tahoma" pitchFamily="34" charset="0"/>
                <a:cs typeface="Tahoma" pitchFamily="34" charset="0"/>
              </a:rPr>
              <a:t>ảnh, âm thanh, video và siêu liên kết.</a:t>
            </a:r>
            <a:r>
              <a:rPr lang="vi-VN" sz="2400" b="1">
                <a:solidFill>
                  <a:srgbClr val="F03C69"/>
                </a:solidFill>
                <a:latin typeface="Tahoma" pitchFamily="34" charset="0"/>
                <a:ea typeface="Tahoma" pitchFamily="34" charset="0"/>
                <a:cs typeface="Tahoma" pitchFamily="34" charset="0"/>
              </a:rPr>
              <a:t>.</a:t>
            </a:r>
          </a:p>
        </p:txBody>
      </p:sp>
      <p:sp>
        <p:nvSpPr>
          <p:cNvPr id="16" name="Rectangle 15">
            <a:extLst>
              <a:ext uri="{FF2B5EF4-FFF2-40B4-BE49-F238E27FC236}">
                <a16:creationId xmlns:a16="http://schemas.microsoft.com/office/drawing/2014/main" xmlns="" id="{C4C29B82-B90A-449E-8481-31A1C0E7E29B}"/>
              </a:ext>
            </a:extLst>
          </p:cNvPr>
          <p:cNvSpPr/>
          <p:nvPr/>
        </p:nvSpPr>
        <p:spPr>
          <a:xfrm>
            <a:off x="438540" y="283918"/>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Xem thông tin trên trang Web</a:t>
            </a:r>
            <a:endParaRPr lang="vi-VN" sz="2800" b="1">
              <a:solidFill>
                <a:srgbClr val="F03C69"/>
              </a:solidFill>
              <a:cs typeface="Times New Roman" panose="02020603050405020304" pitchFamily="18" charset="0"/>
            </a:endParaRPr>
          </a:p>
        </p:txBody>
      </p:sp>
    </p:spTree>
    <p:extLst>
      <p:ext uri="{BB962C8B-B14F-4D97-AF65-F5344CB8AC3E}">
        <p14:creationId xmlns:p14="http://schemas.microsoft.com/office/powerpoint/2010/main" val="2841436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p:cTn id="7" dur="500" fill="hold"/>
                                        <p:tgtEl>
                                          <p:spTgt spid="1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6">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E5F49C9A-AC8D-425D-A924-C40644073EA6}"/>
              </a:ext>
            </a:extLst>
          </p:cNvPr>
          <p:cNvSpPr/>
          <p:nvPr/>
        </p:nvSpPr>
        <p:spPr>
          <a:xfrm>
            <a:off x="1333427" y="566317"/>
            <a:ext cx="7958060" cy="589072"/>
          </a:xfrm>
          <a:prstGeom prst="rect">
            <a:avLst/>
          </a:prstGeom>
        </p:spPr>
        <p:txBody>
          <a:bodyPr wrap="square">
            <a:spAutoFit/>
          </a:bodyPr>
          <a:lstStyle/>
          <a:p>
            <a:pPr defTabSz="342900">
              <a:lnSpc>
                <a:spcPct val="150000"/>
              </a:lnSpc>
            </a:pPr>
            <a:r>
              <a:rPr lang="en-US" sz="2400" b="1">
                <a:latin typeface="UTM Avo" panose="02040603050506020204" pitchFamily="18" charset="0"/>
                <a:cs typeface="Times New Roman" panose="02020603050405020304" pitchFamily="18" charset="0"/>
              </a:rPr>
              <a:t>1. Trên trang web có các loại thông tin nào?</a:t>
            </a:r>
            <a:endParaRPr lang="vi-VN" sz="2400" b="1">
              <a:latin typeface="UTM Avo" panose="0204060305050602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xmlns="" id="{B12C4231-EEA8-41CB-BCA6-CBCD7D8379B8}"/>
              </a:ext>
            </a:extLst>
          </p:cNvPr>
          <p:cNvPicPr>
            <a:picLocks noChangeAspect="1"/>
          </p:cNvPicPr>
          <p:nvPr/>
        </p:nvPicPr>
        <p:blipFill>
          <a:blip r:embed="rId2"/>
          <a:stretch>
            <a:fillRect/>
          </a:stretch>
        </p:blipFill>
        <p:spPr>
          <a:xfrm>
            <a:off x="350362" y="366329"/>
            <a:ext cx="983065" cy="967824"/>
          </a:xfrm>
          <a:prstGeom prst="rect">
            <a:avLst/>
          </a:prstGeom>
        </p:spPr>
      </p:pic>
      <p:sp>
        <p:nvSpPr>
          <p:cNvPr id="5" name="Rectangle 4">
            <a:extLst>
              <a:ext uri="{FF2B5EF4-FFF2-40B4-BE49-F238E27FC236}">
                <a16:creationId xmlns:a16="http://schemas.microsoft.com/office/drawing/2014/main" xmlns="" id="{3922DAE0-5437-4176-8EEE-A3523E844A19}"/>
              </a:ext>
            </a:extLst>
          </p:cNvPr>
          <p:cNvSpPr/>
          <p:nvPr/>
        </p:nvSpPr>
        <p:spPr>
          <a:xfrm>
            <a:off x="2169171" y="1189189"/>
            <a:ext cx="7310526" cy="589072"/>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A.</a:t>
            </a:r>
            <a:r>
              <a:rPr lang="en-US" sz="2400">
                <a:latin typeface="UTM Avo" panose="02040603050506020204" pitchFamily="18" charset="0"/>
                <a:cs typeface="Times New Roman" panose="02020603050405020304" pitchFamily="18" charset="0"/>
              </a:rPr>
              <a:t> Chỉ có thông tin là văn bản và hình</a:t>
            </a:r>
            <a:endParaRPr lang="vi-VN" sz="2400">
              <a:latin typeface="UTM Avo"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xmlns="" id="{D590011D-2F8D-441E-A867-EBA0463A34F9}"/>
              </a:ext>
            </a:extLst>
          </p:cNvPr>
          <p:cNvSpPr/>
          <p:nvPr/>
        </p:nvSpPr>
        <p:spPr>
          <a:xfrm>
            <a:off x="2169171" y="1812061"/>
            <a:ext cx="7310526" cy="589072"/>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B. </a:t>
            </a:r>
            <a:r>
              <a:rPr lang="en-US" sz="2400">
                <a:latin typeface="UTM Avo" panose="02040603050506020204" pitchFamily="18" charset="0"/>
                <a:cs typeface="Times New Roman" panose="02020603050405020304" pitchFamily="18" charset="0"/>
              </a:rPr>
              <a:t>Chỉ có thông tin là hình ảnh và âm thanh.</a:t>
            </a:r>
            <a:endParaRPr lang="vi-VN" sz="2400">
              <a:latin typeface="UTM Avo" panose="020406030505060202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xmlns="" id="{8035C97B-EDA2-482E-8CF7-CE5306F73B7D}"/>
              </a:ext>
            </a:extLst>
          </p:cNvPr>
          <p:cNvSpPr/>
          <p:nvPr/>
        </p:nvSpPr>
        <p:spPr>
          <a:xfrm>
            <a:off x="2169171" y="2431840"/>
            <a:ext cx="7310526" cy="589072"/>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C. </a:t>
            </a:r>
            <a:r>
              <a:rPr lang="en-US" sz="2400">
                <a:latin typeface="UTM Avo" panose="02040603050506020204" pitchFamily="18" charset="0"/>
                <a:cs typeface="Times New Roman" panose="02020603050405020304" pitchFamily="18" charset="0"/>
              </a:rPr>
              <a:t>Chỉ có thông tin là video.</a:t>
            </a:r>
            <a:endParaRPr lang="vi-VN" sz="24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xmlns="" id="{04630B5C-D405-497F-9B94-465FFAAE0822}"/>
              </a:ext>
            </a:extLst>
          </p:cNvPr>
          <p:cNvSpPr/>
          <p:nvPr/>
        </p:nvSpPr>
        <p:spPr>
          <a:xfrm>
            <a:off x="1333427" y="4084085"/>
            <a:ext cx="10406292" cy="1143070"/>
          </a:xfrm>
          <a:prstGeom prst="rect">
            <a:avLst/>
          </a:prstGeom>
        </p:spPr>
        <p:txBody>
          <a:bodyPr wrap="square">
            <a:spAutoFit/>
          </a:bodyPr>
          <a:lstStyle/>
          <a:p>
            <a:pPr defTabSz="342900">
              <a:lnSpc>
                <a:spcPct val="150000"/>
              </a:lnSpc>
            </a:pPr>
            <a:r>
              <a:rPr lang="en-US" sz="2400" b="1">
                <a:latin typeface="UTM Avo" panose="02040603050506020204" pitchFamily="18" charset="0"/>
                <a:cs typeface="Times New Roman" panose="02020603050405020304" pitchFamily="18" charset="0"/>
              </a:rPr>
              <a:t>2. </a:t>
            </a:r>
            <a:r>
              <a:rPr lang="vi-VN" sz="2400" b="1">
                <a:latin typeface="UTM Avo" panose="02040603050506020204" pitchFamily="18" charset="0"/>
                <a:cs typeface="Times New Roman" panose="02020603050405020304" pitchFamily="18" charset="0"/>
              </a:rPr>
              <a:t>Sau đây là hình ảnh khi đưa con trỏ chuột đến một số vị trí trên trang web, em hãy cho biết mục nào có chứa siêu liên kết?</a:t>
            </a:r>
          </a:p>
        </p:txBody>
      </p:sp>
      <p:sp>
        <p:nvSpPr>
          <p:cNvPr id="9" name="Rectangle 8">
            <a:extLst>
              <a:ext uri="{FF2B5EF4-FFF2-40B4-BE49-F238E27FC236}">
                <a16:creationId xmlns:a16="http://schemas.microsoft.com/office/drawing/2014/main" xmlns="" id="{0B46A651-8F2E-4396-83BF-8571A033FC46}"/>
              </a:ext>
            </a:extLst>
          </p:cNvPr>
          <p:cNvSpPr/>
          <p:nvPr/>
        </p:nvSpPr>
        <p:spPr>
          <a:xfrm>
            <a:off x="2148389" y="5417570"/>
            <a:ext cx="2127526" cy="589072"/>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A. </a:t>
            </a:r>
            <a:endParaRPr lang="vi-VN" sz="2400">
              <a:latin typeface="UTM Avo" panose="020406030505060202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xmlns="" id="{5F355013-396F-44B5-B785-30D86F2A49DB}"/>
              </a:ext>
            </a:extLst>
          </p:cNvPr>
          <p:cNvSpPr/>
          <p:nvPr/>
        </p:nvSpPr>
        <p:spPr>
          <a:xfrm>
            <a:off x="8362275" y="5411769"/>
            <a:ext cx="2127526" cy="589072"/>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C. </a:t>
            </a:r>
            <a:endParaRPr lang="vi-VN" sz="2400">
              <a:latin typeface="UTM Avo" panose="020406030505060202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xmlns="" id="{2A077E5C-26CE-4173-A147-2291BE3A50CD}"/>
              </a:ext>
            </a:extLst>
          </p:cNvPr>
          <p:cNvSpPr/>
          <p:nvPr/>
        </p:nvSpPr>
        <p:spPr>
          <a:xfrm>
            <a:off x="5312457" y="5464619"/>
            <a:ext cx="2127526" cy="589072"/>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B. </a:t>
            </a:r>
            <a:endParaRPr lang="vi-VN" sz="2400">
              <a:latin typeface="UTM Avo" panose="02040603050506020204" pitchFamily="18" charset="0"/>
              <a:cs typeface="Times New Roman" panose="02020603050405020304" pitchFamily="18" charset="0"/>
            </a:endParaRPr>
          </a:p>
        </p:txBody>
      </p:sp>
      <p:pic>
        <p:nvPicPr>
          <p:cNvPr id="12" name="Picture 11" descr="A picture containing text, electronics, computer&#10;&#10;Description automatically generated">
            <a:extLst>
              <a:ext uri="{FF2B5EF4-FFF2-40B4-BE49-F238E27FC236}">
                <a16:creationId xmlns:a16="http://schemas.microsoft.com/office/drawing/2014/main" xmlns="" id="{85818E8F-4523-43E9-A153-8592E72984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2888" y="815731"/>
            <a:ext cx="2208069" cy="2176969"/>
          </a:xfrm>
          <a:prstGeom prst="rect">
            <a:avLst/>
          </a:prstGeom>
        </p:spPr>
      </p:pic>
      <p:sp>
        <p:nvSpPr>
          <p:cNvPr id="13" name="Oval 12">
            <a:extLst>
              <a:ext uri="{FF2B5EF4-FFF2-40B4-BE49-F238E27FC236}">
                <a16:creationId xmlns:a16="http://schemas.microsoft.com/office/drawing/2014/main" xmlns="" id="{2CB96935-1538-453F-86FC-0512246D83F6}"/>
              </a:ext>
            </a:extLst>
          </p:cNvPr>
          <p:cNvSpPr/>
          <p:nvPr/>
        </p:nvSpPr>
        <p:spPr>
          <a:xfrm>
            <a:off x="2148389" y="3175260"/>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4" name="Oval 13">
            <a:extLst>
              <a:ext uri="{FF2B5EF4-FFF2-40B4-BE49-F238E27FC236}">
                <a16:creationId xmlns:a16="http://schemas.microsoft.com/office/drawing/2014/main" xmlns="" id="{C3798B32-22A2-42E4-90B5-371C2BACBBD5}"/>
              </a:ext>
            </a:extLst>
          </p:cNvPr>
          <p:cNvSpPr/>
          <p:nvPr/>
        </p:nvSpPr>
        <p:spPr>
          <a:xfrm>
            <a:off x="2113930" y="5545142"/>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 name="Rectangle 1">
            <a:extLst>
              <a:ext uri="{FF2B5EF4-FFF2-40B4-BE49-F238E27FC236}">
                <a16:creationId xmlns:a16="http://schemas.microsoft.com/office/drawing/2014/main" xmlns="" id="{94091CFE-7F23-E714-BDE3-2F976757599C}"/>
              </a:ext>
            </a:extLst>
          </p:cNvPr>
          <p:cNvSpPr/>
          <p:nvPr/>
        </p:nvSpPr>
        <p:spPr>
          <a:xfrm>
            <a:off x="2188836" y="3050186"/>
            <a:ext cx="7310526" cy="1143070"/>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D. </a:t>
            </a:r>
            <a:r>
              <a:rPr lang="en-US" sz="2400">
                <a:latin typeface="UTM Avo" panose="02040603050506020204" pitchFamily="18" charset="0"/>
                <a:cs typeface="Times New Roman" panose="02020603050405020304" pitchFamily="18" charset="0"/>
              </a:rPr>
              <a:t>Có các thông tin là văn bản, hình ảnh, âm thanh, video và siêu liên kết</a:t>
            </a:r>
            <a:endParaRPr lang="vi-VN" sz="2400">
              <a:latin typeface="UTM Avo" panose="02040603050506020204" pitchFamily="18" charset="0"/>
              <a:cs typeface="Times New Roman" panose="02020603050405020304" pitchFamily="18" charset="0"/>
            </a:endParaRPr>
          </a:p>
        </p:txBody>
      </p:sp>
      <p:pic>
        <p:nvPicPr>
          <p:cNvPr id="16" name="Picture 15" descr="Text&#10;&#10;Description automatically generated with medium confidence">
            <a:extLst>
              <a:ext uri="{FF2B5EF4-FFF2-40B4-BE49-F238E27FC236}">
                <a16:creationId xmlns:a16="http://schemas.microsoft.com/office/drawing/2014/main" xmlns="" id="{345C733C-CE89-0AB6-B39F-0C06660F48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5787" y="5411769"/>
            <a:ext cx="1256278" cy="952437"/>
          </a:xfrm>
          <a:prstGeom prst="rect">
            <a:avLst/>
          </a:prstGeom>
        </p:spPr>
      </p:pic>
      <p:pic>
        <p:nvPicPr>
          <p:cNvPr id="18" name="Picture 17" descr="Graphical user interface&#10;&#10;Description automatically generated">
            <a:extLst>
              <a:ext uri="{FF2B5EF4-FFF2-40B4-BE49-F238E27FC236}">
                <a16:creationId xmlns:a16="http://schemas.microsoft.com/office/drawing/2014/main" xmlns="" id="{C73B239F-EE9A-0031-AFF4-A8D40E02DA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90956" y="5410782"/>
            <a:ext cx="1256278" cy="1128652"/>
          </a:xfrm>
          <a:prstGeom prst="rect">
            <a:avLst/>
          </a:prstGeom>
        </p:spPr>
      </p:pic>
      <p:pic>
        <p:nvPicPr>
          <p:cNvPr id="20" name="Picture 19">
            <a:extLst>
              <a:ext uri="{FF2B5EF4-FFF2-40B4-BE49-F238E27FC236}">
                <a16:creationId xmlns:a16="http://schemas.microsoft.com/office/drawing/2014/main" xmlns="" id="{C37500B0-6E8A-D75A-996C-6A7CCD4DF9E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28152" y="5417570"/>
            <a:ext cx="1696108" cy="797090"/>
          </a:xfrm>
          <a:prstGeom prst="rect">
            <a:avLst/>
          </a:prstGeom>
        </p:spPr>
      </p:pic>
    </p:spTree>
    <p:extLst>
      <p:ext uri="{BB962C8B-B14F-4D97-AF65-F5344CB8AC3E}">
        <p14:creationId xmlns:p14="http://schemas.microsoft.com/office/powerpoint/2010/main" val="13974885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par>
                                <p:cTn id="40" presetID="10" presetClass="entr" presetSubtype="0" fill="hold"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par>
                                <p:cTn id="43" presetID="10" presetClass="entr" presetSubtype="0"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500"/>
                                        <p:tgtEl>
                                          <p:spTgt spid="10"/>
                                        </p:tgtEl>
                                      </p:cBhvr>
                                    </p:animEffect>
                                  </p:childTnLst>
                                </p:cTn>
                              </p:par>
                              <p:par>
                                <p:cTn id="52" presetID="10" presetClass="entr" presetSubtype="0" fill="hold"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500"/>
                                        <p:tgtEl>
                                          <p:spTgt spid="20"/>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P spid="10" grpId="0"/>
      <p:bldP spid="11" grpId="0"/>
      <p:bldP spid="13" grpId="0" animBg="1"/>
      <p:bldP spid="14" grpId="0" animBg="1"/>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4C29B82-B90A-449E-8481-31A1C0E7E29B}"/>
              </a:ext>
            </a:extLst>
          </p:cNvPr>
          <p:cNvSpPr/>
          <p:nvPr/>
        </p:nvSpPr>
        <p:spPr>
          <a:xfrm>
            <a:off x="363894" y="283918"/>
            <a:ext cx="10386484" cy="738664"/>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Tác hại khi TRUY CẬP VÀO TRANG WEB Không phù hợp</a:t>
            </a:r>
            <a:endParaRPr lang="vi-VN" sz="2800" b="1">
              <a:solidFill>
                <a:srgbClr val="F03C69"/>
              </a:solidFill>
              <a:cs typeface="Times New Roman" panose="02020603050405020304" pitchFamily="18" charset="0"/>
            </a:endParaRPr>
          </a:p>
        </p:txBody>
      </p:sp>
      <p:sp>
        <p:nvSpPr>
          <p:cNvPr id="10" name="Rectangle 9">
            <a:extLst>
              <a:ext uri="{FF2B5EF4-FFF2-40B4-BE49-F238E27FC236}">
                <a16:creationId xmlns:a16="http://schemas.microsoft.com/office/drawing/2014/main" xmlns="" id="{949615B6-08E4-4C7D-8EEA-5E3F99C728AC}"/>
              </a:ext>
            </a:extLst>
          </p:cNvPr>
          <p:cNvSpPr/>
          <p:nvPr/>
        </p:nvSpPr>
        <p:spPr>
          <a:xfrm>
            <a:off x="3379791" y="1105048"/>
            <a:ext cx="8041932" cy="671851"/>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An gặp rắc rối gì ?</a:t>
            </a:r>
          </a:p>
        </p:txBody>
      </p:sp>
      <p:sp>
        <p:nvSpPr>
          <p:cNvPr id="11" name="Rectangle 10">
            <a:extLst>
              <a:ext uri="{FF2B5EF4-FFF2-40B4-BE49-F238E27FC236}">
                <a16:creationId xmlns:a16="http://schemas.microsoft.com/office/drawing/2014/main" xmlns="" id="{5C1AE40C-6D0B-4671-A2C9-C72D3FF63513}"/>
              </a:ext>
            </a:extLst>
          </p:cNvPr>
          <p:cNvSpPr/>
          <p:nvPr/>
        </p:nvSpPr>
        <p:spPr>
          <a:xfrm>
            <a:off x="674437" y="1915643"/>
            <a:ext cx="3912311" cy="2352952"/>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Trong khi truy cập Internet, bạn An vô tình vào một trang web trò chuyện không phù hợp. Em hãy quan sát Hình 8 và cho biết bạn An đã gặp rắc rối gì?</a:t>
            </a:r>
          </a:p>
        </p:txBody>
      </p:sp>
      <p:grpSp>
        <p:nvGrpSpPr>
          <p:cNvPr id="24" name="Group 23">
            <a:extLst>
              <a:ext uri="{FF2B5EF4-FFF2-40B4-BE49-F238E27FC236}">
                <a16:creationId xmlns:a16="http://schemas.microsoft.com/office/drawing/2014/main" xmlns="" id="{42C6B29B-3173-4D45-9E48-0117B5D0FBC0}"/>
              </a:ext>
            </a:extLst>
          </p:cNvPr>
          <p:cNvGrpSpPr/>
          <p:nvPr/>
        </p:nvGrpSpPr>
        <p:grpSpPr>
          <a:xfrm>
            <a:off x="522612" y="900102"/>
            <a:ext cx="2898644" cy="880803"/>
            <a:chOff x="522612" y="900102"/>
            <a:chExt cx="2898644" cy="880803"/>
          </a:xfrm>
        </p:grpSpPr>
        <p:grpSp>
          <p:nvGrpSpPr>
            <p:cNvPr id="4" name="Group 3">
              <a:extLst>
                <a:ext uri="{FF2B5EF4-FFF2-40B4-BE49-F238E27FC236}">
                  <a16:creationId xmlns:a16="http://schemas.microsoft.com/office/drawing/2014/main" xmlns="" id="{244424EB-C73B-4620-8785-ED91696F11E9}"/>
                </a:ext>
              </a:extLst>
            </p:cNvPr>
            <p:cNvGrpSpPr/>
            <p:nvPr/>
          </p:nvGrpSpPr>
          <p:grpSpPr>
            <a:xfrm>
              <a:off x="522612" y="1095583"/>
              <a:ext cx="2354327" cy="661656"/>
              <a:chOff x="5906375" y="1404722"/>
              <a:chExt cx="2354327" cy="661656"/>
            </a:xfrm>
          </p:grpSpPr>
          <p:sp>
            <p:nvSpPr>
              <p:cNvPr id="8" name="Rectangle: Top Corners Rounded 7">
                <a:extLst>
                  <a:ext uri="{FF2B5EF4-FFF2-40B4-BE49-F238E27FC236}">
                    <a16:creationId xmlns:a16="http://schemas.microsoft.com/office/drawing/2014/main" xmlns="" id="{17451D86-E9FE-4F2C-998B-FC79B3C6D7E5}"/>
                  </a:ext>
                </a:extLst>
              </p:cNvPr>
              <p:cNvSpPr/>
              <p:nvPr/>
            </p:nvSpPr>
            <p:spPr>
              <a:xfrm>
                <a:off x="5962361"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9" name="Rectangle 8">
                <a:extLst>
                  <a:ext uri="{FF2B5EF4-FFF2-40B4-BE49-F238E27FC236}">
                    <a16:creationId xmlns:a16="http://schemas.microsoft.com/office/drawing/2014/main" xmlns="" id="{F9AE48F3-29DC-471E-953C-5CFB4668C11F}"/>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20" name="Group 19">
              <a:extLst>
                <a:ext uri="{FF2B5EF4-FFF2-40B4-BE49-F238E27FC236}">
                  <a16:creationId xmlns:a16="http://schemas.microsoft.com/office/drawing/2014/main" xmlns="" id="{D8514236-63A5-4255-A4A4-0FA51F3C1527}"/>
                </a:ext>
              </a:extLst>
            </p:cNvPr>
            <p:cNvGrpSpPr/>
            <p:nvPr/>
          </p:nvGrpSpPr>
          <p:grpSpPr>
            <a:xfrm rot="20419193">
              <a:off x="2468303" y="900102"/>
              <a:ext cx="952953" cy="880803"/>
              <a:chOff x="8974078" y="279854"/>
              <a:chExt cx="3397172" cy="3224225"/>
            </a:xfrm>
          </p:grpSpPr>
          <p:pic>
            <p:nvPicPr>
              <p:cNvPr id="21" name="Picture 5">
                <a:extLst>
                  <a:ext uri="{FF2B5EF4-FFF2-40B4-BE49-F238E27FC236}">
                    <a16:creationId xmlns:a16="http://schemas.microsoft.com/office/drawing/2014/main" xmlns="" id="{6130C57F-7551-4995-9234-1752E616AE1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974078" y="279854"/>
                <a:ext cx="3397172" cy="3224225"/>
              </a:xfrm>
              <a:prstGeom prst="rect">
                <a:avLst/>
              </a:prstGeom>
            </p:spPr>
          </p:pic>
          <p:pic>
            <p:nvPicPr>
              <p:cNvPr id="22" name="Picture 6">
                <a:extLst>
                  <a:ext uri="{FF2B5EF4-FFF2-40B4-BE49-F238E27FC236}">
                    <a16:creationId xmlns:a16="http://schemas.microsoft.com/office/drawing/2014/main" xmlns="" id="{9626A2EE-ED09-47C8-A8FA-1551DFB285D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9202151" y="542910"/>
                <a:ext cx="2916628" cy="2768146"/>
              </a:xfrm>
              <a:prstGeom prst="rect">
                <a:avLst/>
              </a:prstGeom>
            </p:spPr>
          </p:pic>
        </p:grpSp>
        <p:sp>
          <p:nvSpPr>
            <p:cNvPr id="23" name="Rectangle 22">
              <a:extLst>
                <a:ext uri="{FF2B5EF4-FFF2-40B4-BE49-F238E27FC236}">
                  <a16:creationId xmlns:a16="http://schemas.microsoft.com/office/drawing/2014/main" xmlns="" id="{0EE978F0-4A39-4AA5-80FA-B2EAE3C1E440}"/>
                </a:ext>
              </a:extLst>
            </p:cNvPr>
            <p:cNvSpPr/>
            <p:nvPr/>
          </p:nvSpPr>
          <p:spPr>
            <a:xfrm>
              <a:off x="2773689"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pic>
        <p:nvPicPr>
          <p:cNvPr id="5" name="Picture 4" descr="Text&#10;&#10;Description automatically generated with low confidence">
            <a:extLst>
              <a:ext uri="{FF2B5EF4-FFF2-40B4-BE49-F238E27FC236}">
                <a16:creationId xmlns:a16="http://schemas.microsoft.com/office/drawing/2014/main" xmlns="" id="{2F14599F-AEE0-8982-3DBF-B3E96091E47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10961" y="1689146"/>
            <a:ext cx="5908002" cy="4884936"/>
          </a:xfrm>
          <a:prstGeom prst="rect">
            <a:avLst/>
          </a:prstGeom>
        </p:spPr>
      </p:pic>
    </p:spTree>
    <p:extLst>
      <p:ext uri="{BB962C8B-B14F-4D97-AF65-F5344CB8AC3E}">
        <p14:creationId xmlns:p14="http://schemas.microsoft.com/office/powerpoint/2010/main" val="22370528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500" fill="hold"/>
                                        <p:tgtEl>
                                          <p:spTgt spid="24"/>
                                        </p:tgtEl>
                                        <p:attrNameLst>
                                          <p:attrName>ppt_x</p:attrName>
                                        </p:attrNameLst>
                                      </p:cBhvr>
                                      <p:tavLst>
                                        <p:tav tm="0">
                                          <p:val>
                                            <p:strVal val="0-#ppt_w/2"/>
                                          </p:val>
                                        </p:tav>
                                        <p:tav tm="100000">
                                          <p:val>
                                            <p:strVal val="#ppt_x"/>
                                          </p:val>
                                        </p:tav>
                                      </p:tavLst>
                                    </p:anim>
                                    <p:anim calcmode="lin" valueType="num">
                                      <p:cBhvr additive="base">
                                        <p:cTn id="17" dur="500" fill="hold"/>
                                        <p:tgtEl>
                                          <p:spTgt spid="24"/>
                                        </p:tgtEl>
                                        <p:attrNameLst>
                                          <p:attrName>ppt_y</p:attrName>
                                        </p:attrNameLst>
                                      </p:cBhvr>
                                      <p:tavLst>
                                        <p:tav tm="0">
                                          <p:val>
                                            <p:strVal val="#ppt_y"/>
                                          </p:val>
                                        </p:tav>
                                        <p:tav tm="100000">
                                          <p:val>
                                            <p:strVal val="#ppt_y"/>
                                          </p:val>
                                        </p:tav>
                                      </p:tavLst>
                                    </p:anim>
                                  </p:childTnLst>
                                </p:cTn>
                              </p:par>
                            </p:childTnLst>
                          </p:cTn>
                        </p:par>
                        <p:par>
                          <p:cTn id="18" fill="hold">
                            <p:stCondLst>
                              <p:cond delay="500"/>
                            </p:stCondLst>
                            <p:childTnLst>
                              <p:par>
                                <p:cTn id="19" presetID="14" presetClass="entr" presetSubtype="1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randombar(horizont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5DF593A-C884-406B-9039-D91B9840041B}"/>
              </a:ext>
            </a:extLst>
          </p:cNvPr>
          <p:cNvPicPr>
            <a:picLocks noChangeAspect="1"/>
          </p:cNvPicPr>
          <p:nvPr/>
        </p:nvPicPr>
        <p:blipFill>
          <a:blip r:embed="rId2"/>
          <a:stretch>
            <a:fillRect/>
          </a:stretch>
        </p:blipFill>
        <p:spPr>
          <a:xfrm>
            <a:off x="318182" y="280553"/>
            <a:ext cx="891617" cy="830652"/>
          </a:xfrm>
          <a:prstGeom prst="rect">
            <a:avLst/>
          </a:prstGeom>
        </p:spPr>
      </p:pic>
      <p:sp>
        <p:nvSpPr>
          <p:cNvPr id="4" name="Rectangle 3">
            <a:extLst>
              <a:ext uri="{FF2B5EF4-FFF2-40B4-BE49-F238E27FC236}">
                <a16:creationId xmlns:a16="http://schemas.microsoft.com/office/drawing/2014/main" xmlns="" id="{1A0AB273-FC35-4319-BF6C-BED95CD8DE51}"/>
              </a:ext>
            </a:extLst>
          </p:cNvPr>
          <p:cNvSpPr/>
          <p:nvPr/>
        </p:nvSpPr>
        <p:spPr>
          <a:xfrm>
            <a:off x="1209799" y="392121"/>
            <a:ext cx="10567674" cy="1477328"/>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Em đã biết trên Internet không phải thông tin nào cũng phù hợp với các em, có những thông tin em chưa thể hiểu hết, có những thông tin độc hại như trò chơi bạo lực, phim ảnh có nội dung xấu,... Em không nên xem các thông tin đó, nếu cố tình xem em có thể gặp một số tác hại sau:</a:t>
            </a:r>
          </a:p>
        </p:txBody>
      </p:sp>
      <p:sp>
        <p:nvSpPr>
          <p:cNvPr id="5" name="Rectangle 4">
            <a:extLst>
              <a:ext uri="{FF2B5EF4-FFF2-40B4-BE49-F238E27FC236}">
                <a16:creationId xmlns:a16="http://schemas.microsoft.com/office/drawing/2014/main" xmlns="" id="{61004FEF-F45A-41DD-A74E-84C8EC840177}"/>
              </a:ext>
            </a:extLst>
          </p:cNvPr>
          <p:cNvSpPr/>
          <p:nvPr/>
        </p:nvSpPr>
        <p:spPr>
          <a:xfrm>
            <a:off x="1307334" y="1869449"/>
            <a:ext cx="6553556" cy="1295868"/>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 Có những suy nghĩ tiêu cực và lệch lạc: Xem  thông  tin  không  phù  hợp  với  lứa  tuổi khiến các em không hiểu hết hoặc hiểu một cách lệch lạc ảnh hưởng đến suy nghĩ và nhận thức của các em.</a:t>
            </a:r>
          </a:p>
        </p:txBody>
      </p:sp>
      <p:sp>
        <p:nvSpPr>
          <p:cNvPr id="7" name="Rectangle 6">
            <a:extLst>
              <a:ext uri="{FF2B5EF4-FFF2-40B4-BE49-F238E27FC236}">
                <a16:creationId xmlns:a16="http://schemas.microsoft.com/office/drawing/2014/main" xmlns="" id="{79A56168-C270-4437-B309-D101DDB9A9DF}"/>
              </a:ext>
            </a:extLst>
          </p:cNvPr>
          <p:cNvSpPr/>
          <p:nvPr/>
        </p:nvSpPr>
        <p:spPr>
          <a:xfrm>
            <a:off x="1307334" y="3165317"/>
            <a:ext cx="6553556" cy="1295868"/>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 Bị lừa đảo, dụ dỗ, bắt nạt: Kẻ xấu có thể gửi các tin nhắn mạo danh, nặc danh qua các trang web để đe doạ và làm tổn thương em hoặc dụ dỗ em làm điều xấu.</a:t>
            </a:r>
          </a:p>
        </p:txBody>
      </p:sp>
      <p:sp>
        <p:nvSpPr>
          <p:cNvPr id="8" name="Rectangle 7">
            <a:extLst>
              <a:ext uri="{FF2B5EF4-FFF2-40B4-BE49-F238E27FC236}">
                <a16:creationId xmlns:a16="http://schemas.microsoft.com/office/drawing/2014/main" xmlns="" id="{F1A64C24-6DF5-5331-8A22-83911CE90DE3}"/>
              </a:ext>
            </a:extLst>
          </p:cNvPr>
          <p:cNvSpPr/>
          <p:nvPr/>
        </p:nvSpPr>
        <p:spPr>
          <a:xfrm>
            <a:off x="1307334" y="4475263"/>
            <a:ext cx="6553556" cy="1295868"/>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 Lãng phí thời gian: Cố tình truy cập vào những trang web không phù hợp lứa tuổi và không nên xem, em bị mất đi thời gian quý báu cho học tập và những hoạt động bổ ích khác.</a:t>
            </a:r>
          </a:p>
        </p:txBody>
      </p:sp>
      <p:pic>
        <p:nvPicPr>
          <p:cNvPr id="15" name="Picture 14" descr="A picture containing text&#10;&#10;Description automatically generated">
            <a:extLst>
              <a:ext uri="{FF2B5EF4-FFF2-40B4-BE49-F238E27FC236}">
                <a16:creationId xmlns:a16="http://schemas.microsoft.com/office/drawing/2014/main" xmlns="" id="{927019E0-10E7-504F-CA93-01A5CB78D9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58784" y="1818372"/>
            <a:ext cx="3474720" cy="4610331"/>
          </a:xfrm>
          <a:prstGeom prst="rect">
            <a:avLst/>
          </a:prstGeom>
        </p:spPr>
      </p:pic>
    </p:spTree>
    <p:extLst>
      <p:ext uri="{BB962C8B-B14F-4D97-AF65-F5344CB8AC3E}">
        <p14:creationId xmlns:p14="http://schemas.microsoft.com/office/powerpoint/2010/main" val="42395817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8">
                                            <p:txEl>
                                              <p:pRg st="0" end="0"/>
                                            </p:txEl>
                                          </p:spTgt>
                                        </p:tgtEl>
                                        <p:attrNameLst>
                                          <p:attrName>style.visibility</p:attrName>
                                        </p:attrNameLst>
                                      </p:cBhvr>
                                      <p:to>
                                        <p:strVal val="visible"/>
                                      </p:to>
                                    </p:set>
                                    <p:anim calcmode="lin" valueType="num">
                                      <p:cBhvr additive="base">
                                        <p:cTn id="24"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8A4B6D06-B0CE-4D15-8F6E-750A6EE2724E}"/>
              </a:ext>
            </a:extLst>
          </p:cNvPr>
          <p:cNvGrpSpPr/>
          <p:nvPr/>
        </p:nvGrpSpPr>
        <p:grpSpPr>
          <a:xfrm>
            <a:off x="1329714" y="2212875"/>
            <a:ext cx="9552989" cy="2431008"/>
            <a:chOff x="1329714" y="458216"/>
            <a:chExt cx="9552989" cy="2317292"/>
          </a:xfrm>
        </p:grpSpPr>
        <p:grpSp>
          <p:nvGrpSpPr>
            <p:cNvPr id="10" name="Group 9">
              <a:extLst>
                <a:ext uri="{FF2B5EF4-FFF2-40B4-BE49-F238E27FC236}">
                  <a16:creationId xmlns:a16="http://schemas.microsoft.com/office/drawing/2014/main" xmlns="" id="{89062DB7-4E0E-4C57-94E2-2EE772747EDC}"/>
                </a:ext>
              </a:extLst>
            </p:cNvPr>
            <p:cNvGrpSpPr/>
            <p:nvPr/>
          </p:nvGrpSpPr>
          <p:grpSpPr>
            <a:xfrm>
              <a:off x="1329714" y="458216"/>
              <a:ext cx="9552989" cy="2317292"/>
              <a:chOff x="1329714" y="458216"/>
              <a:chExt cx="9552989" cy="2317292"/>
            </a:xfrm>
          </p:grpSpPr>
          <p:grpSp>
            <p:nvGrpSpPr>
              <p:cNvPr id="11" name="Group 10">
                <a:extLst>
                  <a:ext uri="{FF2B5EF4-FFF2-40B4-BE49-F238E27FC236}">
                    <a16:creationId xmlns:a16="http://schemas.microsoft.com/office/drawing/2014/main" xmlns="" id="{58D218AF-D446-4BC8-870D-F8787A4C4236}"/>
                  </a:ext>
                </a:extLst>
              </p:cNvPr>
              <p:cNvGrpSpPr/>
              <p:nvPr/>
            </p:nvGrpSpPr>
            <p:grpSpPr>
              <a:xfrm>
                <a:off x="1925021" y="911578"/>
                <a:ext cx="8957682" cy="1863930"/>
                <a:chOff x="2572721" y="934090"/>
                <a:chExt cx="8058721" cy="2749809"/>
              </a:xfrm>
            </p:grpSpPr>
            <p:sp>
              <p:nvSpPr>
                <p:cNvPr id="13" name="Rectangle: Rounded Corners 12">
                  <a:extLst>
                    <a:ext uri="{FF2B5EF4-FFF2-40B4-BE49-F238E27FC236}">
                      <a16:creationId xmlns:a16="http://schemas.microsoft.com/office/drawing/2014/main" xmlns="" id="{C6D856A5-7B50-4BB9-B491-F905F443C4A0}"/>
                    </a:ext>
                  </a:extLst>
                </p:cNvPr>
                <p:cNvSpPr/>
                <p:nvPr/>
              </p:nvSpPr>
              <p:spPr>
                <a:xfrm>
                  <a:off x="2659224" y="1054359"/>
                  <a:ext cx="7972218" cy="2629540"/>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xmlns="" id="{6D0781D6-7563-4FE8-A7EE-7A6B2B90F87A}"/>
                    </a:ext>
                  </a:extLst>
                </p:cNvPr>
                <p:cNvSpPr/>
                <p:nvPr/>
              </p:nvSpPr>
              <p:spPr>
                <a:xfrm>
                  <a:off x="2572721" y="934090"/>
                  <a:ext cx="7959013" cy="2749809"/>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a:extLst>
                  <a:ext uri="{FF2B5EF4-FFF2-40B4-BE49-F238E27FC236}">
                    <a16:creationId xmlns:a16="http://schemas.microsoft.com/office/drawing/2014/main" xmlns="" id="{ECB2FB46-5F99-44B8-BADD-0A909017A88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329714" y="458216"/>
                <a:ext cx="998307" cy="883997"/>
              </a:xfrm>
              <a:prstGeom prst="rect">
                <a:avLst/>
              </a:prstGeom>
            </p:spPr>
          </p:pic>
        </p:grpSp>
        <p:sp>
          <p:nvSpPr>
            <p:cNvPr id="16" name="Rectangle 15">
              <a:extLst>
                <a:ext uri="{FF2B5EF4-FFF2-40B4-BE49-F238E27FC236}">
                  <a16:creationId xmlns:a16="http://schemas.microsoft.com/office/drawing/2014/main" xmlns="" id="{C340576D-B929-4293-AF5D-DC8F52A280D8}"/>
                </a:ext>
              </a:extLst>
            </p:cNvPr>
            <p:cNvSpPr/>
            <p:nvPr/>
          </p:nvSpPr>
          <p:spPr>
            <a:xfrm>
              <a:off x="1987775" y="1078440"/>
              <a:ext cx="8832174" cy="1697068"/>
            </a:xfrm>
            <a:prstGeom prst="rect">
              <a:avLst/>
            </a:prstGeom>
          </p:spPr>
          <p:txBody>
            <a:bodyPr wrap="square">
              <a:spAutoFit/>
            </a:bodyPr>
            <a:lstStyle/>
            <a:p>
              <a:pPr lvl="1" defTabSz="342900">
                <a:lnSpc>
                  <a:spcPct val="150000"/>
                </a:lnSpc>
              </a:pPr>
              <a:r>
                <a:rPr lang="vi-VN" sz="2400" b="1">
                  <a:solidFill>
                    <a:srgbClr val="F03C69"/>
                  </a:solidFill>
                  <a:latin typeface="UTM Avo" panose="02040603050506020204" pitchFamily="18" charset="0"/>
                  <a:cs typeface="Times New Roman" panose="02020603050405020304" pitchFamily="18" charset="0"/>
                </a:rPr>
                <a:t>Em không nên xem các trang web không phù hợp lứa tuổi vì có nguy cơ suy nghĩ lệch lạc, bị lừa đảo, dụ dỗ, bắt nạt và lãng phí thời gian.</a:t>
              </a:r>
            </a:p>
          </p:txBody>
        </p:sp>
      </p:grpSp>
      <p:sp>
        <p:nvSpPr>
          <p:cNvPr id="20" name="Rectangle 19">
            <a:extLst>
              <a:ext uri="{FF2B5EF4-FFF2-40B4-BE49-F238E27FC236}">
                <a16:creationId xmlns:a16="http://schemas.microsoft.com/office/drawing/2014/main" xmlns="" id="{C4C29B82-B90A-449E-8481-31A1C0E7E29B}"/>
              </a:ext>
            </a:extLst>
          </p:cNvPr>
          <p:cNvSpPr/>
          <p:nvPr/>
        </p:nvSpPr>
        <p:spPr>
          <a:xfrm>
            <a:off x="363894" y="283918"/>
            <a:ext cx="10386484" cy="738664"/>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Tác hại khi TRUY CẬP VÀO TRANG WEB Không phù hợp</a:t>
            </a:r>
            <a:endParaRPr lang="vi-VN" sz="2800" b="1">
              <a:solidFill>
                <a:srgbClr val="F03C69"/>
              </a:solidFill>
              <a:cs typeface="Times New Roman" panose="02020603050405020304" pitchFamily="18" charset="0"/>
            </a:endParaRPr>
          </a:p>
        </p:txBody>
      </p:sp>
    </p:spTree>
    <p:extLst>
      <p:ext uri="{BB962C8B-B14F-4D97-AF65-F5344CB8AC3E}">
        <p14:creationId xmlns:p14="http://schemas.microsoft.com/office/powerpoint/2010/main" val="23826739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0">
                                            <p:txEl>
                                              <p:pRg st="0" end="0"/>
                                            </p:txEl>
                                          </p:spTgt>
                                        </p:tgtEl>
                                        <p:attrNameLst>
                                          <p:attrName>style.visibility</p:attrName>
                                        </p:attrNameLst>
                                      </p:cBhvr>
                                      <p:to>
                                        <p:strVal val="visible"/>
                                      </p:to>
                                    </p:set>
                                    <p:anim calcmode="lin" valueType="num">
                                      <p:cBhvr>
                                        <p:cTn id="7" dur="500" fill="hold"/>
                                        <p:tgtEl>
                                          <p:spTgt spid="2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0">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0">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80">
                                          <p:stCondLst>
                                            <p:cond delay="0"/>
                                          </p:stCondLst>
                                        </p:cTn>
                                        <p:tgtEl>
                                          <p:spTgt spid="2"/>
                                        </p:tgtEl>
                                      </p:cBhvr>
                                    </p:animEffect>
                                    <p:anim calcmode="lin" valueType="num">
                                      <p:cBhvr>
                                        <p:cTn id="17"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2" dur="26">
                                          <p:stCondLst>
                                            <p:cond delay="650"/>
                                          </p:stCondLst>
                                        </p:cTn>
                                        <p:tgtEl>
                                          <p:spTgt spid="2"/>
                                        </p:tgtEl>
                                      </p:cBhvr>
                                      <p:to x="100000" y="60000"/>
                                    </p:animScale>
                                    <p:animScale>
                                      <p:cBhvr>
                                        <p:cTn id="23" dur="166" decel="50000">
                                          <p:stCondLst>
                                            <p:cond delay="676"/>
                                          </p:stCondLst>
                                        </p:cTn>
                                        <p:tgtEl>
                                          <p:spTgt spid="2"/>
                                        </p:tgtEl>
                                      </p:cBhvr>
                                      <p:to x="100000" y="100000"/>
                                    </p:animScale>
                                    <p:animScale>
                                      <p:cBhvr>
                                        <p:cTn id="24" dur="26">
                                          <p:stCondLst>
                                            <p:cond delay="1312"/>
                                          </p:stCondLst>
                                        </p:cTn>
                                        <p:tgtEl>
                                          <p:spTgt spid="2"/>
                                        </p:tgtEl>
                                      </p:cBhvr>
                                      <p:to x="100000" y="80000"/>
                                    </p:animScale>
                                    <p:animScale>
                                      <p:cBhvr>
                                        <p:cTn id="25" dur="166" decel="50000">
                                          <p:stCondLst>
                                            <p:cond delay="1338"/>
                                          </p:stCondLst>
                                        </p:cTn>
                                        <p:tgtEl>
                                          <p:spTgt spid="2"/>
                                        </p:tgtEl>
                                      </p:cBhvr>
                                      <p:to x="100000" y="100000"/>
                                    </p:animScale>
                                    <p:animScale>
                                      <p:cBhvr>
                                        <p:cTn id="26" dur="26">
                                          <p:stCondLst>
                                            <p:cond delay="1642"/>
                                          </p:stCondLst>
                                        </p:cTn>
                                        <p:tgtEl>
                                          <p:spTgt spid="2"/>
                                        </p:tgtEl>
                                      </p:cBhvr>
                                      <p:to x="100000" y="90000"/>
                                    </p:animScale>
                                    <p:animScale>
                                      <p:cBhvr>
                                        <p:cTn id="27" dur="166" decel="50000">
                                          <p:stCondLst>
                                            <p:cond delay="1668"/>
                                          </p:stCondLst>
                                        </p:cTn>
                                        <p:tgtEl>
                                          <p:spTgt spid="2"/>
                                        </p:tgtEl>
                                      </p:cBhvr>
                                      <p:to x="100000" y="100000"/>
                                    </p:animScale>
                                    <p:animScale>
                                      <p:cBhvr>
                                        <p:cTn id="28" dur="26">
                                          <p:stCondLst>
                                            <p:cond delay="1808"/>
                                          </p:stCondLst>
                                        </p:cTn>
                                        <p:tgtEl>
                                          <p:spTgt spid="2"/>
                                        </p:tgtEl>
                                      </p:cBhvr>
                                      <p:to x="100000" y="95000"/>
                                    </p:animScale>
                                    <p:animScale>
                                      <p:cBhvr>
                                        <p:cTn id="29"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5692</TotalTime>
  <Words>904</Words>
  <Application>Microsoft Office PowerPoint</Application>
  <PresentationFormat>Custom</PresentationFormat>
  <Paragraphs>70</Paragraphs>
  <Slides>14</Slides>
  <Notes>2</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META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Giáo án Powerpoint Tin học 4 Kết nối tri thức (Cả năm) - HoaTieu.vn</dc:title>
  <dc:subject>Giáo án Powerpoint Tin học 4 Kết nối tri thức (Cả năm) - HoaTieu.vn</dc:subject>
  <dc:creator>HoaTieu.vn</dc:creator>
  <cp:lastModifiedBy>NGOC HAO</cp:lastModifiedBy>
  <cp:revision>196</cp:revision>
  <dcterms:created xsi:type="dcterms:W3CDTF">2021-11-14T08:33:55Z</dcterms:created>
  <dcterms:modified xsi:type="dcterms:W3CDTF">2024-10-07T12:43:28Z</dcterms:modified>
  <cp:category>Giáo án Powerpoint Tin học 4 Kết nối tri thức (Cả năm) - HoaTieu.vn</cp:category>
</cp:coreProperties>
</file>