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56" r:id="rId2"/>
    <p:sldId id="278" r:id="rId3"/>
    <p:sldId id="272" r:id="rId4"/>
    <p:sldId id="257" r:id="rId5"/>
    <p:sldId id="285" r:id="rId6"/>
    <p:sldId id="288" r:id="rId7"/>
    <p:sldId id="289" r:id="rId8"/>
    <p:sldId id="286" r:id="rId9"/>
    <p:sldId id="281" r:id="rId10"/>
    <p:sldId id="269" r:id="rId11"/>
    <p:sldId id="283" r:id="rId12"/>
    <p:sldId id="274" r:id="rId13"/>
    <p:sldId id="284" r:id="rId14"/>
    <p:sldId id="290" r:id="rId15"/>
    <p:sldId id="271" r:id="rId16"/>
    <p:sldId id="279"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1">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5408F"/>
    <a:srgbClr val="FF9933"/>
    <a:srgbClr val="FF6600"/>
    <a:srgbClr val="FBFFF3"/>
    <a:srgbClr val="F9BB99"/>
    <a:srgbClr val="0094D9"/>
    <a:srgbClr val="EC1D23"/>
    <a:srgbClr val="D5EE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4" autoAdjust="0"/>
    <p:restoredTop sz="94103" autoAdjust="0"/>
  </p:normalViewPr>
  <p:slideViewPr>
    <p:cSldViewPr snapToGrid="0">
      <p:cViewPr varScale="1">
        <p:scale>
          <a:sx n="114" d="100"/>
          <a:sy n="114" d="100"/>
        </p:scale>
        <p:origin x="538" y="106"/>
      </p:cViewPr>
      <p:guideLst>
        <p:guide orient="horz" pos="2131"/>
        <p:guide pos="2880"/>
        <p:guide orient="horz" pos="1620"/>
      </p:guideLst>
    </p:cSldViewPr>
  </p:slideViewPr>
  <p:notesTextViewPr>
    <p:cViewPr>
      <p:scale>
        <a:sx n="1" d="1"/>
        <a:sy n="1" d="1"/>
      </p:scale>
      <p:origin x="0" y="0"/>
    </p:cViewPr>
  </p:notesTextViewPr>
  <p:sorterViewPr>
    <p:cViewPr>
      <p:scale>
        <a:sx n="100" d="100"/>
        <a:sy n="100" d="100"/>
      </p:scale>
      <p:origin x="0" y="12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9CEAC-554F-4EC8-8E53-9B24D6CE5602}" type="datetimeFigureOut">
              <a:rPr lang="en-US" smtClean="0"/>
              <a:t>6/27/2024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426B2-AFDC-41D6-99F3-278F4286D0E9}" type="slidenum">
              <a:rPr lang="en-US" smtClean="0"/>
              <a:t>‹#›</a:t>
            </a:fld>
            <a:endParaRPr lang="en-US"/>
          </a:p>
        </p:txBody>
      </p:sp>
    </p:spTree>
    <p:extLst>
      <p:ext uri="{BB962C8B-B14F-4D97-AF65-F5344CB8AC3E}">
        <p14:creationId xmlns:p14="http://schemas.microsoft.com/office/powerpoint/2010/main" val="977168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1</a:t>
            </a:fld>
            <a:endParaRPr lang="en-US"/>
          </a:p>
        </p:txBody>
      </p:sp>
    </p:spTree>
    <p:extLst>
      <p:ext uri="{BB962C8B-B14F-4D97-AF65-F5344CB8AC3E}">
        <p14:creationId xmlns:p14="http://schemas.microsoft.com/office/powerpoint/2010/main" val="1755305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10</a:t>
            </a:fld>
            <a:endParaRPr lang="en-US"/>
          </a:p>
        </p:txBody>
      </p:sp>
    </p:spTree>
    <p:extLst>
      <p:ext uri="{BB962C8B-B14F-4D97-AF65-F5344CB8AC3E}">
        <p14:creationId xmlns:p14="http://schemas.microsoft.com/office/powerpoint/2010/main" val="2691097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11</a:t>
            </a:fld>
            <a:endParaRPr lang="en-US"/>
          </a:p>
        </p:txBody>
      </p:sp>
    </p:spTree>
    <p:extLst>
      <p:ext uri="{BB962C8B-B14F-4D97-AF65-F5344CB8AC3E}">
        <p14:creationId xmlns:p14="http://schemas.microsoft.com/office/powerpoint/2010/main" val="2130540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12</a:t>
            </a:fld>
            <a:endParaRPr lang="en-US"/>
          </a:p>
        </p:txBody>
      </p:sp>
    </p:spTree>
    <p:extLst>
      <p:ext uri="{BB962C8B-B14F-4D97-AF65-F5344CB8AC3E}">
        <p14:creationId xmlns:p14="http://schemas.microsoft.com/office/powerpoint/2010/main" val="2691097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13</a:t>
            </a:fld>
            <a:endParaRPr lang="en-US"/>
          </a:p>
        </p:txBody>
      </p:sp>
    </p:spTree>
    <p:extLst>
      <p:ext uri="{BB962C8B-B14F-4D97-AF65-F5344CB8AC3E}">
        <p14:creationId xmlns:p14="http://schemas.microsoft.com/office/powerpoint/2010/main" val="2269466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14</a:t>
            </a:fld>
            <a:endParaRPr lang="en-US"/>
          </a:p>
        </p:txBody>
      </p:sp>
    </p:spTree>
    <p:extLst>
      <p:ext uri="{BB962C8B-B14F-4D97-AF65-F5344CB8AC3E}">
        <p14:creationId xmlns:p14="http://schemas.microsoft.com/office/powerpoint/2010/main" val="3345831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15</a:t>
            </a:fld>
            <a:endParaRPr lang="en-US"/>
          </a:p>
        </p:txBody>
      </p:sp>
    </p:spTree>
    <p:extLst>
      <p:ext uri="{BB962C8B-B14F-4D97-AF65-F5344CB8AC3E}">
        <p14:creationId xmlns:p14="http://schemas.microsoft.com/office/powerpoint/2010/main" val="2691097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15426B2-AFDC-41D6-99F3-278F4286D0E9}" type="slidenum">
              <a:rPr lang="en-US" smtClean="0"/>
              <a:t>16</a:t>
            </a:fld>
            <a:endParaRPr lang="en-US"/>
          </a:p>
        </p:txBody>
      </p:sp>
    </p:spTree>
    <p:extLst>
      <p:ext uri="{BB962C8B-B14F-4D97-AF65-F5344CB8AC3E}">
        <p14:creationId xmlns:p14="http://schemas.microsoft.com/office/powerpoint/2010/main" val="396131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2</a:t>
            </a:fld>
            <a:endParaRPr lang="en-US"/>
          </a:p>
        </p:txBody>
      </p:sp>
    </p:spTree>
    <p:extLst>
      <p:ext uri="{BB962C8B-B14F-4D97-AF65-F5344CB8AC3E}">
        <p14:creationId xmlns:p14="http://schemas.microsoft.com/office/powerpoint/2010/main" val="269109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3</a:t>
            </a:fld>
            <a:endParaRPr lang="en-US"/>
          </a:p>
        </p:txBody>
      </p:sp>
    </p:spTree>
    <p:extLst>
      <p:ext uri="{BB962C8B-B14F-4D97-AF65-F5344CB8AC3E}">
        <p14:creationId xmlns:p14="http://schemas.microsoft.com/office/powerpoint/2010/main" val="269109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4</a:t>
            </a:fld>
            <a:endParaRPr lang="en-US"/>
          </a:p>
        </p:txBody>
      </p:sp>
    </p:spTree>
    <p:extLst>
      <p:ext uri="{BB962C8B-B14F-4D97-AF65-F5344CB8AC3E}">
        <p14:creationId xmlns:p14="http://schemas.microsoft.com/office/powerpoint/2010/main" val="269109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5</a:t>
            </a:fld>
            <a:endParaRPr lang="en-US"/>
          </a:p>
        </p:txBody>
      </p:sp>
    </p:spTree>
    <p:extLst>
      <p:ext uri="{BB962C8B-B14F-4D97-AF65-F5344CB8AC3E}">
        <p14:creationId xmlns:p14="http://schemas.microsoft.com/office/powerpoint/2010/main" val="824512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6</a:t>
            </a:fld>
            <a:endParaRPr lang="en-US"/>
          </a:p>
        </p:txBody>
      </p:sp>
    </p:spTree>
    <p:extLst>
      <p:ext uri="{BB962C8B-B14F-4D97-AF65-F5344CB8AC3E}">
        <p14:creationId xmlns:p14="http://schemas.microsoft.com/office/powerpoint/2010/main" val="1789709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7</a:t>
            </a:fld>
            <a:endParaRPr lang="en-US"/>
          </a:p>
        </p:txBody>
      </p:sp>
    </p:spTree>
    <p:extLst>
      <p:ext uri="{BB962C8B-B14F-4D97-AF65-F5344CB8AC3E}">
        <p14:creationId xmlns:p14="http://schemas.microsoft.com/office/powerpoint/2010/main" val="1092555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8</a:t>
            </a:fld>
            <a:endParaRPr lang="en-US"/>
          </a:p>
        </p:txBody>
      </p:sp>
    </p:spTree>
    <p:extLst>
      <p:ext uri="{BB962C8B-B14F-4D97-AF65-F5344CB8AC3E}">
        <p14:creationId xmlns:p14="http://schemas.microsoft.com/office/powerpoint/2010/main" val="287262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9</a:t>
            </a:fld>
            <a:endParaRPr lang="en-US"/>
          </a:p>
        </p:txBody>
      </p:sp>
    </p:spTree>
    <p:extLst>
      <p:ext uri="{BB962C8B-B14F-4D97-AF65-F5344CB8AC3E}">
        <p14:creationId xmlns:p14="http://schemas.microsoft.com/office/powerpoint/2010/main" val="3270209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397BC31-D7C2-4871-BF37-6EA61146175A}"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31494197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7BC31-D7C2-4871-BF37-6EA61146175A}"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34552490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7BC31-D7C2-4871-BF37-6EA61146175A}"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16543253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7BC31-D7C2-4871-BF37-6EA61146175A}"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37708256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97BC31-D7C2-4871-BF37-6EA61146175A}"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35894579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97BC31-D7C2-4871-BF37-6EA61146175A}"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7898933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97BC31-D7C2-4871-BF37-6EA61146175A}" type="datetimeFigureOut">
              <a:rPr lang="en-US" smtClean="0"/>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1531098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97BC31-D7C2-4871-BF37-6EA61146175A}" type="datetimeFigureOut">
              <a:rPr lang="en-US" smtClean="0"/>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35206600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7BC31-D7C2-4871-BF37-6EA61146175A}" type="datetimeFigureOut">
              <a:rPr lang="en-US" smtClean="0"/>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37355077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397BC31-D7C2-4871-BF37-6EA61146175A}"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18742867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397BC31-D7C2-4871-BF37-6EA61146175A}"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13337757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397BC31-D7C2-4871-BF37-6EA61146175A}" type="datetimeFigureOut">
              <a:rPr lang="en-US" smtClean="0"/>
              <a:t>6/27/2024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E0E44FF-5ED0-4D95-A1D9-170A2076FB77}"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91625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8" name="Picture 4" descr="Khám phá hơn 185 hình nền powerpoint về giao thông - curveshanoi">
            <a:extLst>
              <a:ext uri="{FF2B5EF4-FFF2-40B4-BE49-F238E27FC236}">
                <a16:creationId xmlns:a16="http://schemas.microsoft.com/office/drawing/2014/main" id="{A518DA92-843C-1A39-D580-77E475940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85899" y="1733550"/>
            <a:ext cx="6172202" cy="1200329"/>
          </a:xfrm>
          <a:prstGeom prst="rect">
            <a:avLst/>
          </a:prstGeom>
          <a:noFill/>
        </p:spPr>
        <p:txBody>
          <a:bodyPr wrap="square" rtlCol="0">
            <a:spAutoFit/>
          </a:bodyPr>
          <a:lstStyle/>
          <a:p>
            <a:pPr algn="ctr"/>
            <a:r>
              <a:rPr lang="en-US" sz="3600" dirty="0">
                <a:solidFill>
                  <a:schemeClr val="accent6">
                    <a:lumMod val="50000"/>
                  </a:schemeClr>
                </a:solidFill>
                <a:latin typeface="Tekton Pro" panose="020F0603020208020904" pitchFamily="34" charset="0"/>
                <a:ea typeface="Architecture" panose="020B0500000000000000" pitchFamily="34" charset="0"/>
                <a:cs typeface="Architecture" panose="020B0500000000000000" pitchFamily="34" charset="0"/>
              </a:rPr>
              <a:t>CHÀO MỪNG CÁC CON </a:t>
            </a:r>
          </a:p>
          <a:p>
            <a:pPr algn="ctr"/>
            <a:r>
              <a:rPr lang="en-US" sz="3600" dirty="0">
                <a:solidFill>
                  <a:schemeClr val="accent6">
                    <a:lumMod val="50000"/>
                  </a:schemeClr>
                </a:solidFill>
                <a:latin typeface="Tekton Pro" panose="020F0603020208020904" pitchFamily="34" charset="0"/>
                <a:ea typeface="Architecture" panose="020B0500000000000000" pitchFamily="34" charset="0"/>
                <a:cs typeface="Architecture" panose="020B0500000000000000" pitchFamily="34" charset="0"/>
              </a:rPr>
              <a:t>ĐẾN VỚI TIẾT HỌC HÔM NAY!</a:t>
            </a:r>
          </a:p>
        </p:txBody>
      </p:sp>
    </p:spTree>
    <p:extLst>
      <p:ext uri="{BB962C8B-B14F-4D97-AF65-F5344CB8AC3E}">
        <p14:creationId xmlns:p14="http://schemas.microsoft.com/office/powerpoint/2010/main" val="4112620153"/>
      </p:ext>
    </p:extLst>
  </p:cSld>
  <p:clrMapOvr>
    <a:masterClrMapping/>
  </p:clrMapOvr>
  <mc:AlternateContent xmlns:mc="http://schemas.openxmlformats.org/markup-compatibility/2006" xmlns:p14="http://schemas.microsoft.com/office/powerpoint/2010/main">
    <mc:Choice Requires="p14">
      <p:transition spd="slow" p14:dur="4000" advTm="10000">
        <p14:vortex dir="r"/>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30DE0-CA0A-2ACC-B564-C193871D7482}"/>
              </a:ext>
            </a:extLst>
          </p:cNvPr>
          <p:cNvPicPr>
            <a:picLocks noChangeAspect="1"/>
          </p:cNvPicPr>
          <p:nvPr/>
        </p:nvPicPr>
        <p:blipFill rotWithShape="1">
          <a:blip r:embed="rId3"/>
          <a:srcRect r="6691"/>
          <a:stretch/>
        </p:blipFill>
        <p:spPr>
          <a:xfrm flipH="1">
            <a:off x="-1" y="0"/>
            <a:ext cx="9143999" cy="5143500"/>
          </a:xfrm>
          <a:prstGeom prst="rect">
            <a:avLst/>
          </a:prstGeom>
        </p:spPr>
      </p:pic>
      <p:sp>
        <p:nvSpPr>
          <p:cNvPr id="5" name="TextBox 4"/>
          <p:cNvSpPr txBox="1"/>
          <p:nvPr/>
        </p:nvSpPr>
        <p:spPr>
          <a:xfrm>
            <a:off x="2716306" y="1536304"/>
            <a:ext cx="6229048" cy="1785810"/>
          </a:xfrm>
          <a:prstGeom prst="rect">
            <a:avLst/>
          </a:prstGeom>
          <a:noFill/>
        </p:spPr>
        <p:txBody>
          <a:bodyPr wrap="square" rtlCol="0">
            <a:spAutoFit/>
          </a:bodyPr>
          <a:lstStyle/>
          <a:p>
            <a:pPr algn="ctr">
              <a:lnSpc>
                <a:spcPct val="150000"/>
              </a:lnSpc>
            </a:pPr>
            <a:r>
              <a:rPr lang="en-US" sz="3600" b="1" dirty="0">
                <a:solidFill>
                  <a:srgbClr val="7030A0"/>
                </a:solidFill>
                <a:latin typeface="UTM Futura Extra" panose="02040603050506020204" pitchFamily="18" charset="0"/>
                <a:cs typeface="Times New Roman" pitchFamily="18" charset="0"/>
              </a:rPr>
              <a:t>LUYỆN TẬP – SÁNG TẠO</a:t>
            </a:r>
          </a:p>
          <a:p>
            <a:pPr algn="ctr">
              <a:lnSpc>
                <a:spcPct val="150000"/>
              </a:lnSpc>
            </a:pP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Hãy</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sáng</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tạo</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sản</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phẩm</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mĩ</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thuật</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dựa</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trên</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đặc</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điểm</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của</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sản</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phẩm</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thủ</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công</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mĩ</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nghệ</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theo</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ý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thích</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a:t>
            </a:r>
          </a:p>
        </p:txBody>
      </p:sp>
    </p:spTree>
    <p:extLst>
      <p:ext uri="{BB962C8B-B14F-4D97-AF65-F5344CB8AC3E}">
        <p14:creationId xmlns:p14="http://schemas.microsoft.com/office/powerpoint/2010/main" val="2614329360"/>
      </p:ext>
    </p:extLst>
  </p:cSld>
  <p:clrMapOvr>
    <a:masterClrMapping/>
  </p:clrMapOvr>
  <mc:AlternateContent xmlns:mc="http://schemas.openxmlformats.org/markup-compatibility/2006" xmlns:p14="http://schemas.microsoft.com/office/powerpoint/2010/main">
    <mc:Choice Requires="p14">
      <p:transition spd="slow" p14:dur="1600" advTm="25000">
        <p14:prism isInverted="1"/>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50070"/>
          </a:xfrm>
          <a:prstGeom prst="rect">
            <a:avLst/>
          </a:prstGeom>
        </p:spPr>
      </p:pic>
      <p:sp>
        <p:nvSpPr>
          <p:cNvPr id="5" name="Rectangle 4"/>
          <p:cNvSpPr/>
          <p:nvPr/>
        </p:nvSpPr>
        <p:spPr>
          <a:xfrm>
            <a:off x="2263515" y="250454"/>
            <a:ext cx="4616970" cy="584775"/>
          </a:xfrm>
          <a:prstGeom prst="rect">
            <a:avLst/>
          </a:prstGeom>
        </p:spPr>
        <p:txBody>
          <a:bodyPr wrap="none">
            <a:spAutoFit/>
          </a:bodyPr>
          <a:lstStyle/>
          <a:p>
            <a:pPr algn="ctr"/>
            <a:r>
              <a:rPr lang="en-US" sz="3200" dirty="0">
                <a:solidFill>
                  <a:srgbClr val="C00000"/>
                </a:solidFill>
                <a:latin typeface="UVN Bai Sau Nang" panose="04030905020802020C03" pitchFamily="82" charset="0"/>
                <a:cs typeface="Times New Roman" pitchFamily="18" charset="0"/>
              </a:rPr>
              <a:t>SẢN PHẨM THAM KHẢO</a:t>
            </a:r>
            <a:endParaRPr lang="en-US" sz="3200" dirty="0">
              <a:solidFill>
                <a:srgbClr val="C00000"/>
              </a:solidFill>
              <a:latin typeface="UVN Bai Sau Nang" panose="04030905020802020C03" pitchFamily="82" charset="0"/>
            </a:endParaRPr>
          </a:p>
        </p:txBody>
      </p:sp>
      <p:pic>
        <p:nvPicPr>
          <p:cNvPr id="3" name="Picture 2">
            <a:extLst>
              <a:ext uri="{FF2B5EF4-FFF2-40B4-BE49-F238E27FC236}">
                <a16:creationId xmlns:a16="http://schemas.microsoft.com/office/drawing/2014/main" id="{94D59FF6-49D3-98FD-2374-1E3BC681AC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404" r="25404"/>
          <a:stretch/>
        </p:blipFill>
        <p:spPr>
          <a:xfrm>
            <a:off x="4520520" y="1162622"/>
            <a:ext cx="4329953" cy="3573738"/>
          </a:xfrm>
          <a:prstGeom prst="rect">
            <a:avLst/>
          </a:prstGeom>
        </p:spPr>
      </p:pic>
      <p:pic>
        <p:nvPicPr>
          <p:cNvPr id="6" name="Picture 5">
            <a:extLst>
              <a:ext uri="{FF2B5EF4-FFF2-40B4-BE49-F238E27FC236}">
                <a16:creationId xmlns:a16="http://schemas.microsoft.com/office/drawing/2014/main" id="{75E2CA08-1EC5-BC11-6EC5-6F8A87D4DD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706" t="8800" r="29154" b="6218"/>
          <a:stretch/>
        </p:blipFill>
        <p:spPr>
          <a:xfrm>
            <a:off x="312638" y="1161594"/>
            <a:ext cx="4051684" cy="3573738"/>
          </a:xfrm>
          <a:prstGeom prst="rect">
            <a:avLst/>
          </a:prstGeom>
        </p:spPr>
      </p:pic>
    </p:spTree>
    <p:extLst>
      <p:ext uri="{BB962C8B-B14F-4D97-AF65-F5344CB8AC3E}">
        <p14:creationId xmlns:p14="http://schemas.microsoft.com/office/powerpoint/2010/main" val="3754023144"/>
      </p:ext>
    </p:extLst>
  </p:cSld>
  <p:clrMapOvr>
    <a:masterClrMapping/>
  </p:clrMapOvr>
  <mc:AlternateContent xmlns:mc="http://schemas.openxmlformats.org/markup-compatibility/2006" xmlns:p14="http://schemas.microsoft.com/office/powerpoint/2010/main">
    <mc:Choice Requires="p14">
      <p:transition p14:dur="0" advTm="25000"/>
    </mc:Choice>
    <mc:Fallback xmlns="">
      <p:transition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Tải bộ hình nền powerpoint Tết 2024 cực đẹp để sử dụng">
            <a:extLst>
              <a:ext uri="{FF2B5EF4-FFF2-40B4-BE49-F238E27FC236}">
                <a16:creationId xmlns:a16="http://schemas.microsoft.com/office/drawing/2014/main" id="{9E625E64-8430-A9DA-F127-105692DAF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700747"/>
            <a:ext cx="7467600" cy="892360"/>
          </a:xfrm>
          <a:prstGeom prst="rect">
            <a:avLst/>
          </a:prstGeom>
          <a:noFill/>
        </p:spPr>
        <p:txBody>
          <a:bodyPr wrap="square" rtlCol="0">
            <a:spAutoFit/>
          </a:bodyPr>
          <a:lstStyle/>
          <a:p>
            <a:pPr algn="ctr">
              <a:lnSpc>
                <a:spcPct val="150000"/>
              </a:lnSpc>
            </a:pPr>
            <a:r>
              <a:rPr lang="en-US" sz="4000" dirty="0">
                <a:solidFill>
                  <a:schemeClr val="accent2">
                    <a:lumMod val="75000"/>
                  </a:schemeClr>
                </a:solidFill>
                <a:latin typeface="UVN Hai Ba Trung" pitchFamily="2" charset="0"/>
                <a:cs typeface="Times New Roman" pitchFamily="18" charset="0"/>
              </a:rPr>
              <a:t>TRƯNG BÀY SẢN PHẨM VÀ CHIA SẺ</a:t>
            </a:r>
          </a:p>
        </p:txBody>
      </p:sp>
      <p:sp>
        <p:nvSpPr>
          <p:cNvPr id="4" name="TextBox 3"/>
          <p:cNvSpPr txBox="1"/>
          <p:nvPr/>
        </p:nvSpPr>
        <p:spPr>
          <a:xfrm>
            <a:off x="1812863" y="1809975"/>
            <a:ext cx="5784726" cy="2385140"/>
          </a:xfrm>
          <a:prstGeom prst="rect">
            <a:avLst/>
          </a:prstGeom>
          <a:noFill/>
        </p:spPr>
        <p:txBody>
          <a:bodyPr wrap="square" rtlCol="0">
            <a:spAutoFit/>
          </a:bodyPr>
          <a:lstStyle/>
          <a:p>
            <a:pPr algn="just">
              <a:lnSpc>
                <a:spcPct val="120000"/>
              </a:lnSpc>
            </a:pP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Chia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sẻ</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cảm</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nhận</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của</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con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về</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a:t>
            </a:r>
          </a:p>
          <a:p>
            <a:pPr algn="just">
              <a:lnSpc>
                <a:spcPct val="120000"/>
              </a:lnSpc>
            </a:pP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Sản</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phẩm</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của</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con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được</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mô</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phỏng</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theo</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sản</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phẩm</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thủ</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công</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mĩ</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nghệ</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nào</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a:t>
            </a:r>
          </a:p>
          <a:p>
            <a:pPr algn="just">
              <a:lnSpc>
                <a:spcPct val="120000"/>
              </a:lnSpc>
            </a:pP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Con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sử</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dụng</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những</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vật</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liệu</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nào</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để</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tạo</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sản</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phẩm</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a:t>
            </a:r>
          </a:p>
          <a:p>
            <a:pPr algn="just">
              <a:lnSpc>
                <a:spcPct val="120000"/>
              </a:lnSpc>
            </a:pP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Con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sử</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dụng</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màu</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sắc</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họa</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tiết</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trang</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trí</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như</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thế</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nào</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trên</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sản</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phẩm</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a:t>
            </a:r>
          </a:p>
          <a:p>
            <a:pPr algn="just">
              <a:lnSpc>
                <a:spcPct val="120000"/>
              </a:lnSpc>
            </a:pP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Con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thích</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sản</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phẩm</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của</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bạn</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nào</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nhất</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Vì</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 </a:t>
            </a:r>
            <a:r>
              <a:rPr lang="en-US" dirty="0" err="1">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sao</a:t>
            </a:r>
            <a:r>
              <a:rPr lang="en-US" dirty="0">
                <a:solidFill>
                  <a:schemeClr val="accent3">
                    <a:lumMod val="50000"/>
                  </a:schemeClr>
                </a:solidFill>
                <a:latin typeface="Aachen" panose="02020500000000000000" pitchFamily="18" charset="0"/>
                <a:ea typeface="Aachen" panose="02020500000000000000" pitchFamily="18" charset="0"/>
                <a:cs typeface="Aachen" panose="02020500000000000000" pitchFamily="18" charset="0"/>
              </a:rPr>
              <a:t>?</a:t>
            </a:r>
          </a:p>
        </p:txBody>
      </p:sp>
    </p:spTree>
    <p:extLst>
      <p:ext uri="{BB962C8B-B14F-4D97-AF65-F5344CB8AC3E}">
        <p14:creationId xmlns:p14="http://schemas.microsoft.com/office/powerpoint/2010/main" val="2640736949"/>
      </p:ext>
    </p:extLst>
  </p:cSld>
  <p:clrMapOvr>
    <a:masterClrMapping/>
  </p:clrMapOvr>
  <mc:AlternateContent xmlns:mc="http://schemas.openxmlformats.org/markup-compatibility/2006" xmlns:p14="http://schemas.microsoft.com/office/powerpoint/2010/main">
    <mc:Choice Requires="p14">
      <p:transition spd="slow" p14:dur="1400" advTm="30000">
        <p14:doors dir="vert"/>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41" presetClass="entr" presetSubtype="0" fill="hold" grpId="0" nodeType="withEffect">
                                  <p:stCondLst>
                                    <p:cond delay="100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cute siêu dễ thương, ấn tượng nhất">
            <a:extLst>
              <a:ext uri="{FF2B5EF4-FFF2-40B4-BE49-F238E27FC236}">
                <a16:creationId xmlns:a16="http://schemas.microsoft.com/office/drawing/2014/main" id="{4A51D353-CC3B-1317-2099-32ED4BE5E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3999" cy="51434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09799" y="-6570"/>
            <a:ext cx="6123437" cy="753283"/>
          </a:xfrm>
          <a:prstGeom prst="rect">
            <a:avLst/>
          </a:prstGeom>
          <a:noFill/>
        </p:spPr>
        <p:txBody>
          <a:bodyPr wrap="square" rtlCol="0">
            <a:spAutoFit/>
          </a:bodyPr>
          <a:lstStyle/>
          <a:p>
            <a:pPr algn="ctr">
              <a:lnSpc>
                <a:spcPct val="150000"/>
              </a:lnSpc>
            </a:pPr>
            <a:r>
              <a:rPr lang="en-US" sz="3200" dirty="0">
                <a:solidFill>
                  <a:srgbClr val="C00000"/>
                </a:solidFill>
                <a:latin typeface="Source Sans Pro Black" panose="020B0803030403020204" pitchFamily="34" charset="0"/>
                <a:cs typeface="Times New Roman" pitchFamily="18" charset="0"/>
              </a:rPr>
              <a:t>VẬN DỤNG – PHÁT TRIỂN</a:t>
            </a:r>
          </a:p>
        </p:txBody>
      </p:sp>
      <p:sp>
        <p:nvSpPr>
          <p:cNvPr id="7" name="Rectangle 6"/>
          <p:cNvSpPr/>
          <p:nvPr/>
        </p:nvSpPr>
        <p:spPr>
          <a:xfrm>
            <a:off x="1241311" y="4002992"/>
            <a:ext cx="7169823" cy="646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chemeClr val="accent6">
                    <a:lumMod val="50000"/>
                  </a:schemeClr>
                </a:solidFill>
                <a:latin typeface="Times New Roman" pitchFamily="18" charset="0"/>
                <a:cs typeface="Times New Roman" pitchFamily="18" charset="0"/>
              </a:rPr>
              <a:t>Sản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phẩm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thủ</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công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mĩ</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nghệ</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có</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thể</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sử</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dụng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để</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làm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gì</a:t>
            </a:r>
            <a:r>
              <a:rPr lang="en-US" sz="2000" b="1" dirty="0">
                <a:solidFill>
                  <a:schemeClr val="accent6">
                    <a:lumMod val="50000"/>
                  </a:schemeClr>
                </a:solidFill>
                <a:latin typeface="Times New Roman" pitchFamily="18" charset="0"/>
                <a:cs typeface="Times New Roman" pitchFamily="18" charset="0"/>
              </a:rPr>
              <a:t>?</a:t>
            </a:r>
          </a:p>
        </p:txBody>
      </p:sp>
      <p:sp>
        <p:nvSpPr>
          <p:cNvPr id="2" name="Rectangle 1">
            <a:extLst>
              <a:ext uri="{FF2B5EF4-FFF2-40B4-BE49-F238E27FC236}">
                <a16:creationId xmlns:a16="http://schemas.microsoft.com/office/drawing/2014/main" id="{0EC5DEBE-DB4B-4206-391F-529660B24985}"/>
              </a:ext>
            </a:extLst>
          </p:cNvPr>
          <p:cNvSpPr/>
          <p:nvPr/>
        </p:nvSpPr>
        <p:spPr>
          <a:xfrm>
            <a:off x="0" y="4087906"/>
            <a:ext cx="9143999" cy="845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6">
                    <a:lumMod val="50000"/>
                  </a:schemeClr>
                </a:solidFill>
                <a:latin typeface="Times New Roman" pitchFamily="18" charset="0"/>
                <a:cs typeface="Times New Roman" pitchFamily="18" charset="0"/>
              </a:rPr>
              <a:t>Sản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phẩm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thủ</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công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mĩ</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nghệ</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có</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thể</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sử</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dụng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để</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trưng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bày</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trang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trí</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hoặc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sử</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dụng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đời</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sống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hằng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ngày</a:t>
            </a:r>
            <a:r>
              <a:rPr lang="en-US" sz="2000" b="1" dirty="0">
                <a:solidFill>
                  <a:schemeClr val="accent6">
                    <a:lumMod val="50000"/>
                  </a:schemeClr>
                </a:solidFill>
                <a:latin typeface="Times New Roman" pitchFamily="18" charset="0"/>
                <a:cs typeface="Times New Roman" pitchFamily="18" charset="0"/>
              </a:rPr>
              <a:t>.</a:t>
            </a:r>
          </a:p>
        </p:txBody>
      </p:sp>
      <p:pic>
        <p:nvPicPr>
          <p:cNvPr id="4" name="Picture 3">
            <a:extLst>
              <a:ext uri="{FF2B5EF4-FFF2-40B4-BE49-F238E27FC236}">
                <a16:creationId xmlns:a16="http://schemas.microsoft.com/office/drawing/2014/main" id="{86921582-4E8E-F155-E662-DF2C9BD1B6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912" t="4552" r="32243" b="12819"/>
          <a:stretch/>
        </p:blipFill>
        <p:spPr>
          <a:xfrm>
            <a:off x="6537419" y="1216768"/>
            <a:ext cx="2357811" cy="2202208"/>
          </a:xfrm>
          <a:prstGeom prst="rect">
            <a:avLst/>
          </a:prstGeom>
        </p:spPr>
      </p:pic>
      <p:pic>
        <p:nvPicPr>
          <p:cNvPr id="9" name="Picture 8">
            <a:extLst>
              <a:ext uri="{FF2B5EF4-FFF2-40B4-BE49-F238E27FC236}">
                <a16:creationId xmlns:a16="http://schemas.microsoft.com/office/drawing/2014/main" id="{BCC6EFD6-2356-B874-762B-CFB58FF2F3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912" t="3212" r="35147" b="9849"/>
          <a:stretch/>
        </p:blipFill>
        <p:spPr>
          <a:xfrm>
            <a:off x="4356839" y="1027043"/>
            <a:ext cx="2008089" cy="2933492"/>
          </a:xfrm>
          <a:prstGeom prst="rect">
            <a:avLst/>
          </a:prstGeom>
        </p:spPr>
      </p:pic>
      <p:pic>
        <p:nvPicPr>
          <p:cNvPr id="11" name="Picture 10">
            <a:extLst>
              <a:ext uri="{FF2B5EF4-FFF2-40B4-BE49-F238E27FC236}">
                <a16:creationId xmlns:a16="http://schemas.microsoft.com/office/drawing/2014/main" id="{7739C985-04B7-2D29-D2A3-457277E7BDF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235" t="13080" r="16912" b="10410"/>
          <a:stretch/>
        </p:blipFill>
        <p:spPr>
          <a:xfrm>
            <a:off x="248770" y="1216768"/>
            <a:ext cx="3953435" cy="2210768"/>
          </a:xfrm>
          <a:prstGeom prst="rect">
            <a:avLst/>
          </a:prstGeom>
        </p:spPr>
      </p:pic>
    </p:spTree>
    <p:extLst>
      <p:ext uri="{BB962C8B-B14F-4D97-AF65-F5344CB8AC3E}">
        <p14:creationId xmlns:p14="http://schemas.microsoft.com/office/powerpoint/2010/main" val="3085166225"/>
      </p:ext>
    </p:extLst>
  </p:cSld>
  <p:clrMapOvr>
    <a:masterClrMapping/>
  </p:clrMapOvr>
  <mc:AlternateContent xmlns:mc="http://schemas.openxmlformats.org/markup-compatibility/2006" xmlns:p14="http://schemas.microsoft.com/office/powerpoint/2010/main">
    <mc:Choice Requires="p14">
      <p:transition spd="slow" p14:dur="900" advTm="30000">
        <p14:warp dir="in"/>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42" presetClass="entr" presetSubtype="0" fill="hold" grpId="0" nodeType="with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ình nền Powerpoint Bục Hình Trái Tim Vàng Trên Nền Hồng Lý Tưởng Để Kỷ  Niệm Ngày Lễ Tình Nhân Và Các Dịp Đám Cưới Được Tạo Bằng Công Nghệ Hình Ảnh">
            <a:extLst>
              <a:ext uri="{FF2B5EF4-FFF2-40B4-BE49-F238E27FC236}">
                <a16:creationId xmlns:a16="http://schemas.microsoft.com/office/drawing/2014/main" id="{0954E011-4D6B-6632-12E4-6B99A4DD46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51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96CE06-2E37-3453-E2DA-F96BB29A1DE0}"/>
              </a:ext>
            </a:extLst>
          </p:cNvPr>
          <p:cNvSpPr txBox="1"/>
          <p:nvPr/>
        </p:nvSpPr>
        <p:spPr>
          <a:xfrm>
            <a:off x="1738032" y="1207495"/>
            <a:ext cx="5667935" cy="2351991"/>
          </a:xfrm>
          <a:prstGeom prst="rect">
            <a:avLst/>
          </a:prstGeom>
          <a:noFill/>
        </p:spPr>
        <p:txBody>
          <a:bodyPr wrap="square" rtlCol="0">
            <a:spAutoFit/>
          </a:bodyPr>
          <a:lstStyle/>
          <a:p>
            <a:pPr algn="ctr">
              <a:lnSpc>
                <a:spcPct val="150000"/>
              </a:lnSpc>
            </a:pPr>
            <a:r>
              <a:rPr lang="en-US" sz="3600" b="1" dirty="0">
                <a:solidFill>
                  <a:srgbClr val="7030A0"/>
                </a:solidFill>
                <a:latin typeface="UTM Futura Extra" panose="02040603050506020204" pitchFamily="18" charset="0"/>
                <a:cs typeface="Times New Roman" pitchFamily="18" charset="0"/>
              </a:rPr>
              <a:t>GHI NHỚ</a:t>
            </a:r>
          </a:p>
          <a:p>
            <a:pPr algn="just">
              <a:lnSpc>
                <a:spcPct val="150000"/>
              </a:lnSpc>
            </a:pP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Tạo</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sản</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phẩm</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mĩ</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thuật</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sựa</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trên</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đặc</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điểm</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của</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sản</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phẩm</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thủ</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công</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mĩ</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nghệ</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là</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một</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hình</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thức</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sáng</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tạo</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hấp</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dẫn</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a:t>
            </a:r>
          </a:p>
          <a:p>
            <a:pPr algn="just">
              <a:lnSpc>
                <a:spcPct val="150000"/>
              </a:lnSpc>
            </a:pP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Sử</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dụng</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sản</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phẩm</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thủ</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công</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làm</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quà</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tặng</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là</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cách</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thể</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hiện</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tình</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cảm</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của</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mình</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với</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mọi</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người</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xung</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quanh</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a:t>
            </a:r>
          </a:p>
        </p:txBody>
      </p:sp>
    </p:spTree>
    <p:extLst>
      <p:ext uri="{BB962C8B-B14F-4D97-AF65-F5344CB8AC3E}">
        <p14:creationId xmlns:p14="http://schemas.microsoft.com/office/powerpoint/2010/main" val="134727039"/>
      </p:ext>
    </p:extLst>
  </p:cSld>
  <p:clrMapOvr>
    <a:masterClrMapping/>
  </p:clrMapOvr>
  <mc:AlternateContent xmlns:mc="http://schemas.openxmlformats.org/markup-compatibility/2006" xmlns:p14="http://schemas.microsoft.com/office/powerpoint/2010/main">
    <mc:Choice Requires="p14">
      <p:transition spd="slow" p14:dur="900" advTm="30000">
        <p14:warp dir="in"/>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6" name="Picture 2" descr="137+ mẫu Background PowerPoint chào mừng tuyệt đẹp và chuyên nghiệp">
            <a:extLst>
              <a:ext uri="{FF2B5EF4-FFF2-40B4-BE49-F238E27FC236}">
                <a16:creationId xmlns:a16="http://schemas.microsoft.com/office/drawing/2014/main" id="{1949EA71-8B17-BDFB-130B-C01FC50B8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5319" y="597541"/>
            <a:ext cx="6285013" cy="1200329"/>
          </a:xfrm>
          <a:prstGeom prst="rect">
            <a:avLst/>
          </a:prstGeom>
          <a:noFill/>
        </p:spPr>
        <p:txBody>
          <a:bodyPr wrap="square" rtlCol="0">
            <a:spAutoFit/>
          </a:bodyPr>
          <a:lstStyle/>
          <a:p>
            <a:pPr algn="ctr"/>
            <a:r>
              <a:rPr lang="en-US" sz="7200" dirty="0">
                <a:solidFill>
                  <a:schemeClr val="accent5">
                    <a:lumMod val="50000"/>
                  </a:schemeClr>
                </a:solidFill>
                <a:latin typeface="UTM American Sans" panose="02040603050506020204" pitchFamily="18" charset="0"/>
                <a:cs typeface="Times New Roman" pitchFamily="18" charset="0"/>
              </a:rPr>
              <a:t>DẶN DÒ</a:t>
            </a:r>
          </a:p>
        </p:txBody>
      </p:sp>
      <p:sp>
        <p:nvSpPr>
          <p:cNvPr id="5" name="TextBox 4"/>
          <p:cNvSpPr txBox="1"/>
          <p:nvPr/>
        </p:nvSpPr>
        <p:spPr>
          <a:xfrm>
            <a:off x="1402669" y="1911110"/>
            <a:ext cx="4218201" cy="1569660"/>
          </a:xfrm>
          <a:prstGeom prst="rect">
            <a:avLst/>
          </a:prstGeom>
          <a:noFill/>
        </p:spPr>
        <p:txBody>
          <a:bodyPr wrap="square" rtlCol="0">
            <a:spAutoFit/>
          </a:bodyPr>
          <a:lstStyle/>
          <a:p>
            <a:pPr algn="ctr"/>
            <a:endParaRPr lang="en-US" sz="2400" dirty="0">
              <a:solidFill>
                <a:schemeClr val="accent5">
                  <a:lumMod val="50000"/>
                </a:schemeClr>
              </a:solidFill>
              <a:latin typeface="Times New Roman" pitchFamily="18" charset="0"/>
              <a:cs typeface="Times New Roman" pitchFamily="18" charset="0"/>
            </a:endParaRPr>
          </a:p>
          <a:p>
            <a:pPr algn="just"/>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Bài</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sau</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Hộp</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quà</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xinh</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xắn</a:t>
            </a:r>
            <a:r>
              <a:rPr lang="en-US" sz="2400" dirty="0">
                <a:solidFill>
                  <a:schemeClr val="accent5">
                    <a:lumMod val="50000"/>
                  </a:schemeClr>
                </a:solidFill>
                <a:latin typeface="UTM Alexander" panose="02040603050506020204" pitchFamily="18" charset="0"/>
                <a:cs typeface="Times New Roman" pitchFamily="18" charset="0"/>
              </a:rPr>
              <a:t>.</a:t>
            </a:r>
          </a:p>
          <a:p>
            <a:pPr algn="just"/>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Chuẩn</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bị</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Giấy</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vẽ</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màu</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vẽ</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giấy</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màu</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hồ</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dán</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kéo</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đất</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nặn</a:t>
            </a:r>
            <a:r>
              <a:rPr lang="en-US" sz="2400" dirty="0">
                <a:solidFill>
                  <a:schemeClr val="accent5">
                    <a:lumMod val="50000"/>
                  </a:schemeClr>
                </a:solidFill>
                <a:latin typeface="UTM Alexander" panose="02040603050506020204" pitchFamily="18" charset="0"/>
                <a:cs typeface="Times New Roman" pitchFamily="18" charset="0"/>
              </a:rPr>
              <a:t>,…</a:t>
            </a:r>
          </a:p>
        </p:txBody>
      </p:sp>
    </p:spTree>
    <p:extLst>
      <p:ext uri="{BB962C8B-B14F-4D97-AF65-F5344CB8AC3E}">
        <p14:creationId xmlns:p14="http://schemas.microsoft.com/office/powerpoint/2010/main" val="667285399"/>
      </p:ext>
    </p:extLst>
  </p:cSld>
  <p:clrMapOvr>
    <a:masterClrMapping/>
  </p:clrMapOvr>
  <mc:AlternateContent xmlns:mc="http://schemas.openxmlformats.org/markup-compatibility/2006" xmlns:p14="http://schemas.microsoft.com/office/powerpoint/2010/main">
    <mc:Choice Requires="p14">
      <p:transition spd="slow" p14:dur="1400" advTm="25000">
        <p14:ripple/>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descr="Bộ sưu tập 666 Background powerpoint tình yêu Đẹp nhất, tải miễn phí">
            <a:extLst>
              <a:ext uri="{FF2B5EF4-FFF2-40B4-BE49-F238E27FC236}">
                <a16:creationId xmlns:a16="http://schemas.microsoft.com/office/drawing/2014/main" id="{638D0325-62C7-026A-8476-1EEF9B311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37254" y="1910030"/>
            <a:ext cx="5272197" cy="1323439"/>
          </a:xfrm>
          <a:prstGeom prst="rect">
            <a:avLst/>
          </a:prstGeom>
          <a:noFill/>
        </p:spPr>
        <p:txBody>
          <a:bodyPr wrap="square" rtlCol="0">
            <a:spAutoFit/>
          </a:bodyPr>
          <a:lstStyle/>
          <a:p>
            <a:pPr algn="ctr"/>
            <a:r>
              <a:rPr lang="en-US" sz="4000" dirty="0">
                <a:solidFill>
                  <a:srgbClr val="C00000"/>
                </a:solidFill>
                <a:latin typeface="UTM Azuki" panose="02040603050506020204" pitchFamily="18" charset="0"/>
                <a:cs typeface="Times New Roman" pitchFamily="18" charset="0"/>
              </a:rPr>
              <a:t>HẸN GẶP LẠI CÁC CON</a:t>
            </a:r>
          </a:p>
          <a:p>
            <a:pPr algn="ctr"/>
            <a:r>
              <a:rPr lang="en-US" sz="4000" dirty="0">
                <a:solidFill>
                  <a:srgbClr val="C00000"/>
                </a:solidFill>
                <a:latin typeface="UTM Azuki" panose="02040603050506020204" pitchFamily="18" charset="0"/>
                <a:cs typeface="Times New Roman" pitchFamily="18" charset="0"/>
              </a:rPr>
              <a:t> TRONG BÀI HỌC SAU!</a:t>
            </a:r>
          </a:p>
        </p:txBody>
      </p:sp>
    </p:spTree>
    <p:extLst>
      <p:ext uri="{BB962C8B-B14F-4D97-AF65-F5344CB8AC3E}">
        <p14:creationId xmlns:p14="http://schemas.microsoft.com/office/powerpoint/2010/main" val="958595886"/>
      </p:ext>
    </p:extLst>
  </p:cSld>
  <p:clrMapOvr>
    <a:masterClrMapping/>
  </p:clrMapOvr>
  <mc:AlternateContent xmlns:mc="http://schemas.openxmlformats.org/markup-compatibility/2006" xmlns:p14="http://schemas.microsoft.com/office/powerpoint/2010/main">
    <mc:Choice Requires="p14">
      <p:transition spd="slow" p14:dur="1600" advClick="0" advTm="20000">
        <p14:prism isInverted="1"/>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ình ảnh Nền Quà Tặng, Quà Tặng Vector Nền Và Tập Tin Tải về Miễn Phí |  Pngtree">
            <a:extLst>
              <a:ext uri="{FF2B5EF4-FFF2-40B4-BE49-F238E27FC236}">
                <a16:creationId xmlns:a16="http://schemas.microsoft.com/office/drawing/2014/main" id="{3B16607A-EBA9-DDC2-733A-1FBB7DF31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018758" y="1442857"/>
            <a:ext cx="5711820" cy="2369880"/>
          </a:xfrm>
          <a:prstGeom prst="rect">
            <a:avLst/>
          </a:prstGeom>
        </p:spPr>
        <p:txBody>
          <a:bodyPr wrap="none">
            <a:spAutoFit/>
          </a:bodyPr>
          <a:lstStyle/>
          <a:p>
            <a:pPr algn="ctr">
              <a:lnSpc>
                <a:spcPct val="150000"/>
              </a:lnSpc>
            </a:pPr>
            <a:r>
              <a:rPr lang="en-US" sz="2000" b="1" dirty="0">
                <a:solidFill>
                  <a:srgbClr val="FF6600"/>
                </a:solidFill>
                <a:latin typeface="Aachen" panose="02020500000000000000" pitchFamily="18" charset="0"/>
                <a:ea typeface="Aachen" panose="02020500000000000000" pitchFamily="18" charset="0"/>
                <a:cs typeface="Aachen" panose="02020500000000000000" pitchFamily="18" charset="0"/>
              </a:rPr>
              <a:t>MĨ THUẬT LỚP 5 – CHỦ ĐỀ 3: QUÀ KỈ NIỆM</a:t>
            </a:r>
          </a:p>
          <a:p>
            <a:pPr algn="ctr">
              <a:lnSpc>
                <a:spcPct val="150000"/>
              </a:lnSpc>
            </a:pPr>
            <a:r>
              <a:rPr lang="en-US" sz="2000" b="1" dirty="0">
                <a:solidFill>
                  <a:srgbClr val="FF6600"/>
                </a:solidFill>
                <a:latin typeface="Aachen" panose="02020500000000000000" pitchFamily="18" charset="0"/>
                <a:ea typeface="Aachen" panose="02020500000000000000" pitchFamily="18" charset="0"/>
                <a:cs typeface="Aachen" panose="02020500000000000000" pitchFamily="18" charset="0"/>
              </a:rPr>
              <a:t>BÀI 5 </a:t>
            </a:r>
          </a:p>
          <a:p>
            <a:pPr algn="ctr"/>
            <a:r>
              <a:rPr lang="en-US" sz="6000" b="1" dirty="0">
                <a:ln w="13462">
                  <a:solidFill>
                    <a:schemeClr val="bg1"/>
                  </a:solidFill>
                  <a:prstDash val="solid"/>
                </a:ln>
                <a:solidFill>
                  <a:srgbClr val="C00000"/>
                </a:solidFill>
                <a:effectLst>
                  <a:outerShdw dist="38100" dir="2700000" algn="bl" rotWithShape="0">
                    <a:schemeClr val="accent5"/>
                  </a:outerShdw>
                </a:effectLst>
                <a:latin typeface="UVN Bai Sau Nang" panose="04030905020802020C03" pitchFamily="82" charset="0"/>
                <a:cs typeface="Times New Roman" pitchFamily="18" charset="0"/>
              </a:rPr>
              <a:t>QUÀ TẶNG BẠN</a:t>
            </a:r>
          </a:p>
          <a:p>
            <a:pPr algn="ctr"/>
            <a:endParaRPr lang="en-US" sz="1000" dirty="0">
              <a:solidFill>
                <a:srgbClr val="FF6600"/>
              </a:solidFill>
              <a:latin typeface="Aachen" panose="02020500000000000000" pitchFamily="18" charset="0"/>
              <a:ea typeface="Aachen" panose="02020500000000000000" pitchFamily="18" charset="0"/>
              <a:cs typeface="Aachen" panose="02020500000000000000" pitchFamily="18" charset="0"/>
            </a:endParaRPr>
          </a:p>
          <a:p>
            <a:pPr algn="ctr"/>
            <a:r>
              <a:rPr lang="en-US" dirty="0">
                <a:solidFill>
                  <a:srgbClr val="FF6600"/>
                </a:solidFill>
                <a:latin typeface="Aachen" panose="02020500000000000000" pitchFamily="18" charset="0"/>
                <a:ea typeface="Aachen" panose="02020500000000000000" pitchFamily="18" charset="0"/>
                <a:cs typeface="Aachen" panose="02020500000000000000" pitchFamily="18" charset="0"/>
              </a:rPr>
              <a:t>(2 TIẾT)</a:t>
            </a:r>
          </a:p>
        </p:txBody>
      </p:sp>
    </p:spTree>
    <p:extLst>
      <p:ext uri="{BB962C8B-B14F-4D97-AF65-F5344CB8AC3E}">
        <p14:creationId xmlns:p14="http://schemas.microsoft.com/office/powerpoint/2010/main" val="2854345335"/>
      </p:ext>
    </p:extLst>
  </p:cSld>
  <p:clrMapOvr>
    <a:masterClrMapping/>
  </p:clrMapOvr>
  <mc:AlternateContent xmlns:mc="http://schemas.openxmlformats.org/markup-compatibility/2006" xmlns:p14="http://schemas.microsoft.com/office/powerpoint/2010/main">
    <mc:Choice Requires="p14">
      <p:transition spd="slow" p14:dur="1200" advClick="0" advTm="25000">
        <p14:flip dir="r"/>
      </p:transition>
    </mc:Choice>
    <mc:Fallback xmlns="">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100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2" descr="Chi tiết hơn 80 về hình nền powerpoint cho giáo án mới nhất - coedo.com.vn">
            <a:extLst>
              <a:ext uri="{FF2B5EF4-FFF2-40B4-BE49-F238E27FC236}">
                <a16:creationId xmlns:a16="http://schemas.microsoft.com/office/drawing/2014/main" id="{6A52D26D-8B7F-ED97-00ED-37E1A22AD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61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82892" y="801899"/>
            <a:ext cx="6778216" cy="2316019"/>
          </a:xfrm>
          <a:prstGeom prst="rect">
            <a:avLst/>
          </a:prstGeom>
          <a:noFill/>
        </p:spPr>
        <p:txBody>
          <a:bodyPr wrap="square" rtlCol="0">
            <a:spAutoFit/>
          </a:bodyPr>
          <a:lstStyle/>
          <a:p>
            <a:pPr algn="ctr"/>
            <a:r>
              <a:rPr lang="en-US" sz="4950" b="1" dirty="0">
                <a:solidFill>
                  <a:srgbClr val="25408F"/>
                </a:solidFill>
                <a:latin typeface="Bree Serif" panose="02000503040000020004" pitchFamily="50" charset="0"/>
                <a:ea typeface="微软雅黑" panose="020B0503020204020204" pitchFamily="34" charset="-122"/>
                <a:cs typeface="MV Boli" pitchFamily="2" charset="0"/>
              </a:rPr>
              <a:t>CHUẨN BỊ</a:t>
            </a:r>
          </a:p>
          <a:p>
            <a:pPr algn="ctr"/>
            <a:endParaRPr lang="en-US" sz="1500" b="1" dirty="0">
              <a:solidFill>
                <a:srgbClr val="25408F"/>
              </a:solidFill>
              <a:latin typeface="Bree Serif" panose="02000503040000020004" pitchFamily="50" charset="0"/>
              <a:ea typeface="微软雅黑" panose="020B0503020204020204" pitchFamily="34" charset="-122"/>
              <a:cs typeface="MV Boli" pitchFamily="2" charset="0"/>
            </a:endParaRPr>
          </a:p>
          <a:p>
            <a:pPr algn="ctr"/>
            <a:r>
              <a:rPr lang="en-US" sz="4000" dirty="0" err="1">
                <a:solidFill>
                  <a:srgbClr val="25408F"/>
                </a:solidFill>
                <a:latin typeface="Bree Serif" panose="02000503040000020004" pitchFamily="50" charset="0"/>
                <a:ea typeface="Aachen" panose="02020500000000000000" pitchFamily="18" charset="0"/>
                <a:cs typeface="Aachen" panose="02020500000000000000" pitchFamily="18" charset="0"/>
              </a:rPr>
              <a:t>Bút</a:t>
            </a:r>
            <a:r>
              <a:rPr lang="en-US" sz="4000" dirty="0">
                <a:solidFill>
                  <a:srgbClr val="25408F"/>
                </a:solidFill>
                <a:latin typeface="Bree Serif" panose="02000503040000020004" pitchFamily="50" charset="0"/>
                <a:ea typeface="Aachen" panose="02020500000000000000" pitchFamily="18" charset="0"/>
                <a:cs typeface="Aachen" panose="02020500000000000000" pitchFamily="18" charset="0"/>
              </a:rPr>
              <a:t> </a:t>
            </a:r>
            <a:r>
              <a:rPr lang="en-US" sz="4000" dirty="0" err="1">
                <a:solidFill>
                  <a:srgbClr val="25408F"/>
                </a:solidFill>
                <a:latin typeface="Bree Serif" panose="02000503040000020004" pitchFamily="50" charset="0"/>
                <a:ea typeface="Aachen" panose="02020500000000000000" pitchFamily="18" charset="0"/>
                <a:cs typeface="Aachen" panose="02020500000000000000" pitchFamily="18" charset="0"/>
              </a:rPr>
              <a:t>chì</a:t>
            </a:r>
            <a:r>
              <a:rPr lang="en-US" sz="4000" dirty="0">
                <a:solidFill>
                  <a:srgbClr val="25408F"/>
                </a:solidFill>
                <a:latin typeface="Bree Serif" panose="02000503040000020004" pitchFamily="50" charset="0"/>
                <a:ea typeface="Aachen" panose="02020500000000000000" pitchFamily="18" charset="0"/>
                <a:cs typeface="Aachen" panose="02020500000000000000" pitchFamily="18" charset="0"/>
              </a:rPr>
              <a:t>, </a:t>
            </a:r>
            <a:r>
              <a:rPr lang="en-US" sz="4000" dirty="0" err="1">
                <a:solidFill>
                  <a:srgbClr val="25408F"/>
                </a:solidFill>
                <a:latin typeface="Bree Serif" panose="02000503040000020004" pitchFamily="50" charset="0"/>
                <a:ea typeface="Aachen" panose="02020500000000000000" pitchFamily="18" charset="0"/>
                <a:cs typeface="Aachen" panose="02020500000000000000" pitchFamily="18" charset="0"/>
              </a:rPr>
              <a:t>tẩy</a:t>
            </a:r>
            <a:r>
              <a:rPr lang="en-US" sz="4000" dirty="0">
                <a:solidFill>
                  <a:srgbClr val="25408F"/>
                </a:solidFill>
                <a:latin typeface="Bree Serif" panose="02000503040000020004" pitchFamily="50" charset="0"/>
                <a:ea typeface="Aachen" panose="02020500000000000000" pitchFamily="18" charset="0"/>
                <a:cs typeface="Aachen" panose="02020500000000000000" pitchFamily="18" charset="0"/>
              </a:rPr>
              <a:t>, </a:t>
            </a:r>
            <a:r>
              <a:rPr lang="en-US" sz="4000" dirty="0" err="1">
                <a:solidFill>
                  <a:srgbClr val="25408F"/>
                </a:solidFill>
                <a:latin typeface="Bree Serif" panose="02000503040000020004" pitchFamily="50" charset="0"/>
                <a:ea typeface="Aachen" panose="02020500000000000000" pitchFamily="18" charset="0"/>
                <a:cs typeface="Aachen" panose="02020500000000000000" pitchFamily="18" charset="0"/>
              </a:rPr>
              <a:t>màu</a:t>
            </a:r>
            <a:r>
              <a:rPr lang="en-US" sz="4000" dirty="0">
                <a:solidFill>
                  <a:srgbClr val="25408F"/>
                </a:solidFill>
                <a:latin typeface="Bree Serif" panose="02000503040000020004" pitchFamily="50" charset="0"/>
                <a:ea typeface="Aachen" panose="02020500000000000000" pitchFamily="18" charset="0"/>
                <a:cs typeface="Aachen" panose="02020500000000000000" pitchFamily="18" charset="0"/>
              </a:rPr>
              <a:t> </a:t>
            </a:r>
            <a:r>
              <a:rPr lang="en-US" sz="4000" dirty="0" err="1">
                <a:solidFill>
                  <a:srgbClr val="25408F"/>
                </a:solidFill>
                <a:latin typeface="Bree Serif" panose="02000503040000020004" pitchFamily="50" charset="0"/>
                <a:ea typeface="Aachen" panose="02020500000000000000" pitchFamily="18" charset="0"/>
                <a:cs typeface="Aachen" panose="02020500000000000000" pitchFamily="18" charset="0"/>
              </a:rPr>
              <a:t>vẽ</a:t>
            </a:r>
            <a:r>
              <a:rPr lang="en-US" sz="4000" dirty="0">
                <a:solidFill>
                  <a:srgbClr val="25408F"/>
                </a:solidFill>
                <a:latin typeface="Bree Serif" panose="02000503040000020004" pitchFamily="50" charset="0"/>
                <a:ea typeface="Aachen" panose="02020500000000000000" pitchFamily="18" charset="0"/>
                <a:cs typeface="Aachen" panose="02020500000000000000" pitchFamily="18" charset="0"/>
              </a:rPr>
              <a:t>, </a:t>
            </a:r>
            <a:r>
              <a:rPr lang="en-US" sz="4000" dirty="0" err="1">
                <a:solidFill>
                  <a:srgbClr val="25408F"/>
                </a:solidFill>
                <a:latin typeface="Bree Serif" panose="02000503040000020004" pitchFamily="50" charset="0"/>
                <a:ea typeface="Aachen" panose="02020500000000000000" pitchFamily="18" charset="0"/>
                <a:cs typeface="Aachen" panose="02020500000000000000" pitchFamily="18" charset="0"/>
              </a:rPr>
              <a:t>giấy</a:t>
            </a:r>
            <a:r>
              <a:rPr lang="en-US" sz="4000" dirty="0">
                <a:solidFill>
                  <a:srgbClr val="25408F"/>
                </a:solidFill>
                <a:latin typeface="Bree Serif" panose="02000503040000020004" pitchFamily="50" charset="0"/>
                <a:ea typeface="Aachen" panose="02020500000000000000" pitchFamily="18" charset="0"/>
                <a:cs typeface="Aachen" panose="02020500000000000000" pitchFamily="18" charset="0"/>
              </a:rPr>
              <a:t> </a:t>
            </a:r>
            <a:r>
              <a:rPr lang="en-US" sz="4000" dirty="0" err="1">
                <a:solidFill>
                  <a:srgbClr val="25408F"/>
                </a:solidFill>
                <a:latin typeface="Bree Serif" panose="02000503040000020004" pitchFamily="50" charset="0"/>
                <a:ea typeface="Aachen" panose="02020500000000000000" pitchFamily="18" charset="0"/>
                <a:cs typeface="Aachen" panose="02020500000000000000" pitchFamily="18" charset="0"/>
              </a:rPr>
              <a:t>màu</a:t>
            </a:r>
            <a:r>
              <a:rPr lang="en-US" sz="4000" dirty="0">
                <a:solidFill>
                  <a:srgbClr val="25408F"/>
                </a:solidFill>
                <a:latin typeface="Bree Serif" panose="02000503040000020004" pitchFamily="50" charset="0"/>
                <a:ea typeface="Aachen" panose="02020500000000000000" pitchFamily="18" charset="0"/>
                <a:cs typeface="Aachen" panose="02020500000000000000" pitchFamily="18" charset="0"/>
              </a:rPr>
              <a:t>, </a:t>
            </a:r>
            <a:r>
              <a:rPr lang="en-US" sz="4000" dirty="0" err="1">
                <a:solidFill>
                  <a:srgbClr val="25408F"/>
                </a:solidFill>
                <a:latin typeface="Bree Serif" panose="02000503040000020004" pitchFamily="50" charset="0"/>
                <a:ea typeface="Aachen" panose="02020500000000000000" pitchFamily="18" charset="0"/>
                <a:cs typeface="Aachen" panose="02020500000000000000" pitchFamily="18" charset="0"/>
              </a:rPr>
              <a:t>kéo</a:t>
            </a:r>
            <a:r>
              <a:rPr lang="en-US" sz="4000" dirty="0">
                <a:solidFill>
                  <a:srgbClr val="25408F"/>
                </a:solidFill>
                <a:latin typeface="Bree Serif" panose="02000503040000020004" pitchFamily="50" charset="0"/>
                <a:ea typeface="Aachen" panose="02020500000000000000" pitchFamily="18" charset="0"/>
                <a:cs typeface="Aachen" panose="02020500000000000000" pitchFamily="18" charset="0"/>
              </a:rPr>
              <a:t>, </a:t>
            </a:r>
            <a:r>
              <a:rPr lang="en-US" sz="4000" dirty="0" err="1">
                <a:solidFill>
                  <a:srgbClr val="25408F"/>
                </a:solidFill>
                <a:latin typeface="Bree Serif" panose="02000503040000020004" pitchFamily="50" charset="0"/>
                <a:ea typeface="Aachen" panose="02020500000000000000" pitchFamily="18" charset="0"/>
                <a:cs typeface="Aachen" panose="02020500000000000000" pitchFamily="18" charset="0"/>
              </a:rPr>
              <a:t>hồ</a:t>
            </a:r>
            <a:r>
              <a:rPr lang="en-US" sz="4000" dirty="0">
                <a:solidFill>
                  <a:srgbClr val="25408F"/>
                </a:solidFill>
                <a:latin typeface="Bree Serif" panose="02000503040000020004" pitchFamily="50" charset="0"/>
                <a:ea typeface="Aachen" panose="02020500000000000000" pitchFamily="18" charset="0"/>
                <a:cs typeface="Aachen" panose="02020500000000000000" pitchFamily="18" charset="0"/>
              </a:rPr>
              <a:t> </a:t>
            </a:r>
            <a:r>
              <a:rPr lang="en-US" sz="4000" dirty="0" err="1">
                <a:solidFill>
                  <a:srgbClr val="25408F"/>
                </a:solidFill>
                <a:latin typeface="Bree Serif" panose="02000503040000020004" pitchFamily="50" charset="0"/>
                <a:ea typeface="Aachen" panose="02020500000000000000" pitchFamily="18" charset="0"/>
                <a:cs typeface="Aachen" panose="02020500000000000000" pitchFamily="18" charset="0"/>
              </a:rPr>
              <a:t>dán</a:t>
            </a:r>
            <a:r>
              <a:rPr lang="en-US" sz="4000" dirty="0">
                <a:solidFill>
                  <a:srgbClr val="25408F"/>
                </a:solidFill>
                <a:latin typeface="Bree Serif" panose="02000503040000020004" pitchFamily="50" charset="0"/>
                <a:ea typeface="Aachen" panose="02020500000000000000" pitchFamily="18" charset="0"/>
                <a:cs typeface="Aachen" panose="02020500000000000000" pitchFamily="18" charset="0"/>
              </a:rPr>
              <a:t>,...</a:t>
            </a:r>
            <a:endParaRPr lang="en-US" sz="4000" dirty="0">
              <a:solidFill>
                <a:srgbClr val="25408F"/>
              </a:solidFill>
              <a:latin typeface="Bree Serif" panose="02000503040000020004" pitchFamily="50" charset="0"/>
              <a:cs typeface="Times New Roman" pitchFamily="18" charset="0"/>
            </a:endParaRPr>
          </a:p>
        </p:txBody>
      </p:sp>
    </p:spTree>
    <p:extLst>
      <p:ext uri="{BB962C8B-B14F-4D97-AF65-F5344CB8AC3E}">
        <p14:creationId xmlns:p14="http://schemas.microsoft.com/office/powerpoint/2010/main" val="1484880121"/>
      </p:ext>
    </p:extLst>
  </p:cSld>
  <p:clrMapOvr>
    <a:masterClrMapping/>
  </p:clrMapOvr>
  <p:transition spd="slow" advClick="0" advTm="20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2" name="Picture 4" descr="Hình nền Nền Quà Tặng Nơ Ruy Băng Nền, Sinh Nhật, Trang Trí, Ngày Lễ  Background Vector để tải xuống miễn phí - Pngtree">
            <a:extLst>
              <a:ext uri="{FF2B5EF4-FFF2-40B4-BE49-F238E27FC236}">
                <a16:creationId xmlns:a16="http://schemas.microsoft.com/office/drawing/2014/main" id="{FDA82148-71EB-14D6-DB06-8F104244C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80653" y="1310074"/>
            <a:ext cx="6782693" cy="2262158"/>
          </a:xfrm>
          <a:prstGeom prst="rect">
            <a:avLst/>
          </a:prstGeom>
        </p:spPr>
        <p:txBody>
          <a:bodyPr wrap="square">
            <a:spAutoFit/>
          </a:bodyPr>
          <a:lstStyle/>
          <a:p>
            <a:pPr algn="ctr">
              <a:spcBef>
                <a:spcPts val="700"/>
              </a:spcBef>
              <a:buSzPts val="1200"/>
              <a:tabLst>
                <a:tab pos="156845" algn="l"/>
              </a:tabLst>
            </a:pPr>
            <a:r>
              <a:rPr lang="en-US" sz="4000" dirty="0">
                <a:solidFill>
                  <a:schemeClr val="accent5">
                    <a:lumMod val="50000"/>
                  </a:schemeClr>
                </a:solidFill>
                <a:latin typeface="Aachen" panose="02020500000000000000" pitchFamily="18" charset="0"/>
                <a:ea typeface="Aachen" panose="02020500000000000000" pitchFamily="18" charset="0"/>
                <a:cs typeface="Aachen" panose="02020500000000000000" pitchFamily="18" charset="0"/>
              </a:rPr>
              <a:t>MỤC TIÊU BÀI HỌC</a:t>
            </a:r>
          </a:p>
          <a:p>
            <a:pPr algn="just"/>
            <a:endParaRPr lang="en-US" sz="1100" dirty="0">
              <a:solidFill>
                <a:schemeClr val="accent5">
                  <a:lumMod val="50000"/>
                </a:schemeClr>
              </a:solidFill>
              <a:latin typeface="Aachen" panose="02020500000000000000" pitchFamily="18" charset="0"/>
              <a:ea typeface="Aachen" panose="02020500000000000000" pitchFamily="18" charset="0"/>
              <a:cs typeface="Aachen" panose="02020500000000000000" pitchFamily="18" charset="0"/>
            </a:endParaRPr>
          </a:p>
          <a:p>
            <a:pPr algn="just"/>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Nhận</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biết</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được</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đặc</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điểm</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của</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hình</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khối</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khác</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nhau</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trên</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sản</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phẩm</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thủ</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công</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mĩ</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nghệ</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a:t>
            </a:r>
          </a:p>
          <a:p>
            <a:pPr algn="just"/>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Sử</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dụng</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được</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hình</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khối</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vật</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liệu</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khác</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nhau</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để</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sáng</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tạo</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sản</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phẩm</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có</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sự</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cân</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đối</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về</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tỉ</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lệ</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kết</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hợp</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trang</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trí</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bằng</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chấm</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nét</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màu</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sắc</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họa</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tiết</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lặp</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lại</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và</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chia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sẻ</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cảm</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nhận</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a:t>
            </a:r>
          </a:p>
        </p:txBody>
      </p:sp>
    </p:spTree>
    <p:extLst>
      <p:ext uri="{BB962C8B-B14F-4D97-AF65-F5344CB8AC3E}">
        <p14:creationId xmlns:p14="http://schemas.microsoft.com/office/powerpoint/2010/main" val="1202831061"/>
      </p:ext>
    </p:extLst>
  </p:cSld>
  <p:clrMapOvr>
    <a:masterClrMapping/>
  </p:clrMapOvr>
  <mc:AlternateContent xmlns:mc="http://schemas.openxmlformats.org/markup-compatibility/2006" xmlns:p14="http://schemas.microsoft.com/office/powerpoint/2010/main">
    <mc:Choice Requires="p14">
      <p:transition spd="slow" p14:dur="1600" advTm="30000">
        <p14:gallery dir="l"/>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69"/>
            <a:ext cx="9144000" cy="5150069"/>
          </a:xfrm>
          <a:prstGeom prst="rect">
            <a:avLst/>
          </a:prstGeom>
        </p:spPr>
      </p:pic>
      <p:sp>
        <p:nvSpPr>
          <p:cNvPr id="9" name="Rectangle 8"/>
          <p:cNvSpPr/>
          <p:nvPr/>
        </p:nvSpPr>
        <p:spPr>
          <a:xfrm>
            <a:off x="0" y="475434"/>
            <a:ext cx="9144000" cy="1399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6">
                    <a:lumMod val="50000"/>
                  </a:schemeClr>
                </a:solidFill>
                <a:latin typeface="Times New Roman" pitchFamily="18" charset="0"/>
                <a:cs typeface="Times New Roman" pitchFamily="18" charset="0"/>
              </a:rPr>
              <a:t>Quan </a:t>
            </a:r>
            <a:r>
              <a:rPr lang="en-US" sz="2000" b="1" dirty="0" err="1">
                <a:solidFill>
                  <a:schemeClr val="accent6">
                    <a:lumMod val="50000"/>
                  </a:schemeClr>
                </a:solidFill>
                <a:latin typeface="Times New Roman" pitchFamily="18" charset="0"/>
                <a:cs typeface="Times New Roman" pitchFamily="18" charset="0"/>
              </a:rPr>
              <a:t>sát</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các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hình</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ảnh</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sản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phẩm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thủ</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công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mĩ</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nghệ</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dưới</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đây</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và</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cho</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biết</a:t>
            </a:r>
            <a:r>
              <a:rPr lang="en-US" sz="2000" b="1" dirty="0">
                <a:solidFill>
                  <a:schemeClr val="accent6">
                    <a:lumMod val="50000"/>
                  </a:schemeClr>
                </a:solidFill>
                <a:latin typeface="Times New Roman" pitchFamily="18" charset="0"/>
                <a:cs typeface="Times New Roman" pitchFamily="18" charset="0"/>
              </a:rPr>
              <a:t>:</a:t>
            </a:r>
          </a:p>
          <a:p>
            <a:pPr algn="ct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Mỗi</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sản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phẩm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có</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dạng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hình</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khối</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nào</a:t>
            </a:r>
            <a:r>
              <a:rPr lang="en-US" sz="2000" b="1" dirty="0">
                <a:solidFill>
                  <a:schemeClr val="accent6">
                    <a:lumMod val="50000"/>
                  </a:schemeClr>
                </a:solidFill>
                <a:latin typeface="Times New Roman" pitchFamily="18" charset="0"/>
                <a:cs typeface="Times New Roman" pitchFamily="18" charset="0"/>
              </a:rPr>
              <a:t>?</a:t>
            </a:r>
          </a:p>
          <a:p>
            <a:pPr algn="ct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Sản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phẩm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nào</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trang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trí</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bằng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chấm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nét</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màu</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sắc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lặp</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lại</a:t>
            </a:r>
            <a:r>
              <a:rPr lang="en-US" sz="2000" b="1" dirty="0">
                <a:solidFill>
                  <a:schemeClr val="accent6">
                    <a:lumMod val="50000"/>
                  </a:schemeClr>
                </a:solidFill>
                <a:latin typeface="Times New Roman" pitchFamily="18" charset="0"/>
                <a:cs typeface="Times New Roman" pitchFamily="18" charset="0"/>
              </a:rPr>
              <a:t>?</a:t>
            </a:r>
          </a:p>
          <a:p>
            <a:pPr algn="ct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Các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sản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phẩm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thường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được</a:t>
            </a:r>
            <a:r>
              <a:rPr lang="en-US" sz="2000" b="1" dirty="0">
                <a:solidFill>
                  <a:schemeClr val="accent6">
                    <a:lumMod val="50000"/>
                  </a:schemeClr>
                </a:solidFill>
                <a:latin typeface="Times New Roman" pitchFamily="18" charset="0"/>
                <a:cs typeface="Times New Roman" pitchFamily="18" charset="0"/>
              </a:rPr>
              <a:t> dung </a:t>
            </a:r>
            <a:r>
              <a:rPr lang="en-US" sz="2000" b="1" dirty="0" err="1">
                <a:solidFill>
                  <a:schemeClr val="accent6">
                    <a:lumMod val="50000"/>
                  </a:schemeClr>
                </a:solidFill>
                <a:latin typeface="Times New Roman" pitchFamily="18" charset="0"/>
                <a:cs typeface="Times New Roman" pitchFamily="18" charset="0"/>
              </a:rPr>
              <a:t>để</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làm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gì</a:t>
            </a:r>
            <a:r>
              <a:rPr lang="en-US" sz="2000" b="1" dirty="0">
                <a:solidFill>
                  <a:schemeClr val="accent6">
                    <a:lumMod val="50000"/>
                  </a:schemeClr>
                </a:solidFill>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id="{0C80536B-384E-9955-30D9-8D0818AAD719}"/>
              </a:ext>
            </a:extLst>
          </p:cNvPr>
          <p:cNvSpPr txBox="1"/>
          <p:nvPr/>
        </p:nvSpPr>
        <p:spPr>
          <a:xfrm>
            <a:off x="0" y="-11430"/>
            <a:ext cx="9144000" cy="584775"/>
          </a:xfrm>
          <a:prstGeom prst="rect">
            <a:avLst/>
          </a:prstGeom>
          <a:noFill/>
        </p:spPr>
        <p:txBody>
          <a:bodyPr wrap="square" rtlCol="0">
            <a:spAutoFit/>
          </a:bodyPr>
          <a:lstStyle/>
          <a:p>
            <a:pPr algn="ctr"/>
            <a:r>
              <a:rPr lang="en-US" sz="3200" dirty="0">
                <a:solidFill>
                  <a:srgbClr val="C00000"/>
                </a:solidFill>
                <a:latin typeface="Source Sans Pro Black" panose="020B0803030403020204" pitchFamily="34" charset="0"/>
              </a:rPr>
              <a:t>1. QUAN SÁT, NHẬN BIẾT</a:t>
            </a:r>
          </a:p>
        </p:txBody>
      </p:sp>
      <p:pic>
        <p:nvPicPr>
          <p:cNvPr id="5" name="Picture 4">
            <a:extLst>
              <a:ext uri="{FF2B5EF4-FFF2-40B4-BE49-F238E27FC236}">
                <a16:creationId xmlns:a16="http://schemas.microsoft.com/office/drawing/2014/main" id="{CA82AEB2-AB86-AE71-8E68-DC4543D98A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757" t="7399" r="23971" b="5263"/>
          <a:stretch/>
        </p:blipFill>
        <p:spPr>
          <a:xfrm>
            <a:off x="4358866" y="1955120"/>
            <a:ext cx="3438297" cy="2911519"/>
          </a:xfrm>
          <a:prstGeom prst="rect">
            <a:avLst/>
          </a:prstGeom>
        </p:spPr>
      </p:pic>
      <p:pic>
        <p:nvPicPr>
          <p:cNvPr id="7" name="Picture 6">
            <a:extLst>
              <a:ext uri="{FF2B5EF4-FFF2-40B4-BE49-F238E27FC236}">
                <a16:creationId xmlns:a16="http://schemas.microsoft.com/office/drawing/2014/main" id="{816B8042-2417-3A0F-3726-01AD0A0428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272" t="4274" r="27279" b="4916"/>
          <a:stretch/>
        </p:blipFill>
        <p:spPr>
          <a:xfrm>
            <a:off x="1431708" y="1955121"/>
            <a:ext cx="2278335" cy="2911519"/>
          </a:xfrm>
          <a:prstGeom prst="rect">
            <a:avLst/>
          </a:prstGeom>
        </p:spPr>
      </p:pic>
    </p:spTree>
    <p:extLst>
      <p:ext uri="{BB962C8B-B14F-4D97-AF65-F5344CB8AC3E}">
        <p14:creationId xmlns:p14="http://schemas.microsoft.com/office/powerpoint/2010/main" val="693888682"/>
      </p:ext>
    </p:extLst>
  </p:cSld>
  <p:clrMapOvr>
    <a:masterClrMapping/>
  </p:clrMapOvr>
  <mc:AlternateContent xmlns:mc="http://schemas.openxmlformats.org/markup-compatibility/2006" xmlns:p14="http://schemas.microsoft.com/office/powerpoint/2010/main">
    <mc:Choice Requires="p14">
      <p:transition spd="slow" p14:dur="1200" advTm="50000">
        <p14:prism/>
      </p:transition>
    </mc:Choice>
    <mc:Fallback xmlns="">
      <p:transition spd="slow" advTm="5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69"/>
            <a:ext cx="9144000" cy="5150069"/>
          </a:xfrm>
          <a:prstGeom prst="rect">
            <a:avLst/>
          </a:prstGeom>
        </p:spPr>
      </p:pic>
      <p:sp>
        <p:nvSpPr>
          <p:cNvPr id="9" name="Rectangle 8"/>
          <p:cNvSpPr/>
          <p:nvPr/>
        </p:nvSpPr>
        <p:spPr>
          <a:xfrm>
            <a:off x="0" y="475434"/>
            <a:ext cx="9144000" cy="1399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6">
                    <a:lumMod val="50000"/>
                  </a:schemeClr>
                </a:solidFill>
                <a:latin typeface="Times New Roman" pitchFamily="18" charset="0"/>
                <a:cs typeface="Times New Roman" pitchFamily="18" charset="0"/>
              </a:rPr>
              <a:t>Quan </a:t>
            </a:r>
            <a:r>
              <a:rPr lang="en-US" sz="2000" b="1" dirty="0" err="1">
                <a:solidFill>
                  <a:schemeClr val="accent6">
                    <a:lumMod val="50000"/>
                  </a:schemeClr>
                </a:solidFill>
                <a:latin typeface="Times New Roman" pitchFamily="18" charset="0"/>
                <a:cs typeface="Times New Roman" pitchFamily="18" charset="0"/>
              </a:rPr>
              <a:t>sát</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các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hình</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dưới</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đây</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và</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cho</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biết</a:t>
            </a:r>
            <a:r>
              <a:rPr lang="en-US" sz="2000" b="1" dirty="0">
                <a:solidFill>
                  <a:schemeClr val="accent6">
                    <a:lumMod val="50000"/>
                  </a:schemeClr>
                </a:solidFill>
                <a:latin typeface="Times New Roman" pitchFamily="18" charset="0"/>
                <a:cs typeface="Times New Roman" pitchFamily="18" charset="0"/>
              </a:rPr>
              <a:t>:</a:t>
            </a:r>
          </a:p>
          <a:p>
            <a:pPr algn="ctr"/>
            <a:r>
              <a:rPr lang="en-US" sz="2000" b="1" dirty="0" err="1">
                <a:solidFill>
                  <a:schemeClr val="accent6">
                    <a:lumMod val="50000"/>
                  </a:schemeClr>
                </a:solidFill>
                <a:latin typeface="Times New Roman" pitchFamily="18" charset="0"/>
                <a:cs typeface="Times New Roman" pitchFamily="18" charset="0"/>
              </a:rPr>
              <a:t>Các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sản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phẩm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được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sáng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tạo</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bằng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hình</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thức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nào</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Cách</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sắp</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xếp</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họa</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tiết</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trang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trí</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trên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mỗi</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sản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phẩm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như</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thế</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nào</a:t>
            </a:r>
            <a:r>
              <a:rPr lang="en-US" sz="2000" b="1" dirty="0">
                <a:solidFill>
                  <a:schemeClr val="accent6">
                    <a:lumMod val="50000"/>
                  </a:schemeClr>
                </a:solidFill>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id="{0C80536B-384E-9955-30D9-8D0818AAD719}"/>
              </a:ext>
            </a:extLst>
          </p:cNvPr>
          <p:cNvSpPr txBox="1"/>
          <p:nvPr/>
        </p:nvSpPr>
        <p:spPr>
          <a:xfrm>
            <a:off x="0" y="-11430"/>
            <a:ext cx="9144000" cy="584775"/>
          </a:xfrm>
          <a:prstGeom prst="rect">
            <a:avLst/>
          </a:prstGeom>
          <a:noFill/>
        </p:spPr>
        <p:txBody>
          <a:bodyPr wrap="square" rtlCol="0">
            <a:spAutoFit/>
          </a:bodyPr>
          <a:lstStyle/>
          <a:p>
            <a:pPr algn="ctr"/>
            <a:r>
              <a:rPr lang="en-US" sz="3200" dirty="0">
                <a:solidFill>
                  <a:srgbClr val="C00000"/>
                </a:solidFill>
                <a:latin typeface="Source Sans Pro Black" panose="020B0803030403020204" pitchFamily="34" charset="0"/>
              </a:rPr>
              <a:t>1. QUAN SÁT, NHẬN BIẾT</a:t>
            </a:r>
          </a:p>
        </p:txBody>
      </p:sp>
      <p:pic>
        <p:nvPicPr>
          <p:cNvPr id="5" name="Picture 4">
            <a:extLst>
              <a:ext uri="{FF2B5EF4-FFF2-40B4-BE49-F238E27FC236}">
                <a16:creationId xmlns:a16="http://schemas.microsoft.com/office/drawing/2014/main" id="{3DA58C2E-754F-2A26-64A2-7C48E41016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758" t="12070" r="36323" b="5864"/>
          <a:stretch/>
        </p:blipFill>
        <p:spPr>
          <a:xfrm>
            <a:off x="5437910" y="1977324"/>
            <a:ext cx="2450981" cy="2339788"/>
          </a:xfrm>
          <a:prstGeom prst="rect">
            <a:avLst/>
          </a:prstGeom>
        </p:spPr>
      </p:pic>
      <p:pic>
        <p:nvPicPr>
          <p:cNvPr id="7" name="Picture 6">
            <a:extLst>
              <a:ext uri="{FF2B5EF4-FFF2-40B4-BE49-F238E27FC236}">
                <a16:creationId xmlns:a16="http://schemas.microsoft.com/office/drawing/2014/main" id="{91681B1D-D0AE-A900-F684-BFB76CA617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758" t="9211" r="38419" b="5863"/>
          <a:stretch/>
        </p:blipFill>
        <p:spPr>
          <a:xfrm>
            <a:off x="2971809" y="1977324"/>
            <a:ext cx="2176989" cy="2339788"/>
          </a:xfrm>
          <a:prstGeom prst="rect">
            <a:avLst/>
          </a:prstGeom>
        </p:spPr>
      </p:pic>
      <p:pic>
        <p:nvPicPr>
          <p:cNvPr id="10" name="Picture 9">
            <a:extLst>
              <a:ext uri="{FF2B5EF4-FFF2-40B4-BE49-F238E27FC236}">
                <a16:creationId xmlns:a16="http://schemas.microsoft.com/office/drawing/2014/main" id="{B5BA256F-4D02-1046-D11B-94C982C9A3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868" t="6932" r="37316" b="8152"/>
          <a:stretch/>
        </p:blipFill>
        <p:spPr>
          <a:xfrm>
            <a:off x="1169902" y="1977324"/>
            <a:ext cx="1512794" cy="2339788"/>
          </a:xfrm>
          <a:prstGeom prst="rect">
            <a:avLst/>
          </a:prstGeom>
        </p:spPr>
      </p:pic>
    </p:spTree>
    <p:extLst>
      <p:ext uri="{BB962C8B-B14F-4D97-AF65-F5344CB8AC3E}">
        <p14:creationId xmlns:p14="http://schemas.microsoft.com/office/powerpoint/2010/main" val="741131941"/>
      </p:ext>
    </p:extLst>
  </p:cSld>
  <p:clrMapOvr>
    <a:masterClrMapping/>
  </p:clrMapOvr>
  <mc:AlternateContent xmlns:mc="http://schemas.openxmlformats.org/markup-compatibility/2006" xmlns:p14="http://schemas.microsoft.com/office/powerpoint/2010/main">
    <mc:Choice Requires="p14">
      <p:transition spd="slow" p14:dur="1200" advTm="50000">
        <p14:prism/>
      </p:transition>
    </mc:Choice>
    <mc:Fallback xmlns="">
      <p:transition spd="slow" advTm="5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
            <a:ext cx="9144000" cy="5154930"/>
          </a:xfrm>
          <a:prstGeom prst="rect">
            <a:avLst/>
          </a:prstGeom>
        </p:spPr>
      </p:pic>
      <p:sp>
        <p:nvSpPr>
          <p:cNvPr id="9" name="Rectangle 8"/>
          <p:cNvSpPr/>
          <p:nvPr/>
        </p:nvSpPr>
        <p:spPr>
          <a:xfrm>
            <a:off x="0" y="3432916"/>
            <a:ext cx="9144000" cy="1399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6">
                    <a:lumMod val="50000"/>
                  </a:schemeClr>
                </a:solidFill>
                <a:latin typeface="Times New Roman" pitchFamily="18" charset="0"/>
                <a:cs typeface="Times New Roman" pitchFamily="18" charset="0"/>
              </a:rPr>
              <a:t>Sản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phẩm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thủ</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công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mĩ</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nghệ</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thường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được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sáng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tạo</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từ</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những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chất</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liệu</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họa</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tiết</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trang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trí</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mang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đậm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nét</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văn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hóa</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dân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tộc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và</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có</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thể</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sử</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dụng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làm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quà</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tặng</a:t>
            </a:r>
            <a:r>
              <a:rPr lang="en-US" sz="2000" b="1" dirty="0">
                <a:solidFill>
                  <a:schemeClr val="accent6">
                    <a:lumMod val="50000"/>
                  </a:schemeClr>
                </a:solidFill>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id="{0C80536B-384E-9955-30D9-8D0818AAD719}"/>
              </a:ext>
            </a:extLst>
          </p:cNvPr>
          <p:cNvSpPr txBox="1"/>
          <p:nvPr/>
        </p:nvSpPr>
        <p:spPr>
          <a:xfrm>
            <a:off x="0" y="-11430"/>
            <a:ext cx="9144000" cy="584775"/>
          </a:xfrm>
          <a:prstGeom prst="rect">
            <a:avLst/>
          </a:prstGeom>
          <a:noFill/>
        </p:spPr>
        <p:txBody>
          <a:bodyPr wrap="square" rtlCol="0">
            <a:spAutoFit/>
          </a:bodyPr>
          <a:lstStyle/>
          <a:p>
            <a:pPr algn="ctr"/>
            <a:r>
              <a:rPr lang="en-US" sz="3200" dirty="0">
                <a:solidFill>
                  <a:srgbClr val="C00000"/>
                </a:solidFill>
                <a:latin typeface="Source Sans Pro Black" panose="020B0803030403020204" pitchFamily="34" charset="0"/>
              </a:rPr>
              <a:t>1. QUAN SÁT, NHẬN BIẾT</a:t>
            </a:r>
          </a:p>
        </p:txBody>
      </p:sp>
      <p:pic>
        <p:nvPicPr>
          <p:cNvPr id="13" name="Picture 12">
            <a:extLst>
              <a:ext uri="{FF2B5EF4-FFF2-40B4-BE49-F238E27FC236}">
                <a16:creationId xmlns:a16="http://schemas.microsoft.com/office/drawing/2014/main" id="{DE1B7AC1-9130-1503-D60F-CBCFEA1D43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758" t="12070" r="36323" b="5864"/>
          <a:stretch/>
        </p:blipFill>
        <p:spPr>
          <a:xfrm>
            <a:off x="6946515" y="1118501"/>
            <a:ext cx="1845802" cy="1762064"/>
          </a:xfrm>
          <a:prstGeom prst="rect">
            <a:avLst/>
          </a:prstGeom>
        </p:spPr>
      </p:pic>
      <p:pic>
        <p:nvPicPr>
          <p:cNvPr id="14" name="Picture 13">
            <a:extLst>
              <a:ext uri="{FF2B5EF4-FFF2-40B4-BE49-F238E27FC236}">
                <a16:creationId xmlns:a16="http://schemas.microsoft.com/office/drawing/2014/main" id="{5658C54D-65DA-002F-4061-59975A0E17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758" t="9211" r="38419" b="5863"/>
          <a:stretch/>
        </p:blipFill>
        <p:spPr>
          <a:xfrm>
            <a:off x="5199370" y="1118502"/>
            <a:ext cx="1639462" cy="1762064"/>
          </a:xfrm>
          <a:prstGeom prst="rect">
            <a:avLst/>
          </a:prstGeom>
        </p:spPr>
      </p:pic>
      <p:pic>
        <p:nvPicPr>
          <p:cNvPr id="15" name="Picture 14">
            <a:extLst>
              <a:ext uri="{FF2B5EF4-FFF2-40B4-BE49-F238E27FC236}">
                <a16:creationId xmlns:a16="http://schemas.microsoft.com/office/drawing/2014/main" id="{D831F693-1F2B-4AF0-6379-E44846E227B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868" t="6932" r="37316" b="8152"/>
          <a:stretch/>
        </p:blipFill>
        <p:spPr>
          <a:xfrm>
            <a:off x="3930652" y="1118502"/>
            <a:ext cx="1139266" cy="1762064"/>
          </a:xfrm>
          <a:prstGeom prst="rect">
            <a:avLst/>
          </a:prstGeom>
        </p:spPr>
      </p:pic>
      <p:pic>
        <p:nvPicPr>
          <p:cNvPr id="16" name="Picture 15">
            <a:extLst>
              <a:ext uri="{FF2B5EF4-FFF2-40B4-BE49-F238E27FC236}">
                <a16:creationId xmlns:a16="http://schemas.microsoft.com/office/drawing/2014/main" id="{02D41E40-F93B-128D-CEC0-75627993AB2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757" t="7399" r="23971" b="5263"/>
          <a:stretch/>
        </p:blipFill>
        <p:spPr>
          <a:xfrm>
            <a:off x="1730793" y="1118501"/>
            <a:ext cx="2089369" cy="1769259"/>
          </a:xfrm>
          <a:prstGeom prst="rect">
            <a:avLst/>
          </a:prstGeom>
        </p:spPr>
      </p:pic>
      <p:pic>
        <p:nvPicPr>
          <p:cNvPr id="17" name="Picture 16">
            <a:extLst>
              <a:ext uri="{FF2B5EF4-FFF2-40B4-BE49-F238E27FC236}">
                <a16:creationId xmlns:a16="http://schemas.microsoft.com/office/drawing/2014/main" id="{38815A47-ADA1-063D-DAD7-36558F5415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272" t="4274" r="27279" b="4916"/>
          <a:stretch/>
        </p:blipFill>
        <p:spPr>
          <a:xfrm>
            <a:off x="230529" y="1118501"/>
            <a:ext cx="1384488" cy="1769259"/>
          </a:xfrm>
          <a:prstGeom prst="rect">
            <a:avLst/>
          </a:prstGeom>
        </p:spPr>
      </p:pic>
    </p:spTree>
    <p:extLst>
      <p:ext uri="{BB962C8B-B14F-4D97-AF65-F5344CB8AC3E}">
        <p14:creationId xmlns:p14="http://schemas.microsoft.com/office/powerpoint/2010/main" val="3257155984"/>
      </p:ext>
    </p:extLst>
  </p:cSld>
  <p:clrMapOvr>
    <a:masterClrMapping/>
  </p:clrMapOvr>
  <mc:AlternateContent xmlns:mc="http://schemas.openxmlformats.org/markup-compatibility/2006">
    <mc:Choice xmlns:p14="http://schemas.microsoft.com/office/powerpoint/2010/main" Requires="p14">
      <p:transition spd="slow" p14:dur="1200" advTm="30000">
        <p14:prism/>
      </p:transition>
    </mc:Choice>
    <mc:Fallback>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57407"/>
          <a:stretch/>
        </p:blipFill>
        <p:spPr>
          <a:xfrm>
            <a:off x="0" y="0"/>
            <a:ext cx="9143999" cy="5143500"/>
          </a:xfrm>
          <a:prstGeom prst="rect">
            <a:avLst/>
          </a:prstGeom>
        </p:spPr>
      </p:pic>
      <p:sp>
        <p:nvSpPr>
          <p:cNvPr id="8" name="Rectangle 7"/>
          <p:cNvSpPr/>
          <p:nvPr/>
        </p:nvSpPr>
        <p:spPr>
          <a:xfrm>
            <a:off x="1293077" y="685134"/>
            <a:ext cx="6627159" cy="684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lumMod val="50000"/>
                  </a:schemeClr>
                </a:solidFill>
                <a:latin typeface="Franklin Gothic Medium" panose="020B0603020102020204" pitchFamily="34" charset="0"/>
                <a:cs typeface="Times New Roman" pitchFamily="18" charset="0"/>
              </a:rPr>
              <a:t>MỘT SỐ CÁCH THỰC HÀNH TẠO SẢN PHẨM MĨ THUẬT </a:t>
            </a:r>
          </a:p>
          <a:p>
            <a:pPr algn="ctr"/>
            <a:r>
              <a:rPr lang="en-US" sz="2000" b="1" dirty="0">
                <a:solidFill>
                  <a:schemeClr val="accent5">
                    <a:lumMod val="50000"/>
                  </a:schemeClr>
                </a:solidFill>
                <a:latin typeface="Franklin Gothic Medium" panose="020B0603020102020204" pitchFamily="34" charset="0"/>
                <a:cs typeface="Times New Roman" pitchFamily="18" charset="0"/>
              </a:rPr>
              <a:t>MÔ PHỎNG SẢN PHẨM THỦ CÔNG MĨ NGHỆ</a:t>
            </a:r>
          </a:p>
        </p:txBody>
      </p:sp>
      <p:sp>
        <p:nvSpPr>
          <p:cNvPr id="2" name="TextBox 1">
            <a:extLst>
              <a:ext uri="{FF2B5EF4-FFF2-40B4-BE49-F238E27FC236}">
                <a16:creationId xmlns:a16="http://schemas.microsoft.com/office/drawing/2014/main" id="{C74EF547-E59B-B23D-64BE-83A560C6AEE5}"/>
              </a:ext>
            </a:extLst>
          </p:cNvPr>
          <p:cNvSpPr txBox="1"/>
          <p:nvPr/>
        </p:nvSpPr>
        <p:spPr>
          <a:xfrm>
            <a:off x="0" y="-11430"/>
            <a:ext cx="9144000" cy="584775"/>
          </a:xfrm>
          <a:prstGeom prst="rect">
            <a:avLst/>
          </a:prstGeom>
          <a:noFill/>
        </p:spPr>
        <p:txBody>
          <a:bodyPr wrap="square" rtlCol="0">
            <a:spAutoFit/>
          </a:bodyPr>
          <a:lstStyle/>
          <a:p>
            <a:pPr algn="ctr"/>
            <a:r>
              <a:rPr lang="en-US" sz="3200" dirty="0">
                <a:solidFill>
                  <a:srgbClr val="C00000"/>
                </a:solidFill>
                <a:latin typeface="Source Sans Pro Black" panose="020B0803030403020204" pitchFamily="34" charset="0"/>
              </a:rPr>
              <a:t>2. THỰC HÀNH, SÁNG TẠO</a:t>
            </a:r>
          </a:p>
        </p:txBody>
      </p:sp>
      <p:pic>
        <p:nvPicPr>
          <p:cNvPr id="4" name="Picture 3">
            <a:extLst>
              <a:ext uri="{FF2B5EF4-FFF2-40B4-BE49-F238E27FC236}">
                <a16:creationId xmlns:a16="http://schemas.microsoft.com/office/drawing/2014/main" id="{CBC732A0-3737-7030-8C11-449ADCA4A6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46" t="11147" r="6094" b="4705"/>
          <a:stretch/>
        </p:blipFill>
        <p:spPr>
          <a:xfrm>
            <a:off x="5011732" y="1633818"/>
            <a:ext cx="3455946" cy="2958353"/>
          </a:xfrm>
          <a:prstGeom prst="rect">
            <a:avLst/>
          </a:prstGeom>
        </p:spPr>
      </p:pic>
      <p:pic>
        <p:nvPicPr>
          <p:cNvPr id="7" name="Picture 6">
            <a:extLst>
              <a:ext uri="{FF2B5EF4-FFF2-40B4-BE49-F238E27FC236}">
                <a16:creationId xmlns:a16="http://schemas.microsoft.com/office/drawing/2014/main" id="{C6525539-FB60-75A4-4EC4-57FD0B06B8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248" t="18300" r="6318" b="5621"/>
          <a:stretch/>
        </p:blipFill>
        <p:spPr>
          <a:xfrm>
            <a:off x="676322" y="1633818"/>
            <a:ext cx="4069603" cy="2958352"/>
          </a:xfrm>
          <a:prstGeom prst="rect">
            <a:avLst/>
          </a:prstGeom>
        </p:spPr>
      </p:pic>
    </p:spTree>
    <p:extLst>
      <p:ext uri="{BB962C8B-B14F-4D97-AF65-F5344CB8AC3E}">
        <p14:creationId xmlns:p14="http://schemas.microsoft.com/office/powerpoint/2010/main" val="784888252"/>
      </p:ext>
    </p:extLst>
  </p:cSld>
  <p:clrMapOvr>
    <a:masterClrMapping/>
  </p:clrMapOvr>
  <mc:AlternateContent xmlns:mc="http://schemas.openxmlformats.org/markup-compatibility/2006" xmlns:p14="http://schemas.microsoft.com/office/powerpoint/2010/main">
    <mc:Choice Requires="p14">
      <p:transition spd="slow" p14:dur="1200" advTm="40000">
        <p14:prism/>
      </p:transition>
    </mc:Choice>
    <mc:Fallback xmlns="">
      <p:transition spd="slow" advTm="4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69"/>
            <a:ext cx="9144000" cy="5150069"/>
          </a:xfrm>
          <a:prstGeom prst="rect">
            <a:avLst/>
          </a:prstGeom>
        </p:spPr>
      </p:pic>
    </p:spTree>
    <p:extLst>
      <p:ext uri="{BB962C8B-B14F-4D97-AF65-F5344CB8AC3E}">
        <p14:creationId xmlns:p14="http://schemas.microsoft.com/office/powerpoint/2010/main" val="681665631"/>
      </p:ext>
    </p:extLst>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12255</TotalTime>
  <Words>556</Words>
  <Application>Microsoft Office PowerPoint</Application>
  <PresentationFormat>On-screen Show (16:9)</PresentationFormat>
  <Paragraphs>64</Paragraphs>
  <Slides>16</Slides>
  <Notes>16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16</vt:i4>
      </vt:variant>
    </vt:vector>
  </HeadingPairs>
  <TitlesOfParts>
    <vt:vector size="32" baseType="lpstr">
      <vt:lpstr>Aachen</vt:lpstr>
      <vt:lpstr>Arial</vt:lpstr>
      <vt:lpstr>Bree Serif</vt:lpstr>
      <vt:lpstr>Calibri</vt:lpstr>
      <vt:lpstr>Calibri Light</vt:lpstr>
      <vt:lpstr>Franklin Gothic Medium</vt:lpstr>
      <vt:lpstr>Source Sans Pro Black</vt:lpstr>
      <vt:lpstr>Tekton Pro</vt:lpstr>
      <vt:lpstr>Times New Roman</vt:lpstr>
      <vt:lpstr>UTM Alexander</vt:lpstr>
      <vt:lpstr>UTM American Sans</vt:lpstr>
      <vt:lpstr>UTM Azuki</vt:lpstr>
      <vt:lpstr>UTM Futura Extra</vt:lpstr>
      <vt:lpstr>UVN Bai Sau Nang</vt:lpstr>
      <vt:lpstr>UVN Hai Ba Trung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Admin</cp:lastModifiedBy>
  <cp:revision>812</cp:revision>
  <dcterms:created xsi:type="dcterms:W3CDTF">2018-10-04T02:59:51Z</dcterms:created>
  <dcterms:modified xsi:type="dcterms:W3CDTF">2024-06-27T08:50:31Z</dcterms:modified>
</cp:coreProperties>
</file>