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5"/>
  </p:notesMasterIdLst>
  <p:sldIdLst>
    <p:sldId id="364" r:id="rId3"/>
    <p:sldId id="295" r:id="rId4"/>
    <p:sldId id="361" r:id="rId5"/>
    <p:sldId id="315" r:id="rId6"/>
    <p:sldId id="350" r:id="rId7"/>
    <p:sldId id="292" r:id="rId8"/>
    <p:sldId id="351" r:id="rId9"/>
    <p:sldId id="363" r:id="rId10"/>
    <p:sldId id="360" r:id="rId11"/>
    <p:sldId id="362" r:id="rId12"/>
    <p:sldId id="336" r:id="rId13"/>
    <p:sldId id="331"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5018" autoAdjust="0"/>
  </p:normalViewPr>
  <p:slideViewPr>
    <p:cSldViewPr snapToGrid="0">
      <p:cViewPr varScale="1">
        <p:scale>
          <a:sx n="86" d="100"/>
          <a:sy n="86"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10"/>
          </p:nvPr>
        </p:nvSpPr>
        <p:spPr/>
        <p:txBody>
          <a:bodyPr/>
          <a:lstStyle/>
          <a:p>
            <a:fld id="{E5B8694D-F010-4ED8-A115-41648FEEA30B}" type="slidenum">
              <a:rPr lang="en-US" smtClean="0"/>
              <a:t>1</a:t>
            </a:fld>
            <a:endParaRPr lang="en-US"/>
          </a:p>
        </p:txBody>
      </p:sp>
    </p:spTree>
    <p:extLst>
      <p:ext uri="{BB962C8B-B14F-4D97-AF65-F5344CB8AC3E}">
        <p14:creationId xmlns:p14="http://schemas.microsoft.com/office/powerpoint/2010/main" val="114573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7</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9</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7" y="27174"/>
            <a:ext cx="12090085" cy="677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6"/>
          <p:cNvSpPr>
            <a:spLocks noChangeArrowheads="1" noChangeShapeType="1" noTextEdit="1"/>
          </p:cNvSpPr>
          <p:nvPr/>
        </p:nvSpPr>
        <p:spPr bwMode="auto">
          <a:xfrm>
            <a:off x="1328745" y="624220"/>
            <a:ext cx="9605566" cy="1560788"/>
          </a:xfrm>
          <a:prstGeom prst="rect">
            <a:avLst/>
          </a:prstGeom>
        </p:spPr>
        <p:txBody>
          <a:bodyPr wrap="none" fromWordArt="1">
            <a:prstTxWarp prst="textCanDown">
              <a:avLst>
                <a:gd name="adj" fmla="val 33333"/>
              </a:avLst>
            </a:prstTxWarp>
          </a:bodyPr>
          <a:lstStyle/>
          <a:p>
            <a:pPr algn="ctr">
              <a:defRPr/>
            </a:pPr>
            <a:r>
              <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CH</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ÀO</a:t>
            </a:r>
            <a:r>
              <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MỪNG</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CÁC</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EM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ĐẾN</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VỚI</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TIẾT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HỌC</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en-US" sz="2100" b="1" kern="10" dirty="0" err="1">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HÔM</a:t>
            </a:r>
            <a:r>
              <a:rPr lang="en-US"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NAY!</a:t>
            </a:r>
            <a:endParaRPr lang="vi-VN" sz="2100" b="1" kern="10" dirty="0">
              <a:ln w="9525">
                <a:solidFill>
                  <a:srgbClr val="0000CC"/>
                </a:solidFill>
                <a:round/>
                <a:headEnd/>
                <a:tailEnd/>
              </a:ln>
              <a:solidFill>
                <a:srgbClr val="00206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 name="Chỗ dành sẵn cho Ngày tháng 1"/>
          <p:cNvSpPr>
            <a:spLocks noGrp="1"/>
          </p:cNvSpPr>
          <p:nvPr>
            <p:ph type="dt" sz="half" idx="4294967295"/>
          </p:nvPr>
        </p:nvSpPr>
        <p:spPr/>
        <p:txBody>
          <a:bodyPr/>
          <a:lstStyle/>
          <a:p>
            <a:pPr>
              <a:defRPr/>
            </a:pPr>
            <a:fld id="{743C1535-9546-4141-A67D-F74EE3B26609}" type="datetime9">
              <a:rPr lang="vi-VN" smtClean="0"/>
              <a:t>30/10/2024 8:12:05 CH</a:t>
            </a:fld>
            <a:endParaRPr lang="en-US"/>
          </a:p>
        </p:txBody>
      </p:sp>
      <p:sp>
        <p:nvSpPr>
          <p:cNvPr id="3" name="Chỗ dành sẵn cho Chân trang 2"/>
          <p:cNvSpPr>
            <a:spLocks noGrp="1"/>
          </p:cNvSpPr>
          <p:nvPr>
            <p:ph type="ftr" sz="quarter" idx="4294967295"/>
          </p:nvPr>
        </p:nvSpPr>
        <p:spPr>
          <a:xfrm>
            <a:off x="3794795" y="6432799"/>
            <a:ext cx="6113975" cy="357188"/>
          </a:xfrm>
        </p:spPr>
        <p:txBody>
          <a:bodyPr/>
          <a:lstStyle/>
          <a:p>
            <a:pPr>
              <a:defRPr/>
            </a:pPr>
            <a:endParaRPr lang="en-US" b="1" dirty="0"/>
          </a:p>
        </p:txBody>
      </p:sp>
      <p:grpSp>
        <p:nvGrpSpPr>
          <p:cNvPr id="3082" name="Group 47"/>
          <p:cNvGrpSpPr>
            <a:grpSpLocks/>
          </p:cNvGrpSpPr>
          <p:nvPr/>
        </p:nvGrpSpPr>
        <p:grpSpPr bwMode="auto">
          <a:xfrm>
            <a:off x="2" y="0"/>
            <a:ext cx="12168428" cy="6813421"/>
            <a:chOff x="0" y="0"/>
            <a:chExt cx="5760" cy="4320"/>
          </a:xfrm>
        </p:grpSpPr>
        <p:sp>
          <p:nvSpPr>
            <p:cNvPr id="3087" name="Rectangle 10"/>
            <p:cNvSpPr>
              <a:spLocks noChangeArrowheads="1"/>
            </p:cNvSpPr>
            <p:nvPr/>
          </p:nvSpPr>
          <p:spPr bwMode="auto">
            <a:xfrm>
              <a:off x="0" y="0"/>
              <a:ext cx="5760" cy="432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51">
                <a:latin typeface="Times New Roman" panose="02020603050405020304" pitchFamily="18" charset="0"/>
                <a:cs typeface="Times New Roman" panose="02020603050405020304" pitchFamily="18" charset="0"/>
              </a:endParaRPr>
            </a:p>
          </p:txBody>
        </p:sp>
        <p:pic>
          <p:nvPicPr>
            <p:cNvPr id="3088"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02953">
              <a:off x="56" y="369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3"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26853">
              <a:off x="5166" y="49"/>
              <a:ext cx="54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942">
              <a:off x="48" y="57"/>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142" y="3696"/>
              <a:ext cx="570"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2815" y="1678144"/>
            <a:ext cx="486055" cy="3531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1" y="3101245"/>
            <a:ext cx="1198476" cy="10028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107" y="1687651"/>
            <a:ext cx="486055" cy="3531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379" y="1484785"/>
            <a:ext cx="309176" cy="273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028" y="1128318"/>
            <a:ext cx="309176" cy="273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300" y="1204413"/>
            <a:ext cx="309176" cy="2734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2665" y="1122319"/>
            <a:ext cx="309176" cy="273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379" y="2214405"/>
            <a:ext cx="309176" cy="2734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i0.wp.com/scorpionse.ucoz.ru/_si/0/18446753.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153" y="2893741"/>
            <a:ext cx="309176" cy="273444"/>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10"/>
          <p:cNvSpPr>
            <a:spLocks noChangeArrowheads="1" noChangeShapeType="1" noTextEdit="1"/>
          </p:cNvSpPr>
          <p:nvPr/>
        </p:nvSpPr>
        <p:spPr bwMode="auto">
          <a:xfrm>
            <a:off x="4017676" y="2710327"/>
            <a:ext cx="4133080" cy="853084"/>
          </a:xfrm>
          <a:prstGeom prst="rect">
            <a:avLst/>
          </a:prstGeom>
          <a:solidFill>
            <a:srgbClr val="002060"/>
          </a:solidFill>
        </p:spPr>
        <p:txBody>
          <a:bodyPr wrap="none" fromWordArt="1"/>
          <a:lstStyle/>
          <a:p>
            <a:pPr algn="ctr"/>
            <a:r>
              <a:rPr lang="en-US" sz="3200" b="1" kern="10" dirty="0">
                <a:solidFill>
                  <a:srgbClr val="FFFF00"/>
                </a:solidFill>
                <a:latin typeface="Times New Roman" panose="02020603050405020304" pitchFamily="18" charset="0"/>
                <a:cs typeface="Times New Roman" panose="02020603050405020304" pitchFamily="18" charset="0"/>
              </a:rPr>
              <a:t>TOÁN - LỚP 5A2</a:t>
            </a:r>
          </a:p>
        </p:txBody>
      </p:sp>
      <p:sp>
        <p:nvSpPr>
          <p:cNvPr id="35" name="WordArt 5"/>
          <p:cNvSpPr>
            <a:spLocks noChangeArrowheads="1" noChangeShapeType="1" noTextEdit="1"/>
          </p:cNvSpPr>
          <p:nvPr/>
        </p:nvSpPr>
        <p:spPr bwMode="auto">
          <a:xfrm>
            <a:off x="1650380" y="4370151"/>
            <a:ext cx="8932128" cy="853085"/>
          </a:xfrm>
          <a:prstGeom prst="rect">
            <a:avLst/>
          </a:prstGeom>
        </p:spPr>
        <p:txBody>
          <a:bodyPr wrap="none" fromWordArt="1"/>
          <a:lstStyle/>
          <a:p>
            <a:pPr algn="ctr"/>
            <a:endParaRPr lang="en-US" sz="2000" b="1" kern="10" dirty="0">
              <a:solidFill>
                <a:srgbClr val="FF0000"/>
              </a:solidFill>
              <a:latin typeface="Times New Roman" panose="02020603050405020304" pitchFamily="18" charset="0"/>
              <a:cs typeface="Times New Roman" panose="02020603050405020304" pitchFamily="18" charset="0"/>
            </a:endParaRPr>
          </a:p>
        </p:txBody>
      </p:sp>
      <p:sp>
        <p:nvSpPr>
          <p:cNvPr id="4" name="Lưu đồ: Điểm Kết Thúc 37">
            <a:extLst>
              <a:ext uri="{FF2B5EF4-FFF2-40B4-BE49-F238E27FC236}">
                <a16:creationId xmlns:a16="http://schemas.microsoft.com/office/drawing/2014/main" id="{5EBD4447-4CED-596D-3429-7EBA94530CD2}"/>
              </a:ext>
            </a:extLst>
          </p:cNvPr>
          <p:cNvSpPr/>
          <p:nvPr/>
        </p:nvSpPr>
        <p:spPr>
          <a:xfrm>
            <a:off x="1412487" y="4209478"/>
            <a:ext cx="9407914" cy="1343636"/>
          </a:xfrm>
          <a:prstGeom prst="flowChartTerminator">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Times New Roman" panose="02020603050405020304" pitchFamily="18" charset="0"/>
                <a:cs typeface="Times New Roman" panose="02020603050405020304" pitchFamily="18" charset="0"/>
              </a:rPr>
              <a:t>GIÁO VIÊN THỰC HIỆN : TRẦN THỊ HIỀN</a:t>
            </a:r>
          </a:p>
        </p:txBody>
      </p:sp>
    </p:spTree>
    <p:extLst>
      <p:ext uri="{BB962C8B-B14F-4D97-AF65-F5344CB8AC3E}">
        <p14:creationId xmlns:p14="http://schemas.microsoft.com/office/powerpoint/2010/main" val="42925982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strVal val="#ppt_h"/>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35"/>
                                        </p:tgtEl>
                                      </p:cBhvr>
                                    </p:animEffect>
                                    <p:animScale>
                                      <p:cBhvr>
                                        <p:cTn id="15"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49493" y="0"/>
            <a:ext cx="12093013" cy="685800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699733" y="188783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78FB9358-2A31-8D8D-B2FF-82647B601927}"/>
              </a:ext>
            </a:extLst>
          </p:cNvPr>
          <p:cNvSpPr txBox="1"/>
          <p:nvPr/>
        </p:nvSpPr>
        <p:spPr>
          <a:xfrm>
            <a:off x="1329653" y="1887830"/>
            <a:ext cx="101701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Cambria" panose="02040503050406030204" pitchFamily="18" charset="0"/>
                <a:cs typeface="+mn-cs"/>
              </a:rPr>
              <a:t>Giả sử các phòng học khác trong trường có diện tích mặt sàn bằng diện tích mặt sàn phòng học của lớp em. Tính số tiền để mua gạch lát lại mặt sàn của tất cả các phòng học trong trường em.</a:t>
            </a:r>
          </a:p>
        </p:txBody>
      </p:sp>
      <p:sp>
        <p:nvSpPr>
          <p:cNvPr id="7" name="TextBox 6">
            <a:extLst>
              <a:ext uri="{FF2B5EF4-FFF2-40B4-BE49-F238E27FC236}">
                <a16:creationId xmlns:a16="http://schemas.microsoft.com/office/drawing/2014/main" id="{AE8281D7-3255-9836-ABA1-447B908E736A}"/>
              </a:ext>
            </a:extLst>
          </p:cNvPr>
          <p:cNvSpPr txBox="1"/>
          <p:nvPr/>
        </p:nvSpPr>
        <p:spPr>
          <a:xfrm>
            <a:off x="1085813" y="3996521"/>
            <a:ext cx="10414000" cy="2554545"/>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Bài</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giải</a:t>
            </a:r>
            <a:endPar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 phòng học của trường em là: 1</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8</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phòng</a:t>
            </a:r>
          </a:p>
          <a:p>
            <a:pPr algn="ct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 tiền mua gạch lát mặt sàn của tất cả các phòng là:</a:t>
            </a:r>
          </a:p>
          <a:p>
            <a:pPr algn="ct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8 400</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000 × 1</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8</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 </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151 </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200 000 (đồng)</a:t>
            </a:r>
          </a:p>
          <a:p>
            <a:pPr algn="ct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Đáp số: </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151 </a:t>
            </a:r>
            <a:r>
              <a:rPr lang="vi-VN"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200 000 đồng</a:t>
            </a:r>
          </a:p>
        </p:txBody>
      </p:sp>
      <p:sp>
        <p:nvSpPr>
          <p:cNvPr id="3" name="TextBox 2">
            <a:extLst>
              <a:ext uri="{FF2B5EF4-FFF2-40B4-BE49-F238E27FC236}">
                <a16:creationId xmlns:a16="http://schemas.microsoft.com/office/drawing/2014/main" id="{CF21C0E0-80A1-51EC-ABB4-38BF7AC5A9E6}"/>
              </a:ext>
            </a:extLst>
          </p:cNvPr>
          <p:cNvSpPr txBox="1"/>
          <p:nvPr/>
        </p:nvSpPr>
        <p:spPr>
          <a:xfrm>
            <a:off x="1483113" y="-220861"/>
            <a:ext cx="10286516" cy="2062103"/>
          </a:xfrm>
          <a:prstGeom prst="rect">
            <a:avLst/>
          </a:prstGeom>
          <a:noFill/>
        </p:spPr>
        <p:txBody>
          <a:bodyPr wrap="square" rtlCol="0">
            <a:spAutoFit/>
          </a:bodyPr>
          <a:lstStyle/>
          <a:p>
            <a:pPr algn="just"/>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sáu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ngày</a:t>
            </a:r>
            <a:r>
              <a:rPr lang="en-US" sz="2800" b="1" dirty="0">
                <a:latin typeface="Times New Roman" panose="02020603050405020304" pitchFamily="18" charset="0"/>
                <a:ea typeface="Cambria" panose="02040503050406030204" pitchFamily="18" charset="0"/>
                <a:cs typeface="Times New Roman" panose="02020603050405020304" pitchFamily="18" charset="0"/>
              </a:rPr>
              <a:t> 22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11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latin typeface="Times New Roman" panose="02020603050405020304" pitchFamily="18" charset="0"/>
                <a:ea typeface="Cambria" panose="02040503050406030204" pitchFamily="18" charset="0"/>
                <a:cs typeface="Times New Roman" panose="02020603050405020304" pitchFamily="18" charset="0"/>
              </a:rPr>
              <a:t> 2024</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i="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u="sng" dirty="0" err="1">
                <a:effectLst/>
                <a:latin typeface="Times New Roman" panose="02020603050405020304" pitchFamily="18" charset="0"/>
                <a:ea typeface="Cambria" panose="02040503050406030204" pitchFamily="18" charset="0"/>
                <a:cs typeface="Times New Roman" panose="02020603050405020304" pitchFamily="18" charset="0"/>
              </a:rPr>
              <a:t>Toán</a:t>
            </a:r>
            <a:endParaRPr lang="en-US" sz="2400" b="1" i="0"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THỰC HÀNH VÀ TRẢI NGHIỆM VỚI MỘT SỐ </a:t>
            </a: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ĐƠN VỊ ĐẠI LƯỢNG</a:t>
            </a:r>
            <a:endParaRPr lang="vi-VN" sz="28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id="{8BE21A56-90FD-C44F-AC3E-4859AF58632C}"/>
              </a:ext>
            </a:extLst>
          </p:cNvPr>
          <p:cNvSpPr txBox="1"/>
          <p:nvPr/>
        </p:nvSpPr>
        <p:spPr>
          <a:xfrm>
            <a:off x="2953994" y="3427789"/>
            <a:ext cx="6213825" cy="1938992"/>
          </a:xfrm>
          <a:prstGeom prst="rect">
            <a:avLst/>
          </a:prstGeom>
          <a:noFill/>
        </p:spPr>
        <p:txBody>
          <a:bodyPr wrap="square" rtlCol="0">
            <a:spAutoFit/>
          </a:bodyPr>
          <a:lstStyle/>
          <a:p>
            <a:pPr marL="285750" indent="-285750" algn="ctr">
              <a:buFontTx/>
              <a:buChar char="-"/>
            </a:pPr>
            <a:r>
              <a:rPr lang="en-US" sz="4000" dirty="0">
                <a:latin typeface="Cambria" panose="02040503050406030204" pitchFamily="18" charset="0"/>
              </a:rPr>
              <a:t>Do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tính</a:t>
            </a:r>
            <a:r>
              <a:rPr lang="en-US" sz="4000" dirty="0">
                <a:latin typeface="Cambria" panose="02040503050406030204" pitchFamily="18" charset="0"/>
              </a:rPr>
              <a:t> </a:t>
            </a:r>
            <a:r>
              <a:rPr lang="en-US" sz="4000" dirty="0" err="1">
                <a:latin typeface="Cambria" panose="02040503050406030204" pitchFamily="18" charset="0"/>
              </a:rPr>
              <a:t>diện</a:t>
            </a:r>
            <a:r>
              <a:rPr lang="en-US" sz="4000" dirty="0">
                <a:latin typeface="Cambria" panose="02040503050406030204" pitchFamily="18" charset="0"/>
              </a:rPr>
              <a:t>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khách</a:t>
            </a:r>
            <a:r>
              <a:rPr lang="en-US" sz="4000" dirty="0">
                <a:latin typeface="Cambria" panose="02040503050406030204" pitchFamily="18" charset="0"/>
              </a:rPr>
              <a:t> </a:t>
            </a:r>
            <a:r>
              <a:rPr lang="en-US" sz="4000" dirty="0" err="1">
                <a:latin typeface="Cambria" panose="02040503050406030204" pitchFamily="18" charset="0"/>
              </a:rPr>
              <a:t>hoặc</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bếp</a:t>
            </a:r>
            <a:r>
              <a:rPr lang="en-US" sz="4000" dirty="0">
                <a:latin typeface="Cambria" panose="02040503050406030204" pitchFamily="18" charset="0"/>
              </a:rPr>
              <a:t> </a:t>
            </a:r>
            <a:r>
              <a:rPr lang="en-US" sz="4000" dirty="0" err="1">
                <a:latin typeface="Cambria" panose="02040503050406030204" pitchFamily="18" charset="0"/>
              </a:rPr>
              <a:t>nhà</a:t>
            </a:r>
            <a:r>
              <a:rPr lang="en-US" sz="4000" dirty="0">
                <a:latin typeface="Cambria" panose="02040503050406030204" pitchFamily="18" charset="0"/>
              </a:rPr>
              <a:t> </a:t>
            </a:r>
            <a:r>
              <a:rPr lang="en-US" sz="4000" dirty="0" err="1">
                <a:latin typeface="Cambria" panose="02040503050406030204" pitchFamily="18" charset="0"/>
              </a:rPr>
              <a:t>em</a:t>
            </a:r>
            <a:r>
              <a:rPr lang="en-US" sz="4000" dirty="0">
                <a:latin typeface="Cambria" panose="02040503050406030204" pitchFamily="18" charset="0"/>
              </a:rPr>
              <a:t>.</a:t>
            </a:r>
            <a:endParaRPr lang="en-VN"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tiết học  Bài 26_720pFHR">
            <a:hlinkClick r:id="" action="ppaction://media"/>
            <a:extLst>
              <a:ext uri="{FF2B5EF4-FFF2-40B4-BE49-F238E27FC236}">
                <a16:creationId xmlns:a16="http://schemas.microsoft.com/office/drawing/2014/main" id="{56C65951-2C18-8986-68CD-EF4A5077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descr="背景图案&#10;&#10;描述已自动生成">
            <a:extLst>
              <a:ext uri="{FF2B5EF4-FFF2-40B4-BE49-F238E27FC236}">
                <a16:creationId xmlns:a16="http://schemas.microsoft.com/office/drawing/2014/main" id="{4394FF75-55E7-1148-A3C3-58308E384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6" name="矩形: 圆角 3">
            <a:extLst>
              <a:ext uri="{FF2B5EF4-FFF2-40B4-BE49-F238E27FC236}">
                <a16:creationId xmlns:a16="http://schemas.microsoft.com/office/drawing/2014/main" id="{38ABD099-227F-B243-A911-8C0047F27433}"/>
              </a:ext>
            </a:extLst>
          </p:cNvPr>
          <p:cNvSpPr/>
          <p:nvPr/>
        </p:nvSpPr>
        <p:spPr>
          <a:xfrm>
            <a:off x="340596" y="213360"/>
            <a:ext cx="11851403" cy="664464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D63AD42D-4231-D6B4-FD46-F9CD7123BE73}"/>
              </a:ext>
            </a:extLst>
          </p:cNvPr>
          <p:cNvSpPr txBox="1"/>
          <p:nvPr/>
        </p:nvSpPr>
        <p:spPr>
          <a:xfrm>
            <a:off x="340597" y="396240"/>
            <a:ext cx="11658115" cy="1569660"/>
          </a:xfrm>
          <a:prstGeom prst="rect">
            <a:avLst/>
          </a:prstGeom>
          <a:noFill/>
        </p:spPr>
        <p:txBody>
          <a:bodyPr wrap="square" rtlCol="0">
            <a:spAutoFit/>
          </a:bodyPr>
          <a:lstStyle/>
          <a:p>
            <a:pPr algn="ctr" rtl="0">
              <a:spcBef>
                <a:spcPts val="0"/>
              </a:spcBef>
              <a:spcAft>
                <a:spcPts val="500"/>
              </a:spcAft>
            </a:pPr>
            <a:r>
              <a:rPr lang="vi-VN" sz="3200" b="0" i="0" u="none" strike="noStrike" dirty="0">
                <a:solidFill>
                  <a:srgbClr val="002060"/>
                </a:solidFill>
                <a:effectLst/>
                <a:latin typeface="+mj-lt"/>
                <a:ea typeface="Cambria" panose="02040503050406030204" pitchFamily="18" charset="0"/>
              </a:rPr>
              <a:t>Nhà trường lên kế hoạch lát lại toàn bộ sàn các phòng học. Khối lớp Năm được giao nhiệm vụ đo và tính diện tích mặt sàn phòng học của</a:t>
            </a:r>
            <a:r>
              <a:rPr lang="en-US" sz="3200" b="0" i="0" u="none" strike="noStrike" dirty="0">
                <a:solidFill>
                  <a:srgbClr val="002060"/>
                </a:solidFill>
                <a:effectLst/>
                <a:latin typeface="+mj-lt"/>
                <a:ea typeface="Cambria" panose="02040503050406030204" pitchFamily="18" charset="0"/>
              </a:rPr>
              <a:t> </a:t>
            </a:r>
            <a:r>
              <a:rPr lang="vi-VN" sz="3200" b="0" i="0" u="none" strike="noStrike" dirty="0">
                <a:solidFill>
                  <a:srgbClr val="002060"/>
                </a:solidFill>
                <a:effectLst/>
                <a:latin typeface="+mj-lt"/>
                <a:ea typeface="Cambria" panose="02040503050406030204" pitchFamily="18" charset="0"/>
              </a:rPr>
              <a:t>các lớp, từ đó dự tính chi phí cho </a:t>
            </a:r>
            <a:r>
              <a:rPr lang="vi-VN" sz="3200" b="0" i="0" u="none" strike="noStrike" dirty="0">
                <a:solidFill>
                  <a:srgbClr val="002060"/>
                </a:solidFill>
                <a:effectLst/>
                <a:latin typeface="Cambria" panose="02040503050406030204" pitchFamily="18" charset="0"/>
                <a:ea typeface="Cambria" panose="02040503050406030204" pitchFamily="18" charset="0"/>
              </a:rPr>
              <a:t>việc lát sàn.</a:t>
            </a:r>
            <a:endParaRPr lang="vi-VN" sz="3200" b="0"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E996B2E-AEF7-D8F1-48C9-9728964E16A0}"/>
              </a:ext>
            </a:extLst>
          </p:cNvPr>
          <p:cNvPicPr>
            <a:picLocks noChangeAspect="1"/>
          </p:cNvPicPr>
          <p:nvPr/>
        </p:nvPicPr>
        <p:blipFill>
          <a:blip r:embed="rId3"/>
          <a:stretch>
            <a:fillRect/>
          </a:stretch>
        </p:blipFill>
        <p:spPr>
          <a:xfrm>
            <a:off x="2650166" y="2010695"/>
            <a:ext cx="7038975" cy="4644105"/>
          </a:xfrm>
          <a:prstGeom prst="rect">
            <a:avLst/>
          </a:prstGeom>
        </p:spPr>
      </p:pic>
    </p:spTree>
    <p:extLst>
      <p:ext uri="{BB962C8B-B14F-4D97-AF65-F5344CB8AC3E}">
        <p14:creationId xmlns:p14="http://schemas.microsoft.com/office/powerpoint/2010/main" val="28849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DE309-CA06-6E41-96A9-DD7E3FE77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id="{0ECBA5A3-BFFD-4E83-818F-8631C83AE1FE}"/>
              </a:ext>
            </a:extLst>
          </p:cNvPr>
          <p:cNvPicPr>
            <a:picLocks noChangeAspect="1"/>
          </p:cNvPicPr>
          <p:nvPr/>
        </p:nvPicPr>
        <p:blipFill>
          <a:blip r:embed="rId4"/>
          <a:stretch>
            <a:fillRect/>
          </a:stretch>
        </p:blipFill>
        <p:spPr>
          <a:xfrm>
            <a:off x="429811" y="159658"/>
            <a:ext cx="11726322" cy="6329191"/>
          </a:xfrm>
          <a:prstGeom prst="rect">
            <a:avLst/>
          </a:prstGeom>
        </p:spPr>
      </p:pic>
      <p:pic>
        <p:nvPicPr>
          <p:cNvPr id="16" name="图片 15">
            <a:extLst>
              <a:ext uri="{FF2B5EF4-FFF2-40B4-BE49-F238E27FC236}">
                <a16:creationId xmlns:a16="http://schemas.microsoft.com/office/drawing/2014/main"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id="{513E6C00-7788-408C-877E-0B3ECD98A925}"/>
              </a:ext>
            </a:extLst>
          </p:cNvPr>
          <p:cNvPicPr>
            <a:picLocks noChangeAspect="1"/>
          </p:cNvPicPr>
          <p:nvPr/>
        </p:nvPicPr>
        <p:blipFill>
          <a:blip r:embed="rId6"/>
          <a:stretch>
            <a:fillRect/>
          </a:stretch>
        </p:blipFill>
        <p:spPr>
          <a:xfrm>
            <a:off x="2742049" y="4934672"/>
            <a:ext cx="6707902" cy="1345188"/>
          </a:xfrm>
          <a:prstGeom prst="rect">
            <a:avLst/>
          </a:prstGeom>
          <a:effectLst>
            <a:outerShdw blurRad="12700" dist="12700" dir="18900000" algn="bl" rotWithShape="0">
              <a:prstClr val="black">
                <a:alpha val="40000"/>
              </a:prstClr>
            </a:outerShdw>
          </a:effectLst>
        </p:spPr>
      </p:pic>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id="{B71BB261-8A2B-D544-9138-55114016B4B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13" name="Picture 12">
            <a:extLst>
              <a:ext uri="{FF2B5EF4-FFF2-40B4-BE49-F238E27FC236}">
                <a16:creationId xmlns:a16="http://schemas.microsoft.com/office/drawing/2014/main" id="{88E6E3CD-4F79-A9F3-F028-C71E7E4AD1F5}"/>
              </a:ext>
            </a:extLst>
          </p:cNvPr>
          <p:cNvPicPr>
            <a:picLocks noChangeAspect="1"/>
          </p:cNvPicPr>
          <p:nvPr/>
        </p:nvPicPr>
        <p:blipFill>
          <a:blip r:embed="rId10"/>
          <a:stretch>
            <a:fillRect/>
          </a:stretch>
        </p:blipFill>
        <p:spPr>
          <a:xfrm>
            <a:off x="904187" y="2479015"/>
            <a:ext cx="1219306" cy="579170"/>
          </a:xfrm>
          <a:prstGeom prst="rect">
            <a:avLst/>
          </a:prstGeom>
        </p:spPr>
      </p:pic>
      <p:sp>
        <p:nvSpPr>
          <p:cNvPr id="6" name="TextBox 5">
            <a:extLst>
              <a:ext uri="{FF2B5EF4-FFF2-40B4-BE49-F238E27FC236}">
                <a16:creationId xmlns:a16="http://schemas.microsoft.com/office/drawing/2014/main" id="{F35BF32E-2A1E-12D6-FEDB-1D8BDB453F31}"/>
              </a:ext>
            </a:extLst>
          </p:cNvPr>
          <p:cNvSpPr txBox="1"/>
          <p:nvPr/>
        </p:nvSpPr>
        <p:spPr>
          <a:xfrm>
            <a:off x="3601844" y="493917"/>
            <a:ext cx="7348654" cy="1077218"/>
          </a:xfrm>
          <a:prstGeom prst="rect">
            <a:avLst/>
          </a:prstGeom>
          <a:noFill/>
        </p:spPr>
        <p:txBody>
          <a:bodyPr wrap="square" rtlCol="0">
            <a:spAutoFit/>
          </a:bodyPr>
          <a:lstStyle/>
          <a:p>
            <a:pPr algn="just"/>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Thứ</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sáu</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ngày</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22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11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năm</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2024</a:t>
            </a:r>
          </a:p>
          <a:p>
            <a:pPr algn="just"/>
            <a:r>
              <a:rPr lang="en-US" sz="32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u="sng" dirty="0" err="1">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Toán</a:t>
            </a:r>
            <a:endParaRPr lang="vi-VN" sz="3200" b="1" i="0" u="sng"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6999FBF-3265-9652-5E5A-F93F16DCEECB}"/>
              </a:ext>
            </a:extLst>
          </p:cNvPr>
          <p:cNvSpPr txBox="1"/>
          <p:nvPr/>
        </p:nvSpPr>
        <p:spPr>
          <a:xfrm>
            <a:off x="1799493" y="2440886"/>
            <a:ext cx="9730867" cy="1508105"/>
          </a:xfrm>
          <a:prstGeom prst="rect">
            <a:avLst/>
          </a:prstGeom>
          <a:noFill/>
        </p:spPr>
        <p:txBody>
          <a:bodyPr wrap="square">
            <a:spAutoFit/>
          </a:bodyPr>
          <a:lstStyle/>
          <a:p>
            <a:pPr algn="ctr"/>
            <a:r>
              <a:rPr lang="en-US" sz="4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 HÀNH VÀ TRẢI NGHIỆM VỚI MỘT SỐ ĐƠN VỊ ĐẠI LƯỢNG</a:t>
            </a:r>
            <a:endParaRPr lang="vi-VN" sz="48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84992331"/>
      </p:ext>
    </p:extLst>
  </p:cSld>
  <p:clrMapOvr>
    <a:masterClrMapping/>
  </p:clrMapOvr>
  <p:transition spd="slow">
    <p:push dir="u"/>
    <p:sndAc>
      <p:stSnd>
        <p:snd r:embed="rId2"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5"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heckerboard(across)">
                                      <p:cBhvr>
                                        <p:cTn id="13" dur="500"/>
                                        <p:tgtEl>
                                          <p:spTgt spid="2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1"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524106" y="4325"/>
            <a:ext cx="11667894" cy="6865869"/>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id="{71BBD7E0-7A89-3B37-4FC0-D64DDEEC9211}"/>
              </a:ext>
            </a:extLst>
          </p:cNvPr>
          <p:cNvSpPr/>
          <p:nvPr/>
        </p:nvSpPr>
        <p:spPr>
          <a:xfrm>
            <a:off x="558800" y="1921548"/>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78FB9358-2A31-8D8D-B2FF-82647B601927}"/>
              </a:ext>
            </a:extLst>
          </p:cNvPr>
          <p:cNvSpPr txBox="1"/>
          <p:nvPr/>
        </p:nvSpPr>
        <p:spPr>
          <a:xfrm>
            <a:off x="1135813" y="1870024"/>
            <a:ext cx="10444480" cy="1200329"/>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Thực hành đo và tính diện tích mặt sàn phòng học của lớp em</a:t>
            </a:r>
            <a:r>
              <a:rPr lang="en-US" sz="3600" dirty="0">
                <a:solidFill>
                  <a:srgbClr val="000000"/>
                </a:solidFill>
                <a:latin typeface="Cambria" panose="02040503050406030204" pitchFamily="18" charset="0"/>
                <a:ea typeface="Cambria" panose="02040503050406030204" pitchFamily="18" charset="0"/>
              </a:rPr>
              <a:t> ?</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2B6711-98A9-6599-A049-3AC3035B5F27}"/>
              </a:ext>
            </a:extLst>
          </p:cNvPr>
          <p:cNvSpPr txBox="1"/>
          <p:nvPr/>
        </p:nvSpPr>
        <p:spPr>
          <a:xfrm>
            <a:off x="4252904" y="4701503"/>
            <a:ext cx="7101840" cy="2062103"/>
          </a:xfrm>
          <a:prstGeom prst="rect">
            <a:avLst/>
          </a:prstGeom>
          <a:noFill/>
        </p:spPr>
        <p:txBody>
          <a:bodyPr wrap="square" rtlCol="0">
            <a:spAutoFit/>
          </a:bodyPr>
          <a:lstStyle/>
          <a:p>
            <a:pPr algn="ctr"/>
            <a:r>
              <a:rPr lang="en-US" sz="3200" b="1" i="0" dirty="0" err="1">
                <a:solidFill>
                  <a:srgbClr val="0070C0"/>
                </a:solidFill>
                <a:effectLst/>
                <a:latin typeface="Cambria" panose="02040503050406030204" pitchFamily="18" charset="0"/>
                <a:ea typeface="Cambria" panose="02040503050406030204" pitchFamily="18" charset="0"/>
              </a:rPr>
              <a:t>Bài</a:t>
            </a:r>
            <a:r>
              <a:rPr lang="en-US" sz="3200" b="1" i="0" dirty="0">
                <a:solidFill>
                  <a:srgbClr val="0070C0"/>
                </a:solidFill>
                <a:effectLst/>
                <a:latin typeface="Cambria" panose="02040503050406030204" pitchFamily="18" charset="0"/>
                <a:ea typeface="Cambria" panose="02040503050406030204" pitchFamily="18" charset="0"/>
              </a:rPr>
              <a:t> </a:t>
            </a:r>
            <a:r>
              <a:rPr lang="en-US" sz="3200" b="1" i="0" dirty="0" err="1">
                <a:solidFill>
                  <a:srgbClr val="0070C0"/>
                </a:solidFill>
                <a:effectLst/>
                <a:latin typeface="Cambria" panose="02040503050406030204" pitchFamily="18" charset="0"/>
                <a:ea typeface="Cambria" panose="02040503050406030204" pitchFamily="18" charset="0"/>
              </a:rPr>
              <a:t>giả</a:t>
            </a:r>
            <a:r>
              <a:rPr lang="en-US" sz="3200" b="1" dirty="0" err="1">
                <a:solidFill>
                  <a:srgbClr val="0070C0"/>
                </a:solidFill>
                <a:latin typeface="Cambria" panose="02040503050406030204" pitchFamily="18" charset="0"/>
                <a:ea typeface="Cambria" panose="02040503050406030204" pitchFamily="18" charset="0"/>
              </a:rPr>
              <a:t>i</a:t>
            </a:r>
            <a:r>
              <a:rPr lang="en-US" sz="3200" b="1" dirty="0">
                <a:solidFill>
                  <a:srgbClr val="0070C0"/>
                </a:solidFill>
                <a:latin typeface="Cambria" panose="02040503050406030204" pitchFamily="18" charset="0"/>
                <a:ea typeface="Cambria" panose="02040503050406030204" pitchFamily="18" charset="0"/>
              </a:rPr>
              <a:t>:</a:t>
            </a:r>
            <a:endParaRPr lang="en-US" sz="3200" b="1" i="0" dirty="0">
              <a:solidFill>
                <a:srgbClr val="0070C0"/>
              </a:solidFill>
              <a:effectLst/>
              <a:latin typeface="Cambria" panose="02040503050406030204" pitchFamily="18" charset="0"/>
              <a:ea typeface="Cambria" panose="02040503050406030204" pitchFamily="18" charset="0"/>
            </a:endParaRPr>
          </a:p>
          <a:p>
            <a:pPr algn="ctr"/>
            <a:r>
              <a:rPr lang="en-US" sz="3200" b="0" i="0" dirty="0" err="1">
                <a:solidFill>
                  <a:srgbClr val="0070C0"/>
                </a:solidFill>
                <a:effectLst/>
                <a:latin typeface="Cambria" panose="02040503050406030204" pitchFamily="18" charset="0"/>
                <a:ea typeface="Cambria" panose="02040503050406030204" pitchFamily="18" charset="0"/>
              </a:rPr>
              <a:t>Diện</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tích</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mặt</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sàn</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phòng</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học</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lớp</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em</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là</a:t>
            </a:r>
            <a:r>
              <a:rPr lang="en-US" sz="3200" b="0" i="0" dirty="0">
                <a:solidFill>
                  <a:srgbClr val="0070C0"/>
                </a:solidFill>
                <a:effectLst/>
                <a:latin typeface="Cambria" panose="02040503050406030204" pitchFamily="18" charset="0"/>
                <a:ea typeface="Cambria" panose="02040503050406030204" pitchFamily="18" charset="0"/>
              </a:rPr>
              <a:t>:</a:t>
            </a:r>
          </a:p>
          <a:p>
            <a:pPr algn="ctr"/>
            <a:r>
              <a:rPr lang="en-US" sz="3200" b="0" i="0" dirty="0">
                <a:solidFill>
                  <a:srgbClr val="0070C0"/>
                </a:solidFill>
                <a:effectLst/>
                <a:latin typeface="Cambria" panose="02040503050406030204" pitchFamily="18" charset="0"/>
                <a:ea typeface="Cambria" panose="02040503050406030204" pitchFamily="18" charset="0"/>
              </a:rPr>
              <a:t>8 × 6 = 48 (m</a:t>
            </a:r>
            <a:r>
              <a:rPr lang="en-US" sz="3200" b="0" i="0" baseline="30000" dirty="0">
                <a:solidFill>
                  <a:srgbClr val="0070C0"/>
                </a:solidFill>
                <a:effectLst/>
                <a:latin typeface="Cambria" panose="02040503050406030204" pitchFamily="18" charset="0"/>
                <a:ea typeface="Cambria" panose="02040503050406030204" pitchFamily="18" charset="0"/>
              </a:rPr>
              <a:t>2</a:t>
            </a:r>
            <a:r>
              <a:rPr lang="en-US" sz="3200" b="0" i="0" dirty="0">
                <a:solidFill>
                  <a:srgbClr val="0070C0"/>
                </a:solidFill>
                <a:effectLst/>
                <a:latin typeface="Cambria" panose="02040503050406030204" pitchFamily="18" charset="0"/>
                <a:ea typeface="Cambria" panose="02040503050406030204" pitchFamily="18" charset="0"/>
              </a:rPr>
              <a:t>)</a:t>
            </a:r>
          </a:p>
          <a:p>
            <a:pPr algn="ctr"/>
            <a:r>
              <a:rPr lang="en-US" sz="3200" b="0" i="0" dirty="0" err="1">
                <a:solidFill>
                  <a:srgbClr val="0070C0"/>
                </a:solidFill>
                <a:effectLst/>
                <a:latin typeface="Cambria" panose="02040503050406030204" pitchFamily="18" charset="0"/>
                <a:ea typeface="Cambria" panose="02040503050406030204" pitchFamily="18" charset="0"/>
              </a:rPr>
              <a:t>Đáp</a:t>
            </a:r>
            <a:r>
              <a:rPr lang="en-US" sz="3200" b="0" i="0" dirty="0">
                <a:solidFill>
                  <a:srgbClr val="0070C0"/>
                </a:solidFill>
                <a:effectLst/>
                <a:latin typeface="Cambria" panose="02040503050406030204" pitchFamily="18" charset="0"/>
                <a:ea typeface="Cambria" panose="02040503050406030204" pitchFamily="18" charset="0"/>
              </a:rPr>
              <a:t> </a:t>
            </a:r>
            <a:r>
              <a:rPr lang="en-US" sz="3200" b="0" i="0" dirty="0" err="1">
                <a:solidFill>
                  <a:srgbClr val="0070C0"/>
                </a:solidFill>
                <a:effectLst/>
                <a:latin typeface="Cambria" panose="02040503050406030204" pitchFamily="18" charset="0"/>
                <a:ea typeface="Cambria" panose="02040503050406030204" pitchFamily="18" charset="0"/>
              </a:rPr>
              <a:t>số</a:t>
            </a:r>
            <a:r>
              <a:rPr lang="en-US" sz="3200" b="0" i="0" dirty="0">
                <a:solidFill>
                  <a:srgbClr val="0070C0"/>
                </a:solidFill>
                <a:effectLst/>
                <a:latin typeface="Cambria" panose="02040503050406030204" pitchFamily="18" charset="0"/>
                <a:ea typeface="Cambria" panose="02040503050406030204" pitchFamily="18" charset="0"/>
              </a:rPr>
              <a:t>: 48 m</a:t>
            </a:r>
            <a:r>
              <a:rPr lang="en-US" sz="3200" b="0" i="0" baseline="30000" dirty="0">
                <a:solidFill>
                  <a:srgbClr val="0070C0"/>
                </a:solidFill>
                <a:effectLst/>
                <a:latin typeface="Cambria" panose="02040503050406030204" pitchFamily="18" charset="0"/>
                <a:ea typeface="Cambria" panose="02040503050406030204" pitchFamily="18" charset="0"/>
              </a:rPr>
              <a:t>2</a:t>
            </a:r>
            <a:endParaRPr lang="en-US" sz="3200" b="0" i="0" dirty="0">
              <a:solidFill>
                <a:srgbClr val="0070C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E8281D7-3255-9836-ABA1-447B908E736A}"/>
              </a:ext>
            </a:extLst>
          </p:cNvPr>
          <p:cNvSpPr txBox="1"/>
          <p:nvPr/>
        </p:nvSpPr>
        <p:spPr>
          <a:xfrm>
            <a:off x="728298" y="3425065"/>
            <a:ext cx="5082478" cy="2062103"/>
          </a:xfrm>
          <a:prstGeom prst="rect">
            <a:avLst/>
          </a:prstGeom>
          <a:noFill/>
        </p:spPr>
        <p:txBody>
          <a:bodyPr wrap="square" rtlCol="0">
            <a:spAutoFit/>
          </a:bodyPr>
          <a:lstStyle/>
          <a:p>
            <a:r>
              <a:rPr lang="en-US" sz="3200" b="1" dirty="0">
                <a:solidFill>
                  <a:srgbClr val="0070C0"/>
                </a:solidFill>
                <a:latin typeface="Cambria" panose="02040503050406030204" pitchFamily="18" charset="0"/>
                <a:ea typeface="Cambria" panose="02040503050406030204" pitchFamily="18" charset="0"/>
              </a:rPr>
              <a:t>a) </a:t>
            </a:r>
            <a:r>
              <a:rPr lang="en-US" sz="3200" b="1" dirty="0" err="1">
                <a:solidFill>
                  <a:srgbClr val="0070C0"/>
                </a:solidFill>
                <a:latin typeface="Cambria" panose="02040503050406030204" pitchFamily="18" charset="0"/>
                <a:ea typeface="Cambria" panose="02040503050406030204" pitchFamily="18" charset="0"/>
              </a:rPr>
              <a:t>Ví</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dụ</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mặt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sàn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phòng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a:t>
            </a:r>
          </a:p>
          <a:p>
            <a:r>
              <a:rPr lang="en-US" sz="3200" b="1" dirty="0">
                <a:solidFill>
                  <a:srgbClr val="0070C0"/>
                </a:solidFill>
                <a:latin typeface="Cambria" panose="02040503050406030204" pitchFamily="18" charset="0"/>
                <a:ea typeface="Cambria" panose="02040503050406030204" pitchFamily="18" charset="0"/>
              </a:rPr>
              <a:t>-</a:t>
            </a:r>
            <a:r>
              <a:rPr lang="en-US" sz="3200" b="1" dirty="0" err="1">
                <a:solidFill>
                  <a:srgbClr val="0070C0"/>
                </a:solidFill>
                <a:latin typeface="Cambria" panose="02040503050406030204" pitchFamily="18" charset="0"/>
                <a:ea typeface="Cambria" panose="02040503050406030204" pitchFamily="18" charset="0"/>
              </a:rPr>
              <a:t>Chiều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dài</a:t>
            </a:r>
            <a:r>
              <a:rPr lang="en-US" sz="3200" b="1" dirty="0">
                <a:solidFill>
                  <a:srgbClr val="0070C0"/>
                </a:solidFill>
                <a:latin typeface="Cambria" panose="02040503050406030204" pitchFamily="18" charset="0"/>
                <a:ea typeface="Cambria" panose="02040503050406030204" pitchFamily="18" charset="0"/>
              </a:rPr>
              <a:t>:    8 m</a:t>
            </a:r>
          </a:p>
          <a:p>
            <a:r>
              <a:rPr lang="en-US" sz="3200" b="1" dirty="0">
                <a:solidFill>
                  <a:srgbClr val="0070C0"/>
                </a:solidFill>
                <a:latin typeface="Cambria" panose="02040503050406030204" pitchFamily="18" charset="0"/>
                <a:ea typeface="Cambria" panose="02040503050406030204" pitchFamily="18" charset="0"/>
              </a:rPr>
              <a:t>-</a:t>
            </a:r>
            <a:r>
              <a:rPr lang="en-US" sz="3200" b="1" dirty="0" err="1">
                <a:solidFill>
                  <a:srgbClr val="0070C0"/>
                </a:solidFill>
                <a:latin typeface="Cambria" panose="02040503050406030204" pitchFamily="18" charset="0"/>
                <a:ea typeface="Cambria" panose="02040503050406030204" pitchFamily="18" charset="0"/>
              </a:rPr>
              <a:t>Chiều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rộng</a:t>
            </a:r>
            <a:r>
              <a:rPr lang="en-US" sz="3200" b="1" dirty="0">
                <a:solidFill>
                  <a:srgbClr val="0070C0"/>
                </a:solidFill>
                <a:latin typeface="Cambria" panose="02040503050406030204" pitchFamily="18" charset="0"/>
                <a:ea typeface="Cambria" panose="02040503050406030204" pitchFamily="18" charset="0"/>
              </a:rPr>
              <a:t>: 6 m</a:t>
            </a:r>
          </a:p>
        </p:txBody>
      </p:sp>
      <p:sp>
        <p:nvSpPr>
          <p:cNvPr id="4" name="TextBox 3">
            <a:extLst>
              <a:ext uri="{FF2B5EF4-FFF2-40B4-BE49-F238E27FC236}">
                <a16:creationId xmlns:a16="http://schemas.microsoft.com/office/drawing/2014/main" id="{EAD3129D-F8C3-5D32-BADB-E2D1037F7439}"/>
              </a:ext>
            </a:extLst>
          </p:cNvPr>
          <p:cNvSpPr txBox="1"/>
          <p:nvPr/>
        </p:nvSpPr>
        <p:spPr>
          <a:xfrm>
            <a:off x="2676293" y="-7869"/>
            <a:ext cx="9244361" cy="2062103"/>
          </a:xfrm>
          <a:prstGeom prst="rect">
            <a:avLst/>
          </a:prstGeom>
          <a:noFill/>
        </p:spPr>
        <p:txBody>
          <a:bodyPr wrap="square" rtlCol="0">
            <a:spAutoFit/>
          </a:bodyPr>
          <a:lstStyle/>
          <a:p>
            <a:pPr algn="just"/>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sáu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ngày</a:t>
            </a:r>
            <a:r>
              <a:rPr lang="en-US" sz="3200" b="1" dirty="0">
                <a:latin typeface="Times New Roman" panose="02020603050405020304" pitchFamily="18" charset="0"/>
                <a:ea typeface="Cambria" panose="02040503050406030204" pitchFamily="18" charset="0"/>
                <a:cs typeface="Times New Roman" panose="02020603050405020304" pitchFamily="18" charset="0"/>
              </a:rPr>
              <a:t> 22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tháng</a:t>
            </a:r>
            <a:r>
              <a:rPr lang="en-US" sz="3200" b="1" dirty="0">
                <a:latin typeface="Times New Roman" panose="02020603050405020304" pitchFamily="18" charset="0"/>
                <a:ea typeface="Cambria" panose="02040503050406030204" pitchFamily="18" charset="0"/>
                <a:cs typeface="Times New Roman" panose="02020603050405020304" pitchFamily="18" charset="0"/>
              </a:rPr>
              <a:t> 11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năm</a:t>
            </a:r>
            <a:r>
              <a:rPr lang="en-US" sz="3200" b="1" dirty="0">
                <a:latin typeface="Times New Roman" panose="02020603050405020304" pitchFamily="18" charset="0"/>
                <a:ea typeface="Cambria" panose="02040503050406030204" pitchFamily="18" charset="0"/>
                <a:cs typeface="Times New Roman" panose="02020603050405020304" pitchFamily="18" charset="0"/>
              </a:rPr>
              <a:t> 2024</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1" i="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u="sng" dirty="0" err="1">
                <a:effectLst/>
                <a:latin typeface="Times New Roman" panose="02020603050405020304" pitchFamily="18" charset="0"/>
                <a:ea typeface="Cambria" panose="02040503050406030204" pitchFamily="18" charset="0"/>
                <a:cs typeface="Times New Roman" panose="02020603050405020304" pitchFamily="18" charset="0"/>
              </a:rPr>
              <a:t>Toán</a:t>
            </a:r>
            <a:endParaRPr lang="en-US" sz="2800" b="1" i="0"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THỰC HÀNH VÀ TRẢI NGHIỆM VỚI MỘT SỐ </a:t>
            </a: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ĐƠN VỊ ĐẠI LƯỢNG</a:t>
            </a:r>
            <a:endParaRPr lang="vi-VN" sz="28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1FF6C-6346-1B08-A101-AE4A0E0E535B}"/>
              </a:ext>
            </a:extLst>
          </p:cNvPr>
          <p:cNvSpPr txBox="1"/>
          <p:nvPr/>
        </p:nvSpPr>
        <p:spPr>
          <a:xfrm>
            <a:off x="799171" y="2664683"/>
            <a:ext cx="10593658" cy="2554545"/>
          </a:xfrm>
          <a:prstGeom prst="rect">
            <a:avLst/>
          </a:prstGeom>
          <a:noFill/>
        </p:spPr>
        <p:txBody>
          <a:bodyPr wrap="square">
            <a:spAutoFit/>
          </a:bodyPr>
          <a:lstStyle/>
          <a:p>
            <a:pPr algn="just"/>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Tính số tiền mua gạch để lát mặt sàn phòng học lớp em. Mẫu gạch được chọn có dạng hình vuông cạnh </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4</a:t>
            </a:r>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0 cm được đóng theo hộp </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5</a:t>
            </a:r>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viên,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biết</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mỗi hộp có giá 1</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4</a:t>
            </a:r>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0 000 đồng</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036F9FE-D245-C787-B0F8-B207346D102D}"/>
              </a:ext>
            </a:extLst>
          </p:cNvPr>
          <p:cNvSpPr txBox="1"/>
          <p:nvPr/>
        </p:nvSpPr>
        <p:spPr>
          <a:xfrm>
            <a:off x="1338146" y="270911"/>
            <a:ext cx="9244361" cy="2246769"/>
          </a:xfrm>
          <a:prstGeom prst="rect">
            <a:avLst/>
          </a:prstGeom>
          <a:noFill/>
        </p:spPr>
        <p:txBody>
          <a:bodyPr wrap="square" rtlCol="0">
            <a:spAutoFit/>
          </a:bodyPr>
          <a:lstStyle/>
          <a:p>
            <a:pPr algn="just"/>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ea typeface="Cambria" panose="02040503050406030204" pitchFamily="18" charset="0"/>
                <a:cs typeface="Times New Roman" panose="02020603050405020304" pitchFamily="18" charset="0"/>
              </a:rPr>
              <a:t>Thứ</a:t>
            </a:r>
            <a:r>
              <a:rPr lang="en-US" sz="32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ea typeface="Cambria" panose="02040503050406030204" pitchFamily="18" charset="0"/>
                <a:cs typeface="Times New Roman" panose="02020603050405020304" pitchFamily="18" charset="0"/>
              </a:rPr>
              <a:t>sáu</a:t>
            </a:r>
            <a:r>
              <a:rPr lang="en-US" sz="32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ea typeface="Cambria" panose="02040503050406030204" pitchFamily="18" charset="0"/>
                <a:cs typeface="Times New Roman" panose="02020603050405020304" pitchFamily="18" charset="0"/>
              </a:rPr>
              <a:t>ngày</a:t>
            </a:r>
            <a:r>
              <a:rPr lang="en-US" sz="32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rPr>
              <a:t> 22 </a:t>
            </a:r>
            <a:r>
              <a:rPr lang="en-US" sz="3200" b="1" dirty="0" err="1">
                <a:solidFill>
                  <a:srgbClr val="CC0066"/>
                </a:solidFill>
                <a:latin typeface="Times New Roman" panose="02020603050405020304" pitchFamily="18" charset="0"/>
                <a:ea typeface="Cambria" panose="02040503050406030204" pitchFamily="18" charset="0"/>
                <a:cs typeface="Times New Roman" panose="02020603050405020304" pitchFamily="18" charset="0"/>
              </a:rPr>
              <a:t>tháng</a:t>
            </a:r>
            <a:r>
              <a:rPr lang="en-US" sz="32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rPr>
              <a:t> 11 </a:t>
            </a:r>
            <a:r>
              <a:rPr lang="en-US" sz="3200" b="1" dirty="0" err="1">
                <a:solidFill>
                  <a:srgbClr val="CC0066"/>
                </a:solidFill>
                <a:latin typeface="Times New Roman" panose="02020603050405020304" pitchFamily="18" charset="0"/>
                <a:ea typeface="Cambria" panose="02040503050406030204" pitchFamily="18" charset="0"/>
                <a:cs typeface="Times New Roman" panose="02020603050405020304" pitchFamily="18" charset="0"/>
              </a:rPr>
              <a:t>năm</a:t>
            </a:r>
            <a:r>
              <a:rPr lang="en-US" sz="32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rPr>
              <a:t> 2024</a:t>
            </a:r>
            <a:endParaRPr lang="en-US" sz="2800" b="1" dirty="0">
              <a:solidFill>
                <a:srgbClr val="CC0066"/>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1" i="0" dirty="0">
                <a:solidFill>
                  <a:srgbClr val="CC0066"/>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u="sng" dirty="0" err="1">
                <a:solidFill>
                  <a:srgbClr val="CC0066"/>
                </a:solidFill>
                <a:effectLst/>
                <a:latin typeface="Times New Roman" panose="02020603050405020304" pitchFamily="18" charset="0"/>
                <a:ea typeface="Cambria" panose="02040503050406030204" pitchFamily="18" charset="0"/>
                <a:cs typeface="Times New Roman" panose="02020603050405020304" pitchFamily="18" charset="0"/>
              </a:rPr>
              <a:t>Toán</a:t>
            </a:r>
            <a:endParaRPr lang="en-US" sz="2800" b="1" i="0" u="sng" dirty="0">
              <a:solidFill>
                <a:srgbClr val="CC0066"/>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 HÀNH VÀ TRẢI NGHIỆM VỚI MỘT SỐ </a:t>
            </a:r>
          </a:p>
          <a:p>
            <a:pPr algn="just"/>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ĐƠN VỊ ĐẠI LƯỢNG</a:t>
            </a:r>
            <a:endPar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1586551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id="{DE2C9839-A212-6441-BCBF-625D3A722038}"/>
              </a:ext>
            </a:extLst>
          </p:cNvPr>
          <p:cNvSpPr/>
          <p:nvPr/>
        </p:nvSpPr>
        <p:spPr>
          <a:xfrm>
            <a:off x="422372" y="0"/>
            <a:ext cx="11769628" cy="685800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AB1E6761-CAD7-9889-820D-AB9F2DE6AE1F}"/>
              </a:ext>
            </a:extLst>
          </p:cNvPr>
          <p:cNvSpPr txBox="1"/>
          <p:nvPr/>
        </p:nvSpPr>
        <p:spPr>
          <a:xfrm>
            <a:off x="2580888" y="1849111"/>
            <a:ext cx="7767444" cy="5016758"/>
          </a:xfrm>
          <a:prstGeom prst="rect">
            <a:avLst/>
          </a:prstGeom>
          <a:noFill/>
        </p:spPr>
        <p:txBody>
          <a:bodyPr wrap="square" rtlCol="0">
            <a:spAutoFit/>
          </a:bodyPr>
          <a:lstStyle/>
          <a:p>
            <a:pPr algn="ctr"/>
            <a:r>
              <a:rPr lang="en-US" sz="3200" b="1" dirty="0" err="1">
                <a:solidFill>
                  <a:srgbClr val="0070C0"/>
                </a:solidFill>
                <a:latin typeface="Cambria" panose="02040503050406030204" pitchFamily="18" charset="0"/>
                <a:ea typeface="Cambria" panose="02040503050406030204" pitchFamily="18" charset="0"/>
              </a:rPr>
              <a:t>Đổi</a:t>
            </a:r>
            <a:r>
              <a:rPr lang="en-US" sz="3200" b="1" dirty="0">
                <a:solidFill>
                  <a:srgbClr val="0070C0"/>
                </a:solidFill>
                <a:latin typeface="Cambria" panose="02040503050406030204" pitchFamily="18" charset="0"/>
                <a:ea typeface="Cambria" panose="02040503050406030204" pitchFamily="18" charset="0"/>
              </a:rPr>
              <a:t>: 48 m</a:t>
            </a:r>
            <a:r>
              <a:rPr lang="en-US" sz="3200" b="1" baseline="30000" dirty="0">
                <a:solidFill>
                  <a:srgbClr val="0070C0"/>
                </a:solidFill>
                <a:latin typeface="Cambria" panose="02040503050406030204" pitchFamily="18" charset="0"/>
                <a:ea typeface="Cambria" panose="02040503050406030204" pitchFamily="18" charset="0"/>
              </a:rPr>
              <a:t>2</a:t>
            </a:r>
            <a:r>
              <a:rPr lang="en-US" sz="3200" b="1" dirty="0">
                <a:solidFill>
                  <a:srgbClr val="0070C0"/>
                </a:solidFill>
                <a:latin typeface="Cambria" panose="02040503050406030204" pitchFamily="18" charset="0"/>
                <a:ea typeface="Cambria" panose="02040503050406030204" pitchFamily="18" charset="0"/>
              </a:rPr>
              <a:t> = 480 000 cm</a:t>
            </a:r>
            <a:r>
              <a:rPr lang="en-US" sz="3200" b="1" baseline="30000" dirty="0">
                <a:solidFill>
                  <a:srgbClr val="0070C0"/>
                </a:solidFill>
                <a:latin typeface="Cambria" panose="02040503050406030204" pitchFamily="18" charset="0"/>
                <a:ea typeface="Cambria" panose="02040503050406030204" pitchFamily="18" charset="0"/>
              </a:rPr>
              <a:t>2</a:t>
            </a:r>
            <a:endParaRPr lang="en-US" sz="3200" b="1" dirty="0">
              <a:solidFill>
                <a:srgbClr val="0070C0"/>
              </a:solidFill>
              <a:latin typeface="Cambria" panose="02040503050406030204" pitchFamily="18" charset="0"/>
              <a:ea typeface="Cambria" panose="02040503050406030204" pitchFamily="18" charset="0"/>
            </a:endParaRPr>
          </a:p>
          <a:p>
            <a:pPr algn="ctr"/>
            <a:r>
              <a:rPr lang="en-US" sz="3200" b="1" dirty="0" err="1">
                <a:solidFill>
                  <a:srgbClr val="0070C0"/>
                </a:solidFill>
                <a:latin typeface="Cambria" panose="02040503050406030204" pitchFamily="18" charset="0"/>
                <a:ea typeface="Cambria" panose="02040503050406030204" pitchFamily="18" charset="0"/>
              </a:rPr>
              <a:t>Diện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tích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mỗi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gạch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mặt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sàn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a:solidFill>
                  <a:srgbClr val="0070C0"/>
                </a:solidFill>
                <a:latin typeface="Cambria" panose="02040503050406030204" pitchFamily="18" charset="0"/>
                <a:ea typeface="Cambria" panose="02040503050406030204" pitchFamily="18" charset="0"/>
              </a:rPr>
              <a:t>40 × 40 = 1 600 (cm</a:t>
            </a:r>
            <a:r>
              <a:rPr lang="en-US" sz="3200" b="1" baseline="30000" dirty="0">
                <a:solidFill>
                  <a:srgbClr val="0070C0"/>
                </a:solidFill>
                <a:latin typeface="Cambria" panose="02040503050406030204" pitchFamily="18" charset="0"/>
                <a:ea typeface="Cambria" panose="02040503050406030204" pitchFamily="18" charset="0"/>
              </a:rPr>
              <a:t>2</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viên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gạch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dùng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mặt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sàn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a:solidFill>
                  <a:srgbClr val="0070C0"/>
                </a:solidFill>
                <a:latin typeface="Cambria" panose="02040503050406030204" pitchFamily="18" charset="0"/>
                <a:ea typeface="Cambria" panose="02040503050406030204" pitchFamily="18" charset="0"/>
              </a:rPr>
              <a:t>480 000 : 1 600 = 300 (</a:t>
            </a:r>
            <a:r>
              <a:rPr lang="en-US" sz="3200" b="1" dirty="0" err="1">
                <a:solidFill>
                  <a:srgbClr val="0070C0"/>
                </a:solidFill>
                <a:latin typeface="Cambria" panose="02040503050406030204" pitchFamily="18" charset="0"/>
                <a:ea typeface="Cambria" panose="02040503050406030204" pitchFamily="18" charset="0"/>
              </a:rPr>
              <a:t>viên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gạch</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hộp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gạch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cần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dùng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mặt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sàn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a:solidFill>
                  <a:srgbClr val="0070C0"/>
                </a:solidFill>
                <a:latin typeface="Cambria" panose="02040503050406030204" pitchFamily="18" charset="0"/>
                <a:ea typeface="Cambria" panose="02040503050406030204" pitchFamily="18" charset="0"/>
              </a:rPr>
              <a:t>300 : 5 = 60 (</a:t>
            </a:r>
            <a:r>
              <a:rPr lang="en-US" sz="3200" b="1" dirty="0" err="1">
                <a:solidFill>
                  <a:srgbClr val="0070C0"/>
                </a:solidFill>
                <a:latin typeface="Cambria" panose="02040503050406030204" pitchFamily="18" charset="0"/>
                <a:ea typeface="Cambria" panose="02040503050406030204" pitchFamily="18" charset="0"/>
              </a:rPr>
              <a:t>hộp</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tiền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mua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gạch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mặt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sàn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là</a:t>
            </a:r>
            <a:r>
              <a:rPr lang="en-US" sz="3200" b="1" dirty="0">
                <a:solidFill>
                  <a:srgbClr val="0070C0"/>
                </a:solidFill>
                <a:latin typeface="Cambria" panose="02040503050406030204" pitchFamily="18" charset="0"/>
                <a:ea typeface="Cambria" panose="02040503050406030204" pitchFamily="18" charset="0"/>
              </a:rPr>
              <a:t>:</a:t>
            </a:r>
          </a:p>
          <a:p>
            <a:pPr algn="ctr"/>
            <a:r>
              <a:rPr lang="en-US" sz="3200" b="1" dirty="0">
                <a:solidFill>
                  <a:srgbClr val="0070C0"/>
                </a:solidFill>
                <a:latin typeface="Cambria" panose="02040503050406030204" pitchFamily="18" charset="0"/>
                <a:ea typeface="Cambria" panose="02040503050406030204" pitchFamily="18" charset="0"/>
              </a:rPr>
              <a:t>140 000 × 60 = 8 400 000 (</a:t>
            </a:r>
            <a:r>
              <a:rPr lang="en-US" sz="3200" b="1" dirty="0" err="1">
                <a:solidFill>
                  <a:srgbClr val="0070C0"/>
                </a:solidFill>
                <a:latin typeface="Cambria" panose="02040503050406030204" pitchFamily="18" charset="0"/>
                <a:ea typeface="Cambria" panose="02040503050406030204" pitchFamily="18" charset="0"/>
              </a:rPr>
              <a:t>đồng</a:t>
            </a:r>
            <a:r>
              <a:rPr lang="en-US" sz="3200" b="1" dirty="0">
                <a:solidFill>
                  <a:srgbClr val="0070C0"/>
                </a:solidFill>
                <a:latin typeface="Cambria" panose="02040503050406030204" pitchFamily="18" charset="0"/>
                <a:ea typeface="Cambria" panose="02040503050406030204" pitchFamily="18" charset="0"/>
              </a:rPr>
              <a:t>)</a:t>
            </a:r>
          </a:p>
          <a:p>
            <a:pPr algn="r"/>
            <a:r>
              <a:rPr lang="en-US" sz="3200" b="1" dirty="0" err="1">
                <a:solidFill>
                  <a:srgbClr val="0070C0"/>
                </a:solidFill>
                <a:latin typeface="Cambria" panose="02040503050406030204" pitchFamily="18" charset="0"/>
                <a:ea typeface="Cambria" panose="02040503050406030204" pitchFamily="18" charset="0"/>
              </a:rPr>
              <a:t>Đáp</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số</a:t>
            </a:r>
            <a:r>
              <a:rPr lang="en-US" sz="3200" b="1" dirty="0">
                <a:solidFill>
                  <a:srgbClr val="0070C0"/>
                </a:solidFill>
                <a:latin typeface="Cambria" panose="02040503050406030204" pitchFamily="18" charset="0"/>
                <a:ea typeface="Cambria" panose="02040503050406030204" pitchFamily="18" charset="0"/>
              </a:rPr>
              <a:t>: 8 400 000 </a:t>
            </a:r>
            <a:r>
              <a:rPr lang="en-US" sz="3200" b="1" dirty="0" err="1">
                <a:solidFill>
                  <a:srgbClr val="0070C0"/>
                </a:solidFill>
                <a:latin typeface="Cambria" panose="02040503050406030204" pitchFamily="18" charset="0"/>
                <a:ea typeface="Cambria" panose="02040503050406030204" pitchFamily="18" charset="0"/>
              </a:rPr>
              <a:t>đồng</a:t>
            </a:r>
            <a:endParaRPr lang="en-US" sz="3200" b="1" dirty="0">
              <a:solidFill>
                <a:srgbClr val="0070C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5380851-0478-9F85-5FE3-9194C77313CB}"/>
              </a:ext>
            </a:extLst>
          </p:cNvPr>
          <p:cNvSpPr txBox="1"/>
          <p:nvPr/>
        </p:nvSpPr>
        <p:spPr>
          <a:xfrm>
            <a:off x="968230" y="1692811"/>
            <a:ext cx="106680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a:t>
            </a:r>
          </a:p>
        </p:txBody>
      </p:sp>
      <p:sp>
        <p:nvSpPr>
          <p:cNvPr id="4" name="TextBox 3">
            <a:extLst>
              <a:ext uri="{FF2B5EF4-FFF2-40B4-BE49-F238E27FC236}">
                <a16:creationId xmlns:a16="http://schemas.microsoft.com/office/drawing/2014/main" id="{3D3595C4-1246-512A-3610-1C0A29BF1C0D}"/>
              </a:ext>
            </a:extLst>
          </p:cNvPr>
          <p:cNvSpPr txBox="1"/>
          <p:nvPr/>
        </p:nvSpPr>
        <p:spPr>
          <a:xfrm>
            <a:off x="1483113" y="-220861"/>
            <a:ext cx="10286516" cy="2062103"/>
          </a:xfrm>
          <a:prstGeom prst="rect">
            <a:avLst/>
          </a:prstGeom>
          <a:noFill/>
        </p:spPr>
        <p:txBody>
          <a:bodyPr wrap="square" rtlCol="0">
            <a:spAutoFit/>
          </a:bodyPr>
          <a:lstStyle/>
          <a:p>
            <a:pPr algn="just"/>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sáu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ngày</a:t>
            </a:r>
            <a:r>
              <a:rPr lang="en-US" sz="2800" b="1" dirty="0">
                <a:latin typeface="Times New Roman" panose="02020603050405020304" pitchFamily="18" charset="0"/>
                <a:ea typeface="Cambria" panose="02040503050406030204" pitchFamily="18" charset="0"/>
                <a:cs typeface="Times New Roman" panose="02020603050405020304" pitchFamily="18" charset="0"/>
              </a:rPr>
              <a:t> 22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tháng</a:t>
            </a:r>
            <a:r>
              <a:rPr lang="en-US" sz="2800" b="1" dirty="0">
                <a:latin typeface="Times New Roman" panose="02020603050405020304" pitchFamily="18" charset="0"/>
                <a:ea typeface="Cambria" panose="02040503050406030204" pitchFamily="18" charset="0"/>
                <a:cs typeface="Times New Roman" panose="02020603050405020304" pitchFamily="18" charset="0"/>
              </a:rPr>
              <a:t> 11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năm</a:t>
            </a:r>
            <a:r>
              <a:rPr lang="en-US" sz="2800" b="1" dirty="0">
                <a:latin typeface="Times New Roman" panose="02020603050405020304" pitchFamily="18" charset="0"/>
                <a:ea typeface="Cambria" panose="02040503050406030204" pitchFamily="18" charset="0"/>
                <a:cs typeface="Times New Roman" panose="02020603050405020304" pitchFamily="18" charset="0"/>
              </a:rPr>
              <a:t> 2024</a:t>
            </a: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i="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u="sng" dirty="0" err="1">
                <a:effectLst/>
                <a:latin typeface="Times New Roman" panose="02020603050405020304" pitchFamily="18" charset="0"/>
                <a:ea typeface="Cambria" panose="02040503050406030204" pitchFamily="18" charset="0"/>
                <a:cs typeface="Times New Roman" panose="02020603050405020304" pitchFamily="18" charset="0"/>
              </a:rPr>
              <a:t>Toán</a:t>
            </a:r>
            <a:endParaRPr lang="en-US" sz="2400" b="1" i="0"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THỰC HÀNH VÀ TRẢI NGHIỆM VỚI MỘT SỐ </a:t>
            </a:r>
          </a:p>
          <a:p>
            <a:pPr algn="just"/>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ĐƠN VỊ ĐẠI LƯỢNG</a:t>
            </a:r>
            <a:endParaRPr lang="vi-VN" sz="28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516</Words>
  <Application>Microsoft Office PowerPoint</Application>
  <PresentationFormat>Widescreen</PresentationFormat>
  <Paragraphs>58</Paragraphs>
  <Slides>12</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等线</vt:lpstr>
      <vt:lpstr>Arial</vt:lpstr>
      <vt:lpstr>Calibri</vt:lpstr>
      <vt:lpstr>Cambria</vt:lpstr>
      <vt:lpstr>Times New Roman</vt:lpstr>
      <vt:lpstr>UTM Fire House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Việt Quốc Lê</cp:lastModifiedBy>
  <cp:revision>66</cp:revision>
  <dcterms:created xsi:type="dcterms:W3CDTF">2022-08-12T10:42:21Z</dcterms:created>
  <dcterms:modified xsi:type="dcterms:W3CDTF">2024-10-30T14:34:05Z</dcterms:modified>
</cp:coreProperties>
</file>