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15" r:id="rId2"/>
    <p:sldId id="313" r:id="rId3"/>
    <p:sldId id="346" r:id="rId4"/>
    <p:sldId id="347" r:id="rId5"/>
    <p:sldId id="348" r:id="rId6"/>
    <p:sldId id="349" r:id="rId7"/>
    <p:sldId id="350" r:id="rId8"/>
    <p:sldId id="319" r:id="rId9"/>
    <p:sldId id="324" r:id="rId10"/>
    <p:sldId id="326" r:id="rId11"/>
    <p:sldId id="327" r:id="rId12"/>
    <p:sldId id="328" r:id="rId13"/>
    <p:sldId id="355" r:id="rId14"/>
    <p:sldId id="272" r:id="rId15"/>
    <p:sldId id="277" r:id="rId16"/>
    <p:sldId id="278" r:id="rId17"/>
    <p:sldId id="279" r:id="rId18"/>
    <p:sldId id="280" r:id="rId19"/>
    <p:sldId id="281" r:id="rId20"/>
    <p:sldId id="282" r:id="rId21"/>
    <p:sldId id="353" r:id="rId22"/>
  </p:sldIdLst>
  <p:sldSz cx="12192000" cy="6858000"/>
  <p:notesSz cx="6858000" cy="9144000"/>
  <p:embeddedFontLst>
    <p:embeddedFont>
      <p:font typeface=".VnArial" panose="020B0604020202020204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Nunito Black" panose="020B0604020202020204" charset="0"/>
      <p:bold r:id="rId33"/>
      <p:boldItalic r:id="rId34"/>
    </p:embeddedFont>
    <p:embeddedFont>
      <p:font typeface="Sigmar One" panose="020B0604020202020204" charset="0"/>
      <p:regular r:id="rId35"/>
    </p:embeddedFont>
    <p:embeddedFont>
      <p:font typeface="Tahoma" panose="020B0604030504040204" pitchFamily="34" charset="0"/>
      <p:regular r:id="rId36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9ABC"/>
    <a:srgbClr val="F846B0"/>
    <a:srgbClr val="91F7F9"/>
    <a:srgbClr val="FCD4E2"/>
    <a:srgbClr val="FF00FF"/>
    <a:srgbClr val="EE1A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94" autoAdjust="0"/>
    <p:restoredTop sz="94660"/>
  </p:normalViewPr>
  <p:slideViewPr>
    <p:cSldViewPr snapToGrid="0">
      <p:cViewPr varScale="1">
        <p:scale>
          <a:sx n="45" d="100"/>
          <a:sy n="45" d="100"/>
        </p:scale>
        <p:origin x="816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E8E67-41D7-12B4-C3EB-17B2C6C239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1BC448-71F0-8111-7541-B0D22C2655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F926D-00A1-50A3-6218-84F1C63D5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51984-2626-59B1-26FB-6465335AD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403D7-5B02-B863-5D3C-E22F6045A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3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FF333-0587-8536-E6A3-ED6F7BA7B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09C967-F8F5-CDA9-15E4-0FA0B48019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416D7-30A2-5133-3D5C-489E28ADE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070B5-F60E-5D74-7F58-0D46FFB75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44848-0C3E-16EB-E57E-D38DE806F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67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C7B99D-04C5-EEEC-E6F3-5E2ACA11E6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48FBB-7788-9DE0-F214-32A1D4324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F70E9-E66A-0FC5-DCAC-9E42B3763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E93F6-49DC-BEA7-D6D5-B546A2102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8FF14-C2D6-A2D4-CA34-03F6B0AEC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4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54114-2B89-DC3E-9BC5-0A63A9B2C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A6D11-EC46-0AA3-BA92-40BA5C82B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58EEE-FF97-7919-E637-F9585974F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915CF-FA68-0F7D-A272-C7F0520F4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C0E22-93A7-9818-F8FF-936988412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0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2F21A-C3FD-698F-A97A-74E79DDA4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9AEB4-8341-2BFE-97F5-D71C46381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8DED8-9DBB-6F7C-4F3F-AE5001B89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950F2-6200-C392-C995-FC4829ED6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95211-05D5-2ED9-476B-1ADD84FBB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2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60838-57E9-1766-461D-8130A5198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00475-FF68-F407-42FA-7AEEE1581B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71161C-AEE6-45CE-9F69-AF0C07BE0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3CE0-6686-8414-725F-1F2A5C9AD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15/12/2023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4A85C7-F3A4-CE6D-65FD-0ABA68B87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6AE524-2637-76AD-DA19-E613AF9EC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4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98490-B4D8-5F5D-B34E-5C1869AA4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42326-BD03-90AB-137B-D4020CC5A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56DC8D-D674-D188-ABB5-0C46F9D765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965CC1-CEBE-DDAC-A25C-50BC679F01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977814-1CC4-B894-3944-F800540FC2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B35382-BA09-7A58-D0C8-D715B6BE3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15/12/2023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CF9D13-9A3C-D62D-CE68-F9A938B28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82C539-66F0-B98A-8309-48ADEC00D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41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5EDB9-EE40-1C04-82D8-C09CFFC2A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9EBD44-B1C3-46F3-9F52-A4CAD6D5E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15/12/2023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73AE2E-9133-FF6B-8D00-E20C83F3C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8A3B3-0E15-C316-D9E6-EC484D20A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8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44C26D-FC23-09D1-C40E-CB7CE010F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15/12/2023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8CE0DC-EA62-E3F5-2A1F-E6CA46018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C0C6E-E6EA-7843-13EA-94FC1CB3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03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50BD-828E-98B0-CEFB-AAC04071E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206BC-ABF8-9EB1-A002-1FBC0A52C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6295A-E9AC-2FF1-D26A-4B26752AC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441AD-546B-3393-540D-13EEEC640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15/12/2023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967C0-2A64-C1E6-4471-2EDC757EB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81C68-AA32-B4FA-B31B-A37E64CB3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59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3D39C-8DF3-EAFD-A6BA-48A066E44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32FBA6-1915-7E18-4560-8A9C52F5FE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CDD675-5377-34C9-930F-3E77A9DA7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1934A-87FE-F5DB-9E3F-40E6791BE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15/12/2023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CE88DD-1EDB-6DE4-28B2-2D9F75565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3E76AC-F07D-A79F-8BF3-3592E9CBF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70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67F678-0849-7A05-DE58-CF57E3831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B3040-BBA6-54F4-461D-658EBE72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EC358-58BD-43EE-646B-126A06ACFC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EBDAF-842A-4E26-AE18-4EEC1902C159}" type="datetimeFigureOut">
              <a:rPr lang="en-US" smtClean="0"/>
              <a:t>15/12/2023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5F2C9-704F-B88C-92F1-CD8198A1E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77612-B67D-E2BC-8449-27F6265AE8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69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gif"/><Relationship Id="rId18" Type="http://schemas.openxmlformats.org/officeDocument/2006/relationships/slide" Target="slide8.xml"/><Relationship Id="rId26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21" Type="http://schemas.openxmlformats.org/officeDocument/2006/relationships/slide" Target="slide15.xml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gif"/><Relationship Id="rId25" Type="http://schemas.openxmlformats.org/officeDocument/2006/relationships/slide" Target="slide17.xml"/><Relationship Id="rId2" Type="http://schemas.openxmlformats.org/officeDocument/2006/relationships/audio" Target="../media/media1.wma"/><Relationship Id="rId16" Type="http://schemas.openxmlformats.org/officeDocument/2006/relationships/image" Target="../media/image40.png"/><Relationship Id="rId20" Type="http://schemas.openxmlformats.org/officeDocument/2006/relationships/image" Target="../media/image43.png"/><Relationship Id="rId29" Type="http://schemas.openxmlformats.org/officeDocument/2006/relationships/slide" Target="slide19.xml"/><Relationship Id="rId1" Type="http://schemas.microsoft.com/office/2007/relationships/media" Target="../media/media1.wma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24" Type="http://schemas.openxmlformats.org/officeDocument/2006/relationships/image" Target="../media/image45.png"/><Relationship Id="rId32" Type="http://schemas.openxmlformats.org/officeDocument/2006/relationships/image" Target="../media/image49.png"/><Relationship Id="rId5" Type="http://schemas.openxmlformats.org/officeDocument/2006/relationships/image" Target="../media/image29.png"/><Relationship Id="rId15" Type="http://schemas.openxmlformats.org/officeDocument/2006/relationships/image" Target="../media/image39.gif"/><Relationship Id="rId23" Type="http://schemas.openxmlformats.org/officeDocument/2006/relationships/slide" Target="slide16.xml"/><Relationship Id="rId28" Type="http://schemas.openxmlformats.org/officeDocument/2006/relationships/image" Target="../media/image47.png"/><Relationship Id="rId10" Type="http://schemas.openxmlformats.org/officeDocument/2006/relationships/image" Target="../media/image34.png"/><Relationship Id="rId19" Type="http://schemas.openxmlformats.org/officeDocument/2006/relationships/image" Target="../media/image42.png"/><Relationship Id="rId31" Type="http://schemas.openxmlformats.org/officeDocument/2006/relationships/slide" Target="slide20.xml"/><Relationship Id="rId4" Type="http://schemas.openxmlformats.org/officeDocument/2006/relationships/audio" Target="../media/audio3.wav"/><Relationship Id="rId9" Type="http://schemas.openxmlformats.org/officeDocument/2006/relationships/image" Target="../media/image33.png"/><Relationship Id="rId14" Type="http://schemas.openxmlformats.org/officeDocument/2006/relationships/image" Target="../media/image38.gif"/><Relationship Id="rId22" Type="http://schemas.openxmlformats.org/officeDocument/2006/relationships/image" Target="../media/image44.png"/><Relationship Id="rId27" Type="http://schemas.openxmlformats.org/officeDocument/2006/relationships/slide" Target="slide18.xml"/><Relationship Id="rId30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slide" Target="slide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slide" Target="slide4.xml"/><Relationship Id="rId5" Type="http://schemas.openxmlformats.org/officeDocument/2006/relationships/image" Target="../media/image7.gif"/><Relationship Id="rId10" Type="http://schemas.openxmlformats.org/officeDocument/2006/relationships/image" Target="../media/image14.png"/><Relationship Id="rId4" Type="http://schemas.openxmlformats.org/officeDocument/2006/relationships/image" Target="../media/image5.jpeg"/><Relationship Id="rId9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12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slide" Target="slide5.xml"/><Relationship Id="rId5" Type="http://schemas.openxmlformats.org/officeDocument/2006/relationships/image" Target="../media/image7.gif"/><Relationship Id="rId10" Type="http://schemas.openxmlformats.org/officeDocument/2006/relationships/image" Target="../media/image17.png"/><Relationship Id="rId4" Type="http://schemas.openxmlformats.org/officeDocument/2006/relationships/image" Target="../media/image5.jpeg"/><Relationship Id="rId9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2.wav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7.gif"/><Relationship Id="rId10" Type="http://schemas.openxmlformats.org/officeDocument/2006/relationships/image" Target="../media/image19.gif"/><Relationship Id="rId4" Type="http://schemas.openxmlformats.org/officeDocument/2006/relationships/image" Target="../media/image5.jpeg"/><Relationship Id="rId9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B4C0AC-D121-4334-9E2A-2B05A2ED203E}"/>
              </a:ext>
            </a:extLst>
          </p:cNvPr>
          <p:cNvSpPr txBox="1"/>
          <p:nvPr/>
        </p:nvSpPr>
        <p:spPr>
          <a:xfrm>
            <a:off x="2379308" y="972235"/>
            <a:ext cx="81534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Sáu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15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12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2023</a:t>
            </a:r>
          </a:p>
          <a:p>
            <a:pPr algn="ctr"/>
            <a:r>
              <a:rPr lang="en-US" sz="3600" b="1" u="sng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r>
              <a:rPr lang="en-US" sz="3600" b="1" u="sng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03345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01B434-D774-F75D-8F8B-A038599F3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35" y="103852"/>
            <a:ext cx="2362530" cy="924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3B86A1-CF77-E122-EBD2-939FDC40B8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893" y="1589890"/>
            <a:ext cx="10602805" cy="151468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9ED2CA-621F-4EA7-39F8-C9610BFB45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893" y="3429000"/>
            <a:ext cx="10602805" cy="167663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79379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4F0278-9B8F-9359-0F8B-B9C48C5CC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4" y="90879"/>
            <a:ext cx="2884019" cy="113755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DAF74AE-21BC-B422-D3EE-44268C0AAF7B}"/>
              </a:ext>
            </a:extLst>
          </p:cNvPr>
          <p:cNvSpPr/>
          <p:nvPr/>
        </p:nvSpPr>
        <p:spPr>
          <a:xfrm>
            <a:off x="2935920" y="454676"/>
            <a:ext cx="628650" cy="66992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4B87AE-77AE-6220-E174-7EAD06A75AFB}"/>
              </a:ext>
            </a:extLst>
          </p:cNvPr>
          <p:cNvSpPr txBox="1"/>
          <p:nvPr/>
        </p:nvSpPr>
        <p:spPr>
          <a:xfrm>
            <a:off x="3463986" y="467939"/>
            <a:ext cx="8799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 giá trị của biểu thức ( theo mẫu)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49E663-6CEF-B8A4-B75F-A1FB08831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989" y="1137864"/>
            <a:ext cx="4639322" cy="200714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F57CF5-CDCB-3381-A905-587E8BB31DBB}"/>
              </a:ext>
            </a:extLst>
          </p:cNvPr>
          <p:cNvSpPr txBox="1"/>
          <p:nvPr/>
        </p:nvSpPr>
        <p:spPr>
          <a:xfrm>
            <a:off x="3885445" y="3451380"/>
            <a:ext cx="2674381" cy="1815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   a)30  :  5 x 2</a:t>
            </a:r>
          </a:p>
          <a:p>
            <a:r>
              <a:rPr lang="en-US" sz="2800" dirty="0">
                <a:solidFill>
                  <a:srgbClr val="002060"/>
                </a:solidFill>
              </a:rPr>
              <a:t>   b)24 + 5 x 6                 </a:t>
            </a:r>
          </a:p>
          <a:p>
            <a:r>
              <a:rPr lang="en-US" sz="2800" dirty="0">
                <a:solidFill>
                  <a:srgbClr val="002060"/>
                </a:solidFill>
              </a:rPr>
              <a:t>   c)30 – 18 : 3</a:t>
            </a:r>
          </a:p>
          <a:p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56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71B83E-9C71-6815-D72A-53934A6D2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26" y="129226"/>
            <a:ext cx="2803398" cy="103966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9771687-49D4-0DEA-CAC6-A4D07E5E37E5}"/>
              </a:ext>
            </a:extLst>
          </p:cNvPr>
          <p:cNvSpPr/>
          <p:nvPr/>
        </p:nvSpPr>
        <p:spPr>
          <a:xfrm>
            <a:off x="2767965" y="322344"/>
            <a:ext cx="628650" cy="57795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DFE237-7631-CC59-7C54-AC350749B2B0}"/>
              </a:ext>
            </a:extLst>
          </p:cNvPr>
          <p:cNvSpPr txBox="1"/>
          <p:nvPr/>
        </p:nvSpPr>
        <p:spPr>
          <a:xfrm>
            <a:off x="3321237" y="340853"/>
            <a:ext cx="82259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 số là giá trị của mỗi biểu thức</a:t>
            </a:r>
            <a:r>
              <a:rPr lang="en-US" sz="18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693B9B-4D7E-9FF7-EF3B-0E9F04AEE8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526" y="1555081"/>
            <a:ext cx="10353675" cy="511089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3A30CE7-565C-0EAB-2109-279698FF0167}"/>
              </a:ext>
            </a:extLst>
          </p:cNvPr>
          <p:cNvCxnSpPr>
            <a:cxnSpLocks/>
          </p:cNvCxnSpPr>
          <p:nvPr/>
        </p:nvCxnSpPr>
        <p:spPr>
          <a:xfrm>
            <a:off x="4361816" y="1831218"/>
            <a:ext cx="3961110" cy="280671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1605E03-E8CF-8CB6-681C-D6571600AEFB}"/>
              </a:ext>
            </a:extLst>
          </p:cNvPr>
          <p:cNvCxnSpPr>
            <a:cxnSpLocks/>
          </p:cNvCxnSpPr>
          <p:nvPr/>
        </p:nvCxnSpPr>
        <p:spPr>
          <a:xfrm flipH="1">
            <a:off x="3593092" y="3845561"/>
            <a:ext cx="1245119" cy="200659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C77228-B163-90E6-9020-00C29FD6E7B1}"/>
              </a:ext>
            </a:extLst>
          </p:cNvPr>
          <p:cNvCxnSpPr>
            <a:cxnSpLocks/>
          </p:cNvCxnSpPr>
          <p:nvPr/>
        </p:nvCxnSpPr>
        <p:spPr>
          <a:xfrm flipH="1">
            <a:off x="8449056" y="2020849"/>
            <a:ext cx="1339460" cy="165503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4CA5B7-11B7-9F76-9172-7B1F0E387B86}"/>
              </a:ext>
            </a:extLst>
          </p:cNvPr>
          <p:cNvCxnSpPr>
            <a:cxnSpLocks/>
          </p:cNvCxnSpPr>
          <p:nvPr/>
        </p:nvCxnSpPr>
        <p:spPr>
          <a:xfrm flipH="1" flipV="1">
            <a:off x="5851727" y="4670026"/>
            <a:ext cx="3584881" cy="118213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AB7525D-8330-8CB2-CB54-9977B8FF14D1}"/>
              </a:ext>
            </a:extLst>
          </p:cNvPr>
          <p:cNvSpPr txBox="1"/>
          <p:nvPr/>
        </p:nvSpPr>
        <p:spPr>
          <a:xfrm>
            <a:off x="296799" y="1093412"/>
            <a:ext cx="615941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b="0" i="0">
                <a:solidFill>
                  <a:srgbClr val="000000"/>
                </a:solidFill>
                <a:effectLst/>
                <a:latin typeface="Nunito Black" pitchFamily="2" charset="0"/>
              </a:rPr>
              <a:t>Bước 1: Thực hiện tính giá trị các biểu thức</a:t>
            </a:r>
          </a:p>
          <a:p>
            <a:pPr algn="l"/>
            <a:r>
              <a:rPr lang="vi-VN" b="0" i="0">
                <a:solidFill>
                  <a:srgbClr val="000000"/>
                </a:solidFill>
                <a:effectLst/>
                <a:latin typeface="Nunito Black" pitchFamily="2" charset="0"/>
              </a:rPr>
              <a:t>Bước 2: Nối giá trị mỗi biểu thức với số thích hợp.</a:t>
            </a:r>
          </a:p>
          <a:p>
            <a:br>
              <a:rPr lang="vi-VN" b="0" i="0">
                <a:solidFill>
                  <a:srgbClr val="000000"/>
                </a:solidFill>
                <a:effectLst/>
                <a:latin typeface="Nunito Black" pitchFamily="2" charset="0"/>
              </a:rPr>
            </a:br>
            <a:br>
              <a:rPr lang="vi-VN" b="0" i="0">
                <a:solidFill>
                  <a:srgbClr val="000000"/>
                </a:solidFill>
                <a:effectLst/>
                <a:latin typeface="OpenSans"/>
              </a:rPr>
            </a:b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51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DF57CF5-CDCB-3381-A905-587E8BB31DBB}"/>
              </a:ext>
            </a:extLst>
          </p:cNvPr>
          <p:cNvSpPr txBox="1"/>
          <p:nvPr/>
        </p:nvSpPr>
        <p:spPr>
          <a:xfrm>
            <a:off x="3498574" y="2271937"/>
            <a:ext cx="6440556" cy="25545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   </a:t>
            </a:r>
            <a:r>
              <a:rPr lang="en-US" sz="8000" dirty="0" err="1">
                <a:solidFill>
                  <a:srgbClr val="FF0000"/>
                </a:solidFill>
              </a:rPr>
              <a:t>Vận</a:t>
            </a:r>
            <a:r>
              <a:rPr lang="en-US" sz="8000" dirty="0">
                <a:solidFill>
                  <a:srgbClr val="FF0000"/>
                </a:solidFill>
              </a:rPr>
              <a:t> </a:t>
            </a:r>
            <a:r>
              <a:rPr lang="en-US" sz="8000" dirty="0" err="1">
                <a:solidFill>
                  <a:srgbClr val="FF0000"/>
                </a:solidFill>
              </a:rPr>
              <a:t>dụng</a:t>
            </a:r>
            <a:r>
              <a:rPr lang="en-US" sz="8000" dirty="0">
                <a:solidFill>
                  <a:srgbClr val="FF0000"/>
                </a:solidFill>
              </a:rPr>
              <a:t>, </a:t>
            </a:r>
          </a:p>
          <a:p>
            <a:r>
              <a:rPr lang="en-US" sz="8000" dirty="0" err="1">
                <a:solidFill>
                  <a:srgbClr val="FF0000"/>
                </a:solidFill>
              </a:rPr>
              <a:t>trải</a:t>
            </a:r>
            <a:r>
              <a:rPr lang="en-US" sz="8000" dirty="0">
                <a:solidFill>
                  <a:srgbClr val="FF0000"/>
                </a:solidFill>
              </a:rPr>
              <a:t> </a:t>
            </a:r>
            <a:r>
              <a:rPr lang="en-US" sz="8000" dirty="0" err="1">
                <a:solidFill>
                  <a:srgbClr val="FF0000"/>
                </a:solidFill>
              </a:rPr>
              <a:t>nghiệm</a:t>
            </a:r>
            <a:endParaRPr lang="en-US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36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5959" y="728667"/>
            <a:ext cx="7564229" cy="5292154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48" y="948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9" y="5085116"/>
            <a:ext cx="647700" cy="904875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199" y="739513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59" y="3020060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00023" y="6351270"/>
            <a:ext cx="2270568" cy="345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04599" y="5852160"/>
            <a:ext cx="1394364" cy="168661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0" y="1854558"/>
            <a:ext cx="1365161" cy="206390"/>
          </a:xfrm>
          <a:prstGeom prst="roundRect">
            <a:avLst/>
          </a:prstGeom>
          <a:solidFill>
            <a:srgbClr val="603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20 + 12 : 3 =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24</a:t>
            </a: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73 – 5 x 2 =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63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30 + 10 – 5 =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35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2793" y="6122306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5 x 6 : 3 =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20 : 5 x 7 =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28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638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834572" y="410935"/>
            <a:ext cx="10522857" cy="222794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45 – 25 + 27 =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829227" y="2832623"/>
            <a:ext cx="10522857" cy="2227943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47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53037" y="6259133"/>
            <a:ext cx="8912180" cy="399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F44D20-5307-7FE8-4A20-BF902F90BB2B}"/>
              </a:ext>
            </a:extLst>
          </p:cNvPr>
          <p:cNvSpPr txBox="1"/>
          <p:nvPr/>
        </p:nvSpPr>
        <p:spPr>
          <a:xfrm>
            <a:off x="3064564" y="3877680"/>
            <a:ext cx="7924800" cy="2293848"/>
          </a:xfrm>
          <a:prstGeom prst="rect">
            <a:avLst/>
          </a:prstGeom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</p:spPr>
        <p:txBody>
          <a:bodyPr vert="horz" lIns="91440" tIns="45720" rIns="91440" bIns="45720" rtlCol="0" anchor="b">
            <a:no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>
                <a:solidFill>
                  <a:srgbClr val="00B050"/>
                </a:solidFill>
                <a:latin typeface="Sigmar One" panose="00000500000000000000" pitchFamily="2" charset="0"/>
                <a:ea typeface="+mj-ea"/>
                <a:cs typeface="+mj-cs"/>
              </a:rPr>
              <a:t>HẸN GẶP LẠI CÁC EM </a:t>
            </a:r>
          </a:p>
        </p:txBody>
      </p:sp>
    </p:spTree>
    <p:extLst>
      <p:ext uri="{BB962C8B-B14F-4D97-AF65-F5344CB8AC3E}">
        <p14:creationId xmlns:p14="http://schemas.microsoft.com/office/powerpoint/2010/main" val="2040770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55055-BB18-158F-E595-EE01EC4A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20586-33F7-289B-869F-F74F47102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525CCA-B82C-32D4-90E4-3183F1722E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0476"/>
          <a:stretch>
            <a:fillRect/>
          </a:stretch>
        </p:blipFill>
        <p:spPr>
          <a:xfrm>
            <a:off x="0" y="0"/>
            <a:ext cx="12290601" cy="6858000"/>
          </a:xfrm>
          <a:prstGeom prst="rect">
            <a:avLst/>
          </a:prstGeom>
        </p:spPr>
      </p:pic>
      <p:pic>
        <p:nvPicPr>
          <p:cNvPr id="5" name="ngdung">
            <a:extLst>
              <a:ext uri="{FF2B5EF4-FFF2-40B4-BE49-F238E27FC236}">
                <a16:creationId xmlns:a16="http://schemas.microsoft.com/office/drawing/2014/main" id="{737D781B-6C61-7686-D46E-6515CC656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27D238-AB64-1DF8-3A74-9362E11F6756}"/>
              </a:ext>
            </a:extLst>
          </p:cNvPr>
          <p:cNvSpPr txBox="1"/>
          <p:nvPr/>
        </p:nvSpPr>
        <p:spPr>
          <a:xfrm>
            <a:off x="511082" y="131729"/>
            <a:ext cx="11480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BudHand" pitchFamily="2" charset="0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239082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F6BC2-7D9E-9655-673F-6948A5BA4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D1CE6-F2B1-F706-ADF0-D5EAACF39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F53A1C-B1D5-D4E1-7A0E-FAB0427C4C09}"/>
              </a:ext>
            </a:extLst>
          </p:cNvPr>
          <p:cNvGrpSpPr/>
          <p:nvPr/>
        </p:nvGrpSpPr>
        <p:grpSpPr>
          <a:xfrm>
            <a:off x="0" y="36071"/>
            <a:ext cx="24384000" cy="9861326"/>
            <a:chOff x="152400" y="158974"/>
            <a:chExt cx="24384000" cy="9861326"/>
          </a:xfrm>
        </p:grpSpPr>
        <p:grpSp>
          <p:nvGrpSpPr>
            <p:cNvPr id="5" name="CẤM BUÔN BÁN, CẤM REUP">
              <a:extLst>
                <a:ext uri="{FF2B5EF4-FFF2-40B4-BE49-F238E27FC236}">
                  <a16:creationId xmlns:a16="http://schemas.microsoft.com/office/drawing/2014/main" id="{2F209761-B7AE-1889-608F-4E406BD366F6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771D029-60F6-C581-10F8-3D3DB2D599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53BFD9B-8188-44A6-C370-FEF1322C51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6" name="ĐC SHARE MIỄN PHÍ BỞI NK POWERSKILLS">
              <a:extLst>
                <a:ext uri="{FF2B5EF4-FFF2-40B4-BE49-F238E27FC236}">
                  <a16:creationId xmlns:a16="http://schemas.microsoft.com/office/drawing/2014/main" id="{A7206685-7FB9-B594-1F1B-DA76483C0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9" name="Vào http://fb.com/nkpowerskills tải game miễn phí">
            <a:extLst>
              <a:ext uri="{FF2B5EF4-FFF2-40B4-BE49-F238E27FC236}">
                <a16:creationId xmlns:a16="http://schemas.microsoft.com/office/drawing/2014/main" id="{12D45FC6-83F2-AFC2-5F8E-31D258672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10" name="ĐC SHARE MIỄN PHÍ BỞI NK POWERSKILLS" descr="Download Software Development Services - Covent Garden PNG Image ...">
            <a:extLst>
              <a:ext uri="{FF2B5EF4-FFF2-40B4-BE49-F238E27FC236}">
                <a16:creationId xmlns:a16="http://schemas.microsoft.com/office/drawing/2014/main" id="{CF34D973-3895-EDB4-3035-C5CCA21F8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ẤM BUÔN BÁN, CẤM REUP">
            <a:extLst>
              <a:ext uri="{FF2B5EF4-FFF2-40B4-BE49-F238E27FC236}">
                <a16:creationId xmlns:a16="http://schemas.microsoft.com/office/drawing/2014/main" id="{54CC04B6-DF22-7226-6D03-10E1F15D355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2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E82A2F49-8683-B877-D974-676C96E418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3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E4C59-8429-A34B-66B5-7BF4F1ABB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30111-B8E5-D32C-597F-FA7C8300E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E9A045-1788-CCAC-106C-877888CCEFD4}"/>
              </a:ext>
            </a:extLst>
          </p:cNvPr>
          <p:cNvGrpSpPr/>
          <p:nvPr/>
        </p:nvGrpSpPr>
        <p:grpSpPr>
          <a:xfrm>
            <a:off x="0" y="32574"/>
            <a:ext cx="24384000" cy="6851394"/>
            <a:chOff x="-19812000" y="181103"/>
            <a:chExt cx="24384000" cy="68513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CC43E0E-7967-2632-9A4E-7A21734F5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447FA84-3364-DD98-65CC-A8FC956C4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04B5ECC7-A27E-CBD5-D4C4-6F79FEA339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8" name="CAUDI">
            <a:extLst>
              <a:ext uri="{FF2B5EF4-FFF2-40B4-BE49-F238E27FC236}">
                <a16:creationId xmlns:a16="http://schemas.microsoft.com/office/drawing/2014/main" id="{AA135CCC-DE7B-C3FA-A9C5-E7AD22174F1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6BA8093-3052-63AC-AB43-4ACFEB594F08}"/>
              </a:ext>
            </a:extLst>
          </p:cNvPr>
          <p:cNvSpPr/>
          <p:nvPr/>
        </p:nvSpPr>
        <p:spPr>
          <a:xfrm>
            <a:off x="7458075" y="4229101"/>
            <a:ext cx="3190349" cy="71437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127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C66AD5-2EAB-A47A-A99A-52B9FD51E746}"/>
              </a:ext>
            </a:extLst>
          </p:cNvPr>
          <p:cNvSpPr/>
          <p:nvPr/>
        </p:nvSpPr>
        <p:spPr>
          <a:xfrm>
            <a:off x="741295" y="5507742"/>
            <a:ext cx="3002030" cy="60730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126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0B63B1-E853-3C7E-5490-7B248D859D9F}"/>
              </a:ext>
            </a:extLst>
          </p:cNvPr>
          <p:cNvSpPr/>
          <p:nvPr/>
        </p:nvSpPr>
        <p:spPr>
          <a:xfrm>
            <a:off x="7686676" y="5600701"/>
            <a:ext cx="2857500" cy="60007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128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C5E248-1F07-E319-B371-7379985E63EF}"/>
              </a:ext>
            </a:extLst>
          </p:cNvPr>
          <p:cNvSpPr/>
          <p:nvPr/>
        </p:nvSpPr>
        <p:spPr>
          <a:xfrm>
            <a:off x="719073" y="4472912"/>
            <a:ext cx="2995677" cy="58486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125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B293119-9F8B-CD18-A73C-D1EDE85AA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E7CAEF2-61E5-DCBD-B5A7-51B438667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EFC02C4-E9AA-C118-000A-CFA7830D7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0E03EC7-020A-6A69-F4D4-6E6F94A21E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3B724671-873C-54D9-8CDF-50794A843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0D78657-9698-23AD-3508-0476820B1675}"/>
              </a:ext>
            </a:extLst>
          </p:cNvPr>
          <p:cNvSpPr txBox="1"/>
          <p:nvPr/>
        </p:nvSpPr>
        <p:spPr>
          <a:xfrm>
            <a:off x="272071" y="88714"/>
            <a:ext cx="16399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 Charming Font Expanded" pitchFamily="2" charset="0"/>
                <a:ea typeface="+mj-ea"/>
                <a:cs typeface="+mj-cs"/>
              </a:rPr>
              <a:t>Kết quả của phép tính: 381 : 3 = </a:t>
            </a:r>
            <a:endParaRPr lang="en-US" sz="6000" b="1" dirty="0">
              <a:solidFill>
                <a:srgbClr val="FF0000"/>
              </a:solidFill>
              <a:latin typeface="A Charming Font Expanded" pitchFamily="2" charset="0"/>
              <a:ea typeface="+mj-ea"/>
              <a:cs typeface="+mj-cs"/>
            </a:endParaRPr>
          </a:p>
        </p:txBody>
      </p:sp>
      <p:pic>
        <p:nvPicPr>
          <p:cNvPr id="19" name="CAUDI">
            <a:extLst>
              <a:ext uri="{FF2B5EF4-FFF2-40B4-BE49-F238E27FC236}">
                <a16:creationId xmlns:a16="http://schemas.microsoft.com/office/drawing/2014/main" id="{485DC589-C49C-4324-EFE8-72ACBC3FD1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20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C7009487-3071-6D5F-592C-361A49BC0C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9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1 3.33333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8" grpId="0"/>
      <p:bldP spid="18" grpId="1"/>
      <p:bldP spid="18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D517-DDEA-D778-55DD-D7F6F9D52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13468-8F50-5B7A-B943-071828687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2623020-A2C7-4A5F-47F1-AA5C2D67334A}"/>
              </a:ext>
            </a:extLst>
          </p:cNvPr>
          <p:cNvGrpSpPr/>
          <p:nvPr/>
        </p:nvGrpSpPr>
        <p:grpSpPr>
          <a:xfrm>
            <a:off x="0" y="-43626"/>
            <a:ext cx="24384000" cy="6851394"/>
            <a:chOff x="-19812000" y="181103"/>
            <a:chExt cx="24384000" cy="68513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06ED94E-FE3D-09AB-05CE-6CD1D44F0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AF90971-F29B-1E10-3004-A6EA4A4BC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5869CCEB-317B-987C-7A18-ECFC5AB631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8" name="CAUDI">
            <a:extLst>
              <a:ext uri="{FF2B5EF4-FFF2-40B4-BE49-F238E27FC236}">
                <a16:creationId xmlns:a16="http://schemas.microsoft.com/office/drawing/2014/main" id="{F99EC933-2584-54C2-25D5-4C9757ADC7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911E185-2C77-183F-6E4B-C9C5659D13E3}"/>
              </a:ext>
            </a:extLst>
          </p:cNvPr>
          <p:cNvSpPr/>
          <p:nvPr/>
        </p:nvSpPr>
        <p:spPr>
          <a:xfrm>
            <a:off x="7959514" y="4439207"/>
            <a:ext cx="3418949" cy="66152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138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62F42C-733A-F299-7469-C207D9DD89F9}"/>
              </a:ext>
            </a:extLst>
          </p:cNvPr>
          <p:cNvSpPr/>
          <p:nvPr/>
        </p:nvSpPr>
        <p:spPr>
          <a:xfrm>
            <a:off x="741295" y="5507742"/>
            <a:ext cx="3287780" cy="63588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136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9217B8-5FCA-33D5-6C3D-CB08ED88B7B6}"/>
              </a:ext>
            </a:extLst>
          </p:cNvPr>
          <p:cNvSpPr/>
          <p:nvPr/>
        </p:nvSpPr>
        <p:spPr>
          <a:xfrm>
            <a:off x="7829550" y="5507744"/>
            <a:ext cx="3361799" cy="664456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140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C04A69-3CF1-698D-4C50-4605404AF080}"/>
              </a:ext>
            </a:extLst>
          </p:cNvPr>
          <p:cNvSpPr/>
          <p:nvPr/>
        </p:nvSpPr>
        <p:spPr>
          <a:xfrm>
            <a:off x="719073" y="4472912"/>
            <a:ext cx="3224277" cy="64201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134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A43AF0A-088D-B861-8E71-B80BEA72F5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2F1EAFA-69F0-30AF-02E3-3FFA4A484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2BE8B89-37DC-A123-37C5-D0525B02C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5590CFE-2BDE-898C-B2F6-3620BA7AE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4CB3EBF0-7A53-1649-EA54-198C6F394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CAUDI">
            <a:extLst>
              <a:ext uri="{FF2B5EF4-FFF2-40B4-BE49-F238E27FC236}">
                <a16:creationId xmlns:a16="http://schemas.microsoft.com/office/drawing/2014/main" id="{FA25D95E-6A30-9D76-C574-203F86647C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19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DB218938-C534-1EE6-3647-526AD34766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9DCC6C9-FA88-4422-7284-DDD604E73E06}"/>
              </a:ext>
            </a:extLst>
          </p:cNvPr>
          <p:cNvSpPr txBox="1"/>
          <p:nvPr/>
        </p:nvSpPr>
        <p:spPr>
          <a:xfrm>
            <a:off x="719073" y="402945"/>
            <a:ext cx="16399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A Charming Font Expanded" pitchFamily="2" charset="0"/>
                <a:ea typeface="+mj-ea"/>
                <a:cs typeface="+mj-cs"/>
              </a:rPr>
              <a:t>Kết</a:t>
            </a:r>
            <a:r>
              <a:rPr lang="en-US" sz="6000" b="1" dirty="0">
                <a:solidFill>
                  <a:srgbClr val="FF0000"/>
                </a:solidFill>
                <a:latin typeface="A Charming Font Expanded" pitchFamily="2" charset="0"/>
                <a:ea typeface="+mj-ea"/>
                <a:cs typeface="+mj-cs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 Charming Font Expanded" pitchFamily="2" charset="0"/>
                <a:ea typeface="+mj-ea"/>
                <a:cs typeface="+mj-cs"/>
              </a:rPr>
              <a:t>quả</a:t>
            </a:r>
            <a:r>
              <a:rPr lang="en-US" sz="6000" b="1" dirty="0">
                <a:solidFill>
                  <a:srgbClr val="FF0000"/>
                </a:solidFill>
                <a:latin typeface="A Charming Font Expanded" pitchFamily="2" charset="0"/>
                <a:ea typeface="+mj-ea"/>
                <a:cs typeface="+mj-cs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 Charming Font Expanded" pitchFamily="2" charset="0"/>
                <a:ea typeface="+mj-ea"/>
                <a:cs typeface="+mj-cs"/>
              </a:rPr>
              <a:t>của</a:t>
            </a:r>
            <a:r>
              <a:rPr lang="en-US" sz="6000" b="1" dirty="0">
                <a:solidFill>
                  <a:srgbClr val="FF0000"/>
                </a:solidFill>
                <a:latin typeface="A Charming Font Expanded" pitchFamily="2" charset="0"/>
                <a:ea typeface="+mj-ea"/>
                <a:cs typeface="+mj-cs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 Charming Font Expanded" pitchFamily="2" charset="0"/>
                <a:ea typeface="+mj-ea"/>
                <a:cs typeface="+mj-cs"/>
              </a:rPr>
              <a:t>phép</a:t>
            </a:r>
            <a:r>
              <a:rPr lang="en-US" sz="6000" b="1" dirty="0">
                <a:solidFill>
                  <a:srgbClr val="FF0000"/>
                </a:solidFill>
                <a:latin typeface="A Charming Font Expanded" pitchFamily="2" charset="0"/>
                <a:ea typeface="+mj-ea"/>
                <a:cs typeface="+mj-cs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A Charming Font Expanded" pitchFamily="2" charset="0"/>
                <a:ea typeface="+mj-ea"/>
                <a:cs typeface="+mj-cs"/>
              </a:rPr>
              <a:t>tính</a:t>
            </a:r>
            <a:r>
              <a:rPr lang="en-US" sz="6000" b="1" dirty="0">
                <a:solidFill>
                  <a:srgbClr val="FF0000"/>
                </a:solidFill>
                <a:latin typeface="A Charming Font Expanded" pitchFamily="2" charset="0"/>
                <a:ea typeface="+mj-ea"/>
                <a:cs typeface="+mj-cs"/>
              </a:rPr>
              <a:t>: 552 : 4 = </a:t>
            </a:r>
          </a:p>
        </p:txBody>
      </p:sp>
    </p:spTree>
    <p:extLst>
      <p:ext uri="{BB962C8B-B14F-4D97-AF65-F5344CB8AC3E}">
        <p14:creationId xmlns:p14="http://schemas.microsoft.com/office/powerpoint/2010/main" val="398855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A71135E-2AC1-43A8-D95F-B8449B2ABCBA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BEE3276-4300-99D8-4EAA-9EE38CB34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535253A-5485-C698-9710-B28B1F5AC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C0CE2BB6-3E93-E472-2602-C3DBA855F1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8" name="CAUDI">
            <a:extLst>
              <a:ext uri="{FF2B5EF4-FFF2-40B4-BE49-F238E27FC236}">
                <a16:creationId xmlns:a16="http://schemas.microsoft.com/office/drawing/2014/main" id="{B0F71421-E723-4A65-0325-44F3D032E0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038090-0E7C-EB84-DA4D-FC57A1CCB6BF}"/>
              </a:ext>
            </a:extLst>
          </p:cNvPr>
          <p:cNvSpPr/>
          <p:nvPr/>
        </p:nvSpPr>
        <p:spPr>
          <a:xfrm>
            <a:off x="7486650" y="4257675"/>
            <a:ext cx="3733274" cy="77152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936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F12EDB-5D80-610D-100F-B9A6F3498716}"/>
              </a:ext>
            </a:extLst>
          </p:cNvPr>
          <p:cNvSpPr/>
          <p:nvPr/>
        </p:nvSpPr>
        <p:spPr>
          <a:xfrm>
            <a:off x="741295" y="5587327"/>
            <a:ext cx="3402081" cy="75018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934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76AC1C-9DC8-A5C1-7185-92EF6F09D6DF}"/>
              </a:ext>
            </a:extLst>
          </p:cNvPr>
          <p:cNvSpPr/>
          <p:nvPr/>
        </p:nvSpPr>
        <p:spPr>
          <a:xfrm>
            <a:off x="7486650" y="5507743"/>
            <a:ext cx="3733274" cy="77875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938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C0814A-A1C6-944D-19D6-B977E6B3E985}"/>
              </a:ext>
            </a:extLst>
          </p:cNvPr>
          <p:cNvSpPr/>
          <p:nvPr/>
        </p:nvSpPr>
        <p:spPr>
          <a:xfrm>
            <a:off x="719074" y="4286250"/>
            <a:ext cx="3424302" cy="77152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932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0B295AD-1F3F-DA62-6BEA-E3D6CCE20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57EC698-5F07-B6F0-968E-F15BCCDA5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1BCDE43-823D-11D4-3B7E-2A447FDC6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5DB2DA7-3B1A-D300-3E76-82A1EF5491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B4C5800-C0F8-7A90-4E95-4D2730796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813B7DA-2418-C506-C1B9-8BE7C7DDC0B4}"/>
              </a:ext>
            </a:extLst>
          </p:cNvPr>
          <p:cNvSpPr txBox="1"/>
          <p:nvPr/>
        </p:nvSpPr>
        <p:spPr>
          <a:xfrm>
            <a:off x="802878" y="632930"/>
            <a:ext cx="16399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 Charming Font Expanded" pitchFamily="2" charset="0"/>
                <a:ea typeface="+mj-ea"/>
                <a:cs typeface="+mj-cs"/>
              </a:rPr>
              <a:t>Kết quả của phép tính: 312 x 3 =</a:t>
            </a:r>
            <a:endParaRPr lang="en-US" sz="6000" b="1" dirty="0">
              <a:solidFill>
                <a:srgbClr val="FF0000"/>
              </a:solidFill>
              <a:latin typeface="A Charming Font Expanded" pitchFamily="2" charset="0"/>
              <a:ea typeface="+mj-ea"/>
              <a:cs typeface="+mj-cs"/>
            </a:endParaRPr>
          </a:p>
        </p:txBody>
      </p:sp>
      <p:pic>
        <p:nvPicPr>
          <p:cNvPr id="19" name="Picture 12" descr="Káº¿t quáº£ hÃ¬nh áº£nh cho win text gif">
            <a:extLst>
              <a:ext uri="{FF2B5EF4-FFF2-40B4-BE49-F238E27FC236}">
                <a16:creationId xmlns:a16="http://schemas.microsoft.com/office/drawing/2014/main" id="{14E19DAC-0984-0123-7668-2059065419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94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DB150A9-8FF4-3689-3127-A76059C15356}"/>
              </a:ext>
            </a:extLst>
          </p:cNvPr>
          <p:cNvSpPr txBox="1"/>
          <p:nvPr/>
        </p:nvSpPr>
        <p:spPr>
          <a:xfrm>
            <a:off x="2379307" y="972235"/>
            <a:ext cx="83674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Sáu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15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12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 2023</a:t>
            </a:r>
          </a:p>
          <a:p>
            <a:pPr algn="ctr"/>
            <a:r>
              <a:rPr lang="en-US" sz="3600" b="1" u="sng" dirty="0" err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  <a:r>
              <a:rPr lang="en-US" sz="3600" b="1" u="sng" dirty="0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3D5E122-A30B-6032-BEBF-B3C6C2C0768B}"/>
              </a:ext>
            </a:extLst>
          </p:cNvPr>
          <p:cNvSpPr/>
          <p:nvPr/>
        </p:nvSpPr>
        <p:spPr>
          <a:xfrm>
            <a:off x="2580073" y="2172564"/>
            <a:ext cx="7753277" cy="149895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C0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C00000"/>
              </a:solidFill>
              <a:latin typeface="Nunito Black" pitchFamily="2" charset="0"/>
            </a:endParaRPr>
          </a:p>
          <a:p>
            <a:pPr algn="ctr"/>
            <a:r>
              <a:rPr lang="en-US" sz="3600" dirty="0">
                <a:solidFill>
                  <a:srgbClr val="C00000"/>
                </a:solidFill>
                <a:latin typeface="Nunito Black" pitchFamily="2" charset="0"/>
              </a:rPr>
              <a:t>TÍNH GIÁ TRỊ BIỂU THỨC </a:t>
            </a:r>
          </a:p>
        </p:txBody>
      </p:sp>
    </p:spTree>
    <p:extLst>
      <p:ext uri="{BB962C8B-B14F-4D97-AF65-F5344CB8AC3E}">
        <p14:creationId xmlns:p14="http://schemas.microsoft.com/office/powerpoint/2010/main" val="386922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79C016-1F72-8336-3F59-2E1C1AD00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910" y="103852"/>
            <a:ext cx="2362530" cy="9240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E6773F-C851-61C7-B0DA-919EBCCAD5D5}"/>
              </a:ext>
            </a:extLst>
          </p:cNvPr>
          <p:cNvSpPr txBox="1"/>
          <p:nvPr/>
        </p:nvSpPr>
        <p:spPr>
          <a:xfrm>
            <a:off x="218910" y="1027906"/>
            <a:ext cx="114585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can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10l.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Rót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can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sang 3 ca,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 2l.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can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bao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nhiêu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lít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EA4EAF-A811-DAF8-0474-826A95674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869" y="3595688"/>
            <a:ext cx="6832154" cy="25812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22ED547-EC1A-5E84-8842-FE2839E7F296}"/>
              </a:ext>
            </a:extLst>
          </p:cNvPr>
          <p:cNvSpPr/>
          <p:nvPr/>
        </p:nvSpPr>
        <p:spPr>
          <a:xfrm>
            <a:off x="1680632" y="2126227"/>
            <a:ext cx="3957478" cy="1365805"/>
          </a:xfrm>
          <a:prstGeom prst="wedgeRoundRectCallout">
            <a:avLst>
              <a:gd name="adj1" fmla="val -13876"/>
              <a:gd name="adj2" fmla="val 7095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rgbClr val="7030A0"/>
                </a:solidFill>
              </a:rPr>
              <a:t>Trước</a:t>
            </a:r>
            <a:r>
              <a:rPr lang="en-US" sz="2400" b="1" i="1" dirty="0">
                <a:solidFill>
                  <a:srgbClr val="7030A0"/>
                </a:solidFill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</a:rPr>
              <a:t>hết</a:t>
            </a:r>
            <a:r>
              <a:rPr lang="en-US" sz="2400" b="1" i="1" dirty="0">
                <a:solidFill>
                  <a:srgbClr val="7030A0"/>
                </a:solidFill>
              </a:rPr>
              <a:t>, </a:t>
            </a:r>
            <a:r>
              <a:rPr lang="en-US" sz="2400" b="1" i="1" dirty="0" err="1">
                <a:solidFill>
                  <a:srgbClr val="7030A0"/>
                </a:solidFill>
              </a:rPr>
              <a:t>tính</a:t>
            </a:r>
            <a:r>
              <a:rPr lang="en-US" sz="2400" b="1" i="1" dirty="0">
                <a:solidFill>
                  <a:srgbClr val="7030A0"/>
                </a:solidFill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</a:rPr>
              <a:t>số</a:t>
            </a:r>
            <a:r>
              <a:rPr lang="en-US" sz="2400" b="1" i="1" dirty="0">
                <a:solidFill>
                  <a:srgbClr val="7030A0"/>
                </a:solidFill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</a:rPr>
              <a:t>lít</a:t>
            </a:r>
            <a:r>
              <a:rPr lang="en-US" sz="2400" b="1" i="1" dirty="0">
                <a:solidFill>
                  <a:srgbClr val="7030A0"/>
                </a:solidFill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</a:rPr>
              <a:t>nước</a:t>
            </a:r>
            <a:r>
              <a:rPr lang="en-US" sz="2400" b="1" i="1" dirty="0">
                <a:solidFill>
                  <a:srgbClr val="7030A0"/>
                </a:solidFill>
              </a:rPr>
              <a:t> ở 3 ca, </a:t>
            </a:r>
            <a:r>
              <a:rPr lang="en-US" sz="2400" b="1" i="1" dirty="0" err="1">
                <a:solidFill>
                  <a:srgbClr val="7030A0"/>
                </a:solidFill>
              </a:rPr>
              <a:t>sau</a:t>
            </a:r>
            <a:r>
              <a:rPr lang="en-US" sz="2400" b="1" i="1" dirty="0">
                <a:solidFill>
                  <a:srgbClr val="7030A0"/>
                </a:solidFill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</a:rPr>
              <a:t>đó</a:t>
            </a:r>
            <a:r>
              <a:rPr lang="en-US" sz="2400" b="1" i="1" dirty="0">
                <a:solidFill>
                  <a:srgbClr val="7030A0"/>
                </a:solidFill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</a:rPr>
              <a:t>tính</a:t>
            </a:r>
            <a:r>
              <a:rPr lang="en-US" sz="2400" b="1" i="1" dirty="0">
                <a:solidFill>
                  <a:srgbClr val="7030A0"/>
                </a:solidFill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</a:rPr>
              <a:t>số</a:t>
            </a:r>
            <a:r>
              <a:rPr lang="en-US" sz="2400" b="1" i="1" dirty="0">
                <a:solidFill>
                  <a:srgbClr val="7030A0"/>
                </a:solidFill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</a:rPr>
              <a:t>lít</a:t>
            </a:r>
            <a:r>
              <a:rPr lang="en-US" sz="2400" b="1" i="1" dirty="0">
                <a:solidFill>
                  <a:srgbClr val="7030A0"/>
                </a:solidFill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</a:rPr>
              <a:t>nước</a:t>
            </a:r>
            <a:r>
              <a:rPr lang="en-US" sz="2400" b="1" i="1" dirty="0">
                <a:solidFill>
                  <a:srgbClr val="7030A0"/>
                </a:solidFill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</a:rPr>
              <a:t>còn</a:t>
            </a:r>
            <a:r>
              <a:rPr lang="en-US" sz="2400" b="1" i="1" dirty="0">
                <a:solidFill>
                  <a:srgbClr val="7030A0"/>
                </a:solidFill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</a:rPr>
              <a:t>lại</a:t>
            </a:r>
            <a:r>
              <a:rPr lang="en-US" sz="2400" b="1" i="1" dirty="0">
                <a:solidFill>
                  <a:srgbClr val="7030A0"/>
                </a:solidFill>
              </a:rPr>
              <a:t>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C75892C-CAC6-EB3D-9282-4AC5F47E2138}"/>
              </a:ext>
            </a:extLst>
          </p:cNvPr>
          <p:cNvSpPr/>
          <p:nvPr/>
        </p:nvSpPr>
        <p:spPr>
          <a:xfrm>
            <a:off x="6362771" y="2022571"/>
            <a:ext cx="5305354" cy="1365805"/>
          </a:xfrm>
          <a:prstGeom prst="wedgeRoundRectCallout">
            <a:avLst>
              <a:gd name="adj1" fmla="val -12216"/>
              <a:gd name="adj2" fmla="val 7550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rgbClr val="7030A0"/>
                </a:solidFill>
              </a:rPr>
              <a:t>Tính</a:t>
            </a:r>
            <a:r>
              <a:rPr lang="en-US" sz="2400" b="1" i="1" dirty="0">
                <a:solidFill>
                  <a:srgbClr val="7030A0"/>
                </a:solidFill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</a:rPr>
              <a:t>như</a:t>
            </a:r>
            <a:r>
              <a:rPr lang="en-US" sz="2400" b="1" i="1" dirty="0">
                <a:solidFill>
                  <a:srgbClr val="7030A0"/>
                </a:solidFill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</a:rPr>
              <a:t>Việt</a:t>
            </a:r>
            <a:r>
              <a:rPr lang="en-US" sz="2400" b="1" i="1" dirty="0">
                <a:solidFill>
                  <a:srgbClr val="7030A0"/>
                </a:solidFill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</a:rPr>
              <a:t>là</a:t>
            </a:r>
            <a:r>
              <a:rPr lang="en-US" sz="2400" b="1" i="1" dirty="0">
                <a:solidFill>
                  <a:srgbClr val="7030A0"/>
                </a:solidFill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</a:rPr>
              <a:t>đúng</a:t>
            </a:r>
            <a:r>
              <a:rPr lang="en-US" sz="2400" b="1" i="1" dirty="0">
                <a:solidFill>
                  <a:srgbClr val="7030A0"/>
                </a:solidFill>
              </a:rPr>
              <a:t>. Ta </a:t>
            </a:r>
            <a:r>
              <a:rPr lang="en-US" sz="2400" b="1" i="1" dirty="0" err="1">
                <a:solidFill>
                  <a:srgbClr val="7030A0"/>
                </a:solidFill>
              </a:rPr>
              <a:t>cũng</a:t>
            </a:r>
            <a:r>
              <a:rPr lang="en-US" sz="2400" b="1" i="1" dirty="0">
                <a:solidFill>
                  <a:srgbClr val="7030A0"/>
                </a:solidFill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</a:rPr>
              <a:t>có</a:t>
            </a:r>
            <a:r>
              <a:rPr lang="en-US" sz="2400" b="1" i="1" dirty="0">
                <a:solidFill>
                  <a:srgbClr val="7030A0"/>
                </a:solidFill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</a:rPr>
              <a:t>thể</a:t>
            </a:r>
            <a:r>
              <a:rPr lang="en-US" sz="2400" b="1" i="1" dirty="0">
                <a:solidFill>
                  <a:srgbClr val="7030A0"/>
                </a:solidFill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</a:rPr>
              <a:t>tính</a:t>
            </a:r>
            <a:r>
              <a:rPr lang="en-US" sz="2400" b="1" i="1" dirty="0">
                <a:solidFill>
                  <a:srgbClr val="7030A0"/>
                </a:solidFill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</a:rPr>
              <a:t>gộp</a:t>
            </a:r>
            <a:r>
              <a:rPr lang="en-US" sz="2400" b="1" i="1" dirty="0">
                <a:solidFill>
                  <a:srgbClr val="7030A0"/>
                </a:solidFill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</a:rPr>
              <a:t>lại</a:t>
            </a:r>
            <a:r>
              <a:rPr lang="en-US" sz="2400" b="1" i="1" dirty="0">
                <a:solidFill>
                  <a:srgbClr val="7030A0"/>
                </a:solidFill>
              </a:rPr>
              <a:t>: </a:t>
            </a:r>
            <a:r>
              <a:rPr lang="en-US" sz="2400" b="1" i="1" dirty="0" err="1">
                <a:solidFill>
                  <a:srgbClr val="7030A0"/>
                </a:solidFill>
              </a:rPr>
              <a:t>Tính</a:t>
            </a:r>
            <a:r>
              <a:rPr lang="en-US" sz="2400" b="1" i="1" dirty="0">
                <a:solidFill>
                  <a:srgbClr val="7030A0"/>
                </a:solidFill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</a:rPr>
              <a:t>giá</a:t>
            </a:r>
            <a:r>
              <a:rPr lang="en-US" sz="2400" b="1" i="1" dirty="0">
                <a:solidFill>
                  <a:srgbClr val="7030A0"/>
                </a:solidFill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</a:rPr>
              <a:t>trị</a:t>
            </a:r>
            <a:r>
              <a:rPr lang="en-US" sz="2400" b="1" i="1" dirty="0">
                <a:solidFill>
                  <a:srgbClr val="7030A0"/>
                </a:solidFill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</a:rPr>
              <a:t>của</a:t>
            </a:r>
            <a:r>
              <a:rPr lang="en-US" sz="2400" b="1" i="1" dirty="0">
                <a:solidFill>
                  <a:srgbClr val="7030A0"/>
                </a:solidFill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</a:rPr>
              <a:t>biểu</a:t>
            </a:r>
            <a:r>
              <a:rPr lang="en-US" sz="2400" b="1" i="1" dirty="0">
                <a:solidFill>
                  <a:srgbClr val="7030A0"/>
                </a:solidFill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</a:rPr>
              <a:t>thức</a:t>
            </a:r>
            <a:r>
              <a:rPr lang="en-US" sz="2400" b="1" i="1" dirty="0">
                <a:solidFill>
                  <a:srgbClr val="7030A0"/>
                </a:solidFill>
              </a:rPr>
              <a:t> 10 – 2 x 3 </a:t>
            </a:r>
            <a:r>
              <a:rPr lang="en-US" sz="2400" b="1" i="1" dirty="0" err="1">
                <a:solidFill>
                  <a:srgbClr val="7030A0"/>
                </a:solidFill>
              </a:rPr>
              <a:t>để</a:t>
            </a:r>
            <a:r>
              <a:rPr lang="en-US" sz="2400" b="1" i="1" dirty="0">
                <a:solidFill>
                  <a:srgbClr val="7030A0"/>
                </a:solidFill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</a:rPr>
              <a:t>tìm</a:t>
            </a:r>
            <a:r>
              <a:rPr lang="en-US" sz="2400" b="1" i="1" dirty="0">
                <a:solidFill>
                  <a:srgbClr val="7030A0"/>
                </a:solidFill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</a:rPr>
              <a:t>số</a:t>
            </a:r>
            <a:r>
              <a:rPr lang="en-US" sz="2400" b="1" i="1" dirty="0">
                <a:solidFill>
                  <a:srgbClr val="7030A0"/>
                </a:solidFill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</a:rPr>
              <a:t>lít</a:t>
            </a:r>
            <a:r>
              <a:rPr lang="en-US" sz="2400" b="1" i="1" dirty="0">
                <a:solidFill>
                  <a:srgbClr val="7030A0"/>
                </a:solidFill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</a:rPr>
              <a:t>nước</a:t>
            </a:r>
            <a:r>
              <a:rPr lang="en-US" sz="2400" b="1" i="1" dirty="0">
                <a:solidFill>
                  <a:srgbClr val="7030A0"/>
                </a:solidFill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</a:rPr>
              <a:t>còn</a:t>
            </a:r>
            <a:r>
              <a:rPr lang="en-US" sz="2400" b="1" i="1" dirty="0">
                <a:solidFill>
                  <a:srgbClr val="7030A0"/>
                </a:solidFill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</a:rPr>
              <a:t>lại</a:t>
            </a:r>
            <a:r>
              <a:rPr lang="en-US" sz="2400" b="1" i="1" dirty="0">
                <a:solidFill>
                  <a:srgbClr val="7030A0"/>
                </a:solidFill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</a:rPr>
              <a:t>trong</a:t>
            </a:r>
            <a:r>
              <a:rPr lang="en-US" sz="2400" b="1" i="1" dirty="0">
                <a:solidFill>
                  <a:srgbClr val="7030A0"/>
                </a:solidFill>
              </a:rPr>
              <a:t> can.</a:t>
            </a:r>
          </a:p>
        </p:txBody>
      </p:sp>
    </p:spTree>
    <p:extLst>
      <p:ext uri="{BB962C8B-B14F-4D97-AF65-F5344CB8AC3E}">
        <p14:creationId xmlns:p14="http://schemas.microsoft.com/office/powerpoint/2010/main" val="128021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</TotalTime>
  <Words>281</Words>
  <Application>Microsoft Office PowerPoint</Application>
  <PresentationFormat>Widescreen</PresentationFormat>
  <Paragraphs>50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Sigmar One</vt:lpstr>
      <vt:lpstr>Calibri Light</vt:lpstr>
      <vt:lpstr>BudHand</vt:lpstr>
      <vt:lpstr>Arial</vt:lpstr>
      <vt:lpstr>Nunito Black</vt:lpstr>
      <vt:lpstr>A Charming Font Superexpanded</vt:lpstr>
      <vt:lpstr>.VnArial</vt:lpstr>
      <vt:lpstr>Tahoma</vt:lpstr>
      <vt:lpstr>OpenSans</vt:lpstr>
      <vt:lpstr>Calibri</vt:lpstr>
      <vt:lpstr>A Charming Font Expanded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Administrator</cp:lastModifiedBy>
  <cp:revision>28</cp:revision>
  <dcterms:created xsi:type="dcterms:W3CDTF">2022-06-15T15:08:53Z</dcterms:created>
  <dcterms:modified xsi:type="dcterms:W3CDTF">2023-12-15T14:08:58Z</dcterms:modified>
</cp:coreProperties>
</file>