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1.wav" ContentType="audio/x-wav"/>
  <Override PartName="/ppt/media/audio2.wav" ContentType="audio/x-wav"/>
  <Override PartName="/ppt/media/audio3.wav" ContentType="audio/x-wav"/>
  <Override PartName="/ppt/media/audio4.wav" ContentType="audio/x-wav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20" r:id="rId4"/>
    <p:sldMasterId id="2147483734" r:id="rId5"/>
    <p:sldMasterId id="2147483748" r:id="rId6"/>
  </p:sldMasterIdLst>
  <p:notesMasterIdLst>
    <p:notesMasterId r:id="rId22"/>
  </p:notesMasterIdLst>
  <p:sldIdLst>
    <p:sldId id="257" r:id="rId7"/>
    <p:sldId id="474" r:id="rId8"/>
    <p:sldId id="264" r:id="rId9"/>
    <p:sldId id="258" r:id="rId10"/>
    <p:sldId id="470" r:id="rId11"/>
    <p:sldId id="473" r:id="rId12"/>
    <p:sldId id="471" r:id="rId13"/>
    <p:sldId id="260" r:id="rId14"/>
    <p:sldId id="500" r:id="rId15"/>
    <p:sldId id="502" r:id="rId16"/>
    <p:sldId id="477" r:id="rId17"/>
    <p:sldId id="468" r:id="rId18"/>
    <p:sldId id="478" r:id="rId19"/>
    <p:sldId id="479" r:id="rId20"/>
    <p:sldId id="49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4599" autoAdjust="0"/>
  </p:normalViewPr>
  <p:slideViewPr>
    <p:cSldViewPr snapToGrid="0">
      <p:cViewPr>
        <p:scale>
          <a:sx n="57" d="100"/>
          <a:sy n="57" d="100"/>
        </p:scale>
        <p:origin x="-765" y="-19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DF617-4C85-44D5-993E-B04C6D9E92B0}" type="datetimeFigureOut">
              <a:rPr lang="en-US" smtClean="0"/>
              <a:t>06/11/2024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4C689-0797-4A8F-B2C6-5687E1566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21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4C689-0797-4A8F-B2C6-5687E1566F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98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19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02AEFD-FEDB-4542-BE9E-D4DED9AFC90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410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049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195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769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659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06/11/2024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70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06/11/2024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8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06/11/2024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83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06/11/2024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60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06/11/2024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97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06/11/2024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06/11/2024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5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06/11/2024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47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06/11/2024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913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06/11/2024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590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06/11/2024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94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06/11/2024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599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06/11/2024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78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06/11/2024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7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06/11/2024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98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06/11/2024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40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06/11/2024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512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06/11/2024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727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06/11/2024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799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06/11/2024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285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06/11/2024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507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06/11/2024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37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06/11/2024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5647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06/11/2024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10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06/11/2024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349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06/11/2024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760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06/11/2024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873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06/11/2024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660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06/11/2024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883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06/11/2024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532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06/11/2024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651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06/11/2024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624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06/11/2024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838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06/11/2024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444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06/11/2024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804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06/11/2024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840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06/11/2024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329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06/11/2024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883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06/11/2024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9425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5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128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4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7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0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pPr>
                <a:defRPr/>
              </a:pPr>
              <a:t>06/11/2024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2150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pPr>
                <a:defRPr/>
              </a:pPr>
              <a:t>06/11/2024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086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7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pPr>
                <a:defRPr/>
              </a:pPr>
              <a:t>06/11/2024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18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06/11/2024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003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pPr>
                <a:defRPr/>
              </a:pPr>
              <a:t>06/11/2024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5468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pPr>
                <a:defRPr/>
              </a:pPr>
              <a:t>06/11/2024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467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pPr>
                <a:defRPr/>
              </a:pPr>
              <a:t>06/11/2024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687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pPr>
                <a:defRPr/>
              </a:pPr>
              <a:t>06/11/2024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1105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2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pPr>
                <a:defRPr/>
              </a:pPr>
              <a:t>06/11/2024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1261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pPr>
                <a:defRPr/>
              </a:pPr>
              <a:t>06/11/2024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306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pPr>
                <a:defRPr/>
              </a:pPr>
              <a:t>06/11/2024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825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1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1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pPr>
                <a:defRPr/>
              </a:pPr>
              <a:t>06/11/2024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67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735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2073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1024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6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06/11/2024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767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9265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248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1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3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2790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8711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2784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6879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6270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9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3920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9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85004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873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06/11/2024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493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937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06/11/2024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757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06/11/2024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008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06/11/2024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=""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7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3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06/11/2024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06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/>
              <a:t>06/11/2024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1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06/11/2024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2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pPr>
                <a:defRPr/>
              </a:pPr>
              <a:t>06/11/2024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2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2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3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2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2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=""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702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736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21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18.gif"/><Relationship Id="rId18" Type="http://schemas.openxmlformats.org/officeDocument/2006/relationships/image" Target="../media/image22.png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19.gif"/><Relationship Id="rId17" Type="http://schemas.openxmlformats.org/officeDocument/2006/relationships/image" Target="../media/image27.gif"/><Relationship Id="rId2" Type="http://schemas.openxmlformats.org/officeDocument/2006/relationships/audio" Target="../media/media2.mp3"/><Relationship Id="rId16" Type="http://schemas.openxmlformats.org/officeDocument/2006/relationships/image" Target="../media/image26.gif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slideLayout" Target="../slideLayouts/slideLayout23.xml"/><Relationship Id="rId5" Type="http://schemas.microsoft.com/office/2007/relationships/media" Target="../media/media4.mp3"/><Relationship Id="rId15" Type="http://schemas.openxmlformats.org/officeDocument/2006/relationships/image" Target="../media/image25.gif"/><Relationship Id="rId10" Type="http://schemas.openxmlformats.org/officeDocument/2006/relationships/audio" Target="../media/media6.mp3"/><Relationship Id="rId19" Type="http://schemas.openxmlformats.org/officeDocument/2006/relationships/image" Target="../media/image23.png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image" Target="../media/image24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13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19.gif"/><Relationship Id="rId12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8.gif"/><Relationship Id="rId11" Type="http://schemas.openxmlformats.org/officeDocument/2006/relationships/image" Target="../media/image30.gif"/><Relationship Id="rId5" Type="http://schemas.openxmlformats.org/officeDocument/2006/relationships/audio" Target="../media/audio4.wav"/><Relationship Id="rId15" Type="http://schemas.openxmlformats.org/officeDocument/2006/relationships/image" Target="../media/image32.gif"/><Relationship Id="rId10" Type="http://schemas.openxmlformats.org/officeDocument/2006/relationships/image" Target="../media/image27.gif"/><Relationship Id="rId4" Type="http://schemas.openxmlformats.org/officeDocument/2006/relationships/audio" Target="../media/audio3.wav"/><Relationship Id="rId9" Type="http://schemas.openxmlformats.org/officeDocument/2006/relationships/image" Target="../media/image29.gif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13" Type="http://schemas.openxmlformats.org/officeDocument/2006/relationships/image" Target="../media/image22.png"/><Relationship Id="rId3" Type="http://schemas.openxmlformats.org/officeDocument/2006/relationships/audio" Target="../media/audio1.wav"/><Relationship Id="rId7" Type="http://schemas.openxmlformats.org/officeDocument/2006/relationships/image" Target="../media/image30.gif"/><Relationship Id="rId12" Type="http://schemas.openxmlformats.org/officeDocument/2006/relationships/image" Target="../media/image3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3.gif"/><Relationship Id="rId11" Type="http://schemas.openxmlformats.org/officeDocument/2006/relationships/image" Target="../media/image27.gif"/><Relationship Id="rId5" Type="http://schemas.openxmlformats.org/officeDocument/2006/relationships/image" Target="../media/image28.gif"/><Relationship Id="rId15" Type="http://schemas.microsoft.com/office/2007/relationships/hdphoto" Target="../media/hdphoto2.wdp"/><Relationship Id="rId10" Type="http://schemas.openxmlformats.org/officeDocument/2006/relationships/image" Target="../media/image29.gif"/><Relationship Id="rId4" Type="http://schemas.openxmlformats.org/officeDocument/2006/relationships/audio" Target="../media/audio4.wav"/><Relationship Id="rId9" Type="http://schemas.openxmlformats.org/officeDocument/2006/relationships/image" Target="../media/image18.gif"/><Relationship Id="rId1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13" Type="http://schemas.openxmlformats.org/officeDocument/2006/relationships/image" Target="../media/image22.png"/><Relationship Id="rId3" Type="http://schemas.openxmlformats.org/officeDocument/2006/relationships/audio" Target="../media/audio3.wav"/><Relationship Id="rId7" Type="http://schemas.openxmlformats.org/officeDocument/2006/relationships/image" Target="../media/image18.gif"/><Relationship Id="rId12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9.gif"/><Relationship Id="rId11" Type="http://schemas.openxmlformats.org/officeDocument/2006/relationships/image" Target="../media/image31.png"/><Relationship Id="rId5" Type="http://schemas.openxmlformats.org/officeDocument/2006/relationships/image" Target="../media/image28.gif"/><Relationship Id="rId10" Type="http://schemas.openxmlformats.org/officeDocument/2006/relationships/image" Target="../media/image30.gif"/><Relationship Id="rId4" Type="http://schemas.openxmlformats.org/officeDocument/2006/relationships/audio" Target="../media/audio4.wav"/><Relationship Id="rId9" Type="http://schemas.openxmlformats.org/officeDocument/2006/relationships/image" Target="../media/image27.gif"/><Relationship Id="rId14" Type="http://schemas.openxmlformats.org/officeDocument/2006/relationships/image" Target="../media/image3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2" y="3178651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43827" y="4230988"/>
            <a:ext cx="3773431" cy="2705180"/>
          </a:xfrm>
          <a:prstGeom prst="rect">
            <a:avLst/>
          </a:prstGeom>
        </p:spPr>
      </p:pic>
      <p:pic>
        <p:nvPicPr>
          <p:cNvPr id="5" name="55">
            <a:extLst>
              <a:ext uri="{FF2B5EF4-FFF2-40B4-BE49-F238E27FC236}">
                <a16:creationId xmlns=""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>
            <a:extLst>
              <a:ext uri="{FF2B5EF4-FFF2-40B4-BE49-F238E27FC236}">
                <a16:creationId xmlns=""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6756819" y="3169724"/>
            <a:ext cx="804180" cy="374559"/>
            <a:chOff x="217691" y="6414967"/>
            <a:chExt cx="804180" cy="374559"/>
          </a:xfrm>
        </p:grpSpPr>
        <p:grpSp>
          <p:nvGrpSpPr>
            <p:cNvPr id="8" name="Group 4">
              <a:extLst>
                <a:ext uri="{FF2B5EF4-FFF2-40B4-BE49-F238E27FC236}">
                  <a16:creationId xmlns=""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=""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=""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=""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=""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>
              <a:extLst>
                <a:ext uri="{FF2B5EF4-FFF2-40B4-BE49-F238E27FC236}">
                  <a16:creationId xmlns=""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>
                <a:extLst>
                  <a:ext uri="{FF2B5EF4-FFF2-40B4-BE49-F238E27FC236}">
                    <a16:creationId xmlns=""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=""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=""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=""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3452" y="504518"/>
            <a:ext cx="4465329" cy="23286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F90713A-6815-4BD0-86DE-AFB7213DCC70}"/>
              </a:ext>
            </a:extLst>
          </p:cNvPr>
          <p:cNvSpPr/>
          <p:nvPr/>
        </p:nvSpPr>
        <p:spPr>
          <a:xfrm>
            <a:off x="6110719" y="895351"/>
            <a:ext cx="1847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kumimoji="0" lang="en-US" altLang="zh-CN" sz="4800" b="1" i="1" u="none" strike="noStrike" kern="0" cap="none" spc="0" normalizeH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  <a:latin typeface="Montserrat Medium" panose="00000600000000000000" pitchFamily="2" charset="0"/>
              <a:ea typeface="等线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21" name="Picture 20" descr="A picture containing diagram&#10;&#10;Description automatically generated">
            <a:extLst>
              <a:ext uri="{FF2B5EF4-FFF2-40B4-BE49-F238E27FC236}">
                <a16:creationId xmlns="" xmlns:a16="http://schemas.microsoft.com/office/drawing/2014/main" id="{496F8484-8875-40C5-95D5-9FB2C610DF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103" y="3236774"/>
            <a:ext cx="6477000" cy="362122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587105" y="1003069"/>
            <a:ext cx="1060994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HP001 4 hàng" pitchFamily="34" charset="0"/>
              </a:rPr>
              <a:t>C</a:t>
            </a:r>
            <a:r>
              <a:rPr lang="en-US" sz="4400" b="1" dirty="0" err="1" smtClean="0">
                <a:solidFill>
                  <a:srgbClr val="FF0000"/>
                </a:solidFill>
                <a:latin typeface="HP001 4 hàng" pitchFamily="34" charset="0"/>
              </a:rPr>
              <a:t>hào</a:t>
            </a:r>
            <a:r>
              <a:rPr lang="en-US" sz="44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4 hàng" pitchFamily="34" charset="0"/>
              </a:rPr>
              <a:t>mừng</a:t>
            </a:r>
            <a:r>
              <a:rPr lang="en-US" sz="44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4 hàng" pitchFamily="34" charset="0"/>
              </a:rPr>
              <a:t>quý</a:t>
            </a:r>
            <a:r>
              <a:rPr lang="en-US" sz="44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4 hàng" pitchFamily="34" charset="0"/>
              </a:rPr>
              <a:t>thầy</a:t>
            </a:r>
            <a:r>
              <a:rPr lang="en-US" sz="44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4 hàng" pitchFamily="34" charset="0"/>
              </a:rPr>
              <a:t>cô</a:t>
            </a:r>
            <a:r>
              <a:rPr lang="en-US" sz="44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4 hàng" pitchFamily="34" charset="0"/>
              </a:rPr>
              <a:t>giáo</a:t>
            </a:r>
            <a:r>
              <a:rPr lang="en-US" sz="44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</a:p>
          <a:p>
            <a:r>
              <a:rPr lang="en-US" sz="4400" b="1" dirty="0" err="1">
                <a:solidFill>
                  <a:srgbClr val="FF0000"/>
                </a:solidFill>
                <a:latin typeface="HP001 4 hàng" pitchFamily="34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4 hàng" pitchFamily="34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4 hàng" pitchFamily="34" charset="0"/>
              </a:rPr>
              <a:t>em</a:t>
            </a:r>
            <a:r>
              <a:rPr lang="en-US" sz="44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4 hàng" pitchFamily="34" charset="0"/>
              </a:rPr>
              <a:t>học</a:t>
            </a:r>
            <a:r>
              <a:rPr lang="en-US" sz="44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4 hàng" pitchFamily="34" charset="0"/>
              </a:rPr>
              <a:t>sinh</a:t>
            </a:r>
            <a:r>
              <a:rPr lang="en-US" sz="44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4 hàng" pitchFamily="34" charset="0"/>
              </a:rPr>
              <a:t>lớp</a:t>
            </a:r>
            <a:r>
              <a:rPr lang="en-US" sz="4400" b="1" dirty="0">
                <a:solidFill>
                  <a:srgbClr val="FF0000"/>
                </a:solidFill>
                <a:latin typeface="HP001 4 hàng" pitchFamily="34" charset="0"/>
              </a:rPr>
              <a:t> 2A2</a:t>
            </a:r>
            <a:endParaRPr lang="en-US" sz="44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53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=""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3" y="-2681938"/>
            <a:ext cx="6858000" cy="122218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4023065" y="3013500"/>
            <a:ext cx="5757395" cy="92328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>
              <a:defRPr/>
            </a:pPr>
            <a:r>
              <a:rPr lang="en-US" sz="5400" b="1" dirty="0" err="1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Luyện</a:t>
            </a:r>
            <a:r>
              <a:rPr lang="en-US" sz="5400" b="1" dirty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đọc</a:t>
            </a:r>
            <a:endParaRPr lang="en-US" sz="5400" b="1" dirty="0">
              <a:solidFill>
                <a:srgbClr val="FF0000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0581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">
            <a:extLst>
              <a:ext uri="{FF2B5EF4-FFF2-40B4-BE49-F238E27FC236}">
                <a16:creationId xmlns="" xmlns:a16="http://schemas.microsoft.com/office/drawing/2014/main" id="{BB9BF4F1-0998-404D-B991-9FA42CC3CE3A}"/>
              </a:ext>
            </a:extLst>
          </p:cNvPr>
          <p:cNvSpPr/>
          <p:nvPr/>
        </p:nvSpPr>
        <p:spPr>
          <a:xfrm>
            <a:off x="188076" y="926466"/>
            <a:ext cx="11821672" cy="5762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rPr>
              <a:t>a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  <a:sym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91017" y="149688"/>
            <a:ext cx="6168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Ngày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hôm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qua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đâu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rồi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237A63C-FB7F-4314-A209-7EDB574EB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6651" y="1218355"/>
            <a:ext cx="4705351" cy="53435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16A0AAF-4EF9-4089-89AC-41B49CF6205D}"/>
              </a:ext>
            </a:extLst>
          </p:cNvPr>
          <p:cNvSpPr txBox="1"/>
          <p:nvPr/>
        </p:nvSpPr>
        <p:spPr>
          <a:xfrm>
            <a:off x="406714" y="1114179"/>
            <a:ext cx="5090321" cy="674030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Em cầm tờ lịch cũ: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đâu rồi?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Ra ngoài sân hỏi bố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Xoa đầu em, bố 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Trên cành hoa trong vườn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Nụ hồng lớn lên mãi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Đợi đến ngày tỏa hương.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5B19117-F232-40D6-B218-8F99AA52F7CB}"/>
              </a:ext>
            </a:extLst>
          </p:cNvPr>
          <p:cNvSpPr txBox="1"/>
          <p:nvPr/>
        </p:nvSpPr>
        <p:spPr>
          <a:xfrm>
            <a:off x="4085860" y="1098349"/>
            <a:ext cx="417859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hạt lúa mẹ trồng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Cánh đồng chờ gặt hái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Chín vàng màu ước mong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vở hồng của con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Con học hành chăm chỉ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 ngày qua vẫn còn.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BẾ KIẾN QUỐC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9453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8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">
            <a:extLst>
              <a:ext uri="{FF2B5EF4-FFF2-40B4-BE49-F238E27FC236}">
                <a16:creationId xmlns="" xmlns:a16="http://schemas.microsoft.com/office/drawing/2014/main" id="{BB9BF4F1-0998-404D-B991-9FA42CC3CE3A}"/>
              </a:ext>
            </a:extLst>
          </p:cNvPr>
          <p:cNvSpPr/>
          <p:nvPr/>
        </p:nvSpPr>
        <p:spPr>
          <a:xfrm>
            <a:off x="188076" y="926466"/>
            <a:ext cx="11821672" cy="5762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rPr>
              <a:t>a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  <a:sym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91017" y="149688"/>
            <a:ext cx="6168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Ngày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hôm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qua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đâu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rồi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237A63C-FB7F-4314-A209-7EDB574EB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6651" y="1218355"/>
            <a:ext cx="4705351" cy="53435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16A0AAF-4EF9-4089-89AC-41B49CF6205D}"/>
              </a:ext>
            </a:extLst>
          </p:cNvPr>
          <p:cNvSpPr txBox="1"/>
          <p:nvPr/>
        </p:nvSpPr>
        <p:spPr>
          <a:xfrm>
            <a:off x="406714" y="1114179"/>
            <a:ext cx="5090321" cy="674030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Em cầm tờ lịch cũ: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đâu rồi?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Ra ngoài sân hỏi bố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Xoa đầu em, bố cười</a:t>
            </a:r>
            <a:r>
              <a:rPr lang="en-US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vi-VN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Trên cành hoa trong vườn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Nụ hồng lớn lên mãi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Đợi đến ngày tỏa hương.</a:t>
            </a:r>
            <a:endParaRPr lang="en-US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vi-VN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5B19117-F232-40D6-B218-8F99AA52F7CB}"/>
              </a:ext>
            </a:extLst>
          </p:cNvPr>
          <p:cNvSpPr txBox="1"/>
          <p:nvPr/>
        </p:nvSpPr>
        <p:spPr>
          <a:xfrm>
            <a:off x="4085860" y="1098349"/>
            <a:ext cx="417859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hạt lúa mẹ trồng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Cánh đồng chờ gặt hái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Chín vàng màu ước mong</a:t>
            </a:r>
            <a:r>
              <a:rPr lang="en-US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vi-VN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vở hồng của con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Con học hành chăm chỉ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 ngày qua vẫn còn.</a:t>
            </a:r>
          </a:p>
          <a:p>
            <a:pPr algn="ctr"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BẾ KIẾN QUỐC</a:t>
            </a:r>
            <a:endParaRPr lang="en-US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02FDD291-A611-41BD-BC88-7353C6F2AC80}"/>
              </a:ext>
            </a:extLst>
          </p:cNvPr>
          <p:cNvCxnSpPr/>
          <p:nvPr/>
        </p:nvCxnSpPr>
        <p:spPr>
          <a:xfrm flipH="1">
            <a:off x="2852584" y="121835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C217F34-5280-433D-A5A5-7548CA71C8D1}"/>
              </a:ext>
            </a:extLst>
          </p:cNvPr>
          <p:cNvCxnSpPr/>
          <p:nvPr/>
        </p:nvCxnSpPr>
        <p:spPr>
          <a:xfrm flipH="1">
            <a:off x="3742035" y="170823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3DEA0FA0-FC1D-4CD5-8873-750A020CF7B4}"/>
              </a:ext>
            </a:extLst>
          </p:cNvPr>
          <p:cNvCxnSpPr/>
          <p:nvPr/>
        </p:nvCxnSpPr>
        <p:spPr>
          <a:xfrm flipH="1">
            <a:off x="3130485" y="224286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3C1A6F11-BD8D-4933-BDAA-86A5D31EE1BB}"/>
              </a:ext>
            </a:extLst>
          </p:cNvPr>
          <p:cNvCxnSpPr/>
          <p:nvPr/>
        </p:nvCxnSpPr>
        <p:spPr>
          <a:xfrm flipH="1">
            <a:off x="3301635" y="287478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D6FA372A-25DF-4673-85E7-30EAAD2BC32C}"/>
              </a:ext>
            </a:extLst>
          </p:cNvPr>
          <p:cNvCxnSpPr/>
          <p:nvPr/>
        </p:nvCxnSpPr>
        <p:spPr>
          <a:xfrm flipH="1">
            <a:off x="3301635" y="3904888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A17447FD-EBB7-44F3-97D3-6D3770E97E47}"/>
              </a:ext>
            </a:extLst>
          </p:cNvPr>
          <p:cNvCxnSpPr/>
          <p:nvPr/>
        </p:nvCxnSpPr>
        <p:spPr>
          <a:xfrm flipH="1">
            <a:off x="3854075" y="4461992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2519CEC2-4311-437A-AE83-65D6B73DD5F9}"/>
              </a:ext>
            </a:extLst>
          </p:cNvPr>
          <p:cNvCxnSpPr/>
          <p:nvPr/>
        </p:nvCxnSpPr>
        <p:spPr>
          <a:xfrm flipH="1">
            <a:off x="3237875" y="501361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905248F5-3096-4A5B-8CD0-FC045C870947}"/>
              </a:ext>
            </a:extLst>
          </p:cNvPr>
          <p:cNvCxnSpPr/>
          <p:nvPr/>
        </p:nvCxnSpPr>
        <p:spPr>
          <a:xfrm flipH="1">
            <a:off x="3736744" y="5538848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D829FA84-415F-43CC-AE59-12CBDE88312C}"/>
              </a:ext>
            </a:extLst>
          </p:cNvPr>
          <p:cNvCxnSpPr/>
          <p:nvPr/>
        </p:nvCxnSpPr>
        <p:spPr>
          <a:xfrm flipH="1">
            <a:off x="7023081" y="121835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C07AA5BF-EDBE-4F33-87FD-5F4BBA78276A}"/>
              </a:ext>
            </a:extLst>
          </p:cNvPr>
          <p:cNvCxnSpPr/>
          <p:nvPr/>
        </p:nvCxnSpPr>
        <p:spPr>
          <a:xfrm flipH="1">
            <a:off x="7178497" y="1689862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B56D33B4-CECA-40FC-9332-9B9125E69705}"/>
              </a:ext>
            </a:extLst>
          </p:cNvPr>
          <p:cNvCxnSpPr/>
          <p:nvPr/>
        </p:nvCxnSpPr>
        <p:spPr>
          <a:xfrm flipH="1">
            <a:off x="7178497" y="2255789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B5FB7956-6E69-460C-812F-07149ED21583}"/>
              </a:ext>
            </a:extLst>
          </p:cNvPr>
          <p:cNvCxnSpPr/>
          <p:nvPr/>
        </p:nvCxnSpPr>
        <p:spPr>
          <a:xfrm flipH="1">
            <a:off x="7517351" y="287394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77A827A7-26DA-4B9B-84E8-FF3A4CA25562}"/>
              </a:ext>
            </a:extLst>
          </p:cNvPr>
          <p:cNvCxnSpPr/>
          <p:nvPr/>
        </p:nvCxnSpPr>
        <p:spPr>
          <a:xfrm flipH="1">
            <a:off x="7023081" y="3942438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269FD04C-0337-43F2-A448-D1920D16E9E4}"/>
              </a:ext>
            </a:extLst>
          </p:cNvPr>
          <p:cNvCxnSpPr/>
          <p:nvPr/>
        </p:nvCxnSpPr>
        <p:spPr>
          <a:xfrm flipH="1">
            <a:off x="7140397" y="4450089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4F7ECF74-C224-4601-8DD8-F3DC732803C9}"/>
              </a:ext>
            </a:extLst>
          </p:cNvPr>
          <p:cNvCxnSpPr/>
          <p:nvPr/>
        </p:nvCxnSpPr>
        <p:spPr>
          <a:xfrm flipH="1">
            <a:off x="7323617" y="491110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906F1A60-3E92-45AE-8AA5-47E302C91BF6}"/>
              </a:ext>
            </a:extLst>
          </p:cNvPr>
          <p:cNvCxnSpPr/>
          <p:nvPr/>
        </p:nvCxnSpPr>
        <p:spPr>
          <a:xfrm flipH="1">
            <a:off x="6931535" y="5491452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8744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8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">
            <a:extLst>
              <a:ext uri="{FF2B5EF4-FFF2-40B4-BE49-F238E27FC236}">
                <a16:creationId xmlns="" xmlns:a16="http://schemas.microsoft.com/office/drawing/2014/main" id="{BB9BF4F1-0998-404D-B991-9FA42CC3CE3A}"/>
              </a:ext>
            </a:extLst>
          </p:cNvPr>
          <p:cNvSpPr/>
          <p:nvPr/>
        </p:nvSpPr>
        <p:spPr>
          <a:xfrm>
            <a:off x="188076" y="926466"/>
            <a:ext cx="11821672" cy="5762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rPr>
              <a:t>a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  <a:sym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91017" y="149688"/>
            <a:ext cx="6168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Ngày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hôm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qua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đâu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rồi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237A63C-FB7F-4314-A209-7EDB574EB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6651" y="1218355"/>
            <a:ext cx="4705351" cy="53435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16A0AAF-4EF9-4089-89AC-41B49CF6205D}"/>
              </a:ext>
            </a:extLst>
          </p:cNvPr>
          <p:cNvSpPr txBox="1"/>
          <p:nvPr/>
        </p:nvSpPr>
        <p:spPr>
          <a:xfrm>
            <a:off x="406714" y="1114179"/>
            <a:ext cx="5090321" cy="674030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Em cầm tờ lịch cũ: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đâu rồi?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Ra ngoài sân hỏi bố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Xoa đầu em, bố 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Trên cành hoa trong vườn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Nụ hồng lớn lên mãi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Đợi đến ngày tỏa hương.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5B19117-F232-40D6-B218-8F99AA52F7CB}"/>
              </a:ext>
            </a:extLst>
          </p:cNvPr>
          <p:cNvSpPr txBox="1"/>
          <p:nvPr/>
        </p:nvSpPr>
        <p:spPr>
          <a:xfrm>
            <a:off x="4085860" y="1098349"/>
            <a:ext cx="417859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hạt lúa mẹ trồng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Cánh đồng chờ gặt hái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Chín vàng màu ước mong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vở hồng của con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Con học hành chăm chỉ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 ngày qua vẫn còn.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BẾ KIẾN QUỐC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1" name="Picture 3">
            <a:extLst>
              <a:ext uri="{FF2B5EF4-FFF2-40B4-BE49-F238E27FC236}">
                <a16:creationId xmlns="" xmlns:a16="http://schemas.microsoft.com/office/drawing/2014/main" id="{B2C1D07E-5B8E-4A85-B661-754048503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00" y="625643"/>
            <a:ext cx="527051" cy="278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>
            <a:extLst>
              <a:ext uri="{FF2B5EF4-FFF2-40B4-BE49-F238E27FC236}">
                <a16:creationId xmlns="" xmlns:a16="http://schemas.microsoft.com/office/drawing/2014/main" id="{D99AD273-45F9-4E89-93FD-0602C03E5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7" y="3239905"/>
            <a:ext cx="527051" cy="278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>
            <a:extLst>
              <a:ext uri="{FF2B5EF4-FFF2-40B4-BE49-F238E27FC236}">
                <a16:creationId xmlns="" xmlns:a16="http://schemas.microsoft.com/office/drawing/2014/main" id="{11814279-1E43-4E39-9A67-26AE0525D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793" y="625643"/>
            <a:ext cx="527051" cy="278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>
            <a:extLst>
              <a:ext uri="{FF2B5EF4-FFF2-40B4-BE49-F238E27FC236}">
                <a16:creationId xmlns="" xmlns:a16="http://schemas.microsoft.com/office/drawing/2014/main" id="{010432CD-3A89-472F-83C6-9CA674FC2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333" y="3239905"/>
            <a:ext cx="527051" cy="278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>
            <a:extLst>
              <a:ext uri="{FF2B5EF4-FFF2-40B4-BE49-F238E27FC236}">
                <a16:creationId xmlns="" xmlns:a16="http://schemas.microsoft.com/office/drawing/2014/main" id="{C8333A0D-EA70-40D8-99F3-699751D48C91}"/>
              </a:ext>
            </a:extLst>
          </p:cNvPr>
          <p:cNvSpPr/>
          <p:nvPr/>
        </p:nvSpPr>
        <p:spPr>
          <a:xfrm>
            <a:off x="197503" y="1020730"/>
            <a:ext cx="391544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B13B03CA-D329-49EF-A566-042E79C2EE9B}"/>
              </a:ext>
            </a:extLst>
          </p:cNvPr>
          <p:cNvSpPr/>
          <p:nvPr/>
        </p:nvSpPr>
        <p:spPr>
          <a:xfrm>
            <a:off x="325523" y="3720774"/>
            <a:ext cx="391544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2</a:t>
            </a:r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E291A0A1-D218-4075-ADBB-4F45871B9FD2}"/>
              </a:ext>
            </a:extLst>
          </p:cNvPr>
          <p:cNvSpPr/>
          <p:nvPr/>
        </p:nvSpPr>
        <p:spPr>
          <a:xfrm>
            <a:off x="3994667" y="1008483"/>
            <a:ext cx="391544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3</a:t>
            </a:r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64EF5EA6-F810-4FA7-8DAB-40A7BA681070}"/>
              </a:ext>
            </a:extLst>
          </p:cNvPr>
          <p:cNvSpPr/>
          <p:nvPr/>
        </p:nvSpPr>
        <p:spPr>
          <a:xfrm>
            <a:off x="4047071" y="3686963"/>
            <a:ext cx="391544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670296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8" grpId="0"/>
      <p:bldP spid="20" grpId="0"/>
      <p:bldP spid="2" grpId="0" animBg="1"/>
      <p:bldP spid="26" grpId="0" animBg="1"/>
      <p:bldP spid="28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">
            <a:extLst>
              <a:ext uri="{FF2B5EF4-FFF2-40B4-BE49-F238E27FC236}">
                <a16:creationId xmlns="" xmlns:a16="http://schemas.microsoft.com/office/drawing/2014/main" id="{BB9BF4F1-0998-404D-B991-9FA42CC3CE3A}"/>
              </a:ext>
            </a:extLst>
          </p:cNvPr>
          <p:cNvSpPr/>
          <p:nvPr/>
        </p:nvSpPr>
        <p:spPr>
          <a:xfrm>
            <a:off x="188076" y="926466"/>
            <a:ext cx="11821672" cy="5762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rPr>
              <a:t>a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  <a:sym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91017" y="149688"/>
            <a:ext cx="6168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Ngày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hôm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qua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đâu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rồi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237A63C-FB7F-4314-A209-7EDB574EB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6651" y="1218355"/>
            <a:ext cx="4705351" cy="53435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16A0AAF-4EF9-4089-89AC-41B49CF6205D}"/>
              </a:ext>
            </a:extLst>
          </p:cNvPr>
          <p:cNvSpPr txBox="1"/>
          <p:nvPr/>
        </p:nvSpPr>
        <p:spPr>
          <a:xfrm>
            <a:off x="406714" y="1114179"/>
            <a:ext cx="5090321" cy="674030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Em cầm tờ lịch cũ: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đâu rồi?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Ra ngoài sân hỏi bố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Xoa đầu em, bố 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Trên cành hoa trong vườn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Nụ hồng lớn lên mãi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Đợi đến ngày tỏa hương.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5B19117-F232-40D6-B218-8F99AA52F7CB}"/>
              </a:ext>
            </a:extLst>
          </p:cNvPr>
          <p:cNvSpPr txBox="1"/>
          <p:nvPr/>
        </p:nvSpPr>
        <p:spPr>
          <a:xfrm>
            <a:off x="4085860" y="1098349"/>
            <a:ext cx="417859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hạt lúa mẹ trồng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Cánh đồng chờ gặt hái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Chín vàng màu ước mong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vở hồng của con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Con học hành chăm chỉ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 ngày qua vẫn còn.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BẾ KIẾN QUỐC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9269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8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Rectangle 4"/>
          <p:cNvSpPr/>
          <p:nvPr/>
        </p:nvSpPr>
        <p:spPr>
          <a:xfrm>
            <a:off x="1099901" y="2206059"/>
            <a:ext cx="9974499" cy="1933039"/>
          </a:xfrm>
          <a:prstGeom prst="rect">
            <a:avLst/>
          </a:prstGeom>
          <a:noFill/>
        </p:spPr>
        <p:txBody>
          <a:bodyPr wrap="square">
            <a:prstTxWarp prst="textPlain">
              <a:avLst>
                <a:gd name="adj" fmla="val 49835"/>
              </a:avLst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000" b="1" dirty="0" err="1" smtClean="0">
                <a:ln w="50800"/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Cảm</a:t>
            </a:r>
            <a:r>
              <a:rPr lang="en-US" sz="4000" b="1" dirty="0" smtClean="0">
                <a:ln w="50800"/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50800"/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ơn</a:t>
            </a:r>
            <a:r>
              <a:rPr lang="en-US" sz="4000" b="1" dirty="0" smtClean="0">
                <a:ln w="50800"/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50800"/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quý</a:t>
            </a:r>
            <a:r>
              <a:rPr lang="en-US" sz="4000" b="1" dirty="0" smtClean="0">
                <a:ln w="50800"/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50800"/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thầy</a:t>
            </a:r>
            <a:r>
              <a:rPr lang="en-US" sz="4000" b="1" dirty="0" smtClean="0">
                <a:ln w="50800"/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50800"/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cô</a:t>
            </a:r>
            <a:r>
              <a:rPr lang="en-US" sz="4000" b="1" dirty="0">
                <a:ln w="50800"/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50800"/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giáo</a:t>
            </a:r>
            <a:r>
              <a:rPr lang="en-US" sz="4000" b="1" dirty="0" smtClean="0">
                <a:ln w="50800"/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sz="4000" b="1" dirty="0" err="1" smtClean="0">
                <a:ln w="50800"/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ln w="50800"/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50800"/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ln w="50800"/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50800"/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em</a:t>
            </a:r>
            <a:r>
              <a:rPr lang="en-US" sz="4000" b="1" dirty="0" smtClean="0">
                <a:ln w="50800"/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50800"/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học</a:t>
            </a:r>
            <a:r>
              <a:rPr lang="en-US" sz="4000" b="1" dirty="0" smtClean="0">
                <a:ln w="50800"/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50800"/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sinh</a:t>
            </a:r>
            <a:r>
              <a:rPr lang="en-US" sz="4000" b="1" dirty="0" smtClean="0">
                <a:ln w="50800"/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50800"/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lớp</a:t>
            </a:r>
            <a:r>
              <a:rPr lang="en-US" sz="4000" b="1" dirty="0" smtClean="0">
                <a:ln w="50800"/>
                <a:solidFill>
                  <a:srgbClr val="C00000"/>
                </a:solidFill>
                <a:latin typeface="HP001 4 hàng" pitchFamily="34" charset="0"/>
                <a:cs typeface="Times New Roman" panose="02020603050405020304" pitchFamily="18" charset="0"/>
              </a:rPr>
              <a:t> 2A2</a:t>
            </a:r>
          </a:p>
        </p:txBody>
      </p:sp>
    </p:spTree>
    <p:extLst>
      <p:ext uri="{BB962C8B-B14F-4D97-AF65-F5344CB8AC3E}">
        <p14:creationId xmlns:p14="http://schemas.microsoft.com/office/powerpoint/2010/main" val="5892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10" y="3953844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2" y="4091429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2" y="2879776"/>
            <a:ext cx="1211607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22" y="491822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8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6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3" y="1216690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11614" y="3006461"/>
            <a:ext cx="4410333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3130"/>
            <a:r>
              <a:rPr lang="en-US" sz="66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lang="en-US" sz="66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lang="en-US" sz="6600" b="1" dirty="0">
              <a:solidFill>
                <a:srgbClr val="FF00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3" y="2728269"/>
            <a:ext cx="7818555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85084" y="0"/>
            <a:ext cx="2708752" cy="52773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00164" y="1843385"/>
            <a:ext cx="463017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/>
              </a:rPr>
              <a:t>NHỔ CÀ RỐT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10" y="2841837"/>
            <a:ext cx="1196895" cy="927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266" y="2379178"/>
            <a:ext cx="2039956" cy="1852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662" y="3201544"/>
            <a:ext cx="1485873" cy="2075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6" y="5417846"/>
            <a:ext cx="850901" cy="1273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7" y="5417846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7" y="5417846"/>
            <a:ext cx="850901" cy="12732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4" y="5417846"/>
            <a:ext cx="850901" cy="12732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219145" y="6050477"/>
            <a:ext cx="7678835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660667" y="25370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0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10" y="2841837"/>
            <a:ext cx="1196895" cy="9272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4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52498" y="442174"/>
            <a:ext cx="247650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0521" y="3301355"/>
            <a:ext cx="1683131" cy="1683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007" y="2284906"/>
            <a:ext cx="1581151" cy="2032907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5765422" y="3027879"/>
            <a:ext cx="3409951" cy="1345724"/>
          </a:xfrm>
          <a:prstGeom prst="wedgeRoundRectCallout">
            <a:avLst>
              <a:gd name="adj1" fmla="val -77817"/>
              <a:gd name="adj2" fmla="val -23801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ơi ! Cháu đói lắm bác cho cháu củ cà rốt được không ạ 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4095629" y="1276352"/>
            <a:ext cx="3023048" cy="1341211"/>
          </a:xfrm>
          <a:prstGeom prst="wedgeRoundRectCallout">
            <a:avLst>
              <a:gd name="adj1" fmla="val -103719"/>
              <a:gd name="adj2" fmla="val -56700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chứ. Nhưng để ta xem con ở trường có học hành đàng hoàng không thì ta mới cho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715915" y="3924301"/>
            <a:ext cx="3124200" cy="1060184"/>
          </a:xfrm>
          <a:prstGeom prst="wedgeRoundRectCallout">
            <a:avLst>
              <a:gd name="adj1" fmla="val -25718"/>
              <a:gd name="adj2" fmla="val -29907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ta sẽ cho con tự nhổ cà rốt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4929345" y="408655"/>
            <a:ext cx="4894435" cy="726840"/>
          </a:xfrm>
          <a:prstGeom prst="wedgeRoundRectCallout">
            <a:avLst>
              <a:gd name="adj1" fmla="val -96880"/>
              <a:gd name="adj2" fmla="val 4725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có dám thử không?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092" y="2690473"/>
            <a:ext cx="1683131" cy="1683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2" y="2405213"/>
            <a:ext cx="1060935" cy="1267227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1708635" y="3769123"/>
            <a:ext cx="3409951" cy="1345724"/>
          </a:xfrm>
          <a:prstGeom prst="wedgeRoundRectCallout">
            <a:avLst>
              <a:gd name="adj1" fmla="val -37594"/>
              <a:gd name="adj2" fmla="val -100244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Dạ. Con đồng ý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6" y="5417846"/>
            <a:ext cx="850901" cy="12732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7" y="5417846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7" y="5417846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4" y="5417846"/>
            <a:ext cx="850901" cy="127320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219145" y="6050477"/>
            <a:ext cx="7678835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9" name="voice 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512485" y="-90342"/>
            <a:ext cx="609600" cy="609600"/>
          </a:xfrm>
          <a:prstGeom prst="rect">
            <a:avLst/>
          </a:prstGeom>
        </p:spPr>
      </p:pic>
      <p:pic>
        <p:nvPicPr>
          <p:cNvPr id="30" name="voice1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512485" y="1207860"/>
            <a:ext cx="609600" cy="609600"/>
          </a:xfrm>
          <a:prstGeom prst="rect">
            <a:avLst/>
          </a:prstGeom>
        </p:spPr>
      </p:pic>
      <p:pic>
        <p:nvPicPr>
          <p:cNvPr id="31" name="voice2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3354051" y="1207860"/>
            <a:ext cx="609600" cy="609600"/>
          </a:xfrm>
          <a:prstGeom prst="rect">
            <a:avLst/>
          </a:prstGeom>
        </p:spPr>
      </p:pic>
      <p:pic>
        <p:nvPicPr>
          <p:cNvPr id="32" name="voice3b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4382751" y="1167754"/>
            <a:ext cx="609600" cy="609600"/>
          </a:xfrm>
          <a:prstGeom prst="rect">
            <a:avLst/>
          </a:prstGeom>
        </p:spPr>
      </p:pic>
      <p:pic>
        <p:nvPicPr>
          <p:cNvPr id="33" name="voice2a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3354051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4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1684 -0.05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76302 -0.09584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60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1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2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97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996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496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17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672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172"/>
                            </p:stCondLst>
                            <p:childTnLst>
                              <p:par>
                                <p:cTn id="4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72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892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392"/>
                            </p:stCondLst>
                            <p:childTnLst>
                              <p:par>
                                <p:cTn id="6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9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336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346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-0.26493 -0.07361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346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356"/>
                            </p:stCondLst>
                            <p:childTnLst>
                              <p:par>
                                <p:cTn id="8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356"/>
                            </p:stCondLst>
                            <p:childTnLst>
                              <p:par>
                                <p:cTn id="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13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492"/>
                            </p:stCondLst>
                            <p:childTnLst>
                              <p:par>
                                <p:cTn id="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7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8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10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714752" y="3981875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4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5" y="2209370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2" y="2405213"/>
            <a:ext cx="1060935" cy="1267227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5477467" y="1411497"/>
            <a:ext cx="5246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A : </a:t>
            </a:r>
            <a:r>
              <a:rPr lang="en-US" sz="28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rất</a:t>
            </a:r>
            <a:r>
              <a:rPr lang="en-US" sz="28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nhanh</a:t>
            </a:r>
            <a:endParaRPr lang="en-US" sz="2800" b="1" dirty="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5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745" y="4555487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9748787" y="5479737"/>
            <a:ext cx="823031" cy="6125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6" y="5417846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137" y="4489555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527176" y="5413805"/>
            <a:ext cx="823031" cy="61253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7" y="5417846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937" y="4527655"/>
            <a:ext cx="1442555" cy="1310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8" y="4527650"/>
            <a:ext cx="1249999" cy="13362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5291978" y="5451905"/>
            <a:ext cx="823031" cy="61253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7" y="5417846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739" y="4343308"/>
            <a:ext cx="1102519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4" y="5417846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3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“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loáng</a:t>
            </a:r>
            <a:r>
              <a:rPr lang="en-US" sz="28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”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nghĩa</a:t>
            </a:r>
            <a:r>
              <a:rPr lang="en-US" sz="28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19145" y="6050477"/>
            <a:ext cx="7678835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206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 A                        B                       C                         D</a:t>
            </a:r>
          </a:p>
        </p:txBody>
      </p:sp>
      <p:sp>
        <p:nvSpPr>
          <p:cNvPr id="81" name="Rectangle 80"/>
          <p:cNvSpPr/>
          <p:nvPr/>
        </p:nvSpPr>
        <p:spPr>
          <a:xfrm>
            <a:off x="5477467" y="1905641"/>
            <a:ext cx="5246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 : </a:t>
            </a:r>
            <a:r>
              <a:rPr lang="en-US" sz="28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chậm</a:t>
            </a:r>
            <a:r>
              <a:rPr lang="en-US" sz="28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chạp</a:t>
            </a:r>
            <a:endParaRPr lang="en-US" sz="2800" b="1" dirty="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5477467" y="2399785"/>
            <a:ext cx="5246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 : </a:t>
            </a:r>
            <a:r>
              <a:rPr lang="en-US" sz="28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sạch</a:t>
            </a:r>
            <a:r>
              <a:rPr lang="en-US" sz="28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sẽ</a:t>
            </a:r>
            <a:endParaRPr lang="en-US" sz="2800" b="1" dirty="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477467" y="2893930"/>
            <a:ext cx="5246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D : </a:t>
            </a:r>
            <a:r>
              <a:rPr lang="en-US" sz="28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bẩn</a:t>
            </a:r>
            <a:r>
              <a:rPr lang="en-US" sz="28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thỉu</a:t>
            </a:r>
            <a:endParaRPr lang="en-US" sz="2800" b="1" dirty="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17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1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1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2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2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250"/>
                            </p:stCondLst>
                            <p:childTnLst>
                              <p:par>
                                <p:cTn id="20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25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81" grpId="0" build="allAtOnce"/>
      <p:bldP spid="82" grpId="0" build="allAtOnce"/>
      <p:bldP spid="8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8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8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5" y="4489550"/>
            <a:ext cx="1249999" cy="13362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883" y="4428248"/>
            <a:ext cx="1580783" cy="14356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469" y="4392304"/>
            <a:ext cx="1580783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42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7" y="4555482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10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8289723" y="3945563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4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5" y="2209370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2" y="2405213"/>
            <a:ext cx="1060935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393" y="4332089"/>
            <a:ext cx="1073147" cy="131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6" y="5417846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7" y="5417846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7" y="5417846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4" y="5417846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2704213" y="8859"/>
            <a:ext cx="7735187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Tôi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2,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điền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vào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chỗ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trống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:</a:t>
            </a: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Tôi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rối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rít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: “Con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muốn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đến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sớm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nhất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….”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704213" y="6179509"/>
            <a:ext cx="8204019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206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 A                     B                            C          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218658" y="5479736"/>
            <a:ext cx="823031" cy="6125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5363183" y="5400359"/>
            <a:ext cx="823031" cy="6125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569563" y="5440388"/>
            <a:ext cx="823031" cy="612531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477467" y="1411501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A : </a:t>
            </a:r>
            <a:r>
              <a:rPr lang="en-US" sz="24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khối</a:t>
            </a:r>
            <a:endParaRPr lang="en-US" sz="2400" b="1" dirty="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477467" y="1905645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 : </a:t>
            </a:r>
            <a:r>
              <a:rPr lang="en-US" sz="24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trường</a:t>
            </a:r>
            <a:endParaRPr lang="en-US" sz="2400" b="1" dirty="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477467" y="239978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 : </a:t>
            </a:r>
            <a:r>
              <a:rPr lang="en-US" sz="24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nhà</a:t>
            </a:r>
            <a:endParaRPr lang="en-US" sz="2400" b="1" dirty="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477467" y="289393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D : </a:t>
            </a:r>
            <a:r>
              <a:rPr lang="en-US" sz="24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lớp</a:t>
            </a:r>
            <a:endParaRPr lang="en-US" sz="2400" b="1" dirty="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93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"/>
                            </p:stCondLst>
                            <p:childTnLst>
                              <p:par>
                                <p:cTn id="9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25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2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7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8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8" y="45276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10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3879400" y="3960547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4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5" y="2209370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2" y="2405213"/>
            <a:ext cx="1060935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5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745" y="4555487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9748787" y="5479737"/>
            <a:ext cx="823031" cy="6125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6" y="5417846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137" y="4489555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527176" y="5413805"/>
            <a:ext cx="823031" cy="61253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7" y="5417846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720" y="4347073"/>
            <a:ext cx="1061851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7" y="5417846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42" y="4385097"/>
            <a:ext cx="1581495" cy="14362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4" y="5417846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3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Từ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“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lớn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bổng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”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nghĩa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19145" y="6050477"/>
            <a:ext cx="7678835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206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 A                             B                             C         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218658" y="5479736"/>
            <a:ext cx="823031" cy="612531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477467" y="1411501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A : </a:t>
            </a:r>
            <a:r>
              <a:rPr lang="en-US" sz="24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chậm</a:t>
            </a:r>
            <a:r>
              <a:rPr lang="en-US" sz="24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lớn</a:t>
            </a:r>
            <a:endParaRPr lang="en-US" sz="2400" b="1" dirty="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477467" y="1905645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 : </a:t>
            </a:r>
            <a:r>
              <a:rPr lang="en-US" sz="24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lớn</a:t>
            </a:r>
            <a:r>
              <a:rPr lang="en-US" sz="24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nhanh</a:t>
            </a:r>
            <a:r>
              <a:rPr lang="en-US" sz="24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, </a:t>
            </a:r>
            <a:r>
              <a:rPr lang="en-US" sz="24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vượt</a:t>
            </a:r>
            <a:r>
              <a:rPr lang="en-US" sz="24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hẳn</a:t>
            </a:r>
            <a:r>
              <a:rPr lang="en-US" sz="24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lên</a:t>
            </a:r>
            <a:endParaRPr lang="en-US" sz="2400" b="1" dirty="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477467" y="239978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 : </a:t>
            </a:r>
            <a:r>
              <a:rPr lang="en-US" sz="24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nhanh</a:t>
            </a:r>
            <a:r>
              <a:rPr lang="en-US" sz="24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nhẹn</a:t>
            </a:r>
            <a:endParaRPr lang="en-US" sz="2400" b="1" dirty="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477467" y="289393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D : </a:t>
            </a:r>
            <a:r>
              <a:rPr lang="en-US" sz="24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chăm</a:t>
            </a:r>
            <a:r>
              <a:rPr lang="en-US" sz="2400" b="1" dirty="0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chỉ</a:t>
            </a:r>
            <a:endParaRPr lang="en-US" sz="2400" b="1" dirty="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33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2" grpId="0" build="allAtOnce"/>
      <p:bldP spid="34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93D29594-C800-41B2-B56B-DFE171EEA65B}"/>
              </a:ext>
            </a:extLst>
          </p:cNvPr>
          <p:cNvGrpSpPr/>
          <p:nvPr/>
        </p:nvGrpSpPr>
        <p:grpSpPr>
          <a:xfrm>
            <a:off x="0" y="6529844"/>
            <a:ext cx="12194509" cy="328254"/>
            <a:chOff x="0" y="6557554"/>
            <a:chExt cx="12194509" cy="328254"/>
          </a:xfrm>
        </p:grpSpPr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D1835D78-6C08-4D94-B187-94125838C057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="" xmlns:a16="http://schemas.microsoft.com/office/drawing/2014/main" id="{96AE22C0-D51E-48AE-8E5E-42656018EAD8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="" xmlns:a16="http://schemas.microsoft.com/office/drawing/2014/main" id="{94D619A7-83FA-4A5E-8336-F928BB9AC04E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="" xmlns:a16="http://schemas.microsoft.com/office/drawing/2014/main" id="{B0AF3B07-778D-404C-9534-FAE84F3F1105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="" xmlns:a16="http://schemas.microsoft.com/office/drawing/2014/main" id="{0AC41089-C3C0-46E4-B523-AA0B29F40293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" name="135">
            <a:extLst>
              <a:ext uri="{FF2B5EF4-FFF2-40B4-BE49-F238E27FC236}">
                <a16:creationId xmlns="" xmlns:a16="http://schemas.microsoft.com/office/drawing/2014/main" id="{278C08CB-67BD-483C-A48C-F498561DCEB6}"/>
              </a:ext>
            </a:extLst>
          </p:cNvPr>
          <p:cNvGrpSpPr/>
          <p:nvPr/>
        </p:nvGrpSpPr>
        <p:grpSpPr>
          <a:xfrm>
            <a:off x="1237104" y="240309"/>
            <a:ext cx="10511773" cy="1451013"/>
            <a:chOff x="2470108" y="2002067"/>
            <a:chExt cx="8485044" cy="1451013"/>
          </a:xfrm>
        </p:grpSpPr>
        <p:sp>
          <p:nvSpPr>
            <p:cNvPr id="3" name="23">
              <a:extLst>
                <a:ext uri="{FF2B5EF4-FFF2-40B4-BE49-F238E27FC236}">
                  <a16:creationId xmlns="" xmlns:a16="http://schemas.microsoft.com/office/drawing/2014/main" id="{73235391-F2E9-4996-88E0-654BF9ED4930}"/>
                </a:ext>
              </a:extLst>
            </p:cNvPr>
            <p:cNvSpPr/>
            <p:nvPr/>
          </p:nvSpPr>
          <p:spPr>
            <a:xfrm>
              <a:off x="2470108" y="2002067"/>
              <a:ext cx="8236231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ED2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4" name="137">
              <a:extLst>
                <a:ext uri="{FF2B5EF4-FFF2-40B4-BE49-F238E27FC236}">
                  <a16:creationId xmlns="" xmlns:a16="http://schemas.microsoft.com/office/drawing/2014/main" id="{BF909960-8CBD-47FE-BE43-514C00E744FB}"/>
                </a:ext>
              </a:extLst>
            </p:cNvPr>
            <p:cNvSpPr txBox="1"/>
            <p:nvPr/>
          </p:nvSpPr>
          <p:spPr>
            <a:xfrm>
              <a:off x="2470108" y="2129641"/>
              <a:ext cx="848504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lại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việc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ngày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hôm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qua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="" xmlns:a16="http://schemas.microsoft.com/office/drawing/2014/main" id="{C7209459-DF6C-4C54-BC5C-F55254C38D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1" y="1765008"/>
            <a:ext cx="6446875" cy="369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0794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100 + MẪU BẢNG XANH - Nền bảng xanh có dòng kẻ - SÁCH, TÀI LIỆU GIÁO DỤC -  DIỄN ĐÀN TÀI LIỆU - GIÁO Á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98159" y="1199074"/>
            <a:ext cx="8221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prstClr val="white"/>
                </a:solidFill>
                <a:latin typeface="HP001 4 hàng" pitchFamily="34" charset="0"/>
              </a:rPr>
              <a:t>Thứ</a:t>
            </a:r>
            <a:r>
              <a:rPr lang="en-US" sz="3600" b="1" dirty="0">
                <a:solidFill>
                  <a:prstClr val="white"/>
                </a:solidFill>
                <a:latin typeface="HP001 4 hàng" pitchFamily="34" charset="0"/>
              </a:rPr>
              <a:t> </a:t>
            </a:r>
            <a:r>
              <a:rPr lang="en-US" sz="3600" b="1" dirty="0" smtClean="0">
                <a:solidFill>
                  <a:prstClr val="white"/>
                </a:solidFill>
                <a:latin typeface="HP001 4 hàng" pitchFamily="34" charset="0"/>
              </a:rPr>
              <a:t>Ba </a:t>
            </a:r>
            <a:r>
              <a:rPr lang="en-US" sz="3600" b="1" dirty="0" err="1">
                <a:solidFill>
                  <a:prstClr val="white"/>
                </a:solidFill>
                <a:latin typeface="HP001 4 hàng" pitchFamily="34" charset="0"/>
              </a:rPr>
              <a:t>ngày</a:t>
            </a:r>
            <a:r>
              <a:rPr lang="en-US" sz="3600" b="1" dirty="0">
                <a:solidFill>
                  <a:prstClr val="white"/>
                </a:solidFill>
                <a:latin typeface="HP001 4 hàng" pitchFamily="34" charset="0"/>
              </a:rPr>
              <a:t> </a:t>
            </a:r>
            <a:r>
              <a:rPr lang="en-US" sz="3600" b="1" dirty="0" smtClean="0">
                <a:solidFill>
                  <a:prstClr val="white"/>
                </a:solidFill>
                <a:latin typeface="HP001 4 hàng" pitchFamily="34" charset="0"/>
              </a:rPr>
              <a:t>06 </a:t>
            </a:r>
            <a:r>
              <a:rPr lang="en-US" sz="3600" b="1" dirty="0" err="1">
                <a:solidFill>
                  <a:prstClr val="white"/>
                </a:solidFill>
                <a:latin typeface="HP001 4 hàng" pitchFamily="34" charset="0"/>
              </a:rPr>
              <a:t>tháng</a:t>
            </a:r>
            <a:r>
              <a:rPr lang="en-US" sz="3600" b="1" dirty="0">
                <a:solidFill>
                  <a:prstClr val="white"/>
                </a:solidFill>
                <a:latin typeface="HP001 4 hàng" pitchFamily="34" charset="0"/>
              </a:rPr>
              <a:t> 9 </a:t>
            </a:r>
            <a:r>
              <a:rPr lang="en-US" sz="3600" b="1" dirty="0" err="1">
                <a:solidFill>
                  <a:prstClr val="white"/>
                </a:solidFill>
                <a:latin typeface="HP001 4 hàng" pitchFamily="34" charset="0"/>
              </a:rPr>
              <a:t>năm</a:t>
            </a:r>
            <a:r>
              <a:rPr lang="en-US" sz="3600" b="1" dirty="0">
                <a:solidFill>
                  <a:prstClr val="white"/>
                </a:solidFill>
                <a:latin typeface="HP001 4 hàng" pitchFamily="34" charset="0"/>
              </a:rPr>
              <a:t> 2024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49394" y="2396768"/>
            <a:ext cx="4119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err="1">
                <a:solidFill>
                  <a:prstClr val="white"/>
                </a:solidFill>
                <a:latin typeface="HP001 4 hàng" pitchFamily="34" charset="0"/>
              </a:rPr>
              <a:t>Tiếng</a:t>
            </a:r>
            <a:r>
              <a:rPr lang="en-US" sz="3600" b="1" u="sng" dirty="0">
                <a:solidFill>
                  <a:prstClr val="white"/>
                </a:solidFill>
                <a:latin typeface="HP001 4 hàng" pitchFamily="34" charset="0"/>
              </a:rPr>
              <a:t> </a:t>
            </a:r>
            <a:r>
              <a:rPr lang="en-US" sz="3600" b="1" u="sng" dirty="0" err="1">
                <a:solidFill>
                  <a:prstClr val="white"/>
                </a:solidFill>
                <a:latin typeface="HP001 4 hàng" pitchFamily="34" charset="0"/>
              </a:rPr>
              <a:t>Việt</a:t>
            </a:r>
            <a:r>
              <a:rPr lang="en-US" sz="3600" b="1" u="sng" dirty="0">
                <a:solidFill>
                  <a:prstClr val="white"/>
                </a:solidFill>
                <a:latin typeface="HP001 4 hàng" pitchFamily="34" charset="0"/>
              </a:rPr>
              <a:t> ( </a:t>
            </a:r>
            <a:r>
              <a:rPr lang="en-US" sz="3600" b="1" u="sng" dirty="0" err="1">
                <a:solidFill>
                  <a:prstClr val="white"/>
                </a:solidFill>
                <a:latin typeface="HP001 4 hàng" pitchFamily="34" charset="0"/>
              </a:rPr>
              <a:t>Đọc</a:t>
            </a:r>
            <a:r>
              <a:rPr lang="en-US" sz="3600" b="1" u="sng" dirty="0">
                <a:solidFill>
                  <a:prstClr val="white"/>
                </a:solidFill>
                <a:latin typeface="HP001 4 hàng" pitchFamily="34" charset="0"/>
              </a:rPr>
              <a:t> ) 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71486" y="3593893"/>
            <a:ext cx="5391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prstClr val="white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HP001 4 hàng" pitchFamily="34" charset="0"/>
              </a:rPr>
              <a:t>Ngày</a:t>
            </a:r>
            <a:r>
              <a:rPr lang="en-US" sz="3600" b="1" dirty="0" smtClean="0">
                <a:solidFill>
                  <a:prstClr val="white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HP001 4 hàng" pitchFamily="34" charset="0"/>
              </a:rPr>
              <a:t>hôm</a:t>
            </a:r>
            <a:r>
              <a:rPr lang="en-US" sz="3600" b="1" dirty="0" smtClean="0">
                <a:solidFill>
                  <a:prstClr val="white"/>
                </a:solidFill>
                <a:latin typeface="HP001 4 hàng" pitchFamily="34" charset="0"/>
              </a:rPr>
              <a:t> qua </a:t>
            </a:r>
            <a:r>
              <a:rPr lang="en-US" sz="3600" b="1" dirty="0" err="1" smtClean="0">
                <a:solidFill>
                  <a:prstClr val="white"/>
                </a:solidFill>
                <a:latin typeface="HP001 4 hàng" pitchFamily="34" charset="0"/>
              </a:rPr>
              <a:t>đâu</a:t>
            </a:r>
            <a:r>
              <a:rPr lang="en-US" sz="3600" b="1" dirty="0" smtClean="0">
                <a:solidFill>
                  <a:prstClr val="white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HP001 4 hàng" pitchFamily="34" charset="0"/>
              </a:rPr>
              <a:t>rồi</a:t>
            </a:r>
            <a:r>
              <a:rPr lang="en-US" sz="3600" b="1" dirty="0" smtClean="0">
                <a:solidFill>
                  <a:prstClr val="white"/>
                </a:solidFill>
                <a:latin typeface="HP001 4 hàng" pitchFamily="34" charset="0"/>
              </a:rPr>
              <a:t> ?</a:t>
            </a:r>
            <a:endParaRPr lang="en-US" sz="3600" b="1" dirty="0">
              <a:solidFill>
                <a:prstClr val="white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566631"/>
      </p:ext>
    </p:extLst>
  </p:cSld>
  <p:clrMapOvr>
    <a:masterClrMapping/>
  </p:clrMapOvr>
  <p:transition spd="slow" advClick="0" advTm="17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641</Words>
  <Application>Microsoft Office PowerPoint</Application>
  <PresentationFormat>Custom</PresentationFormat>
  <Paragraphs>137</Paragraphs>
  <Slides>15</Slides>
  <Notes>8</Notes>
  <HiddenSlides>0</HiddenSlides>
  <MMClips>6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1_Office Theme</vt:lpstr>
      <vt:lpstr>Office Theme</vt:lpstr>
      <vt:lpstr>2_Office Theme</vt:lpstr>
      <vt:lpstr>3_Office Theme</vt:lpstr>
      <vt:lpstr>9_Office Theme</vt:lpstr>
      <vt:lpstr>10_Office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 Thảo.Trần</dc:creator>
  <cp:lastModifiedBy>Admin</cp:lastModifiedBy>
  <cp:revision>21</cp:revision>
  <dcterms:created xsi:type="dcterms:W3CDTF">2021-05-21T10:43:38Z</dcterms:created>
  <dcterms:modified xsi:type="dcterms:W3CDTF">2024-11-06T05:07:24Z</dcterms:modified>
</cp:coreProperties>
</file>