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12" r:id="rId5"/>
    <p:sldMasterId id="2147483724" r:id="rId6"/>
    <p:sldMasterId id="2147483736" r:id="rId7"/>
    <p:sldMasterId id="2147483748" r:id="rId8"/>
    <p:sldMasterId id="2147483762" r:id="rId9"/>
    <p:sldMasterId id="2147483776" r:id="rId10"/>
    <p:sldMasterId id="2147483788" r:id="rId11"/>
    <p:sldMasterId id="2147483800" r:id="rId12"/>
    <p:sldMasterId id="2147483812" r:id="rId13"/>
    <p:sldMasterId id="2147483824" r:id="rId14"/>
    <p:sldMasterId id="2147483836" r:id="rId15"/>
  </p:sldMasterIdLst>
  <p:notesMasterIdLst>
    <p:notesMasterId r:id="rId32"/>
  </p:notesMasterIdLst>
  <p:sldIdLst>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9" autoAdjust="0"/>
  </p:normalViewPr>
  <p:slideViewPr>
    <p:cSldViewPr>
      <p:cViewPr>
        <p:scale>
          <a:sx n="63" d="100"/>
          <a:sy n="63" d="100"/>
        </p:scale>
        <p:origin x="-1152" y="-79"/>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1BBC32-5DED-43E9-B3AD-78EC7DD25128}" type="datetimeFigureOut">
              <a:rPr lang="en-US" smtClean="0"/>
              <a:t>21/09/2024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DD7507-5463-40BE-A1CB-7D9307E09A36}" type="slidenum">
              <a:rPr lang="en-US" smtClean="0"/>
              <a:t>‹#›</a:t>
            </a:fld>
            <a:endParaRPr lang="en-US"/>
          </a:p>
        </p:txBody>
      </p:sp>
    </p:spTree>
    <p:extLst>
      <p:ext uri="{BB962C8B-B14F-4D97-AF65-F5344CB8AC3E}">
        <p14:creationId xmlns:p14="http://schemas.microsoft.com/office/powerpoint/2010/main" val="1173368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6987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5634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66333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663333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7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5008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21/09/2024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3764363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21/09/2024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22269519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215780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27510941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6334423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669347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3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3712489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4611021"/>
            <a:ext cx="9144011" cy="2247075"/>
          </a:xfrm>
          <a:prstGeom prst="rect">
            <a:avLst/>
          </a:prstGeom>
        </p:spPr>
      </p:pic>
    </p:spTree>
    <p:extLst>
      <p:ext uri="{BB962C8B-B14F-4D97-AF65-F5344CB8AC3E}">
        <p14:creationId xmlns:p14="http://schemas.microsoft.com/office/powerpoint/2010/main" val="369148823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9968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349922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077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623888" y="170980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623888" y="458953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1129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347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8048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260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9695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3887391" y="98749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3276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3887391" y="98749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583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7479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0868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4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32620481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40256057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623888" y="170978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623888" y="458951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4500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2746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224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1130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468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3887391" y="98747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9344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3887391" y="98747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449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9846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731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34733017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0603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677824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623888" y="170976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7646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5461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7923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9101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5735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1811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3887391" y="98745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931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648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8964073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7850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1498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16233348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623888" y="170975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623888" y="458948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832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7875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0721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6091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9839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3887391" y="987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33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3887391" y="98744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25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38965253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1955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752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8828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35723502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623888" y="170974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1302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196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8507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8119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9521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658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21/09/2024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740520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3887391" y="98743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0421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7663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2412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6340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4252913"/>
            <a:ext cx="685800" cy="914400"/>
          </a:xfrm>
        </p:spPr>
        <p:txBody>
          <a:bodyPr/>
          <a:lstStyle/>
          <a:p>
            <a:endParaRPr lang="en-US"/>
          </a:p>
        </p:txBody>
      </p:sp>
    </p:spTree>
    <p:extLst>
      <p:ext uri="{BB962C8B-B14F-4D97-AF65-F5344CB8AC3E}">
        <p14:creationId xmlns:p14="http://schemas.microsoft.com/office/powerpoint/2010/main" val="32176407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1839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6959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1305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24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343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21/09/2024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16306484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9949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7857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5139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34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21/09/2024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1101151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37307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34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889228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3491114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305585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9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3766089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4611083"/>
            <a:ext cx="9144011" cy="2247075"/>
          </a:xfrm>
          <a:prstGeom prst="rect">
            <a:avLst/>
          </a:prstGeom>
        </p:spPr>
      </p:pic>
    </p:spTree>
    <p:extLst>
      <p:ext uri="{BB962C8B-B14F-4D97-AF65-F5344CB8AC3E}">
        <p14:creationId xmlns:p14="http://schemas.microsoft.com/office/powerpoint/2010/main" val="266734549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1843358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1926714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4043493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2084803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21/09/2024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4056904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7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113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21/09/2024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299916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21/09/2024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3477831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981582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2189596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396336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288887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8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143026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4611075"/>
            <a:ext cx="9144011" cy="2247075"/>
          </a:xfrm>
          <a:prstGeom prst="rect">
            <a:avLst/>
          </a:prstGeom>
        </p:spPr>
      </p:pic>
    </p:spTree>
    <p:extLst>
      <p:ext uri="{BB962C8B-B14F-4D97-AF65-F5344CB8AC3E}">
        <p14:creationId xmlns:p14="http://schemas.microsoft.com/office/powerpoint/2010/main" val="278021434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81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82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791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623888" y="170985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623888" y="45895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730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896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872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209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892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3887391" y="9875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444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3887391" y="98754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707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269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957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2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392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269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623888" y="170984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623888" y="45895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0188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139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135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723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3887391" y="9875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727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3887391" y="9875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220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263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06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7369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200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436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623888" y="170983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623888" y="458955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299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153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695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255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174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3887391" y="98752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720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3887391" y="98752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323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26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852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4772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2482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123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623888" y="170981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623888" y="458954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1406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5156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140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082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937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3887391" y="98750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9012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3887391" y="98750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974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55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1659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244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7952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33693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1843675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35925753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41466444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21/09/2024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2558713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21/09/2024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1640129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21/09/2024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799292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4074935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55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3803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1595081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3254783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11429877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704296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4611027"/>
            <a:ext cx="9144011" cy="2247075"/>
          </a:xfrm>
          <a:prstGeom prst="rect">
            <a:avLst/>
          </a:prstGeom>
        </p:spPr>
      </p:pic>
    </p:spTree>
    <p:extLst>
      <p:ext uri="{BB962C8B-B14F-4D97-AF65-F5344CB8AC3E}">
        <p14:creationId xmlns:p14="http://schemas.microsoft.com/office/powerpoint/2010/main" val="1789144662"/>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25799708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29729431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21/09/2024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6878465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21/09/2024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19406847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21/09/2024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2555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4.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4.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4.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4.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4.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4.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48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8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8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92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628650" y="635642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3028950" y="635642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6457950" y="635642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41276" y="-14085"/>
            <a:ext cx="917779" cy="1041991"/>
          </a:xfrm>
          <a:prstGeom prst="rect">
            <a:avLst/>
          </a:prstGeom>
        </p:spPr>
      </p:pic>
    </p:spTree>
    <p:extLst>
      <p:ext uri="{BB962C8B-B14F-4D97-AF65-F5344CB8AC3E}">
        <p14:creationId xmlns:p14="http://schemas.microsoft.com/office/powerpoint/2010/main" val="218019498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628650" y="63563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3028950" y="63563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6457950" y="63563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41265" y="-14085"/>
            <a:ext cx="917779" cy="1041991"/>
          </a:xfrm>
          <a:prstGeom prst="rect">
            <a:avLst/>
          </a:prstGeom>
        </p:spPr>
      </p:pic>
    </p:spTree>
    <p:extLst>
      <p:ext uri="{BB962C8B-B14F-4D97-AF65-F5344CB8AC3E}">
        <p14:creationId xmlns:p14="http://schemas.microsoft.com/office/powerpoint/2010/main" val="61540886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41253" y="-14085"/>
            <a:ext cx="917779" cy="1041991"/>
          </a:xfrm>
          <a:prstGeom prst="rect">
            <a:avLst/>
          </a:prstGeom>
        </p:spPr>
      </p:pic>
    </p:spTree>
    <p:extLst>
      <p:ext uri="{BB962C8B-B14F-4D97-AF65-F5344CB8AC3E}">
        <p14:creationId xmlns:p14="http://schemas.microsoft.com/office/powerpoint/2010/main" val="387884721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628650" y="63563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3028950" y="63563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6457950" y="63563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41250" y="-14085"/>
            <a:ext cx="917779" cy="1041991"/>
          </a:xfrm>
          <a:prstGeom prst="rect">
            <a:avLst/>
          </a:prstGeom>
        </p:spPr>
      </p:pic>
    </p:spTree>
    <p:extLst>
      <p:ext uri="{BB962C8B-B14F-4D97-AF65-F5344CB8AC3E}">
        <p14:creationId xmlns:p14="http://schemas.microsoft.com/office/powerpoint/2010/main" val="137686781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41246" y="-14085"/>
            <a:ext cx="917779" cy="1041991"/>
          </a:xfrm>
          <a:prstGeom prst="rect">
            <a:avLst/>
          </a:prstGeom>
        </p:spPr>
      </p:pic>
    </p:spTree>
    <p:extLst>
      <p:ext uri="{BB962C8B-B14F-4D97-AF65-F5344CB8AC3E}">
        <p14:creationId xmlns:p14="http://schemas.microsoft.com/office/powerpoint/2010/main" val="168311357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41241" y="-14085"/>
            <a:ext cx="917779" cy="1041991"/>
          </a:xfrm>
          <a:prstGeom prst="rect">
            <a:avLst/>
          </a:prstGeom>
        </p:spPr>
      </p:pic>
    </p:spTree>
    <p:extLst>
      <p:ext uri="{BB962C8B-B14F-4D97-AF65-F5344CB8AC3E}">
        <p14:creationId xmlns:p14="http://schemas.microsoft.com/office/powerpoint/2010/main" val="17279460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8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pPr>
                <a:defRPr/>
              </a:pPr>
              <a:t>21/09/2024</a:t>
            </a:fld>
            <a:endParaRPr lang="en-US"/>
          </a:p>
        </p:txBody>
      </p:sp>
      <p:sp>
        <p:nvSpPr>
          <p:cNvPr id="5" name="Footer Placeholder 4"/>
          <p:cNvSpPr>
            <a:spLocks noGrp="1"/>
          </p:cNvSpPr>
          <p:nvPr>
            <p:ph type="ftr" sz="quarter" idx="3"/>
          </p:nvPr>
        </p:nvSpPr>
        <p:spPr>
          <a:xfrm>
            <a:off x="3124200" y="635648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553200" y="6356484"/>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pPr>
                <a:defRPr/>
              </a:pPr>
              <a:t>‹#›</a:t>
            </a:fld>
            <a:endParaRPr lang="en-US"/>
          </a:p>
        </p:txBody>
      </p:sp>
    </p:spTree>
    <p:extLst>
      <p:ext uri="{BB962C8B-B14F-4D97-AF65-F5344CB8AC3E}">
        <p14:creationId xmlns:p14="http://schemas.microsoft.com/office/powerpoint/2010/main" val="3878833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76"/>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pPr>
                <a:defRPr/>
              </a:pPr>
              <a:t>21/09/2024</a:t>
            </a:fld>
            <a:endParaRPr lang="en-US"/>
          </a:p>
        </p:txBody>
      </p:sp>
      <p:sp>
        <p:nvSpPr>
          <p:cNvPr id="5" name="Footer Placeholder 4"/>
          <p:cNvSpPr>
            <a:spLocks noGrp="1"/>
          </p:cNvSpPr>
          <p:nvPr>
            <p:ph type="ftr" sz="quarter" idx="3"/>
          </p:nvPr>
        </p:nvSpPr>
        <p:spPr>
          <a:xfrm>
            <a:off x="3124200" y="635647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553200" y="6356476"/>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pPr>
                <a:defRPr/>
              </a:pPr>
              <a:t>‹#›</a:t>
            </a:fld>
            <a:endParaRPr lang="en-US"/>
          </a:p>
        </p:txBody>
      </p:sp>
    </p:spTree>
    <p:extLst>
      <p:ext uri="{BB962C8B-B14F-4D97-AF65-F5344CB8AC3E}">
        <p14:creationId xmlns:p14="http://schemas.microsoft.com/office/powerpoint/2010/main" val="10598456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628650" y="63564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3028950" y="63564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6457950" y="63564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4946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628650" y="63564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3028950" y="63564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6457950" y="63564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3276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628650" y="635644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3028950" y="635644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6457950" y="635644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162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628650" y="635643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solidFill>
                  <a:prstClr val="black">
                    <a:tint val="75000"/>
                  </a:prstClr>
                </a:solidFill>
              </a:rPr>
              <a:pPr/>
              <a:t>21/09/2024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3028950" y="635643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6457950" y="635643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25052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8"/>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pPr>
                <a:defRPr/>
              </a:pPr>
              <a:t>21/09/2024</a:t>
            </a:fld>
            <a:endParaRPr lang="en-US"/>
          </a:p>
        </p:txBody>
      </p:sp>
      <p:sp>
        <p:nvSpPr>
          <p:cNvPr id="5" name="Footer Placeholder 4"/>
          <p:cNvSpPr>
            <a:spLocks noGrp="1"/>
          </p:cNvSpPr>
          <p:nvPr>
            <p:ph type="ftr" sz="quarter" idx="3"/>
          </p:nvPr>
        </p:nvSpPr>
        <p:spPr>
          <a:xfrm>
            <a:off x="3124200" y="6356428"/>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553200" y="6356428"/>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pPr>
                <a:defRPr/>
              </a:pPr>
              <a:t>‹#›</a:t>
            </a:fld>
            <a:endParaRPr lang="en-US"/>
          </a:p>
        </p:txBody>
      </p:sp>
    </p:spTree>
    <p:extLst>
      <p:ext uri="{BB962C8B-B14F-4D97-AF65-F5344CB8AC3E}">
        <p14:creationId xmlns:p14="http://schemas.microsoft.com/office/powerpoint/2010/main" val="152421528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2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pPr>
                <a:defRPr/>
              </a:pPr>
              <a:t>21/09/2024</a:t>
            </a:fld>
            <a:endParaRPr lang="en-US"/>
          </a:p>
        </p:txBody>
      </p:sp>
      <p:sp>
        <p:nvSpPr>
          <p:cNvPr id="5" name="Footer Placeholder 4"/>
          <p:cNvSpPr>
            <a:spLocks noGrp="1"/>
          </p:cNvSpPr>
          <p:nvPr>
            <p:ph type="ftr" sz="quarter" idx="3"/>
          </p:nvPr>
        </p:nvSpPr>
        <p:spPr>
          <a:xfrm>
            <a:off x="3124200" y="635642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553200" y="635642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pPr>
                <a:defRPr/>
              </a:pPr>
              <a:t>‹#›</a:t>
            </a:fld>
            <a:endParaRPr lang="en-US"/>
          </a:p>
        </p:txBody>
      </p:sp>
    </p:spTree>
    <p:extLst>
      <p:ext uri="{BB962C8B-B14F-4D97-AF65-F5344CB8AC3E}">
        <p14:creationId xmlns:p14="http://schemas.microsoft.com/office/powerpoint/2010/main" val="10620145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3.png"/><Relationship Id="rId18"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19.gif"/><Relationship Id="rId12" Type="http://schemas.openxmlformats.org/officeDocument/2006/relationships/slide" Target="slide4.xml"/><Relationship Id="rId17" Type="http://schemas.openxmlformats.org/officeDocument/2006/relationships/slide" Target="slide7.xml"/><Relationship Id="rId2" Type="http://schemas.openxmlformats.org/officeDocument/2006/relationships/image" Target="../media/image15.png"/><Relationship Id="rId16" Type="http://schemas.openxmlformats.org/officeDocument/2006/relationships/image" Target="../media/image25.png"/><Relationship Id="rId1" Type="http://schemas.openxmlformats.org/officeDocument/2006/relationships/slideLayout" Target="../slideLayouts/slideLayout26.xml"/><Relationship Id="rId6" Type="http://schemas.openxmlformats.org/officeDocument/2006/relationships/image" Target="../media/image18.gif"/><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slide" Target="slide6.xml"/><Relationship Id="rId4" Type="http://schemas.openxmlformats.org/officeDocument/2006/relationships/slide" Target="slide8.xml"/><Relationship Id="rId9" Type="http://schemas.openxmlformats.org/officeDocument/2006/relationships/image" Target="../media/image21.gif"/><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39.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50.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61.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7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82" y="3223546"/>
            <a:ext cx="9157083" cy="3679353"/>
          </a:xfrm>
          <a:prstGeom prst="rect">
            <a:avLst/>
          </a:prstGeom>
        </p:spPr>
      </p:pic>
      <p:pic>
        <p:nvPicPr>
          <p:cNvPr id="5" name="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001" y="77550"/>
            <a:ext cx="9525001" cy="4153573"/>
          </a:xfrm>
          <a:prstGeom prst="rect">
            <a:avLst/>
          </a:prstGeom>
        </p:spPr>
      </p:pic>
      <p:grpSp>
        <p:nvGrpSpPr>
          <p:cNvPr id="7" name="57">
            <a:extLst>
              <a:ext uri="{FF2B5EF4-FFF2-40B4-BE49-F238E27FC236}">
                <a16:creationId xmlns:a16="http://schemas.microsoft.com/office/drawing/2014/main" xmlns="" id="{5C3F0EA5-D3AA-4CCB-8053-CA26C4C18711}"/>
              </a:ext>
            </a:extLst>
          </p:cNvPr>
          <p:cNvGrpSpPr/>
          <p:nvPr/>
        </p:nvGrpSpPr>
        <p:grpSpPr>
          <a:xfrm>
            <a:off x="5067614" y="3169855"/>
            <a:ext cx="603135" cy="374559"/>
            <a:chOff x="217691" y="6414967"/>
            <a:chExt cx="804180" cy="374559"/>
          </a:xfrm>
        </p:grpSpPr>
        <p:grpSp>
          <p:nvGrpSpPr>
            <p:cNvPr id="8" name="Group 4">
              <a:extLst>
                <a:ext uri="{FF2B5EF4-FFF2-40B4-BE49-F238E27FC236}">
                  <a16:creationId xmlns:a16="http://schemas.microsoft.com/office/drawing/2014/main" xmlns=""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xmlns=""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sp>
            <p:nvSpPr>
              <p:cNvPr id="15" name="Freeform 6">
                <a:extLst>
                  <a:ext uri="{FF2B5EF4-FFF2-40B4-BE49-F238E27FC236}">
                    <a16:creationId xmlns:a16="http://schemas.microsoft.com/office/drawing/2014/main" xmlns=""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sp>
            <p:nvSpPr>
              <p:cNvPr id="16" name="Freeform 7">
                <a:extLst>
                  <a:ext uri="{FF2B5EF4-FFF2-40B4-BE49-F238E27FC236}">
                    <a16:creationId xmlns:a16="http://schemas.microsoft.com/office/drawing/2014/main" xmlns=""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sp>
            <p:nvSpPr>
              <p:cNvPr id="17" name="Freeform 8">
                <a:extLst>
                  <a:ext uri="{FF2B5EF4-FFF2-40B4-BE49-F238E27FC236}">
                    <a16:creationId xmlns:a16="http://schemas.microsoft.com/office/drawing/2014/main" xmlns=""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grpSp>
        <p:grpSp>
          <p:nvGrpSpPr>
            <p:cNvPr id="9" name="Group 4">
              <a:extLst>
                <a:ext uri="{FF2B5EF4-FFF2-40B4-BE49-F238E27FC236}">
                  <a16:creationId xmlns:a16="http://schemas.microsoft.com/office/drawing/2014/main" xmlns=""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xmlns=""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sp>
            <p:nvSpPr>
              <p:cNvPr id="11" name="Freeform 6">
                <a:extLst>
                  <a:ext uri="{FF2B5EF4-FFF2-40B4-BE49-F238E27FC236}">
                    <a16:creationId xmlns:a16="http://schemas.microsoft.com/office/drawing/2014/main" xmlns=""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sp>
            <p:nvSpPr>
              <p:cNvPr id="12" name="Freeform 7">
                <a:extLst>
                  <a:ext uri="{FF2B5EF4-FFF2-40B4-BE49-F238E27FC236}">
                    <a16:creationId xmlns:a16="http://schemas.microsoft.com/office/drawing/2014/main" xmlns=""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sp>
            <p:nvSpPr>
              <p:cNvPr id="13" name="Freeform 8">
                <a:extLst>
                  <a:ext uri="{FF2B5EF4-FFF2-40B4-BE49-F238E27FC236}">
                    <a16:creationId xmlns:a16="http://schemas.microsoft.com/office/drawing/2014/main" xmlns=""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a:solidFill>
                    <a:srgbClr val="000000"/>
                  </a:solidFill>
                  <a:cs typeface="+mn-ea"/>
                  <a:sym typeface="+mn-lt"/>
                </a:endParaRPr>
              </a:p>
            </p:txBody>
          </p:sp>
        </p:grpSp>
      </p:grpSp>
      <p:pic>
        <p:nvPicPr>
          <p:cNvPr id="19" name="6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6666" y="450774"/>
            <a:ext cx="3348997" cy="2328677"/>
          </a:xfrm>
          <a:prstGeom prst="rect">
            <a:avLst/>
          </a:prstGeom>
        </p:spPr>
      </p:pic>
      <p:sp>
        <p:nvSpPr>
          <p:cNvPr id="6" name="Rectangle 5">
            <a:extLst>
              <a:ext uri="{FF2B5EF4-FFF2-40B4-BE49-F238E27FC236}">
                <a16:creationId xmlns:a16="http://schemas.microsoft.com/office/drawing/2014/main" xmlns="" id="{3F90713A-6815-4BD0-86DE-AFB7213DCC70}"/>
              </a:ext>
            </a:extLst>
          </p:cNvPr>
          <p:cNvSpPr/>
          <p:nvPr/>
        </p:nvSpPr>
        <p:spPr>
          <a:xfrm>
            <a:off x="4844701" y="985556"/>
            <a:ext cx="184731" cy="830997"/>
          </a:xfrm>
          <a:prstGeom prst="rect">
            <a:avLst/>
          </a:prstGeom>
          <a:noFill/>
        </p:spPr>
        <p:txBody>
          <a:bodyPr wrap="none" lIns="91440" tIns="45720" rIns="91440" bIns="45720">
            <a:spAutoFit/>
          </a:bodyPr>
          <a:lstStyle/>
          <a:p>
            <a:pPr algn="ctr">
              <a:defRPr/>
            </a:pPr>
            <a:endParaRPr lang="en-US" altLang="zh-CN" sz="4800" b="1" i="1" kern="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HP001 4 hàng" pitchFamily="34" charset="0"/>
              <a:cs typeface="+mn-ea"/>
              <a:sym typeface="+mn-lt"/>
            </a:endParaRPr>
          </a:p>
        </p:txBody>
      </p:sp>
      <p:pic>
        <p:nvPicPr>
          <p:cNvPr id="21" name="Picture 20" descr="A picture containing diagram&#10;&#10;Description automatically generated">
            <a:extLst>
              <a:ext uri="{FF2B5EF4-FFF2-40B4-BE49-F238E27FC236}">
                <a16:creationId xmlns:a16="http://schemas.microsoft.com/office/drawing/2014/main" xmlns="" id="{496F8484-8875-40C5-95D5-9FB2C610D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7470" y="3862492"/>
            <a:ext cx="4857750" cy="2859135"/>
          </a:xfrm>
          <a:prstGeom prst="rect">
            <a:avLst/>
          </a:prstGeom>
        </p:spPr>
      </p:pic>
      <p:pic>
        <p:nvPicPr>
          <p:cNvPr id="22" name="Picture 21">
            <a:extLst>
              <a:ext uri="{FF2B5EF4-FFF2-40B4-BE49-F238E27FC236}">
                <a16:creationId xmlns:a16="http://schemas.microsoft.com/office/drawing/2014/main" xmlns="" id="{3B9F3D39-28F6-41BD-810F-3CA4A7DEF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1871" y="0"/>
            <a:ext cx="952131" cy="98542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007652" y="1184579"/>
            <a:ext cx="7925189" cy="2123658"/>
          </a:xfrm>
          <a:prstGeom prst="rect">
            <a:avLst/>
          </a:prstGeom>
        </p:spPr>
        <p:txBody>
          <a:bodyPr wrap="square">
            <a:spAutoFit/>
          </a:bodyPr>
          <a:lstStyle/>
          <a:p>
            <a:r>
              <a:rPr lang="en-US" sz="4400" b="1" dirty="0" smtClean="0">
                <a:solidFill>
                  <a:srgbClr val="FF0000"/>
                </a:solidFill>
                <a:latin typeface="HP001 4 hàng" pitchFamily="34" charset="0"/>
              </a:rPr>
              <a:t>           </a:t>
            </a:r>
            <a:r>
              <a:rPr lang="en-US" sz="4400" b="1" dirty="0" err="1" smtClean="0">
                <a:solidFill>
                  <a:srgbClr val="FF0000"/>
                </a:solidFill>
                <a:latin typeface="HP001 4 hàng" pitchFamily="34" charset="0"/>
              </a:rPr>
              <a:t>Nhiệt</a:t>
            </a:r>
            <a:r>
              <a:rPr lang="en-US" sz="4400" b="1" dirty="0" smtClean="0">
                <a:solidFill>
                  <a:srgbClr val="FF0000"/>
                </a:solidFill>
                <a:latin typeface="HP001 4 hàng" pitchFamily="34" charset="0"/>
              </a:rPr>
              <a:t> </a:t>
            </a:r>
            <a:r>
              <a:rPr lang="en-US" sz="4400" b="1" dirty="0" err="1" smtClean="0">
                <a:solidFill>
                  <a:srgbClr val="FF0000"/>
                </a:solidFill>
                <a:latin typeface="HP001 4 hàng" pitchFamily="34" charset="0"/>
              </a:rPr>
              <a:t>liệt</a:t>
            </a:r>
            <a:endParaRPr lang="en-US" sz="4400" b="1" dirty="0" smtClean="0">
              <a:solidFill>
                <a:srgbClr val="FF0000"/>
              </a:solidFill>
              <a:latin typeface="HP001 4 hàng" pitchFamily="34" charset="0"/>
            </a:endParaRPr>
          </a:p>
          <a:p>
            <a:r>
              <a:rPr lang="en-US" sz="4400" b="1" dirty="0" smtClean="0">
                <a:solidFill>
                  <a:srgbClr val="FF0000"/>
                </a:solidFill>
                <a:latin typeface="HP001 4 hàng" pitchFamily="34" charset="0"/>
              </a:rPr>
              <a:t> </a:t>
            </a:r>
            <a:r>
              <a:rPr lang="en-US" sz="4400" b="1" dirty="0" err="1">
                <a:solidFill>
                  <a:srgbClr val="FF0000"/>
                </a:solidFill>
                <a:latin typeface="HP001 4 hàng" pitchFamily="34" charset="0"/>
              </a:rPr>
              <a:t>chào</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mừng</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quý</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thầy</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cô</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giáo</a:t>
            </a:r>
            <a:r>
              <a:rPr lang="en-US" sz="4400" b="1" dirty="0">
                <a:solidFill>
                  <a:srgbClr val="FF0000"/>
                </a:solidFill>
                <a:latin typeface="HP001 4 hàng" pitchFamily="34" charset="0"/>
              </a:rPr>
              <a:t> </a:t>
            </a:r>
            <a:endParaRPr lang="en-US" sz="4400" b="1" dirty="0" smtClean="0">
              <a:solidFill>
                <a:srgbClr val="FF0000"/>
              </a:solidFill>
              <a:latin typeface="HP001 4 hàng" pitchFamily="34" charset="0"/>
            </a:endParaRPr>
          </a:p>
          <a:p>
            <a:r>
              <a:rPr lang="en-US" sz="4400" b="1" dirty="0" err="1" smtClean="0">
                <a:solidFill>
                  <a:srgbClr val="FF0000"/>
                </a:solidFill>
                <a:latin typeface="HP001 4 hàng" pitchFamily="34" charset="0"/>
              </a:rPr>
              <a:t>và</a:t>
            </a:r>
            <a:r>
              <a:rPr lang="en-US" sz="4400" b="1" dirty="0" smtClean="0">
                <a:solidFill>
                  <a:srgbClr val="FF0000"/>
                </a:solidFill>
                <a:latin typeface="HP001 4 hàng" pitchFamily="34" charset="0"/>
              </a:rPr>
              <a:t> </a:t>
            </a:r>
            <a:r>
              <a:rPr lang="en-US" sz="4400" b="1" dirty="0" err="1">
                <a:solidFill>
                  <a:srgbClr val="FF0000"/>
                </a:solidFill>
                <a:latin typeface="HP001 4 hàng" pitchFamily="34" charset="0"/>
              </a:rPr>
              <a:t>các</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em</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học</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sinh</a:t>
            </a:r>
            <a:r>
              <a:rPr lang="en-US" sz="4400" b="1" dirty="0">
                <a:solidFill>
                  <a:srgbClr val="FF0000"/>
                </a:solidFill>
                <a:latin typeface="HP001 4 hàng" pitchFamily="34" charset="0"/>
              </a:rPr>
              <a:t> </a:t>
            </a:r>
            <a:r>
              <a:rPr lang="en-US" sz="4400" b="1" dirty="0" err="1">
                <a:solidFill>
                  <a:srgbClr val="FF0000"/>
                </a:solidFill>
                <a:latin typeface="HP001 4 hàng" pitchFamily="34" charset="0"/>
              </a:rPr>
              <a:t>lớp</a:t>
            </a:r>
            <a:r>
              <a:rPr lang="en-US" sz="4400" b="1" dirty="0">
                <a:solidFill>
                  <a:srgbClr val="FF0000"/>
                </a:solidFill>
                <a:latin typeface="HP001 4 hàng" pitchFamily="34" charset="0"/>
              </a:rPr>
              <a:t> 2A2</a:t>
            </a:r>
          </a:p>
        </p:txBody>
      </p:sp>
    </p:spTree>
    <p:extLst>
      <p:ext uri="{BB962C8B-B14F-4D97-AF65-F5344CB8AC3E}">
        <p14:creationId xmlns:p14="http://schemas.microsoft.com/office/powerpoint/2010/main" val="1872315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1131797" y="-1154203"/>
            <a:ext cx="6858000" cy="9166406"/>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9145882"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sp>
        <p:nvSpPr>
          <p:cNvPr id="16" name="TextBox 15">
            <a:extLst>
              <a:ext uri="{FF2B5EF4-FFF2-40B4-BE49-F238E27FC236}">
                <a16:creationId xmlns:a16="http://schemas.microsoft.com/office/drawing/2014/main" xmlns="" id="{C427ADA6-213D-424A-8265-DDE2F08EB70B}"/>
              </a:ext>
            </a:extLst>
          </p:cNvPr>
          <p:cNvSpPr txBox="1"/>
          <p:nvPr/>
        </p:nvSpPr>
        <p:spPr>
          <a:xfrm>
            <a:off x="3017299" y="3013500"/>
            <a:ext cx="4318046" cy="923281"/>
          </a:xfrm>
          <a:prstGeom prst="rect">
            <a:avLst/>
          </a:prstGeom>
          <a:noFill/>
        </p:spPr>
        <p:txBody>
          <a:bodyPr wrap="square" lIns="91391" tIns="45696" rIns="91391" bIns="45696" rtlCol="0">
            <a:spAutoFit/>
          </a:bodyPr>
          <a:lstStyle/>
          <a:p>
            <a:pPr algn="ctr">
              <a:defRPr/>
            </a:pPr>
            <a:r>
              <a:rPr lang="en-US" sz="5400" b="1" dirty="0" err="1">
                <a:solidFill>
                  <a:srgbClr val="FF0000"/>
                </a:solidFill>
                <a:latin typeface="HP001 4 hàng" pitchFamily="34" charset="0"/>
                <a:ea typeface="Arial-Rounded" pitchFamily="34" charset="0"/>
                <a:cs typeface="Arial-Rounded" pitchFamily="34" charset="0"/>
              </a:rPr>
              <a:t>Luyện</a:t>
            </a:r>
            <a:r>
              <a:rPr lang="en-US" sz="5400" b="1" dirty="0">
                <a:solidFill>
                  <a:srgbClr val="FF0000"/>
                </a:solidFill>
                <a:latin typeface="HP001 4 hàng" pitchFamily="34" charset="0"/>
                <a:ea typeface="Arial-Rounded" pitchFamily="34" charset="0"/>
                <a:cs typeface="Arial-Rounded" pitchFamily="34" charset="0"/>
              </a:rPr>
              <a:t> </a:t>
            </a:r>
            <a:r>
              <a:rPr lang="en-US" sz="5400" b="1" dirty="0" err="1">
                <a:solidFill>
                  <a:srgbClr val="FF0000"/>
                </a:solidFill>
                <a:latin typeface="HP001 4 hàng" pitchFamily="34" charset="0"/>
                <a:ea typeface="Arial-Rounded" pitchFamily="34" charset="0"/>
                <a:cs typeface="Arial-Rounded" pitchFamily="34" charset="0"/>
              </a:rPr>
              <a:t>đọc</a:t>
            </a:r>
            <a:endParaRPr lang="en-US" sz="5400" b="1" dirty="0">
              <a:solidFill>
                <a:srgbClr val="FF0000"/>
              </a:solidFill>
              <a:latin typeface="HP001 4 hàng" pitchFamily="34" charset="0"/>
              <a:ea typeface="Arial-Rounded" pitchFamily="34" charset="0"/>
              <a:cs typeface="Arial-Rounded" pitchFamily="34" charset="0"/>
            </a:endParaRPr>
          </a:p>
        </p:txBody>
      </p:sp>
    </p:spTree>
    <p:extLst>
      <p:ext uri="{BB962C8B-B14F-4D97-AF65-F5344CB8AC3E}">
        <p14:creationId xmlns:p14="http://schemas.microsoft.com/office/powerpoint/2010/main" val="3829638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1905024" y="149734"/>
            <a:ext cx="6216137" cy="769441"/>
          </a:xfrm>
          <a:prstGeom prst="rect">
            <a:avLst/>
          </a:prstGeom>
          <a:noFill/>
        </p:spPr>
        <p:txBody>
          <a:bodyPr wrap="square" rtlCol="0">
            <a:spAutoFit/>
          </a:bodyPr>
          <a:lstStyle/>
          <a:p>
            <a:pPr algn="ctr">
              <a:defRPr/>
            </a:pP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Làm</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việc</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thật</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là</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vui</a:t>
            </a:r>
            <a:endPar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endParaRPr>
          </a:p>
        </p:txBody>
      </p:sp>
      <p:pic>
        <p:nvPicPr>
          <p:cNvPr id="6" name="Picture 5">
            <a:extLst>
              <a:ext uri="{FF2B5EF4-FFF2-40B4-BE49-F238E27FC236}">
                <a16:creationId xmlns:a16="http://schemas.microsoft.com/office/drawing/2014/main" xmlns="" id="{4FC7F95B-D8E0-4D0B-8B2C-79DFD628092C}"/>
              </a:ext>
            </a:extLst>
          </p:cNvPr>
          <p:cNvPicPr>
            <a:picLocks noChangeAspect="1"/>
          </p:cNvPicPr>
          <p:nvPr/>
        </p:nvPicPr>
        <p:blipFill>
          <a:blip r:embed="rId3"/>
          <a:stretch>
            <a:fillRect/>
          </a:stretch>
        </p:blipFill>
        <p:spPr>
          <a:xfrm>
            <a:off x="6594847" y="919128"/>
            <a:ext cx="2613116" cy="5938871"/>
          </a:xfrm>
          <a:prstGeom prst="rect">
            <a:avLst/>
          </a:prstGeom>
        </p:spPr>
      </p:pic>
      <p:sp>
        <p:nvSpPr>
          <p:cNvPr id="3" name="Rectangle 2"/>
          <p:cNvSpPr/>
          <p:nvPr/>
        </p:nvSpPr>
        <p:spPr>
          <a:xfrm>
            <a:off x="298178" y="762024"/>
            <a:ext cx="6303319" cy="6247864"/>
          </a:xfrm>
          <a:prstGeom prst="rect">
            <a:avLst/>
          </a:prstGeom>
        </p:spPr>
        <p:txBody>
          <a:bodyPr wrap="square">
            <a:spAutoFit/>
          </a:bodyPr>
          <a:lstStyle/>
          <a:p>
            <a:pPr algn="just"/>
            <a:r>
              <a:rPr lang="vi-VN" sz="2500" b="1" dirty="0">
                <a:solidFill>
                  <a:prstClr val="black"/>
                </a:solidFill>
                <a:latin typeface="HP001 4 hàng" pitchFamily="34" charset="0"/>
              </a:rPr>
              <a:t>Quanh ta, mọi vật, mọi người đều làm việc.</a:t>
            </a:r>
          </a:p>
          <a:p>
            <a:pPr algn="just"/>
            <a:r>
              <a:rPr lang="vi-VN" sz="2500" b="1" dirty="0">
                <a:solidFill>
                  <a:prstClr val="black"/>
                </a:solidFill>
                <a:latin typeface="HP001 4 hàng" pitchFamily="34"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r>
              <a:rPr lang="vi-VN" sz="2500" b="1" dirty="0">
                <a:solidFill>
                  <a:prstClr val="black"/>
                </a:solidFill>
                <a:latin typeface="HP001 4 hàng" pitchFamily="34" charset="0"/>
              </a:rPr>
              <a:t>Như mọi vật, mọi người, bé cũng làm việc. Bé làm bài. Bé đi học. Học xong, bé quét nhà, nhặt rau, chơi với em đỡ mẹ. Bé luôn luôn bận rộn mà lúc nào cũng vui.</a:t>
            </a:r>
          </a:p>
          <a:p>
            <a:pPr algn="r"/>
            <a:r>
              <a:rPr lang="vi-VN" sz="2500" b="1" dirty="0">
                <a:solidFill>
                  <a:prstClr val="black"/>
                </a:solidFill>
                <a:latin typeface="HP001 4 hàng" pitchFamily="34" charset="0"/>
              </a:rPr>
              <a:t>(Theo Tô Hoài)</a:t>
            </a:r>
          </a:p>
        </p:txBody>
      </p:sp>
    </p:spTree>
    <p:extLst>
      <p:ext uri="{BB962C8B-B14F-4D97-AF65-F5344CB8AC3E}">
        <p14:creationId xmlns:p14="http://schemas.microsoft.com/office/powerpoint/2010/main" val="2480021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2318274" y="149712"/>
            <a:ext cx="5758937" cy="769441"/>
          </a:xfrm>
          <a:prstGeom prst="rect">
            <a:avLst/>
          </a:prstGeom>
          <a:noFill/>
        </p:spPr>
        <p:txBody>
          <a:bodyPr wrap="square" rtlCol="0">
            <a:spAutoFit/>
          </a:bodyPr>
          <a:lstStyle/>
          <a:p>
            <a:pPr algn="ctr">
              <a:defRPr/>
            </a:pP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Làm</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việc</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thật</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là</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vui</a:t>
            </a:r>
            <a:endPar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endParaRPr>
          </a:p>
        </p:txBody>
      </p:sp>
      <p:pic>
        <p:nvPicPr>
          <p:cNvPr id="6" name="Picture 5">
            <a:extLst>
              <a:ext uri="{FF2B5EF4-FFF2-40B4-BE49-F238E27FC236}">
                <a16:creationId xmlns:a16="http://schemas.microsoft.com/office/drawing/2014/main" xmlns="" id="{4FC7F95B-D8E0-4D0B-8B2C-79DFD628092C}"/>
              </a:ext>
            </a:extLst>
          </p:cNvPr>
          <p:cNvPicPr>
            <a:picLocks noChangeAspect="1"/>
          </p:cNvPicPr>
          <p:nvPr/>
        </p:nvPicPr>
        <p:blipFill>
          <a:blip r:embed="rId3"/>
          <a:stretch>
            <a:fillRect/>
          </a:stretch>
        </p:blipFill>
        <p:spPr>
          <a:xfrm>
            <a:off x="6594847" y="919128"/>
            <a:ext cx="2613116" cy="5938871"/>
          </a:xfrm>
          <a:prstGeom prst="rect">
            <a:avLst/>
          </a:prstGeom>
        </p:spPr>
      </p:pic>
      <p:sp>
        <p:nvSpPr>
          <p:cNvPr id="3" name="Rectangle 2"/>
          <p:cNvSpPr/>
          <p:nvPr/>
        </p:nvSpPr>
        <p:spPr>
          <a:xfrm>
            <a:off x="305047" y="764643"/>
            <a:ext cx="6303319" cy="6247864"/>
          </a:xfrm>
          <a:prstGeom prst="rect">
            <a:avLst/>
          </a:prstGeom>
        </p:spPr>
        <p:txBody>
          <a:bodyPr wrap="square">
            <a:spAutoFit/>
          </a:bodyPr>
          <a:lstStyle/>
          <a:p>
            <a:pPr algn="just"/>
            <a:r>
              <a:rPr lang="vi-VN" sz="2500" b="1" dirty="0">
                <a:solidFill>
                  <a:prstClr val="black"/>
                </a:solidFill>
                <a:latin typeface="HP001 4 hàng" pitchFamily="34" charset="0"/>
              </a:rPr>
              <a:t>Quanh ta, mọi vật, mọi người đều làm việc.</a:t>
            </a:r>
          </a:p>
          <a:p>
            <a:pPr algn="just"/>
            <a:r>
              <a:rPr lang="vi-VN" sz="2500" b="1" dirty="0">
                <a:solidFill>
                  <a:prstClr val="black"/>
                </a:solidFill>
                <a:latin typeface="HP001 4 hàng" pitchFamily="34"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r>
              <a:rPr lang="vi-VN" sz="2500" b="1" dirty="0">
                <a:solidFill>
                  <a:prstClr val="black"/>
                </a:solidFill>
                <a:latin typeface="HP001 4 hàng" pitchFamily="34" charset="0"/>
              </a:rPr>
              <a:t>Như mọi vật, mọi người, bé cũng làm việc. Bé làm bài. Bé đi học. Học xong, bé quét nhà, nhặt rau, chơi với em đỡ mẹ. Bé luôn luôn bận rộn mà lúc nào cũng vui.</a:t>
            </a:r>
          </a:p>
          <a:p>
            <a:pPr algn="r"/>
            <a:r>
              <a:rPr lang="vi-VN" sz="2500" b="1" dirty="0">
                <a:solidFill>
                  <a:prstClr val="black"/>
                </a:solidFill>
                <a:latin typeface="HP001 4 hàng" pitchFamily="34" charset="0"/>
              </a:rPr>
              <a:t>(Theo Tô Hoài)</a:t>
            </a:r>
          </a:p>
        </p:txBody>
      </p:sp>
      <p:sp>
        <p:nvSpPr>
          <p:cNvPr id="14" name="Oval 13">
            <a:extLst>
              <a:ext uri="{FF2B5EF4-FFF2-40B4-BE49-F238E27FC236}">
                <a16:creationId xmlns="" xmlns:a16="http://schemas.microsoft.com/office/drawing/2014/main" xmlns:lc="http://schemas.openxmlformats.org/drawingml/2006/lockedCanvas" id="{CD5B0876-2D63-407C-AAC5-63BDF5FBAFCF}"/>
              </a:ext>
            </a:extLst>
          </p:cNvPr>
          <p:cNvSpPr/>
          <p:nvPr/>
        </p:nvSpPr>
        <p:spPr>
          <a:xfrm>
            <a:off x="21581" y="596713"/>
            <a:ext cx="301581" cy="583638"/>
          </a:xfrm>
          <a:prstGeom prst="ellipse">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00" dirty="0">
                <a:solidFill>
                  <a:prstClr val="white"/>
                </a:solidFill>
              </a:rPr>
              <a:t>1</a:t>
            </a:r>
          </a:p>
        </p:txBody>
      </p:sp>
      <p:sp>
        <p:nvSpPr>
          <p:cNvPr id="15" name="Oval 14">
            <a:extLst>
              <a:ext uri="{FF2B5EF4-FFF2-40B4-BE49-F238E27FC236}">
                <a16:creationId xmlns="" xmlns:a16="http://schemas.microsoft.com/office/drawing/2014/main" xmlns:lc="http://schemas.openxmlformats.org/drawingml/2006/lockedCanvas" id="{CD5B0876-2D63-407C-AAC5-63BDF5FBAFCF}"/>
              </a:ext>
            </a:extLst>
          </p:cNvPr>
          <p:cNvSpPr/>
          <p:nvPr/>
        </p:nvSpPr>
        <p:spPr>
          <a:xfrm>
            <a:off x="21581" y="4865905"/>
            <a:ext cx="301581" cy="583638"/>
          </a:xfrm>
          <a:prstGeom prst="ellipse">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00" dirty="0">
                <a:solidFill>
                  <a:prstClr val="white"/>
                </a:solidFill>
              </a:rPr>
              <a:t>2</a:t>
            </a:r>
          </a:p>
        </p:txBody>
      </p:sp>
    </p:spTree>
    <p:extLst>
      <p:ext uri="{BB962C8B-B14F-4D97-AF65-F5344CB8AC3E}">
        <p14:creationId xmlns:p14="http://schemas.microsoft.com/office/powerpoint/2010/main" val="3362166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8" y="79375"/>
            <a:ext cx="91499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icture Placeholder 3"/>
          <p:cNvSpPr>
            <a:spLocks noGrp="1"/>
          </p:cNvSpPr>
          <p:nvPr>
            <p:ph type="pic" sz="quarter" idx="13"/>
          </p:nvPr>
        </p:nvSpPr>
        <p:spPr/>
      </p:sp>
      <p:sp>
        <p:nvSpPr>
          <p:cNvPr id="8" name="Rectangle 7"/>
          <p:cNvSpPr/>
          <p:nvPr/>
        </p:nvSpPr>
        <p:spPr>
          <a:xfrm>
            <a:off x="334725" y="3663684"/>
            <a:ext cx="8634334" cy="1200329"/>
          </a:xfrm>
          <a:prstGeom prst="rect">
            <a:avLst/>
          </a:prstGeom>
        </p:spPr>
        <p:txBody>
          <a:bodyPr wrap="square">
            <a:spAutoFit/>
          </a:bodyPr>
          <a:lstStyle/>
          <a:p>
            <a:r>
              <a:rPr lang="nl-NL" i="1" dirty="0">
                <a:solidFill>
                  <a:prstClr val="black"/>
                </a:solidFill>
              </a:rPr>
              <a:t> </a:t>
            </a:r>
            <a:r>
              <a:rPr lang="nl-NL" sz="3600" b="1" dirty="0">
                <a:solidFill>
                  <a:prstClr val="white"/>
                </a:solidFill>
                <a:latin typeface="HP001 4 hàng" pitchFamily="34" charset="0"/>
              </a:rPr>
              <a:t>Cành đào nở hoa</a:t>
            </a:r>
            <a:r>
              <a:rPr lang="nl-NL" sz="3600" b="1" dirty="0">
                <a:solidFill>
                  <a:srgbClr val="FFFF00"/>
                </a:solidFill>
                <a:latin typeface="HP001 4 hàng" pitchFamily="34" charset="0"/>
              </a:rPr>
              <a:t> </a:t>
            </a:r>
            <a:r>
              <a:rPr lang="nl-NL" sz="3600" b="1" dirty="0">
                <a:solidFill>
                  <a:prstClr val="white"/>
                </a:solidFill>
                <a:latin typeface="HP001 4 hàng" pitchFamily="34" charset="0"/>
              </a:rPr>
              <a:t>cho sắc xuân thêm rực rỡ, ngày xuân thêm tưng bừng</a:t>
            </a:r>
            <a:r>
              <a:rPr lang="nl-NL" sz="3600" b="1" dirty="0">
                <a:solidFill>
                  <a:srgbClr val="FFFF00"/>
                </a:solidFill>
                <a:latin typeface="HP001 4 hàng" pitchFamily="34" charset="0"/>
              </a:rPr>
              <a:t>.</a:t>
            </a:r>
            <a:endParaRPr lang="en-US" sz="3600" b="1" dirty="0">
              <a:solidFill>
                <a:srgbClr val="FFFF00"/>
              </a:solidFill>
              <a:latin typeface="HP001 4 hàng" pitchFamily="34" charset="0"/>
            </a:endParaRPr>
          </a:p>
        </p:txBody>
      </p:sp>
      <p:sp>
        <p:nvSpPr>
          <p:cNvPr id="7" name="TextBox 6"/>
          <p:cNvSpPr txBox="1"/>
          <p:nvPr/>
        </p:nvSpPr>
        <p:spPr>
          <a:xfrm>
            <a:off x="334733" y="1265141"/>
            <a:ext cx="8810467" cy="1200329"/>
          </a:xfrm>
          <a:prstGeom prst="rect">
            <a:avLst/>
          </a:prstGeom>
          <a:noFill/>
        </p:spPr>
        <p:txBody>
          <a:bodyPr wrap="square" rtlCol="0">
            <a:spAutoFit/>
          </a:bodyPr>
          <a:lstStyle/>
          <a:p>
            <a:r>
              <a:rPr lang="en-US" sz="3600" b="1" dirty="0">
                <a:solidFill>
                  <a:prstClr val="white"/>
                </a:solidFill>
                <a:latin typeface="HP001 4 hàng" pitchFamily="34" charset="0"/>
              </a:rPr>
              <a:t>Con </a:t>
            </a:r>
            <a:r>
              <a:rPr lang="en-US" sz="3600" b="1" dirty="0" err="1">
                <a:solidFill>
                  <a:prstClr val="white"/>
                </a:solidFill>
                <a:latin typeface="HP001 4 hàng" pitchFamily="34" charset="0"/>
              </a:rPr>
              <a:t>gà</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trống</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gáy</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vang</a:t>
            </a:r>
            <a:r>
              <a:rPr lang="en-US" sz="3600" b="1" dirty="0">
                <a:solidFill>
                  <a:prstClr val="white"/>
                </a:solidFill>
                <a:latin typeface="HP001 4 hàng" pitchFamily="34" charset="0"/>
              </a:rPr>
              <a:t> ò ó o, </a:t>
            </a:r>
            <a:r>
              <a:rPr lang="en-US" sz="3600" b="1" dirty="0" err="1">
                <a:solidFill>
                  <a:prstClr val="white"/>
                </a:solidFill>
                <a:latin typeface="HP001 4 hàng" pitchFamily="34" charset="0"/>
              </a:rPr>
              <a:t>báo</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cho</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mọi</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gười</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biết</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trời</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sắp</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sáng</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mau</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mau</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thức</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dậy</a:t>
            </a:r>
            <a:r>
              <a:rPr lang="en-US" sz="3600" b="1" dirty="0">
                <a:solidFill>
                  <a:prstClr val="white"/>
                </a:solidFill>
                <a:latin typeface="HP001 4 hàng" pitchFamily="34" charset="0"/>
              </a:rPr>
              <a:t>.  </a:t>
            </a:r>
          </a:p>
        </p:txBody>
      </p:sp>
    </p:spTree>
    <p:extLst>
      <p:ext uri="{BB962C8B-B14F-4D97-AF65-F5344CB8AC3E}">
        <p14:creationId xmlns:p14="http://schemas.microsoft.com/office/powerpoint/2010/main" val="299238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9242"/>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icture Placeholder 3"/>
          <p:cNvSpPr>
            <a:spLocks noGrp="1"/>
          </p:cNvSpPr>
          <p:nvPr>
            <p:ph type="pic" sz="quarter" idx="13"/>
          </p:nvPr>
        </p:nvSpPr>
        <p:spPr/>
      </p:sp>
      <p:sp>
        <p:nvSpPr>
          <p:cNvPr id="6" name="TextBox 5">
            <a:extLst>
              <a:ext uri="{FF2B5EF4-FFF2-40B4-BE49-F238E27FC236}">
                <a16:creationId xmlns:a16="http://schemas.microsoft.com/office/drawing/2014/main" xmlns="" id="{C427ADA6-213D-424A-8265-DDE2F08EB70B}"/>
              </a:ext>
            </a:extLst>
          </p:cNvPr>
          <p:cNvSpPr txBox="1"/>
          <p:nvPr/>
        </p:nvSpPr>
        <p:spPr>
          <a:xfrm>
            <a:off x="1724397" y="977904"/>
            <a:ext cx="6352804" cy="923281"/>
          </a:xfrm>
          <a:prstGeom prst="rect">
            <a:avLst/>
          </a:prstGeom>
          <a:noFill/>
        </p:spPr>
        <p:txBody>
          <a:bodyPr wrap="square" lIns="91391" tIns="45696" rIns="91391" bIns="45696" rtlCol="0">
            <a:spAutoFit/>
          </a:bodyPr>
          <a:lstStyle/>
          <a:p>
            <a:pPr algn="ctr">
              <a:defRPr/>
            </a:pPr>
            <a:r>
              <a:rPr lang="en-US" sz="5400" b="1" u="sng" dirty="0" err="1">
                <a:solidFill>
                  <a:srgbClr val="FFFF00"/>
                </a:solidFill>
                <a:latin typeface="HP001 4 hàng" pitchFamily="34" charset="0"/>
                <a:ea typeface="Arial-Rounded" pitchFamily="34" charset="0"/>
                <a:cs typeface="Arial-Rounded" pitchFamily="34" charset="0"/>
              </a:rPr>
              <a:t>Luyện</a:t>
            </a:r>
            <a:r>
              <a:rPr lang="en-US" sz="5400" b="1" u="sng" dirty="0">
                <a:solidFill>
                  <a:srgbClr val="FFFF00"/>
                </a:solidFill>
                <a:latin typeface="HP001 4 hàng" pitchFamily="34" charset="0"/>
                <a:ea typeface="Arial-Rounded" pitchFamily="34" charset="0"/>
                <a:cs typeface="Arial-Rounded" pitchFamily="34" charset="0"/>
              </a:rPr>
              <a:t> </a:t>
            </a:r>
            <a:r>
              <a:rPr lang="en-US" sz="5400" b="1" u="sng" dirty="0" err="1">
                <a:solidFill>
                  <a:srgbClr val="FFFF00"/>
                </a:solidFill>
                <a:latin typeface="HP001 4 hàng" pitchFamily="34" charset="0"/>
                <a:ea typeface="Arial-Rounded" pitchFamily="34" charset="0"/>
                <a:cs typeface="Arial-Rounded" pitchFamily="34" charset="0"/>
              </a:rPr>
              <a:t>đọc</a:t>
            </a:r>
            <a:r>
              <a:rPr lang="en-US" sz="5400" b="1" u="sng" dirty="0">
                <a:solidFill>
                  <a:srgbClr val="FFFF00"/>
                </a:solidFill>
                <a:latin typeface="HP001 4 hàng" pitchFamily="34" charset="0"/>
                <a:ea typeface="Arial-Rounded" pitchFamily="34" charset="0"/>
                <a:cs typeface="Arial-Rounded" pitchFamily="34" charset="0"/>
              </a:rPr>
              <a:t> </a:t>
            </a:r>
            <a:r>
              <a:rPr lang="en-US" sz="5400" b="1" u="sng" dirty="0" err="1">
                <a:solidFill>
                  <a:srgbClr val="FFFF00"/>
                </a:solidFill>
                <a:latin typeface="HP001 4 hàng" pitchFamily="34" charset="0"/>
                <a:ea typeface="Arial-Rounded" pitchFamily="34" charset="0"/>
                <a:cs typeface="Arial-Rounded" pitchFamily="34" charset="0"/>
              </a:rPr>
              <a:t>câu</a:t>
            </a:r>
            <a:r>
              <a:rPr lang="en-US" sz="5400" b="1" u="sng" dirty="0">
                <a:solidFill>
                  <a:srgbClr val="FFFF00"/>
                </a:solidFill>
                <a:latin typeface="HP001 4 hàng" pitchFamily="34" charset="0"/>
                <a:ea typeface="Arial-Rounded" pitchFamily="34" charset="0"/>
                <a:cs typeface="Arial-Rounded" pitchFamily="34" charset="0"/>
              </a:rPr>
              <a:t> </a:t>
            </a:r>
            <a:r>
              <a:rPr lang="en-US" sz="5400" b="1" u="sng" dirty="0" err="1">
                <a:solidFill>
                  <a:srgbClr val="FFFF00"/>
                </a:solidFill>
                <a:latin typeface="HP001 4 hàng" pitchFamily="34" charset="0"/>
                <a:ea typeface="Arial-Rounded" pitchFamily="34" charset="0"/>
                <a:cs typeface="Arial-Rounded" pitchFamily="34" charset="0"/>
              </a:rPr>
              <a:t>dài</a:t>
            </a:r>
            <a:r>
              <a:rPr lang="en-US" sz="5400" b="1" u="sng" dirty="0">
                <a:solidFill>
                  <a:srgbClr val="FFFF00"/>
                </a:solidFill>
                <a:latin typeface="HP001 4 hàng" pitchFamily="34" charset="0"/>
                <a:ea typeface="Arial-Rounded" pitchFamily="34" charset="0"/>
                <a:cs typeface="Arial-Rounded" pitchFamily="34" charset="0"/>
              </a:rPr>
              <a:t> :</a:t>
            </a:r>
          </a:p>
        </p:txBody>
      </p:sp>
      <p:sp>
        <p:nvSpPr>
          <p:cNvPr id="8" name="Rectangle 7"/>
          <p:cNvSpPr/>
          <p:nvPr/>
        </p:nvSpPr>
        <p:spPr>
          <a:xfrm>
            <a:off x="89926" y="2421742"/>
            <a:ext cx="9144000" cy="1200329"/>
          </a:xfrm>
          <a:prstGeom prst="rect">
            <a:avLst/>
          </a:prstGeom>
        </p:spPr>
        <p:txBody>
          <a:bodyPr wrap="square">
            <a:spAutoFit/>
          </a:bodyPr>
          <a:lstStyle/>
          <a:p>
            <a:r>
              <a:rPr lang="nl-NL" i="1" dirty="0">
                <a:solidFill>
                  <a:prstClr val="black"/>
                </a:solidFill>
              </a:rPr>
              <a:t> </a:t>
            </a:r>
            <a:r>
              <a:rPr lang="nl-NL" sz="3600" b="1" dirty="0">
                <a:solidFill>
                  <a:prstClr val="white"/>
                </a:solidFill>
                <a:latin typeface="HP001 4 hàng" pitchFamily="34" charset="0"/>
              </a:rPr>
              <a:t>Con gà trống gáy vang ò ó o, báo cho mọi người biết trời sắp sáng, mau mau thức dậy.</a:t>
            </a:r>
            <a:endParaRPr lang="en-US" sz="3600" b="1" dirty="0">
              <a:solidFill>
                <a:srgbClr val="FFFF00"/>
              </a:solidFill>
              <a:latin typeface="HP001 4 hàng" pitchFamily="34" charset="0"/>
            </a:endParaRPr>
          </a:p>
        </p:txBody>
      </p:sp>
      <p:sp>
        <p:nvSpPr>
          <p:cNvPr id="9" name="Rectangle 8"/>
          <p:cNvSpPr/>
          <p:nvPr/>
        </p:nvSpPr>
        <p:spPr>
          <a:xfrm>
            <a:off x="344760" y="4489326"/>
            <a:ext cx="8634334" cy="1200329"/>
          </a:xfrm>
          <a:prstGeom prst="rect">
            <a:avLst/>
          </a:prstGeom>
        </p:spPr>
        <p:txBody>
          <a:bodyPr wrap="square">
            <a:spAutoFit/>
          </a:bodyPr>
          <a:lstStyle/>
          <a:p>
            <a:r>
              <a:rPr lang="nl-NL" i="1" dirty="0">
                <a:solidFill>
                  <a:prstClr val="black"/>
                </a:solidFill>
              </a:rPr>
              <a:t> </a:t>
            </a:r>
            <a:r>
              <a:rPr lang="nl-NL" sz="3600" b="1" dirty="0">
                <a:solidFill>
                  <a:prstClr val="white"/>
                </a:solidFill>
                <a:latin typeface="HP001 4 hàng" pitchFamily="34" charset="0"/>
              </a:rPr>
              <a:t>Cành đào nở hoa</a:t>
            </a:r>
            <a:r>
              <a:rPr lang="nl-NL" sz="3600" b="1" dirty="0">
                <a:solidFill>
                  <a:srgbClr val="FFFF00"/>
                </a:solidFill>
                <a:latin typeface="HP001 4 hàng" pitchFamily="34" charset="0"/>
              </a:rPr>
              <a:t> </a:t>
            </a:r>
            <a:r>
              <a:rPr lang="nl-NL" sz="3600" b="1" dirty="0">
                <a:solidFill>
                  <a:prstClr val="white"/>
                </a:solidFill>
                <a:latin typeface="HP001 4 hàng" pitchFamily="34" charset="0"/>
              </a:rPr>
              <a:t>cho sắc xuân thêm rực rỡ, ngày xuân thêm tưng bừng</a:t>
            </a:r>
            <a:r>
              <a:rPr lang="nl-NL" sz="3600" b="1" dirty="0">
                <a:solidFill>
                  <a:srgbClr val="FFFF00"/>
                </a:solidFill>
                <a:latin typeface="HP001 4 hàng" pitchFamily="34" charset="0"/>
              </a:rPr>
              <a:t>.</a:t>
            </a:r>
            <a:endParaRPr lang="en-US" sz="3600" b="1" dirty="0">
              <a:solidFill>
                <a:srgbClr val="FFFF00"/>
              </a:solidFill>
              <a:latin typeface="HP001 4 hàng" pitchFamily="34" charset="0"/>
            </a:endParaRPr>
          </a:p>
        </p:txBody>
      </p:sp>
      <p:cxnSp>
        <p:nvCxnSpPr>
          <p:cNvPr id="17" name="Straight Connector 16"/>
          <p:cNvCxnSpPr/>
          <p:nvPr/>
        </p:nvCxnSpPr>
        <p:spPr>
          <a:xfrm flipH="1">
            <a:off x="5943605" y="2414631"/>
            <a:ext cx="101183" cy="451619"/>
          </a:xfrm>
          <a:prstGeom prst="line">
            <a:avLst/>
          </a:prstGeom>
        </p:spPr>
        <p:style>
          <a:lnRef idx="3">
            <a:schemeClr val="accent4"/>
          </a:lnRef>
          <a:fillRef idx="0">
            <a:schemeClr val="accent4"/>
          </a:fillRef>
          <a:effectRef idx="2">
            <a:schemeClr val="accent4"/>
          </a:effectRef>
          <a:fontRef idx="minor">
            <a:schemeClr val="tx1"/>
          </a:fontRef>
        </p:style>
      </p:cxnSp>
      <p:cxnSp>
        <p:nvCxnSpPr>
          <p:cNvPr id="18" name="Straight Connector 17"/>
          <p:cNvCxnSpPr/>
          <p:nvPr/>
        </p:nvCxnSpPr>
        <p:spPr>
          <a:xfrm flipH="1">
            <a:off x="8979098" y="3021906"/>
            <a:ext cx="101183" cy="451619"/>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a:xfrm flipH="1">
            <a:off x="4900803" y="3021905"/>
            <a:ext cx="101183" cy="451619"/>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a:xfrm flipH="1">
            <a:off x="8877915" y="3021906"/>
            <a:ext cx="101183" cy="451619"/>
          </a:xfrm>
          <a:prstGeom prst="line">
            <a:avLst/>
          </a:prstGeom>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038605" y="4489326"/>
            <a:ext cx="101183" cy="451619"/>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896943" y="4981365"/>
            <a:ext cx="101183" cy="451619"/>
          </a:xfrm>
          <a:prstGeom prst="line">
            <a:avLst/>
          </a:prstGeom>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6882988" y="5089488"/>
            <a:ext cx="101183" cy="451619"/>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6781805" y="5089489"/>
            <a:ext cx="101183" cy="451619"/>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5493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par>
                                <p:cTn id="39" presetID="2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F4B6D55-9414-4DD7-8435-0D9B28C98F2C}"/>
              </a:ext>
            </a:extLst>
          </p:cNvPr>
          <p:cNvSpPr txBox="1"/>
          <p:nvPr/>
        </p:nvSpPr>
        <p:spPr>
          <a:xfrm>
            <a:off x="1905024" y="149734"/>
            <a:ext cx="6216137" cy="769441"/>
          </a:xfrm>
          <a:prstGeom prst="rect">
            <a:avLst/>
          </a:prstGeom>
          <a:noFill/>
        </p:spPr>
        <p:txBody>
          <a:bodyPr wrap="square" rtlCol="0">
            <a:spAutoFit/>
          </a:bodyPr>
          <a:lstStyle/>
          <a:p>
            <a:pPr algn="ctr">
              <a:defRPr/>
            </a:pP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Làm</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việc</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thật</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là</a:t>
            </a:r>
            <a:r>
              <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 </a:t>
            </a:r>
            <a:r>
              <a:rPr lang="en-US" sz="4400" b="1" dirty="0" err="1">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rPr>
              <a:t>vui</a:t>
            </a:r>
            <a:endParaRPr lang="en-US" sz="4400" b="1" dirty="0">
              <a:solidFill>
                <a:prstClr val="black">
                  <a:lumMod val="85000"/>
                  <a:lumOff val="15000"/>
                </a:prstClr>
              </a:solidFill>
              <a:effectLst>
                <a:outerShdw blurRad="50800" dist="38100" dir="8100000" algn="tr" rotWithShape="0">
                  <a:prstClr val="black">
                    <a:alpha val="40000"/>
                  </a:prstClr>
                </a:outerShdw>
              </a:effectLst>
              <a:latin typeface="HP001 4 hàng" pitchFamily="34" charset="0"/>
              <a:ea typeface="Arial-Rounded" panose="020B0604020202020204" pitchFamily="34" charset="0"/>
              <a:cs typeface="Arial-Rounded" panose="020B0604020202020204" pitchFamily="34" charset="0"/>
            </a:endParaRPr>
          </a:p>
        </p:txBody>
      </p:sp>
      <p:pic>
        <p:nvPicPr>
          <p:cNvPr id="6" name="Picture 5">
            <a:extLst>
              <a:ext uri="{FF2B5EF4-FFF2-40B4-BE49-F238E27FC236}">
                <a16:creationId xmlns:a16="http://schemas.microsoft.com/office/drawing/2014/main" xmlns="" id="{4FC7F95B-D8E0-4D0B-8B2C-79DFD628092C}"/>
              </a:ext>
            </a:extLst>
          </p:cNvPr>
          <p:cNvPicPr>
            <a:picLocks noChangeAspect="1"/>
          </p:cNvPicPr>
          <p:nvPr/>
        </p:nvPicPr>
        <p:blipFill>
          <a:blip r:embed="rId3"/>
          <a:stretch>
            <a:fillRect/>
          </a:stretch>
        </p:blipFill>
        <p:spPr>
          <a:xfrm>
            <a:off x="6594847" y="919128"/>
            <a:ext cx="2613116" cy="5938871"/>
          </a:xfrm>
          <a:prstGeom prst="rect">
            <a:avLst/>
          </a:prstGeom>
        </p:spPr>
      </p:pic>
      <p:sp>
        <p:nvSpPr>
          <p:cNvPr id="3" name="Rectangle 2"/>
          <p:cNvSpPr/>
          <p:nvPr/>
        </p:nvSpPr>
        <p:spPr>
          <a:xfrm>
            <a:off x="298178" y="762024"/>
            <a:ext cx="6303319" cy="6247864"/>
          </a:xfrm>
          <a:prstGeom prst="rect">
            <a:avLst/>
          </a:prstGeom>
        </p:spPr>
        <p:txBody>
          <a:bodyPr wrap="square">
            <a:spAutoFit/>
          </a:bodyPr>
          <a:lstStyle/>
          <a:p>
            <a:pPr algn="just"/>
            <a:r>
              <a:rPr lang="vi-VN" sz="2500" b="1" dirty="0">
                <a:solidFill>
                  <a:prstClr val="black"/>
                </a:solidFill>
                <a:latin typeface="HP001 4 hàng" pitchFamily="34" charset="0"/>
              </a:rPr>
              <a:t>Quanh ta, mọi vật, mọi người đều làm việc.</a:t>
            </a:r>
          </a:p>
          <a:p>
            <a:pPr algn="just"/>
            <a:r>
              <a:rPr lang="vi-VN" sz="2500" b="1" dirty="0">
                <a:solidFill>
                  <a:prstClr val="black"/>
                </a:solidFill>
                <a:latin typeface="HP001 4 hàng" pitchFamily="34"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algn="just"/>
            <a:r>
              <a:rPr lang="vi-VN" sz="2500" b="1" dirty="0">
                <a:solidFill>
                  <a:prstClr val="black"/>
                </a:solidFill>
                <a:latin typeface="HP001 4 hàng" pitchFamily="34" charset="0"/>
              </a:rPr>
              <a:t>Như mọi vật, mọi người, bé cũng làm việc. Bé làm bài. Bé đi học. Học xong, bé quét nhà, nhặt rau, chơi với em đỡ mẹ. Bé luôn luôn bận rộn mà lúc nào cũng vui.</a:t>
            </a:r>
          </a:p>
          <a:p>
            <a:pPr algn="r"/>
            <a:r>
              <a:rPr lang="vi-VN" sz="2500" b="1" dirty="0">
                <a:solidFill>
                  <a:prstClr val="black"/>
                </a:solidFill>
                <a:latin typeface="HP001 4 hàng" pitchFamily="34" charset="0"/>
              </a:rPr>
              <a:t>(Theo Tô Hoài)</a:t>
            </a:r>
          </a:p>
        </p:txBody>
      </p:sp>
    </p:spTree>
    <p:extLst>
      <p:ext uri="{BB962C8B-B14F-4D97-AF65-F5344CB8AC3E}">
        <p14:creationId xmlns:p14="http://schemas.microsoft.com/office/powerpoint/2010/main" val="3365684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sp>
        <p:nvSpPr>
          <p:cNvPr id="5" name="Rectangle 4"/>
          <p:cNvSpPr/>
          <p:nvPr/>
        </p:nvSpPr>
        <p:spPr>
          <a:xfrm>
            <a:off x="1099902" y="2206055"/>
            <a:ext cx="6868306" cy="1933039"/>
          </a:xfrm>
          <a:prstGeom prst="rect">
            <a:avLst/>
          </a:prstGeom>
          <a:noFill/>
        </p:spPr>
        <p:txBody>
          <a:bodyPr wrap="square">
            <a:prstTxWarp prst="textPlain">
              <a:avLst>
                <a:gd name="adj" fmla="val 49835"/>
              </a:avLst>
            </a:prstTxWarp>
            <a:spAutoFit/>
            <a:scene3d>
              <a:camera prst="orthographicFront"/>
              <a:lightRig rig="balanced" dir="t">
                <a:rot lat="0" lon="0" rev="2100000"/>
              </a:lightRig>
            </a:scene3d>
            <a:sp3d extrusionH="57150" prstMaterial="metal">
              <a:bevelT w="38100" h="25400"/>
              <a:contourClr>
                <a:schemeClr val="bg2"/>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4000" b="1" dirty="0" err="1" smtClean="0">
                <a:ln w="50800"/>
                <a:solidFill>
                  <a:srgbClr val="C00000"/>
                </a:solidFill>
                <a:latin typeface="HP001 4 hàng" pitchFamily="34" charset="0"/>
                <a:cs typeface="Times New Roman" panose="02020603050405020304" pitchFamily="18" charset="0"/>
              </a:rPr>
              <a:t>Cảm</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ơn</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quý</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thầy</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cô</a:t>
            </a:r>
            <a:r>
              <a:rPr lang="en-US" sz="4000" b="1" dirty="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giáo</a:t>
            </a:r>
            <a:r>
              <a:rPr lang="en-US" sz="4000" b="1" dirty="0" smtClean="0">
                <a:ln w="50800"/>
                <a:solidFill>
                  <a:srgbClr val="C00000"/>
                </a:solidFill>
                <a:latin typeface="HP001 4 hàng" pitchFamily="34" charset="0"/>
                <a:cs typeface="Times New Roman" panose="02020603050405020304" pitchFamily="18" charset="0"/>
              </a:rPr>
              <a:t> </a:t>
            </a:r>
          </a:p>
          <a:p>
            <a:pPr algn="ctr">
              <a:defRPr/>
            </a:pPr>
            <a:r>
              <a:rPr lang="en-US" sz="4000" b="1" dirty="0" err="1" smtClean="0">
                <a:ln w="50800"/>
                <a:solidFill>
                  <a:srgbClr val="C00000"/>
                </a:solidFill>
                <a:latin typeface="HP001 4 hàng" pitchFamily="34" charset="0"/>
                <a:cs typeface="Times New Roman" panose="02020603050405020304" pitchFamily="18" charset="0"/>
              </a:rPr>
              <a:t>và</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các</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em</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học</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sinh</a:t>
            </a:r>
            <a:r>
              <a:rPr lang="en-US" sz="4000" b="1" dirty="0" smtClean="0">
                <a:ln w="50800"/>
                <a:solidFill>
                  <a:srgbClr val="C00000"/>
                </a:solidFill>
                <a:latin typeface="HP001 4 hàng" pitchFamily="34" charset="0"/>
                <a:cs typeface="Times New Roman" panose="02020603050405020304" pitchFamily="18" charset="0"/>
              </a:rPr>
              <a:t> </a:t>
            </a:r>
            <a:r>
              <a:rPr lang="en-US" sz="4000" b="1" dirty="0" err="1" smtClean="0">
                <a:ln w="50800"/>
                <a:solidFill>
                  <a:srgbClr val="C00000"/>
                </a:solidFill>
                <a:latin typeface="HP001 4 hàng" pitchFamily="34" charset="0"/>
                <a:cs typeface="Times New Roman" panose="02020603050405020304" pitchFamily="18" charset="0"/>
              </a:rPr>
              <a:t>lớp</a:t>
            </a:r>
            <a:r>
              <a:rPr lang="en-US" sz="4000" b="1" dirty="0" smtClean="0">
                <a:ln w="50800"/>
                <a:solidFill>
                  <a:srgbClr val="C00000"/>
                </a:solidFill>
                <a:latin typeface="HP001 4 hàng" pitchFamily="34" charset="0"/>
                <a:cs typeface="Times New Roman" panose="02020603050405020304" pitchFamily="18" charset="0"/>
              </a:rPr>
              <a:t> 2A2</a:t>
            </a:r>
          </a:p>
        </p:txBody>
      </p:sp>
    </p:spTree>
    <p:extLst>
      <p:ext uri="{BB962C8B-B14F-4D97-AF65-F5344CB8AC3E}">
        <p14:creationId xmlns:p14="http://schemas.microsoft.com/office/powerpoint/2010/main" val="200386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998048" y="3953975"/>
            <a:ext cx="128703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180627" y="4091560"/>
            <a:ext cx="1183843"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7016407" y="2879776"/>
            <a:ext cx="908705"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364470" y="439202"/>
            <a:ext cx="4403491"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6779637" y="3259321"/>
            <a:ext cx="929518"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6440735" y="810849"/>
            <a:ext cx="1319997" cy="734428"/>
          </a:xfrm>
          <a:prstGeom prst="rect">
            <a:avLst/>
          </a:prstGeom>
        </p:spPr>
      </p:pic>
      <p:sp>
        <p:nvSpPr>
          <p:cNvPr id="22" name="椭圆 21"/>
          <p:cNvSpPr/>
          <p:nvPr/>
        </p:nvSpPr>
        <p:spPr>
          <a:xfrm>
            <a:off x="912463" y="598108"/>
            <a:ext cx="665736"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245390" y="1216821"/>
            <a:ext cx="403607"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30">
              <a:defRPr/>
            </a:pPr>
            <a:endParaRPr lang="zh-CN" altLang="en-US" sz="1425">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2739747" y="3229496"/>
            <a:ext cx="3902182"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30">
              <a:defRPr/>
            </a:pPr>
            <a:r>
              <a:rPr lang="en-US" sz="6600" b="1" dirty="0" err="1">
                <a:solidFill>
                  <a:srgbClr val="FF0000"/>
                </a:solidFill>
                <a:latin typeface="HP001 4 hàng" pitchFamily="34" charset="0"/>
                <a:ea typeface="Arial-Rounded" panose="020B0604020202020204" pitchFamily="34" charset="0"/>
                <a:cs typeface="Arial-Rounded" panose="020B0604020202020204" pitchFamily="34" charset="0"/>
              </a:rPr>
              <a:t>Khởi</a:t>
            </a:r>
            <a:r>
              <a:rPr lang="en-US" sz="6600" b="1" dirty="0">
                <a:solidFill>
                  <a:srgbClr val="FF0000"/>
                </a:solidFill>
                <a:latin typeface="HP001 4 hàng" pitchFamily="34" charset="0"/>
                <a:ea typeface="Arial-Rounded" panose="020B0604020202020204" pitchFamily="34" charset="0"/>
                <a:cs typeface="Arial-Rounded" panose="020B0604020202020204" pitchFamily="34" charset="0"/>
              </a:rPr>
              <a:t> </a:t>
            </a:r>
            <a:r>
              <a:rPr lang="en-US" sz="6600" b="1" dirty="0" err="1">
                <a:solidFill>
                  <a:srgbClr val="FF0000"/>
                </a:solidFill>
                <a:latin typeface="HP001 4 hàng" pitchFamily="34" charset="0"/>
                <a:ea typeface="Arial-Rounded" panose="020B0604020202020204" pitchFamily="34" charset="0"/>
                <a:cs typeface="Arial-Rounded" panose="020B0604020202020204" pitchFamily="34" charset="0"/>
              </a:rPr>
              <a:t>động</a:t>
            </a:r>
            <a:endParaRPr lang="en-US" sz="6600" b="1" dirty="0">
              <a:solidFill>
                <a:srgbClr val="FF0000"/>
              </a:solidFill>
              <a:latin typeface="HP001 4 hàng"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48939" y="3953975"/>
            <a:ext cx="5863916" cy="322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81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976" y="1128705"/>
            <a:ext cx="4652162" cy="453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Giải Bài 4: Đọc: Làm việc thật là vui SGK Tiếng Việt 2 tập 1 Kết nối tri  thức với cuộc sống | Tiếng Việt 2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081" y="1099340"/>
            <a:ext cx="4696057" cy="47607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ction="ppaction://hlinksldjump"/>
            <a:extLst>
              <a:ext uri="{FF2B5EF4-FFF2-40B4-BE49-F238E27FC236}">
                <a16:creationId xmlns:a16="http://schemas.microsoft.com/office/drawing/2014/main" xmlns=""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4" y="-32313"/>
            <a:ext cx="9143996" cy="68567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008">
            <a:off x="8684877" y="2857144"/>
            <a:ext cx="181384"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70510">
            <a:off x="1376536" y="2493526"/>
            <a:ext cx="722936" cy="923430"/>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7569" y="4934926"/>
            <a:ext cx="379718" cy="506290"/>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805" y="144619"/>
            <a:ext cx="651482" cy="644243"/>
          </a:xfrm>
          <a:prstGeom prst="rect">
            <a:avLst/>
          </a:prstGeom>
        </p:spPr>
      </p:pic>
      <p:pic>
        <p:nvPicPr>
          <p:cNvPr id="4" name="Picture 3">
            <a:hlinkClick r:id="rId10" action="ppaction://hlinksldjump"/>
            <a:extLst>
              <a:ext uri="{FF2B5EF4-FFF2-40B4-BE49-F238E27FC236}">
                <a16:creationId xmlns:a16="http://schemas.microsoft.com/office/drawing/2014/main" xmlns="" id="{490A87E2-6F22-4B14-A9C6-16CD95B0AB62}"/>
              </a:ext>
            </a:extLst>
          </p:cNvPr>
          <p:cNvPicPr>
            <a:picLocks noChangeAspect="1"/>
          </p:cNvPicPr>
          <p:nvPr/>
        </p:nvPicPr>
        <p:blipFill rotWithShape="1">
          <a:blip r:embed="rId11">
            <a:extLst>
              <a:ext uri="{28A0092B-C50C-407E-A947-70E740481C1C}">
                <a14:useLocalDpi xmlns:a14="http://schemas.microsoft.com/office/drawing/2010/main" val="0"/>
              </a:ext>
            </a:extLst>
          </a:blip>
          <a:srcRect t="10052" b="11202"/>
          <a:stretch/>
        </p:blipFill>
        <p:spPr>
          <a:xfrm>
            <a:off x="5585046" y="6219952"/>
            <a:ext cx="1129685" cy="558165"/>
          </a:xfrm>
          <a:prstGeom prst="rect">
            <a:avLst/>
          </a:prstGeom>
        </p:spPr>
      </p:pic>
      <p:pic>
        <p:nvPicPr>
          <p:cNvPr id="20" name="1a">
            <a:hlinkClick r:id="rId12" action="ppaction://hlinksldjump"/>
            <a:extLst>
              <a:ext uri="{FF2B5EF4-FFF2-40B4-BE49-F238E27FC236}">
                <a16:creationId xmlns:a16="http://schemas.microsoft.com/office/drawing/2014/main" xmlns="" id="{1D755C37-7225-46B6-AECB-63145FE021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90331" y="974619"/>
            <a:ext cx="2650837" cy="2398274"/>
          </a:xfrm>
          <a:prstGeom prst="rect">
            <a:avLst/>
          </a:prstGeom>
        </p:spPr>
      </p:pic>
      <p:pic>
        <p:nvPicPr>
          <p:cNvPr id="22" name="2a">
            <a:hlinkClick r:id="rId14" action="ppaction://hlinksldjump"/>
            <a:extLst>
              <a:ext uri="{FF2B5EF4-FFF2-40B4-BE49-F238E27FC236}">
                <a16:creationId xmlns:a16="http://schemas.microsoft.com/office/drawing/2014/main" xmlns="" id="{E6388EE3-A630-4AAD-8615-8FA7CF881B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41168" y="974619"/>
            <a:ext cx="2467161" cy="2398274"/>
          </a:xfrm>
          <a:prstGeom prst="rect">
            <a:avLst/>
          </a:prstGeom>
        </p:spPr>
      </p:pic>
      <p:pic>
        <p:nvPicPr>
          <p:cNvPr id="23" name="3a">
            <a:hlinkClick r:id="rId10" action="ppaction://hlinksldjump"/>
            <a:extLst>
              <a:ext uri="{FF2B5EF4-FFF2-40B4-BE49-F238E27FC236}">
                <a16:creationId xmlns:a16="http://schemas.microsoft.com/office/drawing/2014/main" xmlns="" id="{92318311-7088-4865-B336-5759C85325C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34209" y="3254334"/>
            <a:ext cx="2650837" cy="2601079"/>
          </a:xfrm>
          <a:prstGeom prst="rect">
            <a:avLst/>
          </a:prstGeom>
        </p:spPr>
      </p:pic>
      <p:pic>
        <p:nvPicPr>
          <p:cNvPr id="24" name="4a">
            <a:hlinkClick r:id="rId17" action="ppaction://hlinksldjump"/>
            <a:extLst>
              <a:ext uri="{FF2B5EF4-FFF2-40B4-BE49-F238E27FC236}">
                <a16:creationId xmlns:a16="http://schemas.microsoft.com/office/drawing/2014/main" xmlns="" id="{89768423-E81D-4E09-86F4-B6A0DBF3AB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1168" y="3249616"/>
            <a:ext cx="2446620" cy="2605797"/>
          </a:xfrm>
          <a:prstGeom prst="rect">
            <a:avLst/>
          </a:prstGeom>
        </p:spPr>
      </p:pic>
    </p:spTree>
    <p:extLst>
      <p:ext uri="{BB962C8B-B14F-4D97-AF65-F5344CB8AC3E}">
        <p14:creationId xmlns:p14="http://schemas.microsoft.com/office/powerpoint/2010/main" val="1967083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5234940" y="6050280"/>
            <a:ext cx="162306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659783" y="1066916"/>
            <a:ext cx="8229600" cy="1200329"/>
          </a:xfrm>
          <a:prstGeom prst="rect">
            <a:avLst/>
          </a:prstGeom>
          <a:noFill/>
        </p:spPr>
        <p:txBody>
          <a:bodyPr wrap="square" rtlCol="0">
            <a:spAutoFit/>
          </a:bodyPr>
          <a:lstStyle/>
          <a:p>
            <a:pPr>
              <a:defRPr/>
            </a:pPr>
            <a:r>
              <a:rPr lang="en-US" sz="3600" b="1" dirty="0">
                <a:solidFill>
                  <a:prstClr val="white"/>
                </a:solidFill>
                <a:latin typeface="HP001 4 hàng" pitchFamily="34" charset="0"/>
                <a:cs typeface="Times New Roman" panose="02020603050405020304" pitchFamily="18" charset="0"/>
              </a:rPr>
              <a:t>1. Con </a:t>
            </a:r>
            <a:r>
              <a:rPr lang="en-US" sz="3600" b="1" dirty="0" err="1">
                <a:solidFill>
                  <a:prstClr val="white"/>
                </a:solidFill>
                <a:latin typeface="HP001 4 hàng" pitchFamily="34" charset="0"/>
                <a:cs typeface="Times New Roman" panose="02020603050405020304" pitchFamily="18" charset="0"/>
              </a:rPr>
              <a:t>gì</a:t>
            </a:r>
            <a:r>
              <a:rPr lang="en-US" sz="3600" b="1" dirty="0">
                <a:solidFill>
                  <a:prstClr val="white"/>
                </a:solidFill>
                <a:latin typeface="HP001 4 hàng" pitchFamily="34" charset="0"/>
                <a:cs typeface="Times New Roman" panose="02020603050405020304" pitchFamily="18" charset="0"/>
              </a:rPr>
              <a:t> </a:t>
            </a:r>
            <a:r>
              <a:rPr lang="en-US" sz="3600" b="1" dirty="0" err="1">
                <a:solidFill>
                  <a:prstClr val="white"/>
                </a:solidFill>
                <a:latin typeface="HP001 4 hàng" pitchFamily="34" charset="0"/>
                <a:cs typeface="Times New Roman" panose="02020603050405020304" pitchFamily="18" charset="0"/>
              </a:rPr>
              <a:t>báo</a:t>
            </a:r>
            <a:r>
              <a:rPr lang="en-US" sz="3600" b="1" dirty="0">
                <a:solidFill>
                  <a:prstClr val="white"/>
                </a:solidFill>
                <a:latin typeface="HP001 4 hàng" pitchFamily="34" charset="0"/>
                <a:cs typeface="Times New Roman" panose="02020603050405020304" pitchFamily="18" charset="0"/>
              </a:rPr>
              <a:t> </a:t>
            </a:r>
            <a:r>
              <a:rPr lang="en-US" sz="3600" b="1" dirty="0" err="1">
                <a:solidFill>
                  <a:prstClr val="white"/>
                </a:solidFill>
                <a:latin typeface="HP001 4 hàng" pitchFamily="34" charset="0"/>
                <a:cs typeface="Times New Roman" panose="02020603050405020304" pitchFamily="18" charset="0"/>
              </a:rPr>
              <a:t>hiệu</a:t>
            </a:r>
            <a:r>
              <a:rPr lang="en-US" sz="3600" b="1" dirty="0">
                <a:solidFill>
                  <a:prstClr val="white"/>
                </a:solidFill>
                <a:latin typeface="HP001 4 hàng" pitchFamily="34" charset="0"/>
                <a:cs typeface="Times New Roman" panose="02020603050405020304" pitchFamily="18" charset="0"/>
              </a:rPr>
              <a:t> </a:t>
            </a:r>
            <a:r>
              <a:rPr lang="en-US" sz="3600" b="1" dirty="0" err="1">
                <a:solidFill>
                  <a:prstClr val="white"/>
                </a:solidFill>
                <a:latin typeface="HP001 4 hàng" pitchFamily="34" charset="0"/>
                <a:cs typeface="Times New Roman" panose="02020603050405020304" pitchFamily="18" charset="0"/>
              </a:rPr>
              <a:t>sắp</a:t>
            </a:r>
            <a:r>
              <a:rPr lang="en-US" sz="3600" b="1" dirty="0">
                <a:solidFill>
                  <a:prstClr val="white"/>
                </a:solidFill>
                <a:latin typeface="HP001 4 hàng" pitchFamily="34" charset="0"/>
                <a:cs typeface="Times New Roman" panose="02020603050405020304" pitchFamily="18" charset="0"/>
              </a:rPr>
              <a:t> </a:t>
            </a:r>
            <a:r>
              <a:rPr lang="en-US" sz="3600" b="1" dirty="0" err="1">
                <a:solidFill>
                  <a:prstClr val="white"/>
                </a:solidFill>
                <a:latin typeface="HP001 4 hàng" pitchFamily="34" charset="0"/>
                <a:cs typeface="Times New Roman" panose="02020603050405020304" pitchFamily="18" charset="0"/>
              </a:rPr>
              <a:t>đến</a:t>
            </a:r>
            <a:r>
              <a:rPr lang="en-US" sz="3600" b="1" dirty="0">
                <a:solidFill>
                  <a:prstClr val="white"/>
                </a:solidFill>
                <a:latin typeface="HP001 4 hàng" pitchFamily="34" charset="0"/>
                <a:cs typeface="Times New Roman" panose="02020603050405020304" pitchFamily="18" charset="0"/>
              </a:rPr>
              <a:t> </a:t>
            </a:r>
            <a:r>
              <a:rPr lang="en-US" sz="3600" b="1" dirty="0" err="1">
                <a:solidFill>
                  <a:prstClr val="white"/>
                </a:solidFill>
                <a:latin typeface="HP001 4 hàng" pitchFamily="34" charset="0"/>
                <a:cs typeface="Times New Roman" panose="02020603050405020304" pitchFamily="18" charset="0"/>
              </a:rPr>
              <a:t>mùa</a:t>
            </a:r>
            <a:r>
              <a:rPr lang="en-US" sz="3600" b="1" dirty="0">
                <a:solidFill>
                  <a:prstClr val="white"/>
                </a:solidFill>
                <a:latin typeface="HP001 4 hàng" pitchFamily="34" charset="0"/>
                <a:cs typeface="Times New Roman" panose="02020603050405020304" pitchFamily="18" charset="0"/>
              </a:rPr>
              <a:t> </a:t>
            </a:r>
            <a:r>
              <a:rPr lang="en-US" sz="3600" b="1" dirty="0" err="1">
                <a:solidFill>
                  <a:prstClr val="white"/>
                </a:solidFill>
                <a:latin typeface="HP001 4 hàng" pitchFamily="34" charset="0"/>
                <a:cs typeface="Times New Roman" panose="02020603050405020304" pitchFamily="18" charset="0"/>
              </a:rPr>
              <a:t>vải</a:t>
            </a:r>
            <a:r>
              <a:rPr lang="en-US" sz="3600" b="1" dirty="0">
                <a:solidFill>
                  <a:prstClr val="white"/>
                </a:solidFill>
                <a:latin typeface="HP001 4 hàng" pitchFamily="34" charset="0"/>
                <a:cs typeface="Times New Roman" panose="02020603050405020304" pitchFamily="18" charset="0"/>
              </a:rPr>
              <a:t> </a:t>
            </a:r>
            <a:r>
              <a:rPr lang="en-US" sz="3600" b="1" dirty="0" err="1">
                <a:solidFill>
                  <a:prstClr val="white"/>
                </a:solidFill>
                <a:latin typeface="HP001 4 hàng" pitchFamily="34" charset="0"/>
                <a:cs typeface="Times New Roman" panose="02020603050405020304" pitchFamily="18" charset="0"/>
              </a:rPr>
              <a:t>chín</a:t>
            </a:r>
            <a:r>
              <a:rPr lang="en-US" sz="3600" b="1" dirty="0">
                <a:solidFill>
                  <a:prstClr val="white"/>
                </a:solidFill>
                <a:latin typeface="HP001 4 hàng" pitchFamily="34" charset="0"/>
                <a:cs typeface="Times New Roman" panose="02020603050405020304" pitchFamily="18" charset="0"/>
              </a:rPr>
              <a:t> ?</a:t>
            </a:r>
            <a:endParaRPr lang="en-US" sz="3600" b="1" dirty="0">
              <a:solidFill>
                <a:srgbClr val="FFFF00"/>
              </a:solidFill>
              <a:latin typeface="HP001 4 hàng" pitchFamily="34" charset="0"/>
              <a:cs typeface="Times New Roman" panose="02020603050405020304" pitchFamily="18" charset="0"/>
            </a:endParaRPr>
          </a:p>
        </p:txBody>
      </p:sp>
      <p:sp>
        <p:nvSpPr>
          <p:cNvPr id="2" name="AutoShape 4" descr="Chim tu hú đặc điểm, đặc tính gửi trứng và tiếng tu hú gọi bầy"/>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6123" y="2109223"/>
            <a:ext cx="4322921" cy="291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618716" y="5198925"/>
            <a:ext cx="2311851" cy="646331"/>
          </a:xfrm>
          <a:prstGeom prst="rect">
            <a:avLst/>
          </a:prstGeom>
          <a:noFill/>
        </p:spPr>
        <p:txBody>
          <a:bodyPr wrap="none" rtlCol="0">
            <a:spAutoFit/>
          </a:bodyPr>
          <a:lstStyle/>
          <a:p>
            <a:r>
              <a:rPr lang="en-US" sz="3600" b="1" dirty="0">
                <a:solidFill>
                  <a:prstClr val="white"/>
                </a:solidFill>
                <a:latin typeface="HP001 4 hàng" pitchFamily="34" charset="0"/>
                <a:cs typeface="Times New Roman" pitchFamily="18" charset="0"/>
              </a:rPr>
              <a:t>Con </a:t>
            </a:r>
            <a:r>
              <a:rPr lang="en-US" sz="3600" b="1" dirty="0" err="1">
                <a:solidFill>
                  <a:prstClr val="white"/>
                </a:solidFill>
                <a:latin typeface="HP001 4 hàng" pitchFamily="34" charset="0"/>
                <a:cs typeface="Times New Roman" pitchFamily="18" charset="0"/>
              </a:rPr>
              <a:t>tu</a:t>
            </a:r>
            <a:r>
              <a:rPr lang="en-US" sz="3600" b="1" dirty="0">
                <a:solidFill>
                  <a:prstClr val="white"/>
                </a:solidFill>
                <a:latin typeface="HP001 4 hàng" pitchFamily="34" charset="0"/>
                <a:cs typeface="Times New Roman" pitchFamily="18" charset="0"/>
              </a:rPr>
              <a:t> </a:t>
            </a:r>
            <a:r>
              <a:rPr lang="en-US" sz="3600" b="1" dirty="0" err="1">
                <a:solidFill>
                  <a:prstClr val="white"/>
                </a:solidFill>
                <a:latin typeface="HP001 4 hàng" pitchFamily="34" charset="0"/>
                <a:cs typeface="Times New Roman" pitchFamily="18" charset="0"/>
              </a:rPr>
              <a:t>hú</a:t>
            </a:r>
            <a:endParaRPr lang="en-US" sz="3600" b="1" dirty="0">
              <a:solidFill>
                <a:prstClr val="white"/>
              </a:solidFill>
              <a:latin typeface="HP001 4 hàng" pitchFamily="34" charset="0"/>
              <a:cs typeface="Times New Roman" pitchFamily="18" charset="0"/>
            </a:endParaRPr>
          </a:p>
        </p:txBody>
      </p:sp>
    </p:spTree>
    <p:extLst>
      <p:ext uri="{BB962C8B-B14F-4D97-AF65-F5344CB8AC3E}">
        <p14:creationId xmlns:p14="http://schemas.microsoft.com/office/powerpoint/2010/main" val="42742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wipe(down)">
                                      <p:cBhvr>
                                        <p:cTn id="12" dur="500"/>
                                        <p:tgtEl>
                                          <p:spTgt spid="205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5234940" y="6050280"/>
            <a:ext cx="162306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2365362" y="728459"/>
            <a:ext cx="6224002" cy="2308324"/>
          </a:xfrm>
          <a:prstGeom prst="rect">
            <a:avLst/>
          </a:prstGeom>
          <a:noFill/>
        </p:spPr>
        <p:txBody>
          <a:bodyPr wrap="square" rtlCol="0">
            <a:spAutoFit/>
          </a:bodyPr>
          <a:lstStyle/>
          <a:p>
            <a:pPr>
              <a:defRPr/>
            </a:pPr>
            <a:r>
              <a:rPr lang="en-US" sz="3600" b="1" dirty="0">
                <a:solidFill>
                  <a:prstClr val="white"/>
                </a:solidFill>
                <a:latin typeface="HP001 4 hàng" pitchFamily="34" charset="0"/>
                <a:cs typeface="Times New Roman" panose="02020603050405020304" pitchFamily="18" charset="0"/>
              </a:rPr>
              <a:t>2,</a:t>
            </a:r>
            <a:r>
              <a:rPr lang="vi-VN" sz="3600" b="1" dirty="0">
                <a:solidFill>
                  <a:prstClr val="black"/>
                </a:solidFill>
                <a:latin typeface="HP001 4 hàng" pitchFamily="34" charset="0"/>
              </a:rPr>
              <a:t> </a:t>
            </a:r>
            <a:r>
              <a:rPr lang="vi-VN" sz="3600" b="1" dirty="0">
                <a:solidFill>
                  <a:prstClr val="white"/>
                </a:solidFill>
                <a:latin typeface="HP001 4 hàng" pitchFamily="34" charset="0"/>
              </a:rPr>
              <a:t>Con gì mào đỏ</a:t>
            </a:r>
            <a:br>
              <a:rPr lang="vi-VN" sz="3600" b="1" dirty="0">
                <a:solidFill>
                  <a:prstClr val="white"/>
                </a:solidFill>
                <a:latin typeface="HP001 4 hàng" pitchFamily="34" charset="0"/>
              </a:rPr>
            </a:br>
            <a:r>
              <a:rPr lang="en-US" sz="3600" b="1" dirty="0" smtClean="0">
                <a:solidFill>
                  <a:prstClr val="white"/>
                </a:solidFill>
                <a:latin typeface="HP001 4 hàng" pitchFamily="34" charset="0"/>
              </a:rPr>
              <a:t>   </a:t>
            </a:r>
            <a:r>
              <a:rPr lang="vi-VN" sz="3600" b="1" dirty="0" smtClean="0">
                <a:solidFill>
                  <a:prstClr val="white"/>
                </a:solidFill>
                <a:latin typeface="HP001 4 hàng" pitchFamily="34" charset="0"/>
              </a:rPr>
              <a:t>Gáy </a:t>
            </a:r>
            <a:r>
              <a:rPr lang="vi-VN" sz="3600" b="1" dirty="0">
                <a:solidFill>
                  <a:prstClr val="white"/>
                </a:solidFill>
                <a:latin typeface="HP001 4 hàng" pitchFamily="34" charset="0"/>
              </a:rPr>
              <a:t>ò ó o…</a:t>
            </a:r>
            <a:br>
              <a:rPr lang="vi-VN" sz="3600" b="1" dirty="0">
                <a:solidFill>
                  <a:prstClr val="white"/>
                </a:solidFill>
                <a:latin typeface="HP001 4 hàng" pitchFamily="34" charset="0"/>
              </a:rPr>
            </a:br>
            <a:r>
              <a:rPr lang="en-US" sz="3600" b="1" dirty="0" smtClean="0">
                <a:solidFill>
                  <a:prstClr val="white"/>
                </a:solidFill>
                <a:latin typeface="HP001 4 hàng" pitchFamily="34" charset="0"/>
              </a:rPr>
              <a:t>   </a:t>
            </a:r>
            <a:r>
              <a:rPr lang="vi-VN" sz="3600" b="1" dirty="0" smtClean="0">
                <a:solidFill>
                  <a:prstClr val="white"/>
                </a:solidFill>
                <a:latin typeface="HP001 4 hàng" pitchFamily="34" charset="0"/>
              </a:rPr>
              <a:t>Từ </a:t>
            </a:r>
            <a:r>
              <a:rPr lang="vi-VN" sz="3600" b="1" dirty="0">
                <a:solidFill>
                  <a:prstClr val="white"/>
                </a:solidFill>
                <a:latin typeface="HP001 4 hàng" pitchFamily="34" charset="0"/>
              </a:rPr>
              <a:t>sáng tinh mơ</a:t>
            </a:r>
            <a:br>
              <a:rPr lang="vi-VN" sz="3600" b="1" dirty="0">
                <a:solidFill>
                  <a:prstClr val="white"/>
                </a:solidFill>
                <a:latin typeface="HP001 4 hàng" pitchFamily="34" charset="0"/>
              </a:rPr>
            </a:br>
            <a:r>
              <a:rPr lang="en-US" sz="3600" b="1" dirty="0" smtClean="0">
                <a:solidFill>
                  <a:prstClr val="white"/>
                </a:solidFill>
                <a:latin typeface="HP001 4 hàng" pitchFamily="34" charset="0"/>
              </a:rPr>
              <a:t>   </a:t>
            </a:r>
            <a:r>
              <a:rPr lang="vi-VN" sz="3600" b="1" dirty="0" smtClean="0">
                <a:solidFill>
                  <a:prstClr val="white"/>
                </a:solidFill>
                <a:latin typeface="HP001 4 hàng" pitchFamily="34" charset="0"/>
              </a:rPr>
              <a:t>Gọi </a:t>
            </a:r>
            <a:r>
              <a:rPr lang="vi-VN" sz="3600" b="1" dirty="0">
                <a:solidFill>
                  <a:prstClr val="white"/>
                </a:solidFill>
                <a:latin typeface="HP001 4 hàng" pitchFamily="34" charset="0"/>
              </a:rPr>
              <a:t>người thức giấc?</a:t>
            </a:r>
            <a:r>
              <a:rPr lang="en-US" sz="3600" b="1" dirty="0">
                <a:solidFill>
                  <a:prstClr val="white"/>
                </a:solidFill>
                <a:latin typeface="HP001 4 hàng" pitchFamily="34" charset="0"/>
                <a:cs typeface="Times New Roman" panose="02020603050405020304" pitchFamily="18" charset="0"/>
              </a:rPr>
              <a:t> </a:t>
            </a:r>
          </a:p>
        </p:txBody>
      </p:sp>
      <p:sp>
        <p:nvSpPr>
          <p:cNvPr id="2" name="AutoShape 4" descr="Chim tu hú đặc điểm, đặc tính gửi trứng và tiếng tu hú gọi bầy"/>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42" name="Picture 2" descr="Sở Giáo Dục Và Đào Tạo Vĩnh Ph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416" y="3036783"/>
            <a:ext cx="3882984" cy="20950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29379" y="5268115"/>
            <a:ext cx="2839239" cy="646331"/>
          </a:xfrm>
          <a:prstGeom prst="rect">
            <a:avLst/>
          </a:prstGeom>
        </p:spPr>
        <p:txBody>
          <a:bodyPr wrap="none">
            <a:spAutoFit/>
          </a:bodyPr>
          <a:lstStyle/>
          <a:p>
            <a:r>
              <a:rPr lang="en-US" sz="3600" b="1" dirty="0">
                <a:solidFill>
                  <a:prstClr val="white"/>
                </a:solidFill>
                <a:latin typeface="HP001 4 hàng" pitchFamily="34" charset="0"/>
                <a:cs typeface="Times New Roman" pitchFamily="18" charset="0"/>
              </a:rPr>
              <a:t>Con </a:t>
            </a:r>
            <a:r>
              <a:rPr lang="en-US" sz="3600" b="1" dirty="0" err="1">
                <a:solidFill>
                  <a:prstClr val="white"/>
                </a:solidFill>
                <a:latin typeface="HP001 4 hàng" pitchFamily="34" charset="0"/>
                <a:cs typeface="Times New Roman" pitchFamily="18" charset="0"/>
              </a:rPr>
              <a:t>gà</a:t>
            </a:r>
            <a:r>
              <a:rPr lang="en-US" sz="3600" b="1" dirty="0">
                <a:solidFill>
                  <a:prstClr val="white"/>
                </a:solidFill>
                <a:latin typeface="HP001 4 hàng" pitchFamily="34" charset="0"/>
                <a:cs typeface="Times New Roman" pitchFamily="18" charset="0"/>
              </a:rPr>
              <a:t> </a:t>
            </a:r>
            <a:r>
              <a:rPr lang="en-US" sz="3600" b="1" dirty="0" err="1">
                <a:solidFill>
                  <a:prstClr val="white"/>
                </a:solidFill>
                <a:latin typeface="HP001 4 hàng" pitchFamily="34" charset="0"/>
                <a:cs typeface="Times New Roman" pitchFamily="18" charset="0"/>
              </a:rPr>
              <a:t>trống</a:t>
            </a:r>
            <a:endParaRPr lang="en-US" sz="3600" b="1" dirty="0">
              <a:solidFill>
                <a:prstClr val="white"/>
              </a:solidFill>
              <a:latin typeface="HP001 4 hàng" pitchFamily="34" charset="0"/>
              <a:cs typeface="Times New Roman" pitchFamily="18" charset="0"/>
            </a:endParaRPr>
          </a:p>
        </p:txBody>
      </p:sp>
    </p:spTree>
    <p:extLst>
      <p:ext uri="{BB962C8B-B14F-4D97-AF65-F5344CB8AC3E}">
        <p14:creationId xmlns:p14="http://schemas.microsoft.com/office/powerpoint/2010/main" val="177496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ipe(down)">
                                      <p:cBhvr>
                                        <p:cTn id="12" dur="500"/>
                                        <p:tgtEl>
                                          <p:spTgt spid="102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5234940" y="6050280"/>
            <a:ext cx="162306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909358" y="1140451"/>
            <a:ext cx="7249868" cy="2246769"/>
          </a:xfrm>
          <a:prstGeom prst="rect">
            <a:avLst/>
          </a:prstGeom>
          <a:noFill/>
        </p:spPr>
        <p:txBody>
          <a:bodyPr wrap="square" rtlCol="0">
            <a:spAutoFit/>
          </a:bodyPr>
          <a:lstStyle/>
          <a:p>
            <a:pPr>
              <a:defRPr/>
            </a:pPr>
            <a:r>
              <a:rPr lang="en-US" sz="3600" b="1" dirty="0">
                <a:solidFill>
                  <a:prstClr val="white"/>
                </a:solidFill>
                <a:latin typeface="HP001 4 hàng" pitchFamily="34" charset="0"/>
                <a:cs typeface="Times New Roman" panose="02020603050405020304" pitchFamily="18" charset="0"/>
              </a:rPr>
              <a:t>3, </a:t>
            </a:r>
            <a:r>
              <a:rPr lang="en-US" sz="3600" b="1" dirty="0" err="1">
                <a:solidFill>
                  <a:prstClr val="white"/>
                </a:solidFill>
                <a:latin typeface="HP001 4 hàng" pitchFamily="34" charset="0"/>
              </a:rPr>
              <a:t>Cái</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gì</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nằm</a:t>
            </a:r>
            <a:r>
              <a:rPr lang="en-US" sz="3600" b="1" dirty="0">
                <a:solidFill>
                  <a:prstClr val="white"/>
                </a:solidFill>
                <a:latin typeface="HP001 4 hàng" pitchFamily="34" charset="0"/>
              </a:rPr>
              <a:t> ở </a:t>
            </a:r>
            <a:r>
              <a:rPr lang="en-US" sz="3600" b="1" dirty="0" err="1">
                <a:solidFill>
                  <a:prstClr val="white"/>
                </a:solidFill>
                <a:latin typeface="HP001 4 hàng" pitchFamily="34" charset="0"/>
              </a:rPr>
              <a:t>trong</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nhà</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Nhìn</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lên</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mặt</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nó</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biết</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ngay</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giờ</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nào</a:t>
            </a:r>
            <a:r>
              <a:rPr lang="en-US" sz="3600" b="1" dirty="0">
                <a:solidFill>
                  <a:prstClr val="white"/>
                </a:solidFill>
                <a:latin typeface="HP001 4 hàng" pitchFamily="34" charset="0"/>
              </a:rPr>
              <a:t> - </a:t>
            </a:r>
            <a:r>
              <a:rPr lang="en-US" sz="3600" b="1" dirty="0" err="1">
                <a:solidFill>
                  <a:prstClr val="white"/>
                </a:solidFill>
                <a:latin typeface="HP001 4 hàng" pitchFamily="34" charset="0"/>
              </a:rPr>
              <a:t>Là</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cái</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gì</a:t>
            </a:r>
            <a:r>
              <a:rPr lang="en-US" sz="3600" b="1" dirty="0">
                <a:solidFill>
                  <a:prstClr val="white"/>
                </a:solidFill>
                <a:latin typeface="HP001 4 hàng" pitchFamily="34" charset="0"/>
              </a:rPr>
              <a:t>?</a:t>
            </a:r>
          </a:p>
          <a:p>
            <a:pPr>
              <a:defRPr/>
            </a:pPr>
            <a:r>
              <a:rPr lang="en-US" sz="3200" dirty="0">
                <a:solidFill>
                  <a:prstClr val="white"/>
                </a:solidFill>
                <a:latin typeface="Times New Roman" panose="02020603050405020304" pitchFamily="18" charset="0"/>
                <a:cs typeface="Times New Roman" panose="02020603050405020304" pitchFamily="18" charset="0"/>
              </a:rPr>
              <a:t> </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AutoShape 4" descr="Chim tu hú đặc điểm, đặc tính gửi trứng và tiếng tu hú gọi bầy"/>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TextBox 8"/>
          <p:cNvSpPr txBox="1"/>
          <p:nvPr/>
        </p:nvSpPr>
        <p:spPr>
          <a:xfrm>
            <a:off x="3618655" y="5063991"/>
            <a:ext cx="2627642" cy="646331"/>
          </a:xfrm>
          <a:prstGeom prst="rect">
            <a:avLst/>
          </a:prstGeom>
          <a:noFill/>
        </p:spPr>
        <p:txBody>
          <a:bodyPr wrap="none" rtlCol="0">
            <a:spAutoFit/>
          </a:bodyPr>
          <a:lstStyle/>
          <a:p>
            <a:r>
              <a:rPr lang="en-US" sz="3600" b="1" dirty="0" err="1">
                <a:solidFill>
                  <a:prstClr val="white"/>
                </a:solidFill>
                <a:latin typeface="HP001 4 hàng" pitchFamily="34" charset="0"/>
                <a:cs typeface="Times New Roman" pitchFamily="18" charset="0"/>
              </a:rPr>
              <a:t>Cái</a:t>
            </a:r>
            <a:r>
              <a:rPr lang="en-US" sz="3600" b="1" dirty="0">
                <a:solidFill>
                  <a:prstClr val="white"/>
                </a:solidFill>
                <a:latin typeface="HP001 4 hàng" pitchFamily="34" charset="0"/>
                <a:cs typeface="Times New Roman" pitchFamily="18" charset="0"/>
              </a:rPr>
              <a:t> </a:t>
            </a:r>
            <a:r>
              <a:rPr lang="en-US" sz="3600" b="1" dirty="0" err="1">
                <a:solidFill>
                  <a:prstClr val="white"/>
                </a:solidFill>
                <a:latin typeface="HP001 4 hàng" pitchFamily="34" charset="0"/>
                <a:cs typeface="Times New Roman" pitchFamily="18" charset="0"/>
              </a:rPr>
              <a:t>đồng</a:t>
            </a:r>
            <a:r>
              <a:rPr lang="en-US" sz="3600" b="1" dirty="0">
                <a:solidFill>
                  <a:prstClr val="white"/>
                </a:solidFill>
                <a:latin typeface="HP001 4 hàng" pitchFamily="34" charset="0"/>
                <a:cs typeface="Times New Roman" pitchFamily="18" charset="0"/>
              </a:rPr>
              <a:t> </a:t>
            </a:r>
            <a:r>
              <a:rPr lang="en-US" sz="3600" b="1" dirty="0" err="1">
                <a:solidFill>
                  <a:prstClr val="white"/>
                </a:solidFill>
                <a:latin typeface="HP001 4 hàng" pitchFamily="34" charset="0"/>
                <a:cs typeface="Times New Roman" pitchFamily="18" charset="0"/>
              </a:rPr>
              <a:t>hồ</a:t>
            </a:r>
            <a:endParaRPr lang="en-US" sz="3600" b="1" dirty="0">
              <a:solidFill>
                <a:prstClr val="white"/>
              </a:solidFill>
              <a:latin typeface="HP001 4 hàng" pitchFamily="34" charset="0"/>
              <a:cs typeface="Times New Roman" pitchFamily="18" charset="0"/>
            </a:endParaRPr>
          </a:p>
        </p:txBody>
      </p:sp>
      <p:pic>
        <p:nvPicPr>
          <p:cNvPr id="2050" name="Picture 2" descr="Câu đố về cái đồng hồ | Mầm non Hoa Mộc 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467" y="2623280"/>
            <a:ext cx="2817644" cy="221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46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5234940" y="6050280"/>
            <a:ext cx="162306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a:solidFill>
                <a:prstClr val="white"/>
              </a:solidFill>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2078590" y="735634"/>
            <a:ext cx="7249868" cy="2308324"/>
          </a:xfrm>
          <a:prstGeom prst="rect">
            <a:avLst/>
          </a:prstGeom>
          <a:noFill/>
        </p:spPr>
        <p:txBody>
          <a:bodyPr wrap="square" rtlCol="0">
            <a:spAutoFit/>
          </a:bodyPr>
          <a:lstStyle/>
          <a:p>
            <a:pPr>
              <a:defRPr/>
            </a:pPr>
            <a:r>
              <a:rPr lang="en-US" sz="3200" b="1" dirty="0">
                <a:solidFill>
                  <a:prstClr val="white"/>
                </a:solidFill>
                <a:latin typeface="HP001 4 hàng" pitchFamily="34" charset="0"/>
              </a:rPr>
              <a:t>4.  </a:t>
            </a:r>
            <a:r>
              <a:rPr lang="vi-VN" sz="3600" b="1" dirty="0">
                <a:solidFill>
                  <a:prstClr val="white"/>
                </a:solidFill>
                <a:latin typeface="HP001 4 hàng" pitchFamily="34" charset="0"/>
              </a:rPr>
              <a:t>Hoa gì nhỏ nhỏ</a:t>
            </a:r>
            <a:br>
              <a:rPr lang="vi-VN" sz="3600" b="1" dirty="0">
                <a:solidFill>
                  <a:prstClr val="white"/>
                </a:solidFill>
                <a:latin typeface="HP001 4 hàng" pitchFamily="34" charset="0"/>
              </a:rPr>
            </a:br>
            <a:r>
              <a:rPr lang="en-US" sz="3600" b="1" dirty="0">
                <a:solidFill>
                  <a:prstClr val="white"/>
                </a:solidFill>
                <a:latin typeface="HP001 4 hàng" pitchFamily="34" charset="0"/>
              </a:rPr>
              <a:t>    </a:t>
            </a:r>
            <a:r>
              <a:rPr lang="vi-VN" sz="3600" b="1" dirty="0">
                <a:solidFill>
                  <a:prstClr val="white"/>
                </a:solidFill>
                <a:latin typeface="HP001 4 hàng" pitchFamily="34" charset="0"/>
              </a:rPr>
              <a:t>Cánh màu hồng tươi</a:t>
            </a:r>
            <a:br>
              <a:rPr lang="vi-VN" sz="3600" b="1" dirty="0">
                <a:solidFill>
                  <a:prstClr val="white"/>
                </a:solidFill>
                <a:latin typeface="HP001 4 hàng" pitchFamily="34" charset="0"/>
              </a:rPr>
            </a:br>
            <a:r>
              <a:rPr lang="en-US" sz="3600" b="1" dirty="0">
                <a:solidFill>
                  <a:prstClr val="white"/>
                </a:solidFill>
                <a:latin typeface="HP001 4 hàng" pitchFamily="34" charset="0"/>
              </a:rPr>
              <a:t>    </a:t>
            </a:r>
            <a:r>
              <a:rPr lang="vi-VN" sz="3600" b="1" dirty="0">
                <a:solidFill>
                  <a:prstClr val="white"/>
                </a:solidFill>
                <a:latin typeface="HP001 4 hàng" pitchFamily="34" charset="0"/>
              </a:rPr>
              <a:t>Hễ thấy hoa cười</a:t>
            </a:r>
            <a:br>
              <a:rPr lang="vi-VN" sz="3600" b="1" dirty="0">
                <a:solidFill>
                  <a:prstClr val="white"/>
                </a:solidFill>
                <a:latin typeface="HP001 4 hàng" pitchFamily="34" charset="0"/>
              </a:rPr>
            </a:br>
            <a:r>
              <a:rPr lang="en-US" sz="3600" b="1" dirty="0">
                <a:solidFill>
                  <a:prstClr val="white"/>
                </a:solidFill>
                <a:latin typeface="HP001 4 hàng" pitchFamily="34" charset="0"/>
              </a:rPr>
              <a:t>    </a:t>
            </a:r>
            <a:r>
              <a:rPr lang="vi-VN" sz="3600" b="1" dirty="0">
                <a:solidFill>
                  <a:prstClr val="white"/>
                </a:solidFill>
                <a:latin typeface="HP001 4 hàng" pitchFamily="34" charset="0"/>
              </a:rPr>
              <a:t>Đúng là Tết đến?</a:t>
            </a:r>
            <a:endParaRPr lang="en-US" sz="3600" b="1" dirty="0">
              <a:solidFill>
                <a:prstClr val="white"/>
              </a:solidFill>
              <a:latin typeface="HP001 4 hàng" pitchFamily="34" charset="0"/>
              <a:cs typeface="Times New Roman" panose="02020603050405020304" pitchFamily="18" charset="0"/>
            </a:endParaRPr>
          </a:p>
        </p:txBody>
      </p:sp>
      <p:sp>
        <p:nvSpPr>
          <p:cNvPr id="2" name="AutoShape 4" descr="Chim tu hú đặc điểm, đặc tính gửi trứng và tiếng tu hú gọi bầy"/>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5122" name="Picture 2" descr="Câu đố về hoa đ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870" y="3044041"/>
            <a:ext cx="3657600" cy="23281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75562" y="5366460"/>
            <a:ext cx="1806905" cy="646331"/>
          </a:xfrm>
          <a:prstGeom prst="rect">
            <a:avLst/>
          </a:prstGeom>
          <a:noFill/>
        </p:spPr>
        <p:txBody>
          <a:bodyPr wrap="none" rtlCol="0">
            <a:spAutoFit/>
          </a:bodyPr>
          <a:lstStyle/>
          <a:p>
            <a:r>
              <a:rPr lang="en-US" sz="3600" b="1" dirty="0" err="1">
                <a:solidFill>
                  <a:prstClr val="white"/>
                </a:solidFill>
                <a:latin typeface="HP001 4 hàng" pitchFamily="34" charset="0"/>
                <a:cs typeface="Times New Roman" pitchFamily="18" charset="0"/>
              </a:rPr>
              <a:t>Hoa</a:t>
            </a:r>
            <a:r>
              <a:rPr lang="en-US" sz="3600" b="1" dirty="0">
                <a:solidFill>
                  <a:prstClr val="white"/>
                </a:solidFill>
                <a:latin typeface="HP001 4 hàng" pitchFamily="34" charset="0"/>
                <a:cs typeface="Times New Roman" pitchFamily="18" charset="0"/>
              </a:rPr>
              <a:t> </a:t>
            </a:r>
            <a:r>
              <a:rPr lang="en-US" sz="3600" b="1" dirty="0" err="1">
                <a:solidFill>
                  <a:prstClr val="white"/>
                </a:solidFill>
                <a:latin typeface="HP001 4 hàng" pitchFamily="34" charset="0"/>
                <a:cs typeface="Times New Roman" pitchFamily="18" charset="0"/>
              </a:rPr>
              <a:t>đào</a:t>
            </a:r>
            <a:endParaRPr lang="en-US" sz="3600" b="1" dirty="0">
              <a:solidFill>
                <a:prstClr val="white"/>
              </a:solidFill>
              <a:latin typeface="HP001 4 hàng" pitchFamily="34" charset="0"/>
              <a:cs typeface="Times New Roman" pitchFamily="18" charset="0"/>
            </a:endParaRPr>
          </a:p>
        </p:txBody>
      </p:sp>
    </p:spTree>
    <p:extLst>
      <p:ext uri="{BB962C8B-B14F-4D97-AF65-F5344CB8AC3E}">
        <p14:creationId xmlns:p14="http://schemas.microsoft.com/office/powerpoint/2010/main" val="18779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ải Bài 4: Đọc: Làm việc thật là vui SGK Tiếng Việt 2 tập 1 Kết nối tri  thức với cuộc sống | Tiếng Việt 2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816" y="1350229"/>
            <a:ext cx="8330275" cy="49167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9565" y="148486"/>
            <a:ext cx="8424473" cy="1200329"/>
          </a:xfrm>
          <a:prstGeom prst="rect">
            <a:avLst/>
          </a:prstGeom>
          <a:noFill/>
        </p:spPr>
        <p:txBody>
          <a:bodyPr wrap="square" rtlCol="0">
            <a:spAutoFit/>
          </a:bodyPr>
          <a:lstStyle/>
          <a:p>
            <a:r>
              <a:rPr lang="vi-VN" sz="3600" b="1" dirty="0">
                <a:solidFill>
                  <a:srgbClr val="000000"/>
                </a:solidFill>
                <a:latin typeface="HP001 4 hàng" pitchFamily="34" charset="0"/>
              </a:rPr>
              <a:t>Quan sát tranh và cho biết mỗi người, mỗi vật trong tranh đang làm gì?</a:t>
            </a:r>
            <a:endParaRPr lang="en-US" sz="3600" b="1" dirty="0">
              <a:solidFill>
                <a:prstClr val="black"/>
              </a:solidFill>
              <a:latin typeface="HP001 4 hàng" pitchFamily="34" charset="0"/>
            </a:endParaRPr>
          </a:p>
        </p:txBody>
      </p:sp>
    </p:spTree>
    <p:extLst>
      <p:ext uri="{BB962C8B-B14F-4D97-AF65-F5344CB8AC3E}">
        <p14:creationId xmlns:p14="http://schemas.microsoft.com/office/powerpoint/2010/main" val="3248889226"/>
      </p:ext>
    </p:extLst>
  </p:cSld>
  <p:clrMapOvr>
    <a:masterClrMapping/>
  </p:clrMapOvr>
  <mc:AlternateContent xmlns:mc="http://schemas.openxmlformats.org/markup-compatibility/2006">
    <mc:Choice xmlns:p14="http://schemas.microsoft.com/office/powerpoint/2010/main" Requires="p14">
      <p:transition p14:dur="10" advTm="25000"/>
    </mc:Choice>
    <mc:Fallback>
      <p:transition advTm="2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100 + MẪU BẢNG XANH - Nền bảng xanh có dòng kẻ - SÁCH, TÀI LIỆU GIÁO DỤC -  DIỄN ĐÀN TÀI LIỆU - GIÁO ÁN"/>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2265" y="1212539"/>
            <a:ext cx="8139472" cy="646331"/>
          </a:xfrm>
          <a:prstGeom prst="rect">
            <a:avLst/>
          </a:prstGeom>
          <a:noFill/>
        </p:spPr>
        <p:txBody>
          <a:bodyPr wrap="none" rtlCol="0">
            <a:spAutoFit/>
          </a:bodyPr>
          <a:lstStyle/>
          <a:p>
            <a:r>
              <a:rPr lang="en-US" sz="3600" b="1" dirty="0" err="1">
                <a:solidFill>
                  <a:prstClr val="white"/>
                </a:solidFill>
                <a:latin typeface="HP001 4 hàng" pitchFamily="34" charset="0"/>
              </a:rPr>
              <a:t>Thứ</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bảy</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ngày</a:t>
            </a:r>
            <a:r>
              <a:rPr lang="en-US" sz="3600" b="1" dirty="0">
                <a:solidFill>
                  <a:prstClr val="white"/>
                </a:solidFill>
                <a:latin typeface="HP001 4 hàng" pitchFamily="34" charset="0"/>
              </a:rPr>
              <a:t> 21 </a:t>
            </a:r>
            <a:r>
              <a:rPr lang="en-US" sz="3600" b="1" dirty="0" err="1">
                <a:solidFill>
                  <a:prstClr val="white"/>
                </a:solidFill>
                <a:latin typeface="HP001 4 hàng" pitchFamily="34" charset="0"/>
              </a:rPr>
              <a:t>tháng</a:t>
            </a:r>
            <a:r>
              <a:rPr lang="en-US" sz="3600" b="1" dirty="0">
                <a:solidFill>
                  <a:prstClr val="white"/>
                </a:solidFill>
                <a:latin typeface="HP001 4 hàng" pitchFamily="34" charset="0"/>
              </a:rPr>
              <a:t> 9 </a:t>
            </a:r>
            <a:r>
              <a:rPr lang="en-US" sz="3600" b="1" dirty="0" err="1">
                <a:solidFill>
                  <a:prstClr val="white"/>
                </a:solidFill>
                <a:latin typeface="HP001 4 hàng" pitchFamily="34" charset="0"/>
              </a:rPr>
              <a:t>năm</a:t>
            </a:r>
            <a:r>
              <a:rPr lang="en-US" sz="3600" b="1" dirty="0">
                <a:solidFill>
                  <a:prstClr val="white"/>
                </a:solidFill>
                <a:latin typeface="HP001 4 hàng" pitchFamily="34" charset="0"/>
              </a:rPr>
              <a:t> 2024</a:t>
            </a:r>
          </a:p>
        </p:txBody>
      </p:sp>
      <p:sp>
        <p:nvSpPr>
          <p:cNvPr id="6" name="TextBox 5"/>
          <p:cNvSpPr txBox="1"/>
          <p:nvPr/>
        </p:nvSpPr>
        <p:spPr>
          <a:xfrm>
            <a:off x="2512045" y="2396763"/>
            <a:ext cx="4119910" cy="646331"/>
          </a:xfrm>
          <a:prstGeom prst="rect">
            <a:avLst/>
          </a:prstGeom>
          <a:noFill/>
        </p:spPr>
        <p:txBody>
          <a:bodyPr wrap="none" rtlCol="0">
            <a:spAutoFit/>
          </a:bodyPr>
          <a:lstStyle/>
          <a:p>
            <a:r>
              <a:rPr lang="en-US" sz="3600" b="1" u="sng" dirty="0" err="1">
                <a:solidFill>
                  <a:prstClr val="white"/>
                </a:solidFill>
                <a:latin typeface="HP001 4 hàng" pitchFamily="34" charset="0"/>
              </a:rPr>
              <a:t>Tiếng</a:t>
            </a:r>
            <a:r>
              <a:rPr lang="en-US" sz="3600" b="1" u="sng" dirty="0">
                <a:solidFill>
                  <a:prstClr val="white"/>
                </a:solidFill>
                <a:latin typeface="HP001 4 hàng" pitchFamily="34" charset="0"/>
              </a:rPr>
              <a:t> </a:t>
            </a:r>
            <a:r>
              <a:rPr lang="en-US" sz="3600" b="1" u="sng" dirty="0" err="1">
                <a:solidFill>
                  <a:prstClr val="white"/>
                </a:solidFill>
                <a:latin typeface="HP001 4 hàng" pitchFamily="34" charset="0"/>
              </a:rPr>
              <a:t>Việt</a:t>
            </a:r>
            <a:r>
              <a:rPr lang="en-US" sz="3600" b="1" u="sng" dirty="0">
                <a:solidFill>
                  <a:prstClr val="white"/>
                </a:solidFill>
                <a:latin typeface="HP001 4 hàng" pitchFamily="34" charset="0"/>
              </a:rPr>
              <a:t> ( </a:t>
            </a:r>
            <a:r>
              <a:rPr lang="en-US" sz="3600" b="1" u="sng" dirty="0" err="1">
                <a:solidFill>
                  <a:prstClr val="white"/>
                </a:solidFill>
                <a:latin typeface="HP001 4 hàng" pitchFamily="34" charset="0"/>
              </a:rPr>
              <a:t>Đọc</a:t>
            </a:r>
            <a:r>
              <a:rPr lang="en-US" sz="3600" b="1" u="sng" dirty="0">
                <a:solidFill>
                  <a:prstClr val="white"/>
                </a:solidFill>
                <a:latin typeface="HP001 4 hàng" pitchFamily="34" charset="0"/>
              </a:rPr>
              <a:t> ) :</a:t>
            </a:r>
          </a:p>
        </p:txBody>
      </p:sp>
      <p:sp>
        <p:nvSpPr>
          <p:cNvPr id="7" name="TextBox 6"/>
          <p:cNvSpPr txBox="1"/>
          <p:nvPr/>
        </p:nvSpPr>
        <p:spPr>
          <a:xfrm>
            <a:off x="2228613" y="3593893"/>
            <a:ext cx="4416594" cy="646331"/>
          </a:xfrm>
          <a:prstGeom prst="rect">
            <a:avLst/>
          </a:prstGeom>
          <a:noFill/>
        </p:spPr>
        <p:txBody>
          <a:bodyPr wrap="none" rtlCol="0">
            <a:spAutoFit/>
          </a:bodyPr>
          <a:lstStyle/>
          <a:p>
            <a:r>
              <a:rPr lang="en-US" sz="3600" b="1" dirty="0" err="1">
                <a:solidFill>
                  <a:prstClr val="white"/>
                </a:solidFill>
                <a:latin typeface="HP001 4 hàng" pitchFamily="34" charset="0"/>
              </a:rPr>
              <a:t>Làm</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việc</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thật</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là</a:t>
            </a:r>
            <a:r>
              <a:rPr lang="en-US" sz="3600" b="1" dirty="0">
                <a:solidFill>
                  <a:prstClr val="white"/>
                </a:solidFill>
                <a:latin typeface="HP001 4 hàng" pitchFamily="34" charset="0"/>
              </a:rPr>
              <a:t> </a:t>
            </a:r>
            <a:r>
              <a:rPr lang="en-US" sz="3600" b="1" dirty="0" err="1">
                <a:solidFill>
                  <a:prstClr val="white"/>
                </a:solidFill>
                <a:latin typeface="HP001 4 hàng" pitchFamily="34" charset="0"/>
              </a:rPr>
              <a:t>vui</a:t>
            </a:r>
            <a:endParaRPr lang="en-US" sz="3600" b="1" dirty="0">
              <a:solidFill>
                <a:prstClr val="white"/>
              </a:solidFill>
              <a:latin typeface="HP001 4 hàng" pitchFamily="34" charset="0"/>
            </a:endParaRPr>
          </a:p>
        </p:txBody>
      </p:sp>
    </p:spTree>
    <p:extLst>
      <p:ext uri="{BB962C8B-B14F-4D97-AF65-F5344CB8AC3E}">
        <p14:creationId xmlns:p14="http://schemas.microsoft.com/office/powerpoint/2010/main" val="1798780503"/>
      </p:ext>
    </p:extLst>
  </p:cSld>
  <p:clrMapOvr>
    <a:masterClrMapping/>
  </p:clrMapOvr>
  <p:transition spd="slow" advClick="0" advTm="17000"/>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3039</TotalTime>
  <Words>740</Words>
  <Application>Microsoft Office PowerPoint</Application>
  <PresentationFormat>On-screen Show (4:3)</PresentationFormat>
  <Paragraphs>48</Paragraphs>
  <Slides>16</Slides>
  <Notes>6</Notes>
  <HiddenSlides>0</HiddenSlides>
  <MMClips>0</MMClips>
  <ScaleCrop>false</ScaleCrop>
  <HeadingPairs>
    <vt:vector size="4" baseType="variant">
      <vt:variant>
        <vt:lpstr>Theme</vt:lpstr>
      </vt:variant>
      <vt:variant>
        <vt:i4>15</vt:i4>
      </vt:variant>
      <vt:variant>
        <vt:lpstr>Slide Titles</vt:lpstr>
      </vt:variant>
      <vt:variant>
        <vt:i4>16</vt:i4>
      </vt:variant>
    </vt:vector>
  </HeadingPairs>
  <TitlesOfParts>
    <vt:vector size="31" baseType="lpstr">
      <vt:lpstr>1_Office Theme</vt:lpstr>
      <vt:lpstr>3_Office Theme</vt:lpstr>
      <vt:lpstr>4_Office Theme</vt:lpstr>
      <vt:lpstr>2_Office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2024-09-19T13:42:36Z</dcterms:created>
  <dcterms:modified xsi:type="dcterms:W3CDTF">2024-09-23T00:47:11Z</dcterms:modified>
</cp:coreProperties>
</file>