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0" r:id="rId4"/>
    <p:sldId id="258" r:id="rId5"/>
    <p:sldId id="259" r:id="rId6"/>
    <p:sldId id="262" r:id="rId7"/>
    <p:sldId id="264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1044" y="4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 SỐ 1 HOÀI HẢO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535061" y="2667000"/>
            <a:ext cx="11361532" cy="2407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57: CHA SỐ CÓ BỐN CHỮ SỐ CHO SỐ CÓ MỘT CHỮ SỐ (T3)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891" y="7762711"/>
            <a:ext cx="5616086" cy="46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422052" y="6737749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DA101622-BE7A-AEC7-7C49-E3099F9F2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3358" y="5584034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 err="1">
                <a:solidFill>
                  <a:srgbClr val="FF0066"/>
                </a:solidFill>
                <a:latin typeface="Times New Roman" pitchFamily="18" charset="0"/>
              </a:rPr>
              <a:t>Thứ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rgbClr val="FF0066"/>
                </a:solidFill>
                <a:latin typeface="Times New Roman" pitchFamily="18" charset="0"/>
              </a:rPr>
              <a:t>ba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, </a:t>
            </a:r>
            <a:r>
              <a:rPr lang="en-US" altLang="en-US" sz="3500" b="1" dirty="0" err="1">
                <a:solidFill>
                  <a:srgbClr val="FF0066"/>
                </a:solidFill>
                <a:latin typeface="Times New Roman" pitchFamily="18" charset="0"/>
              </a:rPr>
              <a:t>ngày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 4 </a:t>
            </a:r>
            <a:r>
              <a:rPr lang="en-US" altLang="en-US" sz="3500" b="1" dirty="0" err="1">
                <a:solidFill>
                  <a:srgbClr val="FF0066"/>
                </a:solidFill>
                <a:latin typeface="Times New Roman" pitchFamily="18" charset="0"/>
              </a:rPr>
              <a:t>tháng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 3 </a:t>
            </a:r>
            <a:r>
              <a:rPr lang="en-US" altLang="en-US" sz="3500" b="1" dirty="0" err="1">
                <a:solidFill>
                  <a:srgbClr val="FF0066"/>
                </a:solidFill>
                <a:latin typeface="Times New Roman" pitchFamily="18" charset="0"/>
              </a:rPr>
              <a:t>năm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99809" y="2009512"/>
            <a:ext cx="4349354" cy="681454"/>
            <a:chOff x="1470819" y="1943100"/>
            <a:chExt cx="4349354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370165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2542981" y="1205780"/>
            <a:ext cx="11183836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57: CHIA SỐ CÓ BỐN CHỮ SỐ CHO SỐ CÓ MỘT CHỮ SỐ (T3)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8750" t="41852" r="1667" b="40371"/>
          <a:stretch/>
        </p:blipFill>
        <p:spPr>
          <a:xfrm>
            <a:off x="1280319" y="2800496"/>
            <a:ext cx="13944600" cy="1556606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393795" y="4326622"/>
            <a:ext cx="2705924" cy="3262635"/>
            <a:chOff x="1393795" y="4326622"/>
            <a:chExt cx="2705924" cy="3262635"/>
          </a:xfrm>
        </p:grpSpPr>
        <p:grpSp>
          <p:nvGrpSpPr>
            <p:cNvPr id="53" name="Group 52"/>
            <p:cNvGrpSpPr/>
            <p:nvPr/>
          </p:nvGrpSpPr>
          <p:grpSpPr>
            <a:xfrm>
              <a:off x="1411314" y="4326622"/>
              <a:ext cx="2618988" cy="1290054"/>
              <a:chOff x="1846491" y="3784866"/>
              <a:chExt cx="2618988" cy="1290054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1846491" y="3787914"/>
                <a:ext cx="13388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5 025</a:t>
                </a:r>
              </a:p>
            </p:txBody>
          </p:sp>
          <p:cxnSp>
            <p:nvCxnSpPr>
              <p:cNvPr id="60" name="Straight Connector 59"/>
              <p:cNvCxnSpPr/>
              <p:nvPr/>
            </p:nvCxnSpPr>
            <p:spPr>
              <a:xfrm>
                <a:off x="3182270" y="3886200"/>
                <a:ext cx="0" cy="118872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>
                <a:off x="3825399" y="3779520"/>
                <a:ext cx="0" cy="128016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/>
              <p:cNvSpPr txBox="1"/>
              <p:nvPr/>
            </p:nvSpPr>
            <p:spPr>
              <a:xfrm>
                <a:off x="3566319" y="3784866"/>
                <a:ext cx="44114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1393795" y="5008225"/>
              <a:ext cx="2705924" cy="2581032"/>
              <a:chOff x="3933539" y="4037934"/>
              <a:chExt cx="2705924" cy="2581032"/>
            </a:xfrm>
          </p:grpSpPr>
          <p:sp>
            <p:nvSpPr>
              <p:cNvPr id="64" name="TextBox 63"/>
              <p:cNvSpPr txBox="1"/>
              <p:nvPr/>
            </p:nvSpPr>
            <p:spPr>
              <a:xfrm>
                <a:off x="5300635" y="4037934"/>
                <a:ext cx="13388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1 005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3933539" y="4037934"/>
                <a:ext cx="82586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0 0</a:t>
                </a: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4343818" y="4646385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02</a:t>
                </a: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4570271" y="5275021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25</a:t>
                </a: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4584069" y="5911080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0</a:t>
                </a: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5045581" y="4326622"/>
            <a:ext cx="2636171" cy="2604453"/>
            <a:chOff x="5045581" y="4326622"/>
            <a:chExt cx="2636171" cy="2604453"/>
          </a:xfrm>
        </p:grpSpPr>
        <p:grpSp>
          <p:nvGrpSpPr>
            <p:cNvPr id="54" name="Group 53"/>
            <p:cNvGrpSpPr/>
            <p:nvPr/>
          </p:nvGrpSpPr>
          <p:grpSpPr>
            <a:xfrm>
              <a:off x="5062764" y="4326622"/>
              <a:ext cx="2618988" cy="1290054"/>
              <a:chOff x="1846491" y="3784866"/>
              <a:chExt cx="2618988" cy="1290054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1846491" y="3787914"/>
                <a:ext cx="13388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3 296</a:t>
                </a:r>
              </a:p>
            </p:txBody>
          </p:sp>
          <p:cxnSp>
            <p:nvCxnSpPr>
              <p:cNvPr id="56" name="Straight Connector 55"/>
              <p:cNvCxnSpPr/>
              <p:nvPr/>
            </p:nvCxnSpPr>
            <p:spPr>
              <a:xfrm>
                <a:off x="3182270" y="3886200"/>
                <a:ext cx="0" cy="118872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5400000">
                <a:off x="3825399" y="3779520"/>
                <a:ext cx="0" cy="128016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/>
              <p:cNvSpPr txBox="1"/>
              <p:nvPr/>
            </p:nvSpPr>
            <p:spPr>
              <a:xfrm>
                <a:off x="3566319" y="3784866"/>
                <a:ext cx="44114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5045581" y="4986102"/>
              <a:ext cx="2449444" cy="1944973"/>
              <a:chOff x="3933539" y="4037934"/>
              <a:chExt cx="2449444" cy="1944973"/>
            </a:xfrm>
          </p:grpSpPr>
          <p:sp>
            <p:nvSpPr>
              <p:cNvPr id="72" name="TextBox 71"/>
              <p:cNvSpPr txBox="1"/>
              <p:nvPr/>
            </p:nvSpPr>
            <p:spPr>
              <a:xfrm>
                <a:off x="5300635" y="4037934"/>
                <a:ext cx="108234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824</a:t>
                </a: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3933539" y="4037934"/>
                <a:ext cx="108234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 09</a:t>
                </a: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4343818" y="4646385"/>
                <a:ext cx="95410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16</a:t>
                </a: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4570271" y="5275021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0</a:t>
                </a: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8727534" y="4326622"/>
            <a:ext cx="2705924" cy="3262635"/>
            <a:chOff x="8727534" y="4326622"/>
            <a:chExt cx="2705924" cy="3262635"/>
          </a:xfrm>
        </p:grpSpPr>
        <p:sp>
          <p:nvSpPr>
            <p:cNvPr id="78" name="TextBox 77"/>
            <p:cNvSpPr txBox="1"/>
            <p:nvPr/>
          </p:nvSpPr>
          <p:spPr>
            <a:xfrm>
              <a:off x="8745053" y="4329670"/>
              <a:ext cx="13388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2 487</a:t>
              </a:r>
            </a:p>
          </p:txBody>
        </p:sp>
        <p:cxnSp>
          <p:nvCxnSpPr>
            <p:cNvPr id="79" name="Straight Connector 78"/>
            <p:cNvCxnSpPr/>
            <p:nvPr/>
          </p:nvCxnSpPr>
          <p:spPr>
            <a:xfrm>
              <a:off x="10080832" y="4427956"/>
              <a:ext cx="0" cy="118872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10723961" y="4321276"/>
              <a:ext cx="0" cy="128016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10464881" y="4326622"/>
              <a:ext cx="441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0094630" y="5008225"/>
              <a:ext cx="13388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1 243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8727534" y="5008225"/>
              <a:ext cx="82586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0 4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9137813" y="5616676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08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9364266" y="6245312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07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9378064" y="6881371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1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2432201" y="4326622"/>
            <a:ext cx="2636171" cy="2604453"/>
            <a:chOff x="12432201" y="4326622"/>
            <a:chExt cx="2636171" cy="2604453"/>
          </a:xfrm>
        </p:grpSpPr>
        <p:grpSp>
          <p:nvGrpSpPr>
            <p:cNvPr id="88" name="Group 87"/>
            <p:cNvGrpSpPr/>
            <p:nvPr/>
          </p:nvGrpSpPr>
          <p:grpSpPr>
            <a:xfrm>
              <a:off x="12449384" y="4326622"/>
              <a:ext cx="2618988" cy="1290054"/>
              <a:chOff x="1846491" y="3784866"/>
              <a:chExt cx="2618988" cy="1290054"/>
            </a:xfrm>
          </p:grpSpPr>
          <p:sp>
            <p:nvSpPr>
              <p:cNvPr id="89" name="TextBox 88"/>
              <p:cNvSpPr txBox="1"/>
              <p:nvPr/>
            </p:nvSpPr>
            <p:spPr>
              <a:xfrm>
                <a:off x="1846491" y="3787914"/>
                <a:ext cx="13388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7 369</a:t>
                </a:r>
              </a:p>
            </p:txBody>
          </p:sp>
          <p:cxnSp>
            <p:nvCxnSpPr>
              <p:cNvPr id="90" name="Straight Connector 89"/>
              <p:cNvCxnSpPr/>
              <p:nvPr/>
            </p:nvCxnSpPr>
            <p:spPr>
              <a:xfrm>
                <a:off x="3182270" y="3886200"/>
                <a:ext cx="0" cy="118872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>
                <a:off x="3825399" y="3779520"/>
                <a:ext cx="0" cy="128016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TextBox 91"/>
              <p:cNvSpPr txBox="1"/>
              <p:nvPr/>
            </p:nvSpPr>
            <p:spPr>
              <a:xfrm>
                <a:off x="3566319" y="3784866"/>
                <a:ext cx="44114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8</a:t>
                </a:r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>
              <a:off x="12432201" y="4986102"/>
              <a:ext cx="2449444" cy="1944973"/>
              <a:chOff x="3933539" y="4037934"/>
              <a:chExt cx="2449444" cy="1944973"/>
            </a:xfrm>
          </p:grpSpPr>
          <p:sp>
            <p:nvSpPr>
              <p:cNvPr id="94" name="TextBox 93"/>
              <p:cNvSpPr txBox="1"/>
              <p:nvPr/>
            </p:nvSpPr>
            <p:spPr>
              <a:xfrm>
                <a:off x="5300635" y="4037934"/>
                <a:ext cx="108234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921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3933539" y="4037934"/>
                <a:ext cx="108234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 16</a:t>
                </a: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4343818" y="4646385"/>
                <a:ext cx="95410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09</a:t>
                </a: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4570271" y="5275021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1</a:t>
                </a:r>
              </a:p>
            </p:txBody>
          </p:sp>
        </p:grpSp>
      </p:grpSp>
      <p:sp>
        <p:nvSpPr>
          <p:cNvPr id="14" name="Text Box 3">
            <a:extLst>
              <a:ext uri="{FF2B5EF4-FFF2-40B4-BE49-F238E27FC236}">
                <a16:creationId xmlns:a16="http://schemas.microsoft.com/office/drawing/2014/main" id="{64509D21-7BA1-4A1A-908A-8B7AEE510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3358" y="1587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 err="1">
                <a:solidFill>
                  <a:srgbClr val="FF0066"/>
                </a:solidFill>
                <a:latin typeface="Times New Roman" pitchFamily="18" charset="0"/>
              </a:rPr>
              <a:t>Thứ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rgbClr val="FF0066"/>
                </a:solidFill>
                <a:latin typeface="Times New Roman" pitchFamily="18" charset="0"/>
              </a:rPr>
              <a:t>ba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, </a:t>
            </a:r>
            <a:r>
              <a:rPr lang="en-US" altLang="en-US" sz="3500" b="1" dirty="0" err="1">
                <a:solidFill>
                  <a:srgbClr val="FF0066"/>
                </a:solidFill>
                <a:latin typeface="Times New Roman" pitchFamily="18" charset="0"/>
              </a:rPr>
              <a:t>ngày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 4 </a:t>
            </a:r>
            <a:r>
              <a:rPr lang="en-US" altLang="en-US" sz="3500" b="1" dirty="0" err="1">
                <a:solidFill>
                  <a:srgbClr val="FF0066"/>
                </a:solidFill>
                <a:latin typeface="Times New Roman" pitchFamily="18" charset="0"/>
              </a:rPr>
              <a:t>tháng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 3 </a:t>
            </a:r>
            <a:r>
              <a:rPr lang="en-US" altLang="en-US" sz="3500" b="1" dirty="0" err="1">
                <a:solidFill>
                  <a:srgbClr val="FF0066"/>
                </a:solidFill>
                <a:latin typeface="Times New Roman" pitchFamily="18" charset="0"/>
              </a:rPr>
              <a:t>năm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623219" y="2252597"/>
            <a:ext cx="5649390" cy="681454"/>
            <a:chOff x="1470819" y="1943100"/>
            <a:chExt cx="564939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500169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016088" y="6205121"/>
            <a:ext cx="31935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AutoNum type="alphaLcParenR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7 000 : 7 =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27498" t="35185" r="26252" b="34445"/>
          <a:stretch/>
        </p:blipFill>
        <p:spPr>
          <a:xfrm>
            <a:off x="4709319" y="3143388"/>
            <a:ext cx="6858000" cy="253313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157119" y="7620000"/>
            <a:ext cx="29706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c)  8000 : 4 =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897816" y="6205121"/>
            <a:ext cx="31566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 9 000 : 3 =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09591" y="6205121"/>
            <a:ext cx="1338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1 000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054449" y="6205121"/>
            <a:ext cx="1338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3 000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078491" y="7620000"/>
            <a:ext cx="1338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2 000</a:t>
            </a:r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2542981" y="1205780"/>
            <a:ext cx="11183836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57: CHIA SỐ CÓ BỐN CHỮ SỐ CHO SỐ CÓ MỘT CHỮ SỐ (T3)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53CDB0-5737-FBEC-2C93-ED583A1BC123}"/>
              </a:ext>
            </a:extLst>
          </p:cNvPr>
          <p:cNvSpPr txBox="1"/>
          <p:nvPr/>
        </p:nvSpPr>
        <p:spPr>
          <a:xfrm>
            <a:off x="4066858" y="105358"/>
            <a:ext cx="81360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66"/>
                </a:solidFill>
                <a:latin typeface="Times New Roman" pitchFamily="18" charset="0"/>
              </a:rPr>
              <a:t>Thứ</a:t>
            </a:r>
            <a:r>
              <a:rPr lang="en-US" altLang="en-US" sz="32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itchFamily="18" charset="0"/>
              </a:rPr>
              <a:t>ba</a:t>
            </a:r>
            <a:r>
              <a:rPr lang="en-US" altLang="en-US" sz="3200" b="1" dirty="0">
                <a:solidFill>
                  <a:srgbClr val="FF0066"/>
                </a:solidFill>
                <a:latin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itchFamily="18" charset="0"/>
              </a:rPr>
              <a:t>ngày</a:t>
            </a:r>
            <a:r>
              <a:rPr lang="en-US" altLang="en-US" sz="3200" b="1" dirty="0">
                <a:solidFill>
                  <a:srgbClr val="FF0066"/>
                </a:solidFill>
                <a:latin typeface="Times New Roman" pitchFamily="18" charset="0"/>
              </a:rPr>
              <a:t> 4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itchFamily="18" charset="0"/>
              </a:rPr>
              <a:t>tháng</a:t>
            </a:r>
            <a:r>
              <a:rPr lang="en-US" altLang="en-US" sz="3200" b="1" dirty="0">
                <a:solidFill>
                  <a:srgbClr val="FF0066"/>
                </a:solidFill>
                <a:latin typeface="Times New Roman" pitchFamily="18" charset="0"/>
              </a:rPr>
              <a:t> 3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itchFamily="18" charset="0"/>
              </a:rPr>
              <a:t>năm</a:t>
            </a:r>
            <a:r>
              <a:rPr lang="en-US" altLang="en-US" sz="3200" b="1" dirty="0">
                <a:solidFill>
                  <a:srgbClr val="FF0066"/>
                </a:solidFill>
                <a:latin typeface="Times New Roman" pitchFamily="18" charset="0"/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1" grpId="0"/>
      <p:bldP spid="22" grpId="0"/>
      <p:bldP spid="25" grpId="0"/>
      <p:bldP spid="26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3200" b="1" dirty="0" err="1">
                    <a:solidFill>
                      <a:srgbClr val="FF0066"/>
                    </a:solidFill>
                    <a:latin typeface="Times New Roman" pitchFamily="18" charset="0"/>
                  </a:rPr>
                  <a:t>Thứ</a:t>
                </a:r>
                <a:r>
                  <a:rPr lang="en-US" altLang="en-US" sz="3200" b="1" dirty="0">
                    <a:solidFill>
                      <a:srgbClr val="FF0066"/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FF0066"/>
                    </a:solidFill>
                    <a:latin typeface="Times New Roman" pitchFamily="18" charset="0"/>
                  </a:rPr>
                  <a:t>ba</a:t>
                </a:r>
                <a:r>
                  <a:rPr lang="en-US" altLang="en-US" sz="3200" b="1" dirty="0">
                    <a:solidFill>
                      <a:srgbClr val="FF0066"/>
                    </a:solidFill>
                    <a:latin typeface="Times New Roman" pitchFamily="18" charset="0"/>
                  </a:rPr>
                  <a:t>, </a:t>
                </a:r>
                <a:r>
                  <a:rPr lang="en-US" altLang="en-US" sz="3200" b="1" dirty="0" err="1">
                    <a:solidFill>
                      <a:srgbClr val="FF0066"/>
                    </a:solidFill>
                    <a:latin typeface="Times New Roman" pitchFamily="18" charset="0"/>
                  </a:rPr>
                  <a:t>ngày</a:t>
                </a:r>
                <a:r>
                  <a:rPr lang="en-US" altLang="en-US" sz="3200" b="1" dirty="0">
                    <a:solidFill>
                      <a:srgbClr val="FF0066"/>
                    </a:solidFill>
                    <a:latin typeface="Times New Roman" pitchFamily="18" charset="0"/>
                  </a:rPr>
                  <a:t> 4 </a:t>
                </a:r>
                <a:r>
                  <a:rPr lang="en-US" altLang="en-US" sz="3200" b="1" dirty="0" err="1">
                    <a:solidFill>
                      <a:srgbClr val="FF0066"/>
                    </a:solidFill>
                    <a:latin typeface="Times New Roman" pitchFamily="18" charset="0"/>
                  </a:rPr>
                  <a:t>tháng</a:t>
                </a:r>
                <a:r>
                  <a:rPr lang="en-US" altLang="en-US" sz="3200" b="1" dirty="0">
                    <a:solidFill>
                      <a:srgbClr val="FF0066"/>
                    </a:solidFill>
                    <a:latin typeface="Times New Roman" pitchFamily="18" charset="0"/>
                  </a:rPr>
                  <a:t> 3 </a:t>
                </a:r>
                <a:r>
                  <a:rPr lang="en-US" altLang="en-US" sz="3200" b="1" dirty="0" err="1">
                    <a:solidFill>
                      <a:srgbClr val="FF0066"/>
                    </a:solidFill>
                    <a:latin typeface="Times New Roman" pitchFamily="18" charset="0"/>
                  </a:rPr>
                  <a:t>năm</a:t>
                </a:r>
                <a:r>
                  <a:rPr lang="en-US" altLang="en-US" sz="3200" b="1" dirty="0">
                    <a:solidFill>
                      <a:srgbClr val="FF0066"/>
                    </a:solidFill>
                    <a:latin typeface="Times New Roman" pitchFamily="18" charset="0"/>
                  </a:rPr>
                  <a:t> 2025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638680" y="2442746"/>
            <a:ext cx="2475444" cy="681454"/>
            <a:chOff x="1470819" y="1943100"/>
            <a:chExt cx="2475444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82774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&gt; ; &lt; ; =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30833" t="22592" r="35833" b="43333"/>
          <a:stretch/>
        </p:blipFill>
        <p:spPr>
          <a:xfrm>
            <a:off x="4171092" y="3307080"/>
            <a:ext cx="7904922" cy="45910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419704" y="3581400"/>
            <a:ext cx="48061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419703" y="5149111"/>
            <a:ext cx="48061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419703" y="6716822"/>
            <a:ext cx="48061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2542981" y="1205780"/>
            <a:ext cx="11183836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57: CHIA SỐ CÓ BỐN CHỮ SỐ CHO SỐ CÓ MỘT CHỮ SỐ (T3)</a:t>
            </a:r>
          </a:p>
        </p:txBody>
      </p: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16284" y="26545"/>
            <a:ext cx="6037230" cy="1077218"/>
            <a:chOff x="4646393" y="87504"/>
            <a:chExt cx="5935364" cy="1077218"/>
          </a:xfrm>
        </p:grpSpPr>
        <p:grpSp>
          <p:nvGrpSpPr>
            <p:cNvPr id="3" name="Group 2"/>
            <p:cNvGrpSpPr/>
            <p:nvPr/>
          </p:nvGrpSpPr>
          <p:grpSpPr>
            <a:xfrm>
              <a:off x="4646393" y="87504"/>
              <a:ext cx="5935364" cy="1077218"/>
              <a:chOff x="4646393" y="87504"/>
              <a:chExt cx="5935364" cy="1077218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646393" y="87504"/>
                <a:ext cx="5935364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en-US" sz="3200" b="1" dirty="0" err="1">
                    <a:solidFill>
                      <a:srgbClr val="FF0066"/>
                    </a:solidFill>
                    <a:latin typeface="Times New Roman" pitchFamily="18" charset="0"/>
                  </a:rPr>
                  <a:t>Thứ</a:t>
                </a:r>
                <a:r>
                  <a:rPr lang="en-US" altLang="en-US" sz="3200" b="1" dirty="0">
                    <a:solidFill>
                      <a:srgbClr val="FF0066"/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FF0066"/>
                    </a:solidFill>
                    <a:latin typeface="Times New Roman" pitchFamily="18" charset="0"/>
                  </a:rPr>
                  <a:t>ba</a:t>
                </a:r>
                <a:r>
                  <a:rPr lang="en-US" altLang="en-US" sz="3200" b="1" dirty="0">
                    <a:solidFill>
                      <a:srgbClr val="FF0066"/>
                    </a:solidFill>
                    <a:latin typeface="Times New Roman" pitchFamily="18" charset="0"/>
                  </a:rPr>
                  <a:t>, </a:t>
                </a:r>
                <a:r>
                  <a:rPr lang="en-US" altLang="en-US" sz="3200" b="1" dirty="0" err="1">
                    <a:solidFill>
                      <a:srgbClr val="FF0066"/>
                    </a:solidFill>
                    <a:latin typeface="Times New Roman" pitchFamily="18" charset="0"/>
                  </a:rPr>
                  <a:t>ngày</a:t>
                </a:r>
                <a:r>
                  <a:rPr lang="en-US" altLang="en-US" sz="3200" b="1" dirty="0">
                    <a:solidFill>
                      <a:srgbClr val="FF0066"/>
                    </a:solidFill>
                    <a:latin typeface="Times New Roman" pitchFamily="18" charset="0"/>
                  </a:rPr>
                  <a:t> 4 </a:t>
                </a:r>
                <a:r>
                  <a:rPr lang="en-US" altLang="en-US" sz="3200" b="1" dirty="0" err="1">
                    <a:solidFill>
                      <a:srgbClr val="FF0066"/>
                    </a:solidFill>
                    <a:latin typeface="Times New Roman" pitchFamily="18" charset="0"/>
                  </a:rPr>
                  <a:t>tháng</a:t>
                </a:r>
                <a:r>
                  <a:rPr lang="en-US" altLang="en-US" sz="3200" b="1" dirty="0">
                    <a:solidFill>
                      <a:srgbClr val="FF0066"/>
                    </a:solidFill>
                    <a:latin typeface="Times New Roman" pitchFamily="18" charset="0"/>
                  </a:rPr>
                  <a:t> 3 </a:t>
                </a:r>
                <a:r>
                  <a:rPr lang="en-US" altLang="en-US" sz="3200" b="1" dirty="0" err="1">
                    <a:solidFill>
                      <a:srgbClr val="FF0066"/>
                    </a:solidFill>
                    <a:latin typeface="Times New Roman" pitchFamily="18" charset="0"/>
                  </a:rPr>
                  <a:t>năm</a:t>
                </a:r>
                <a:r>
                  <a:rPr lang="en-US" altLang="en-US" sz="3200" b="1" dirty="0">
                    <a:solidFill>
                      <a:srgbClr val="FF0066"/>
                    </a:solidFill>
                    <a:latin typeface="Times New Roman" pitchFamily="18" charset="0"/>
                  </a:rPr>
                  <a:t> 2025</a:t>
                </a:r>
              </a:p>
              <a:p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959132" y="2102898"/>
            <a:ext cx="14363700" cy="681454"/>
            <a:chOff x="1470819" y="1943100"/>
            <a:chExt cx="1436370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20" y="1947446"/>
              <a:ext cx="1371599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5000" t="20370" r="8333" b="10741"/>
          <a:stretch/>
        </p:blipFill>
        <p:spPr>
          <a:xfrm>
            <a:off x="10538620" y="2256608"/>
            <a:ext cx="5531802" cy="5846109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110202" y="2941981"/>
            <a:ext cx="9398097" cy="4401205"/>
            <a:chOff x="1110202" y="2941981"/>
            <a:chExt cx="9398097" cy="4401205"/>
          </a:xfrm>
        </p:grpSpPr>
        <p:sp>
          <p:nvSpPr>
            <p:cNvPr id="16" name="TextBox 15"/>
            <p:cNvSpPr txBox="1"/>
            <p:nvPr/>
          </p:nvSpPr>
          <p:spPr>
            <a:xfrm>
              <a:off x="1110202" y="2941981"/>
              <a:ext cx="9398097" cy="4401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vệ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tinh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bay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quanh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thiên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Vệ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tinh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 bay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vòng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1 527 km,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3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lần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vòng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vệ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tinh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A.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Vậy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vệ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tinh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A bay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vòng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     km.</a:t>
              </a:r>
            </a:p>
            <a:p>
              <a:pPr algn="just"/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Vệ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tinh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C bay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vòng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4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lần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vòng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vệ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tinh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A.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vậy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vệ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tinh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C bay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vòng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    km.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7097270" y="4813902"/>
              <a:ext cx="1371600" cy="640080"/>
            </a:xfrm>
            <a:prstGeom prst="round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642519" y="6629400"/>
              <a:ext cx="1371600" cy="640080"/>
            </a:xfrm>
            <a:prstGeom prst="round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287770" y="4779999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22608" y="6629400"/>
            <a:ext cx="1211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2036</a:t>
            </a: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2542981" y="1205780"/>
            <a:ext cx="11183836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57: CHIA SỐ CÓ BỐN CHỮ SỐ CHO SỐ CÓ MỘT CHỮ SỐ (T3)</a:t>
            </a:r>
          </a:p>
        </p:txBody>
      </p:sp>
    </p:spTree>
    <p:extLst>
      <p:ext uri="{BB962C8B-B14F-4D97-AF65-F5344CB8AC3E}">
        <p14:creationId xmlns:p14="http://schemas.microsoft.com/office/powerpoint/2010/main" val="117519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1381</TotalTime>
  <Words>316</Words>
  <Application>Microsoft Office PowerPoint</Application>
  <PresentationFormat>Custom</PresentationFormat>
  <Paragraphs>65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112</cp:revision>
  <dcterms:created xsi:type="dcterms:W3CDTF">2022-07-10T01:37:20Z</dcterms:created>
  <dcterms:modified xsi:type="dcterms:W3CDTF">2025-03-27T07:25:25Z</dcterms:modified>
</cp:coreProperties>
</file>