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376" r:id="rId2"/>
    <p:sldId id="374" r:id="rId3"/>
    <p:sldId id="366" r:id="rId4"/>
    <p:sldId id="368" r:id="rId5"/>
    <p:sldId id="303" r:id="rId6"/>
    <p:sldId id="369" r:id="rId7"/>
    <p:sldId id="380" r:id="rId8"/>
    <p:sldId id="379" r:id="rId9"/>
    <p:sldId id="378" r:id="rId10"/>
    <p:sldId id="377" r:id="rId11"/>
    <p:sldId id="325" r:id="rId12"/>
    <p:sldId id="326" r:id="rId13"/>
    <p:sldId id="290" r:id="rId14"/>
    <p:sldId id="299" r:id="rId15"/>
    <p:sldId id="370" r:id="rId16"/>
    <p:sldId id="304" r:id="rId17"/>
    <p:sldId id="381" r:id="rId18"/>
    <p:sldId id="373" r:id="rId19"/>
    <p:sldId id="307" r:id="rId20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79A"/>
    <a:srgbClr val="FFFAC2"/>
    <a:srgbClr val="71CFED"/>
    <a:srgbClr val="DF3C7E"/>
    <a:srgbClr val="D34CD6"/>
    <a:srgbClr val="F7941E"/>
    <a:srgbClr val="EA8EA2"/>
    <a:srgbClr val="EB54E9"/>
    <a:srgbClr val="ED3D6C"/>
    <a:srgbClr val="FFF0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899" autoAdjust="0"/>
    <p:restoredTop sz="94308" autoAdjust="0"/>
  </p:normalViewPr>
  <p:slideViewPr>
    <p:cSldViewPr snapToGrid="0">
      <p:cViewPr varScale="1">
        <p:scale>
          <a:sx n="67" d="100"/>
          <a:sy n="67" d="100"/>
        </p:scale>
        <p:origin x="96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69A61A-466B-44F6-B44B-AA5EB5419573}" type="datetimeFigureOut">
              <a:rPr lang="vi-VN" smtClean="0"/>
              <a:t>25/03/2025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2EFB06-5F17-49C2-91DA-F48D8E806B1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27257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2EFB06-5F17-49C2-91DA-F48D8E806B19}" type="slidenum">
              <a:rPr lang="vi-VN" smtClean="0"/>
              <a:t>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785109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2EFB06-5F17-49C2-91DA-F48D8E806B19}" type="slidenum">
              <a:rPr lang="vi-VN" smtClean="0"/>
              <a:t>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137591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2EFB06-5F17-49C2-91DA-F48D8E806B19}" type="slidenum">
              <a:rPr lang="vi-VN" smtClean="0"/>
              <a:t>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013744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2EFB06-5F17-49C2-91DA-F48D8E806B19}" type="slidenum">
              <a:rPr lang="vi-VN" smtClean="0"/>
              <a:t>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583742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2EFB06-5F17-49C2-91DA-F48D8E806B19}" type="slidenum">
              <a:rPr lang="vi-VN" smtClean="0"/>
              <a:t>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009137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2EFB06-5F17-49C2-91DA-F48D8E806B19}" type="slidenum">
              <a:rPr lang="vi-VN" smtClean="0"/>
              <a:t>10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080416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100: 4; 200: 3; 500: 5; 1000: 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2EFB06-5F17-49C2-91DA-F48D8E806B19}" type="slidenum">
              <a:rPr lang="vi-VN" smtClean="0"/>
              <a:t>14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660930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7272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1" animBg="1"/>
      <p:bldP spid="48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4523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82156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34217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9485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8086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66821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038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7935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08953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667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44400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D99C3323-3410-4EC4-B02A-52A2650852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83715-1E4D-4BB8-8CC6-F1ACF201DED2}" type="datetimeFigureOut">
              <a:rPr lang="vi-VN" smtClean="0"/>
              <a:t>25/03/2025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132A4708-C5CB-4A22-8E35-3BF28633C9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23FA559C-6CB5-4332-98C4-15053C38D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0434-1DD2-4611-82E1-28D0DE7FFA7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2345808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19112-D32C-45C3-A34E-7D9DD80C705E}" type="datetimeFigureOut">
              <a:rPr lang="en-US" smtClean="0"/>
              <a:pPr/>
              <a:t>25/03/2025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3A459-0161-45B2-95C2-B78AC61F626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2375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599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709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TRÒ CHƠI</a:t>
            </a:r>
          </a:p>
        </p:txBody>
      </p: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DD75D50-C8A9-46A9-A6B8-FF16B2FC7E80}"/>
              </a:ext>
            </a:extLst>
          </p:cNvPr>
          <p:cNvGrpSpPr/>
          <p:nvPr userDrawn="1"/>
        </p:nvGrpSpPr>
        <p:grpSpPr>
          <a:xfrm>
            <a:off x="2204474" y="3886315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296E8662-8EA3-4C8B-820E-4BF6DFD80CD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6C1A066B-AB0B-4489-8545-9A6C22C6D5CE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04FCC8BC-CDB6-4AD2-B06D-F0687FB90ABD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5383075D-EADF-4C11-840F-91164E34321C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A53E41FA-10BF-4870-BF2C-1C3E32928AA0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58800010-9A82-4E81-8E5B-0DFD2052E66C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B158E422-1902-4E29-A4CE-7AE300619172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6F9DE660-430D-4DC0-BDE0-D53AAF560A94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28443C46-AE51-4F8F-8DD4-1A2441132300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BDEE59E5-3E6B-47A6-A192-9E1CA173F702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1FCBE1A0-9104-49DF-86CE-4788FB463DF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50BEE43F-134E-41CE-9B7E-A5A812180F42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D21F54E6-8881-45B0-97D8-002CB72A1A90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AF7CA650-6488-4917-A81F-8B0E6245BDD8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3B4FFC92-6173-4A77-89EA-8DC117444B3A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77194712-7B2E-4F2D-AEF8-32FE8CB2AE33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EDB48CD4-455C-4B48-8CE7-66878C257A28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120BF107-E018-4DF4-B743-36924AEDAF6F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E47F8288-E77F-4C1B-A081-C85AF58E6D17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A7522094-7202-437A-928E-3DBD12EA380E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E646C7AF-5DFF-4D0A-BFCF-2B1953187AEF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1E341F08-FEC4-4E8C-93EA-134416B65ABD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37049977-2AF7-45DB-BE8D-26185630A595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5968E01A-D720-42F5-BACC-1CE94E670FAC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EFFB5181-4B7C-4DBC-9557-5604624D9814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BCDC0EFE-0ED6-48B1-9443-EF43A18AE1CD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0E0E28D6-59A1-4969-9133-5864882D79E2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17954B1A-55A0-4A56-8890-C6AE57C0687D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6C9624CB-AD7F-4119-BE35-31158A1249F3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C8C675A8-440C-4C62-9652-0D5635B1FE27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C9753C64-8E01-49C3-8CD9-17060FBE5618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F6CFEFFE-DF0E-47EE-9824-FAFD0FE7F6CD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C9A24EF2-0346-433C-A241-CA68F005651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FE9E4DA9-41B4-4901-8393-0F903CDE5936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20F273AC-86B8-4F5B-B6EB-14BCD9CBF2E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864D3505-7993-4AB0-947A-79419454B1D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230F51EA-E5B6-446E-AD13-D4101D564099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05F86326-3805-4FE4-95B0-258EC64E9E02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4A0FF057-5F69-498A-A2D3-04106984B60F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48556D-DDA5-40A1-A560-4ECD6C995026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0BA7DF30-D72A-4FC8-A0ED-E1F3FE8BA66C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04899CAB-A0A6-4D8E-BC98-224D47303F87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2494363C-74F9-459A-9222-63CD703C82A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7A17EA9B-D19F-4B6F-A468-C6A1A3F301B7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F48BA30-5499-4B2F-AFF4-79B992FF4822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5BB2DB8F-F279-43E3-98F8-309FC92782AE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046558E1-5AFE-4C58-98E0-7A8C467E3738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F24D903E-495C-4D31-942F-2F426BEB355E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9567D77-1C1D-4D16-A64F-119FE4762BE4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B5B4C8A3-4C37-457B-9DC3-881006E8E4CD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AE95CD98-7F86-40E0-BE34-64B6BB9D144E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04C370B4-7E44-4790-B2A9-7FF96DD0180C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0F8BA807-E34B-400B-8B0F-B5A0A6BEB92C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6D74C190-2720-4FB3-989A-DE5914D97966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AC826749-7293-498A-9378-07BD103E8C84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57F940B0-74CF-4BEF-A8E7-C17BA1101B9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84DFCA67-3788-430C-B58B-FFC0F634FC4D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397D4BF7-76F0-4E99-BFCD-43C81B8B138A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C9C3A80C-9B2E-460F-9C36-A0CFA83E050D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19A60A5-7DFE-4AE5-BE9A-BBE66161FFE8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C622E568-4F65-414A-98A7-5690D52ECFB5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D70CB92B-15DA-49CA-BCEE-D5FA7A4AD008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66F74D55-7445-4C90-B936-BA5BB634E999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631;p30">
            <a:extLst>
              <a:ext uri="{FF2B5EF4-FFF2-40B4-BE49-F238E27FC236}">
                <a16:creationId xmlns:a16="http://schemas.microsoft.com/office/drawing/2014/main" id="{68384AAF-B7B5-447C-A808-82D0AFB6AC77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03" name="Google Shape;632;p30">
              <a:extLst>
                <a:ext uri="{FF2B5EF4-FFF2-40B4-BE49-F238E27FC236}">
                  <a16:creationId xmlns:a16="http://schemas.microsoft.com/office/drawing/2014/main" id="{C8119E67-0B6B-4353-9F10-DB0F7D2FFDC2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633;p30">
              <a:extLst>
                <a:ext uri="{FF2B5EF4-FFF2-40B4-BE49-F238E27FC236}">
                  <a16:creationId xmlns:a16="http://schemas.microsoft.com/office/drawing/2014/main" id="{91702C4B-81BE-4D3A-B731-611758AFD442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634;p30">
              <a:extLst>
                <a:ext uri="{FF2B5EF4-FFF2-40B4-BE49-F238E27FC236}">
                  <a16:creationId xmlns:a16="http://schemas.microsoft.com/office/drawing/2014/main" id="{37C6E89E-E0C2-4EDE-B21C-928CA6FBF21B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635;p30">
              <a:extLst>
                <a:ext uri="{FF2B5EF4-FFF2-40B4-BE49-F238E27FC236}">
                  <a16:creationId xmlns:a16="http://schemas.microsoft.com/office/drawing/2014/main" id="{16E95490-5F86-43A3-BEDD-2967D5036D48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636;p30">
              <a:extLst>
                <a:ext uri="{FF2B5EF4-FFF2-40B4-BE49-F238E27FC236}">
                  <a16:creationId xmlns:a16="http://schemas.microsoft.com/office/drawing/2014/main" id="{F5861418-6D4E-4F3C-9ABD-4DCF91D0220A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637;p30">
              <a:extLst>
                <a:ext uri="{FF2B5EF4-FFF2-40B4-BE49-F238E27FC236}">
                  <a16:creationId xmlns:a16="http://schemas.microsoft.com/office/drawing/2014/main" id="{E852FCE3-C2C0-4D04-B168-357F8275842F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638;p30">
              <a:extLst>
                <a:ext uri="{FF2B5EF4-FFF2-40B4-BE49-F238E27FC236}">
                  <a16:creationId xmlns:a16="http://schemas.microsoft.com/office/drawing/2014/main" id="{5AE9FE46-679C-4FEA-8DCE-BE2F7FAF1946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639;p30">
              <a:extLst>
                <a:ext uri="{FF2B5EF4-FFF2-40B4-BE49-F238E27FC236}">
                  <a16:creationId xmlns:a16="http://schemas.microsoft.com/office/drawing/2014/main" id="{3D3D3ACC-4C06-42BE-9E79-FC88ADB68340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640;p30">
              <a:extLst>
                <a:ext uri="{FF2B5EF4-FFF2-40B4-BE49-F238E27FC236}">
                  <a16:creationId xmlns:a16="http://schemas.microsoft.com/office/drawing/2014/main" id="{C957BCC4-29D1-47EC-B1F7-73AEACDA49E0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641;p30">
              <a:extLst>
                <a:ext uri="{FF2B5EF4-FFF2-40B4-BE49-F238E27FC236}">
                  <a16:creationId xmlns:a16="http://schemas.microsoft.com/office/drawing/2014/main" id="{8C71BB02-EA7E-4A8A-A3C6-98D02317F5D9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642;p30">
              <a:extLst>
                <a:ext uri="{FF2B5EF4-FFF2-40B4-BE49-F238E27FC236}">
                  <a16:creationId xmlns:a16="http://schemas.microsoft.com/office/drawing/2014/main" id="{00AB493D-AF54-4CD3-B14C-B3F00B4FB2FF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643;p30">
              <a:extLst>
                <a:ext uri="{FF2B5EF4-FFF2-40B4-BE49-F238E27FC236}">
                  <a16:creationId xmlns:a16="http://schemas.microsoft.com/office/drawing/2014/main" id="{2DF8DF2D-C3A5-49F3-B510-02A1898F2777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644;p30">
              <a:extLst>
                <a:ext uri="{FF2B5EF4-FFF2-40B4-BE49-F238E27FC236}">
                  <a16:creationId xmlns:a16="http://schemas.microsoft.com/office/drawing/2014/main" id="{BC833655-5634-4240-9899-FD9224B9CC10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645;p30">
              <a:extLst>
                <a:ext uri="{FF2B5EF4-FFF2-40B4-BE49-F238E27FC236}">
                  <a16:creationId xmlns:a16="http://schemas.microsoft.com/office/drawing/2014/main" id="{FC412254-AB1A-4B56-9D34-43CDD9A006F5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646;p30">
              <a:extLst>
                <a:ext uri="{FF2B5EF4-FFF2-40B4-BE49-F238E27FC236}">
                  <a16:creationId xmlns:a16="http://schemas.microsoft.com/office/drawing/2014/main" id="{418836FC-F298-4B7A-83CA-FB6D988BE6CE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647;p30">
              <a:extLst>
                <a:ext uri="{FF2B5EF4-FFF2-40B4-BE49-F238E27FC236}">
                  <a16:creationId xmlns:a16="http://schemas.microsoft.com/office/drawing/2014/main" id="{52B85772-2E22-435E-9B8E-11AEBE3D05EC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648;p30">
              <a:extLst>
                <a:ext uri="{FF2B5EF4-FFF2-40B4-BE49-F238E27FC236}">
                  <a16:creationId xmlns:a16="http://schemas.microsoft.com/office/drawing/2014/main" id="{073E355F-591A-4F8F-ADE2-CD68B69DAFB9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649;p30">
              <a:extLst>
                <a:ext uri="{FF2B5EF4-FFF2-40B4-BE49-F238E27FC236}">
                  <a16:creationId xmlns:a16="http://schemas.microsoft.com/office/drawing/2014/main" id="{1592EFBB-BD34-4DC6-A753-9DF710D68B62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650;p30">
              <a:extLst>
                <a:ext uri="{FF2B5EF4-FFF2-40B4-BE49-F238E27FC236}">
                  <a16:creationId xmlns:a16="http://schemas.microsoft.com/office/drawing/2014/main" id="{D1763DA2-E91A-4647-9F88-CBAC0C1FF7C8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651;p30">
              <a:extLst>
                <a:ext uri="{FF2B5EF4-FFF2-40B4-BE49-F238E27FC236}">
                  <a16:creationId xmlns:a16="http://schemas.microsoft.com/office/drawing/2014/main" id="{A37B7A95-0D42-462E-ACB6-DF5E68B47F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652;p30">
              <a:extLst>
                <a:ext uri="{FF2B5EF4-FFF2-40B4-BE49-F238E27FC236}">
                  <a16:creationId xmlns:a16="http://schemas.microsoft.com/office/drawing/2014/main" id="{035B4059-F804-4F0A-A687-0578164FC201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653;p30">
              <a:extLst>
                <a:ext uri="{FF2B5EF4-FFF2-40B4-BE49-F238E27FC236}">
                  <a16:creationId xmlns:a16="http://schemas.microsoft.com/office/drawing/2014/main" id="{AC3F8667-F8EB-44D5-8E7C-F146BC3114FB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654;p30">
              <a:extLst>
                <a:ext uri="{FF2B5EF4-FFF2-40B4-BE49-F238E27FC236}">
                  <a16:creationId xmlns:a16="http://schemas.microsoft.com/office/drawing/2014/main" id="{5FAC0A30-3BED-4B9D-AAE7-EF7C7E0EE1E7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655;p30">
              <a:extLst>
                <a:ext uri="{FF2B5EF4-FFF2-40B4-BE49-F238E27FC236}">
                  <a16:creationId xmlns:a16="http://schemas.microsoft.com/office/drawing/2014/main" id="{3FD2F0B1-4C74-428D-B499-F24C02C809CA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656;p30">
              <a:extLst>
                <a:ext uri="{FF2B5EF4-FFF2-40B4-BE49-F238E27FC236}">
                  <a16:creationId xmlns:a16="http://schemas.microsoft.com/office/drawing/2014/main" id="{2A16750A-BA6E-4B19-8A8F-841516B81B55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657;p30">
              <a:extLst>
                <a:ext uri="{FF2B5EF4-FFF2-40B4-BE49-F238E27FC236}">
                  <a16:creationId xmlns:a16="http://schemas.microsoft.com/office/drawing/2014/main" id="{0ACCDDEA-6700-4981-96FD-F69C08E17911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658;p30">
              <a:extLst>
                <a:ext uri="{FF2B5EF4-FFF2-40B4-BE49-F238E27FC236}">
                  <a16:creationId xmlns:a16="http://schemas.microsoft.com/office/drawing/2014/main" id="{A186D19B-D827-45D7-8241-51DAE20706AF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659;p30">
              <a:extLst>
                <a:ext uri="{FF2B5EF4-FFF2-40B4-BE49-F238E27FC236}">
                  <a16:creationId xmlns:a16="http://schemas.microsoft.com/office/drawing/2014/main" id="{0F9E9CC8-7BF5-4B07-82B6-65F2EDB31903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660;p30">
              <a:extLst>
                <a:ext uri="{FF2B5EF4-FFF2-40B4-BE49-F238E27FC236}">
                  <a16:creationId xmlns:a16="http://schemas.microsoft.com/office/drawing/2014/main" id="{E89840E0-2312-4109-9B8E-27042911B01E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661;p30">
              <a:extLst>
                <a:ext uri="{FF2B5EF4-FFF2-40B4-BE49-F238E27FC236}">
                  <a16:creationId xmlns:a16="http://schemas.microsoft.com/office/drawing/2014/main" id="{ABDDA8C6-86B1-4D13-8477-26BFF49FE82A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662;p30">
              <a:extLst>
                <a:ext uri="{FF2B5EF4-FFF2-40B4-BE49-F238E27FC236}">
                  <a16:creationId xmlns:a16="http://schemas.microsoft.com/office/drawing/2014/main" id="{F4320CEA-EED6-4E76-A829-D7C121CC54BD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663;p30">
              <a:extLst>
                <a:ext uri="{FF2B5EF4-FFF2-40B4-BE49-F238E27FC236}">
                  <a16:creationId xmlns:a16="http://schemas.microsoft.com/office/drawing/2014/main" id="{EAB61CDD-5EC4-4093-8C2F-8464B40B6242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0" name="Google Shape;664;p30">
              <a:extLst>
                <a:ext uri="{FF2B5EF4-FFF2-40B4-BE49-F238E27FC236}">
                  <a16:creationId xmlns:a16="http://schemas.microsoft.com/office/drawing/2014/main" id="{EF0AE066-94D1-4496-B873-6D37A4E8134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1" name="Google Shape;665;p30">
              <a:extLst>
                <a:ext uri="{FF2B5EF4-FFF2-40B4-BE49-F238E27FC236}">
                  <a16:creationId xmlns:a16="http://schemas.microsoft.com/office/drawing/2014/main" id="{42E21A7A-649B-451B-84CD-5B5E5210975A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2" name="Google Shape;666;p30">
              <a:extLst>
                <a:ext uri="{FF2B5EF4-FFF2-40B4-BE49-F238E27FC236}">
                  <a16:creationId xmlns:a16="http://schemas.microsoft.com/office/drawing/2014/main" id="{EFC63EFC-4985-4181-B268-BBE86AFEB9C5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3" name="Google Shape;667;p30">
              <a:extLst>
                <a:ext uri="{FF2B5EF4-FFF2-40B4-BE49-F238E27FC236}">
                  <a16:creationId xmlns:a16="http://schemas.microsoft.com/office/drawing/2014/main" id="{300F47C0-B7A0-440B-89C5-D425A98B829E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4" name="Google Shape;668;p30">
              <a:extLst>
                <a:ext uri="{FF2B5EF4-FFF2-40B4-BE49-F238E27FC236}">
                  <a16:creationId xmlns:a16="http://schemas.microsoft.com/office/drawing/2014/main" id="{C85A5A99-D403-4672-BF93-AAE1C98744FA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5" name="Google Shape;669;p30">
              <a:extLst>
                <a:ext uri="{FF2B5EF4-FFF2-40B4-BE49-F238E27FC236}">
                  <a16:creationId xmlns:a16="http://schemas.microsoft.com/office/drawing/2014/main" id="{CCDC3E1D-A4C6-480F-9648-58AF27DBC5F0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6" name="Google Shape;670;p30">
              <a:extLst>
                <a:ext uri="{FF2B5EF4-FFF2-40B4-BE49-F238E27FC236}">
                  <a16:creationId xmlns:a16="http://schemas.microsoft.com/office/drawing/2014/main" id="{4A6FFDD3-23DB-4E57-B21E-BB3086F18452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7" name="Google Shape;671;p30">
              <a:extLst>
                <a:ext uri="{FF2B5EF4-FFF2-40B4-BE49-F238E27FC236}">
                  <a16:creationId xmlns:a16="http://schemas.microsoft.com/office/drawing/2014/main" id="{0A863DF9-6C68-4CD3-A6D3-B635474FD1C1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8" name="Google Shape;672;p30">
              <a:extLst>
                <a:ext uri="{FF2B5EF4-FFF2-40B4-BE49-F238E27FC236}">
                  <a16:creationId xmlns:a16="http://schemas.microsoft.com/office/drawing/2014/main" id="{071D6E0A-9424-4050-8F03-C9F0079004E9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2251663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88670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>
            <a:extLst>
              <a:ext uri="{FF2B5EF4-FFF2-40B4-BE49-F238E27FC236}">
                <a16:creationId xmlns:a16="http://schemas.microsoft.com/office/drawing/2014/main" id="{C747FDE4-8F45-F44C-B9B6-817871E1EA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36" y="106519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3928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91" r:id="rId5"/>
    <p:sldLayoutId id="2147483674" r:id="rId6"/>
    <p:sldLayoutId id="2147483692" r:id="rId7"/>
    <p:sldLayoutId id="2147483662" r:id="rId8"/>
    <p:sldLayoutId id="2147483663" r:id="rId9"/>
    <p:sldLayoutId id="2147483664" r:id="rId10"/>
    <p:sldLayoutId id="2147483665" r:id="rId11"/>
    <p:sldLayoutId id="2147483675" r:id="rId12"/>
    <p:sldLayoutId id="2147483676" r:id="rId13"/>
    <p:sldLayoutId id="2147483677" r:id="rId14"/>
    <p:sldLayoutId id="2147483678" r:id="rId15"/>
    <p:sldLayoutId id="2147483679" r:id="rId16"/>
    <p:sldLayoutId id="2147483680" r:id="rId17"/>
    <p:sldLayoutId id="2147483681" r:id="rId18"/>
    <p:sldLayoutId id="2147483682" r:id="rId19"/>
    <p:sldLayoutId id="2147483683" r:id="rId20"/>
    <p:sldLayoutId id="2147483684" r:id="rId21"/>
    <p:sldLayoutId id="2147483685" r:id="rId22"/>
    <p:sldLayoutId id="2147483686" r:id="rId23"/>
    <p:sldLayoutId id="2147483687" r:id="rId24"/>
    <p:sldLayoutId id="2147483688" r:id="rId25"/>
    <p:sldLayoutId id="2147483689" r:id="rId26"/>
    <p:sldLayoutId id="2147483690" r:id="rId27"/>
    <p:sldLayoutId id="2147483693" r:id="rId28"/>
    <p:sldLayoutId id="2147483694" r:id="rId2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6.gif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12.png"/><Relationship Id="rId18" Type="http://schemas.microsoft.com/office/2007/relationships/hdphoto" Target="../media/hdphoto7.wdp"/><Relationship Id="rId3" Type="http://schemas.openxmlformats.org/officeDocument/2006/relationships/image" Target="../media/image10.png"/><Relationship Id="rId7" Type="http://schemas.openxmlformats.org/officeDocument/2006/relationships/image" Target="../media/image15.png"/><Relationship Id="rId12" Type="http://schemas.microsoft.com/office/2007/relationships/hdphoto" Target="../media/hdphoto4.wdp"/><Relationship Id="rId17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6" Type="http://schemas.microsoft.com/office/2007/relationships/hdphoto" Target="../media/hdphoto6.wdp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11" Type="http://schemas.openxmlformats.org/officeDocument/2006/relationships/image" Target="../media/image11.png"/><Relationship Id="rId5" Type="http://schemas.openxmlformats.org/officeDocument/2006/relationships/image" Target="../media/image9.png"/><Relationship Id="rId15" Type="http://schemas.openxmlformats.org/officeDocument/2006/relationships/image" Target="../media/image13.png"/><Relationship Id="rId10" Type="http://schemas.microsoft.com/office/2007/relationships/hdphoto" Target="../media/hdphoto9.wdp"/><Relationship Id="rId4" Type="http://schemas.microsoft.com/office/2007/relationships/hdphoto" Target="../media/hdphoto3.wdp"/><Relationship Id="rId9" Type="http://schemas.openxmlformats.org/officeDocument/2006/relationships/image" Target="../media/image16.png"/><Relationship Id="rId14" Type="http://schemas.microsoft.com/office/2007/relationships/hdphoto" Target="../media/hdphoto5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13" Type="http://schemas.openxmlformats.org/officeDocument/2006/relationships/image" Target="../media/image26.png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12" Type="http://schemas.openxmlformats.org/officeDocument/2006/relationships/image" Target="../media/image25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6" Type="http://schemas.microsoft.com/office/2007/relationships/hdphoto" Target="../media/hdphoto12.wdp"/><Relationship Id="rId11" Type="http://schemas.microsoft.com/office/2007/relationships/hdphoto" Target="../media/hdphoto14.wdp"/><Relationship Id="rId5" Type="http://schemas.openxmlformats.org/officeDocument/2006/relationships/image" Target="../media/image21.png"/><Relationship Id="rId10" Type="http://schemas.openxmlformats.org/officeDocument/2006/relationships/image" Target="../media/image24.png"/><Relationship Id="rId4" Type="http://schemas.microsoft.com/office/2007/relationships/hdphoto" Target="../media/hdphoto11.wdp"/><Relationship Id="rId9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28.png"/><Relationship Id="rId4" Type="http://schemas.microsoft.com/office/2007/relationships/hdphoto" Target="../media/hdphoto15.wdp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13" Type="http://schemas.openxmlformats.org/officeDocument/2006/relationships/image" Target="../media/image18.png"/><Relationship Id="rId3" Type="http://schemas.openxmlformats.org/officeDocument/2006/relationships/image" Target="../media/image11.png"/><Relationship Id="rId7" Type="http://schemas.openxmlformats.org/officeDocument/2006/relationships/image" Target="../media/image27.png"/><Relationship Id="rId12" Type="http://schemas.openxmlformats.org/officeDocument/2006/relationships/image" Target="../media/image29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microsoft.com/office/2007/relationships/hdphoto" Target="../media/hdphoto17.wdp"/><Relationship Id="rId11" Type="http://schemas.openxmlformats.org/officeDocument/2006/relationships/oleObject" Target="../embeddings/oleObject1.bin"/><Relationship Id="rId5" Type="http://schemas.openxmlformats.org/officeDocument/2006/relationships/image" Target="../media/image9.png"/><Relationship Id="rId10" Type="http://schemas.microsoft.com/office/2007/relationships/hdphoto" Target="../media/hdphoto18.wdp"/><Relationship Id="rId4" Type="http://schemas.microsoft.com/office/2007/relationships/hdphoto" Target="../media/hdphoto16.wdp"/><Relationship Id="rId9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hdphoto" Target="../media/hdphoto19.wdp"/><Relationship Id="rId7" Type="http://schemas.microsoft.com/office/2007/relationships/hdphoto" Target="../media/hdphoto18.wdp"/><Relationship Id="rId12" Type="http://schemas.openxmlformats.org/officeDocument/2006/relationships/image" Target="../media/image1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11" Type="http://schemas.microsoft.com/office/2007/relationships/hdphoto" Target="../media/hdphoto15.wdp"/><Relationship Id="rId5" Type="http://schemas.microsoft.com/office/2007/relationships/hdphoto" Target="../media/hdphoto16.wdp"/><Relationship Id="rId10" Type="http://schemas.openxmlformats.org/officeDocument/2006/relationships/image" Target="../media/image27.png"/><Relationship Id="rId4" Type="http://schemas.openxmlformats.org/officeDocument/2006/relationships/image" Target="../media/image11.png"/><Relationship Id="rId9" Type="http://schemas.microsoft.com/office/2007/relationships/hdphoto" Target="../media/hdphoto17.wdp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image" Target="../media/image14.png"/><Relationship Id="rId7" Type="http://schemas.openxmlformats.org/officeDocument/2006/relationships/image" Target="../media/image27.png"/><Relationship Id="rId12" Type="http://schemas.openxmlformats.org/officeDocument/2006/relationships/image" Target="../media/image18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6" Type="http://schemas.microsoft.com/office/2007/relationships/hdphoto" Target="../media/hdphoto17.wdp"/><Relationship Id="rId11" Type="http://schemas.openxmlformats.org/officeDocument/2006/relationships/image" Target="../media/image31.png"/><Relationship Id="rId5" Type="http://schemas.openxmlformats.org/officeDocument/2006/relationships/image" Target="../media/image9.png"/><Relationship Id="rId10" Type="http://schemas.openxmlformats.org/officeDocument/2006/relationships/image" Target="../media/image29.png"/><Relationship Id="rId4" Type="http://schemas.microsoft.com/office/2007/relationships/hdphoto" Target="../media/hdphoto18.wdp"/><Relationship Id="rId9" Type="http://schemas.openxmlformats.org/officeDocument/2006/relationships/oleObject" Target="../embeddings/oleObject1.bin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microsoft.com/office/2007/relationships/hdphoto" Target="../media/hdphoto8.wdp"/><Relationship Id="rId10" Type="http://schemas.openxmlformats.org/officeDocument/2006/relationships/image" Target="../media/image18.png"/><Relationship Id="rId4" Type="http://schemas.openxmlformats.org/officeDocument/2006/relationships/image" Target="../media/image15.png"/><Relationship Id="rId9" Type="http://schemas.microsoft.com/office/2007/relationships/hdphoto" Target="../media/hdphoto7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microsoft.com/office/2007/relationships/hdphoto" Target="../media/hdphoto3.wdp"/><Relationship Id="rId5" Type="http://schemas.openxmlformats.org/officeDocument/2006/relationships/image" Target="../media/image10.pn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12" Type="http://schemas.microsoft.com/office/2007/relationships/hdphoto" Target="../media/hdphoto8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microsoft.com/office/2007/relationships/hdphoto" Target="../media/hdphoto5.wdp"/><Relationship Id="rId11" Type="http://schemas.openxmlformats.org/officeDocument/2006/relationships/image" Target="../media/image15.png"/><Relationship Id="rId5" Type="http://schemas.openxmlformats.org/officeDocument/2006/relationships/image" Target="../media/image12.png"/><Relationship Id="rId10" Type="http://schemas.microsoft.com/office/2007/relationships/hdphoto" Target="../media/hdphoto7.wdp"/><Relationship Id="rId4" Type="http://schemas.microsoft.com/office/2007/relationships/hdphoto" Target="../media/hdphoto4.wdp"/><Relationship Id="rId9" Type="http://schemas.openxmlformats.org/officeDocument/2006/relationships/image" Target="../media/image14.png"/><Relationship Id="rId14" Type="http://schemas.microsoft.com/office/2007/relationships/hdphoto" Target="../media/hdphoto9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microsoft.com/office/2007/relationships/hdphoto" Target="../media/hdphoto9.wdp"/><Relationship Id="rId5" Type="http://schemas.openxmlformats.org/officeDocument/2006/relationships/image" Target="../media/image16.png"/><Relationship Id="rId4" Type="http://schemas.microsoft.com/office/2007/relationships/hdphoto" Target="../media/hdphoto8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microsoft.com/office/2007/relationships/hdphoto" Target="../media/hdphoto5.wdp"/><Relationship Id="rId5" Type="http://schemas.openxmlformats.org/officeDocument/2006/relationships/image" Target="../media/image12.png"/><Relationship Id="rId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microsoft.com/office/2007/relationships/hdphoto" Target="../media/hdphoto7.wdp"/><Relationship Id="rId5" Type="http://schemas.openxmlformats.org/officeDocument/2006/relationships/image" Target="../media/image14.png"/><Relationship Id="rId4" Type="http://schemas.microsoft.com/office/2007/relationships/hdphoto" Target="../media/hdphoto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AC2"/>
            </a:gs>
            <a:gs pos="48000">
              <a:schemeClr val="bg1"/>
            </a:gs>
            <a:gs pos="92000">
              <a:srgbClr val="00B0F0"/>
            </a:gs>
            <a:gs pos="66000">
              <a:srgbClr val="71CFED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5">
            <a:extLst>
              <a:ext uri="{FF2B5EF4-FFF2-40B4-BE49-F238E27FC236}">
                <a16:creationId xmlns:a16="http://schemas.microsoft.com/office/drawing/2014/main" id="{EA978252-9B1A-4C57-B0E7-62CECCB638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4335" y="2290074"/>
            <a:ext cx="10058256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</a:t>
            </a:r>
            <a:r>
              <a:rPr lang="en-US" alt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</a:t>
            </a: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HỌC SINH </a:t>
            </a:r>
            <a:endParaRPr lang="en-US" altLang="en-US" sz="4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 </a:t>
            </a: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MẾN</a:t>
            </a:r>
            <a:endParaRPr lang="vi-VN" alt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7" name="Picture 4" descr="CG11">
            <a:extLst>
              <a:ext uri="{FF2B5EF4-FFF2-40B4-BE49-F238E27FC236}">
                <a16:creationId xmlns:a16="http://schemas.microsoft.com/office/drawing/2014/main" id="{E3DC0FBD-1345-4FF0-8E1C-032E3FC2C6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7338" y="5643563"/>
            <a:ext cx="1185862" cy="12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5" descr="CG11">
            <a:extLst>
              <a:ext uri="{FF2B5EF4-FFF2-40B4-BE49-F238E27FC236}">
                <a16:creationId xmlns:a16="http://schemas.microsoft.com/office/drawing/2014/main" id="{D82D1140-56A9-4A61-A179-2AAC289B74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2414" y="5429251"/>
            <a:ext cx="1444625" cy="142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6" descr="CG11">
            <a:extLst>
              <a:ext uri="{FF2B5EF4-FFF2-40B4-BE49-F238E27FC236}">
                <a16:creationId xmlns:a16="http://schemas.microsoft.com/office/drawing/2014/main" id="{9B66E133-E487-4169-8E24-2FC1BA14C6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1775" y="14289"/>
            <a:ext cx="1530350" cy="155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7" descr="CG11">
            <a:extLst>
              <a:ext uri="{FF2B5EF4-FFF2-40B4-BE49-F238E27FC236}">
                <a16:creationId xmlns:a16="http://schemas.microsoft.com/office/drawing/2014/main" id="{BA6C88EB-D6BA-4E3E-BD3C-3A5A678EB6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4289"/>
            <a:ext cx="1584325" cy="155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11" descr="696932h0rv8jquww">
            <a:extLst>
              <a:ext uri="{FF2B5EF4-FFF2-40B4-BE49-F238E27FC236}">
                <a16:creationId xmlns:a16="http://schemas.microsoft.com/office/drawing/2014/main" id="{AEF8CC1F-D633-4C13-8406-07EAAAB80BE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66319" y="4310856"/>
            <a:ext cx="1219200" cy="387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1" descr="696932h0rv8jquww">
            <a:extLst>
              <a:ext uri="{FF2B5EF4-FFF2-40B4-BE49-F238E27FC236}">
                <a16:creationId xmlns:a16="http://schemas.microsoft.com/office/drawing/2014/main" id="{14E89D34-5856-4077-826C-C52A4FD128C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312026" y="4637088"/>
            <a:ext cx="1219200" cy="322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ectangle 61">
            <a:extLst>
              <a:ext uri="{FF2B5EF4-FFF2-40B4-BE49-F238E27FC236}">
                <a16:creationId xmlns:a16="http://schemas.microsoft.com/office/drawing/2014/main" id="{BFC314F8-FCD5-6B40-A834-C0F769652ED0}"/>
              </a:ext>
            </a:extLst>
          </p:cNvPr>
          <p:cNvSpPr/>
          <p:nvPr/>
        </p:nvSpPr>
        <p:spPr>
          <a:xfrm>
            <a:off x="699246" y="1394794"/>
            <a:ext cx="10524565" cy="2849804"/>
          </a:xfrm>
          <a:prstGeom prst="rect">
            <a:avLst/>
          </a:prstGeom>
          <a:solidFill>
            <a:srgbClr val="FFFAC2"/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3074" name="Picture 2" descr="100 đồng (tiền Việt) – Wikipedia tiếng Việt">
            <a:extLst>
              <a:ext uri="{FF2B5EF4-FFF2-40B4-BE49-F238E27FC236}">
                <a16:creationId xmlns:a16="http://schemas.microsoft.com/office/drawing/2014/main" id="{5B65FAF8-E2AA-2245-86C2-02D765E71A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3973" y="2497619"/>
            <a:ext cx="2612087" cy="1288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" name="Rectangle 65">
            <a:extLst>
              <a:ext uri="{FF2B5EF4-FFF2-40B4-BE49-F238E27FC236}">
                <a16:creationId xmlns:a16="http://schemas.microsoft.com/office/drawing/2014/main" id="{C55CD3AB-978B-0043-A439-DF92403E903B}"/>
              </a:ext>
            </a:extLst>
          </p:cNvPr>
          <p:cNvSpPr/>
          <p:nvPr/>
        </p:nvSpPr>
        <p:spPr>
          <a:xfrm>
            <a:off x="699247" y="3878081"/>
            <a:ext cx="10524565" cy="2531687"/>
          </a:xfrm>
          <a:prstGeom prst="rect">
            <a:avLst/>
          </a:prstGeom>
          <a:solidFill>
            <a:srgbClr val="FFFAC2"/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3076" name="Picture 4" descr="100 đồng (tiền Việt) – Wikipedia tiếng Việt">
            <a:extLst>
              <a:ext uri="{FF2B5EF4-FFF2-40B4-BE49-F238E27FC236}">
                <a16:creationId xmlns:a16="http://schemas.microsoft.com/office/drawing/2014/main" id="{0F6AFA08-AA97-1848-B17D-CC9F0C034E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946" y="2497619"/>
            <a:ext cx="2612087" cy="1288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200 đồng (tiền Việt) – Wikipedia tiếng Việt">
            <a:extLst>
              <a:ext uri="{FF2B5EF4-FFF2-40B4-BE49-F238E27FC236}">
                <a16:creationId xmlns:a16="http://schemas.microsoft.com/office/drawing/2014/main" id="{D3EC506E-B8FC-C049-BA37-2973C27426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3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502014"/>
            <a:ext cx="2538313" cy="1269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200 đồng (tiền Việt) – Wikipedia tiếng Việt">
            <a:extLst>
              <a:ext uri="{FF2B5EF4-FFF2-40B4-BE49-F238E27FC236}">
                <a16:creationId xmlns:a16="http://schemas.microsoft.com/office/drawing/2014/main" id="{A0176752-13CE-C34F-860F-A13B97E8F7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5499" y="2497619"/>
            <a:ext cx="2538312" cy="1269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1">
            <a:extLst>
              <a:ext uri="{FF2B5EF4-FFF2-40B4-BE49-F238E27FC236}">
                <a16:creationId xmlns:a16="http://schemas.microsoft.com/office/drawing/2014/main" id="{5C574FCF-A2AB-44AB-A81E-27D60C6C8C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78000" y="249570"/>
            <a:ext cx="6836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 b="1" dirty="0">
                <a:latin typeface="HP001 4 hàng" panose="020B0603050302020204" pitchFamily="34" charset="0"/>
              </a:rPr>
              <a:t>   </a:t>
            </a:r>
          </a:p>
        </p:txBody>
      </p:sp>
      <p:sp>
        <p:nvSpPr>
          <p:cNvPr id="9" name="TextBox 1">
            <a:extLst>
              <a:ext uri="{FF2B5EF4-FFF2-40B4-BE49-F238E27FC236}">
                <a16:creationId xmlns:a16="http://schemas.microsoft.com/office/drawing/2014/main" id="{CFD5C514-C435-447D-86B9-27F00AEDB1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8740" y="647761"/>
            <a:ext cx="112014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 b="1" dirty="0">
                <a:latin typeface="HP001 4 hàng" panose="020B0603050302020204" pitchFamily="34" charset="0"/>
              </a:rPr>
              <a:t> </a:t>
            </a:r>
            <a:endParaRPr lang="en-US" altLang="en-US" sz="2400" b="1" u="sng" dirty="0">
              <a:latin typeface="HP001 4 hàng" panose="020B0603050302020204" pitchFamily="34" charset="0"/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51D75E32-880E-40D6-8F12-420829CBE3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946" y="4002943"/>
            <a:ext cx="2612087" cy="1205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Khám phá Việt Nam qua các địa danh trên đồng tiền Việt Nam">
            <a:extLst>
              <a:ext uri="{FF2B5EF4-FFF2-40B4-BE49-F238E27FC236}">
                <a16:creationId xmlns:a16="http://schemas.microsoft.com/office/drawing/2014/main" id="{97E19CEB-1C48-4826-B79F-8A198DD9B9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19000"/>
                    </a14:imgEffect>
                    <a14:imgEffect>
                      <a14:brightnessContrast brigh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2311" y="4002943"/>
            <a:ext cx="2573749" cy="1271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Một Nghìn Đồng - Home | Facebook">
            <a:extLst>
              <a:ext uri="{FF2B5EF4-FFF2-40B4-BE49-F238E27FC236}">
                <a16:creationId xmlns:a16="http://schemas.microsoft.com/office/drawing/2014/main" id="{EE13E953-68D7-4099-89C0-903B1BF35F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33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4273" y="3996598"/>
            <a:ext cx="2538312" cy="1269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Tiền 1 nghìn - Tư liệu Tiểu học - Đinh Hữu - Luyện chữ đẹp Thầy Đinh Văn Hữu">
            <a:extLst>
              <a:ext uri="{FF2B5EF4-FFF2-40B4-BE49-F238E27FC236}">
                <a16:creationId xmlns:a16="http://schemas.microsoft.com/office/drawing/2014/main" id="{FB9CBD3F-8AC0-458A-ACF2-5379471332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19000"/>
                    </a14:imgEffect>
                    <a14:imgEffect>
                      <a14:brightnessContrast brigh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6096000" y="3975873"/>
            <a:ext cx="2492424" cy="1232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9468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DD8AAD51-8B1F-D246-BE0C-88AAFB33C33C}"/>
              </a:ext>
            </a:extLst>
          </p:cNvPr>
          <p:cNvGrpSpPr/>
          <p:nvPr/>
        </p:nvGrpSpPr>
        <p:grpSpPr>
          <a:xfrm>
            <a:off x="3660134" y="1817370"/>
            <a:ext cx="5065849" cy="4649832"/>
            <a:chOff x="1997002" y="320541"/>
            <a:chExt cx="6514048" cy="615405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2071E61-AF5F-8E45-A0EF-99215963EB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4918" b="45608"/>
            <a:stretch/>
          </p:blipFill>
          <p:spPr>
            <a:xfrm>
              <a:off x="1997002" y="2105798"/>
              <a:ext cx="6264438" cy="4368799"/>
            </a:xfrm>
            <a:prstGeom prst="rect">
              <a:avLst/>
            </a:prstGeom>
          </p:spPr>
        </p:pic>
        <p:sp>
          <p:nvSpPr>
            <p:cNvPr id="6" name="Oval Callout 5">
              <a:extLst>
                <a:ext uri="{FF2B5EF4-FFF2-40B4-BE49-F238E27FC236}">
                  <a16:creationId xmlns:a16="http://schemas.microsoft.com/office/drawing/2014/main" id="{60B6EFA1-4935-0B40-BD7F-9CFA0C45C0B1}"/>
                </a:ext>
              </a:extLst>
            </p:cNvPr>
            <p:cNvSpPr/>
            <p:nvPr/>
          </p:nvSpPr>
          <p:spPr>
            <a:xfrm>
              <a:off x="2864992" y="320541"/>
              <a:ext cx="5646058" cy="2042228"/>
            </a:xfrm>
            <a:prstGeom prst="wedgeEllipseCallout">
              <a:avLst>
                <a:gd name="adj1" fmla="val -25608"/>
                <a:gd name="adj2" fmla="val 87053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2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328CB1F-1467-7946-8618-AC02FE2A2609}"/>
                </a:ext>
              </a:extLst>
            </p:cNvPr>
            <p:cNvSpPr/>
            <p:nvPr/>
          </p:nvSpPr>
          <p:spPr>
            <a:xfrm>
              <a:off x="3136018" y="791742"/>
              <a:ext cx="5125421" cy="10998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VN" sz="24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Ngoài ra còn một số tờ tiền loại khác nữa Mai nhé!</a:t>
              </a:r>
            </a:p>
          </p:txBody>
        </p:sp>
      </p:grpSp>
      <p:sp>
        <p:nvSpPr>
          <p:cNvPr id="9" name="TextBox 1">
            <a:extLst>
              <a:ext uri="{FF2B5EF4-FFF2-40B4-BE49-F238E27FC236}">
                <a16:creationId xmlns:a16="http://schemas.microsoft.com/office/drawing/2014/main" id="{883B955F-A250-4174-8D43-A765BDD54E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78000" y="249570"/>
            <a:ext cx="6836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 b="1" dirty="0">
                <a:latin typeface="HP001 4 hàng" panose="020B0603050302020204" pitchFamily="34" charset="0"/>
              </a:rPr>
              <a:t>   </a:t>
            </a:r>
          </a:p>
        </p:txBody>
      </p:sp>
      <p:sp>
        <p:nvSpPr>
          <p:cNvPr id="10" name="TextBox 1">
            <a:extLst>
              <a:ext uri="{FF2B5EF4-FFF2-40B4-BE49-F238E27FC236}">
                <a16:creationId xmlns:a16="http://schemas.microsoft.com/office/drawing/2014/main" id="{C7BABA23-3FEB-4329-8269-DA721E65C8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8740" y="647761"/>
            <a:ext cx="112014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 b="1" dirty="0">
                <a:latin typeface="HP001 4 hàng" panose="020B0603050302020204" pitchFamily="34" charset="0"/>
              </a:rPr>
              <a:t> </a:t>
            </a:r>
            <a:endParaRPr lang="en-US" altLang="en-US" sz="2400" b="1" u="sng" dirty="0">
              <a:latin typeface="HP001 4 hàng" panose="020B0603050302020204" pitchFamily="34" charset="0"/>
            </a:endParaRPr>
          </a:p>
        </p:txBody>
      </p:sp>
      <p:sp>
        <p:nvSpPr>
          <p:cNvPr id="11" name="TextBox 1">
            <a:extLst>
              <a:ext uri="{FF2B5EF4-FFF2-40B4-BE49-F238E27FC236}">
                <a16:creationId xmlns:a16="http://schemas.microsoft.com/office/drawing/2014/main" id="{81041F8F-BE60-4E6C-AB34-D000C243BD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5100" y="1003787"/>
            <a:ext cx="608162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       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9912" y="318851"/>
            <a:ext cx="5972175" cy="158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27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5000 đồng (tiền Việt) – Wikipedia tiếng Việt">
            <a:extLst>
              <a:ext uri="{FF2B5EF4-FFF2-40B4-BE49-F238E27FC236}">
                <a16:creationId xmlns:a16="http://schemas.microsoft.com/office/drawing/2014/main" id="{ED52C060-CC80-D445-B4E5-F4B6DCD660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369" y="2020369"/>
            <a:ext cx="2495443" cy="1238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0" descr="Vietnam polymer 10,000 Dong banknotes">
            <a:extLst>
              <a:ext uri="{FF2B5EF4-FFF2-40B4-BE49-F238E27FC236}">
                <a16:creationId xmlns:a16="http://schemas.microsoft.com/office/drawing/2014/main" id="{393FF4D3-D254-C947-9902-F381C0DF63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5097" y="2087964"/>
            <a:ext cx="2594206" cy="1207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0" descr="50,000 Dong 2003">
            <a:extLst>
              <a:ext uri="{FF2B5EF4-FFF2-40B4-BE49-F238E27FC236}">
                <a16:creationId xmlns:a16="http://schemas.microsoft.com/office/drawing/2014/main" id="{8F5C5FDA-8620-0A45-B2AE-42330842E5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623" y="3682226"/>
            <a:ext cx="2576189" cy="1257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2" descr="Vietnam polymer 20,000 Dong banknotes">
            <a:extLst>
              <a:ext uri="{FF2B5EF4-FFF2-40B4-BE49-F238E27FC236}">
                <a16:creationId xmlns:a16="http://schemas.microsoft.com/office/drawing/2014/main" id="{91318C96-2231-0F48-AF2E-FDD0BC7739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309" y="3682226"/>
            <a:ext cx="2571320" cy="1257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4" descr="Từ 1-9, phát hành tiền polymer mệnh giá 100.000 đồng - Báo Nhân Dân">
            <a:extLst>
              <a:ext uri="{FF2B5EF4-FFF2-40B4-BE49-F238E27FC236}">
                <a16:creationId xmlns:a16="http://schemas.microsoft.com/office/drawing/2014/main" id="{A39395ED-8E11-3B4E-9FA2-38ED5C09DD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5097" y="3682226"/>
            <a:ext cx="2571322" cy="1164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6" descr="Vietnam polymer 200,000 Dong banknotes">
            <a:extLst>
              <a:ext uri="{FF2B5EF4-FFF2-40B4-BE49-F238E27FC236}">
                <a16:creationId xmlns:a16="http://schemas.microsoft.com/office/drawing/2014/main" id="{B3C2F9DB-1673-A842-BCC0-1EDD76A672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8000" y="5222073"/>
            <a:ext cx="2574917" cy="1160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40C9804D-0724-4C04-9C8A-544E6842F28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44831" y="2050720"/>
            <a:ext cx="2574798" cy="1207989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id="{A0BB2172-ADF3-467C-8F87-056D912164D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096000" y="5155005"/>
            <a:ext cx="2883680" cy="121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442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1704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>
            <a:extLst>
              <a:ext uri="{FF2B5EF4-FFF2-40B4-BE49-F238E27FC236}">
                <a16:creationId xmlns:a16="http://schemas.microsoft.com/office/drawing/2014/main" id="{D2C9FC69-F50E-5246-9B1F-BF8D3A85A0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" y="1516762"/>
            <a:ext cx="1686285" cy="843144"/>
          </a:xfrm>
          <a:prstGeom prst="rect">
            <a:avLst/>
          </a:prstGeom>
        </p:spPr>
      </p:pic>
      <p:grpSp>
        <p:nvGrpSpPr>
          <p:cNvPr id="59" name="Group 58">
            <a:extLst>
              <a:ext uri="{FF2B5EF4-FFF2-40B4-BE49-F238E27FC236}">
                <a16:creationId xmlns:a16="http://schemas.microsoft.com/office/drawing/2014/main" id="{47728A30-BAE2-494F-934D-0DCFBF2881A3}"/>
              </a:ext>
            </a:extLst>
          </p:cNvPr>
          <p:cNvGrpSpPr/>
          <p:nvPr/>
        </p:nvGrpSpPr>
        <p:grpSpPr>
          <a:xfrm>
            <a:off x="930068" y="2255161"/>
            <a:ext cx="7230952" cy="461665"/>
            <a:chOff x="-1977887" y="2306449"/>
            <a:chExt cx="8208497" cy="895126"/>
          </a:xfrm>
        </p:grpSpPr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FF085047-5B63-184B-B293-33FB41FDEF9A}"/>
                </a:ext>
              </a:extLst>
            </p:cNvPr>
            <p:cNvSpPr txBox="1"/>
            <p:nvPr/>
          </p:nvSpPr>
          <p:spPr>
            <a:xfrm>
              <a:off x="-1341162" y="2306449"/>
              <a:ext cx="7571772" cy="523220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Quan </a:t>
              </a:r>
              <a:r>
                <a:rPr lang="en-US" sz="2800" dirty="0" err="1"/>
                <a:t>sát</a:t>
              </a:r>
              <a:r>
                <a:rPr lang="en-US" sz="2800" dirty="0"/>
                <a:t> </a:t>
              </a:r>
              <a:r>
                <a:rPr lang="en-US" sz="2800" dirty="0" err="1"/>
                <a:t>tranh</a:t>
              </a:r>
              <a:r>
                <a:rPr lang="en-US" sz="2800" dirty="0"/>
                <a:t> </a:t>
              </a:r>
              <a:r>
                <a:rPr lang="en-US" sz="2800" dirty="0" err="1"/>
                <a:t>rồi</a:t>
              </a:r>
              <a:r>
                <a:rPr lang="en-US" sz="2800" dirty="0"/>
                <a:t> </a:t>
              </a:r>
              <a:r>
                <a:rPr lang="en-US" sz="2800" dirty="0" err="1"/>
                <a:t>điền</a:t>
              </a:r>
              <a:r>
                <a:rPr lang="en-US" sz="2800" dirty="0"/>
                <a:t> </a:t>
              </a:r>
              <a:r>
                <a:rPr lang="en-US" sz="2800" dirty="0" err="1"/>
                <a:t>số</a:t>
              </a:r>
              <a:r>
                <a:rPr lang="en-US" sz="2800" dirty="0"/>
                <a:t> </a:t>
              </a:r>
              <a:r>
                <a:rPr lang="en-US" sz="2800" dirty="0" err="1"/>
                <a:t>thích</a:t>
              </a:r>
              <a:r>
                <a:rPr lang="en-US" sz="2800" dirty="0"/>
                <a:t> </a:t>
              </a:r>
              <a:r>
                <a:rPr lang="en-US" sz="2800" dirty="0" err="1"/>
                <a:t>hợp</a:t>
              </a:r>
              <a:r>
                <a:rPr lang="en-US" sz="2800" dirty="0"/>
                <a:t>.</a:t>
              </a:r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2B9C4970-99F2-174B-89C0-9E81D6369E5A}"/>
                </a:ext>
              </a:extLst>
            </p:cNvPr>
            <p:cNvSpPr/>
            <p:nvPr/>
          </p:nvSpPr>
          <p:spPr>
            <a:xfrm>
              <a:off x="-1977887" y="2306449"/>
              <a:ext cx="636725" cy="895126"/>
            </a:xfrm>
            <a:prstGeom prst="ellipse">
              <a:avLst/>
            </a:prstGeom>
            <a:solidFill>
              <a:schemeClr val="accent4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1</a:t>
              </a:r>
            </a:p>
          </p:txBody>
        </p:sp>
      </p:grpSp>
      <p:sp>
        <p:nvSpPr>
          <p:cNvPr id="12" name="TextBox 1">
            <a:extLst>
              <a:ext uri="{FF2B5EF4-FFF2-40B4-BE49-F238E27FC236}">
                <a16:creationId xmlns:a16="http://schemas.microsoft.com/office/drawing/2014/main" id="{02458F64-30C4-43E1-A3A5-9E786FA87E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78000" y="249570"/>
            <a:ext cx="6836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 b="1" dirty="0">
                <a:latin typeface="HP001 4 hàng" panose="020B0603050302020204" pitchFamily="34" charset="0"/>
              </a:rPr>
              <a:t>   </a:t>
            </a: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0F06CDD8-24C0-4FCE-8771-90685B41AF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7397" y="2800350"/>
            <a:ext cx="6670054" cy="3662105"/>
          </a:xfrm>
          <a:prstGeom prst="rect">
            <a:avLst/>
          </a:prstGeom>
        </p:spPr>
      </p:pic>
      <p:graphicFrame>
        <p:nvGraphicFramePr>
          <p:cNvPr id="21" name="Table 490">
            <a:extLst>
              <a:ext uri="{FF2B5EF4-FFF2-40B4-BE49-F238E27FC236}">
                <a16:creationId xmlns:a16="http://schemas.microsoft.com/office/drawing/2014/main" id="{77623DCD-64F2-4A2A-9E9C-77029C7D34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5725409"/>
              </p:ext>
            </p:extLst>
          </p:nvPr>
        </p:nvGraphicFramePr>
        <p:xfrm>
          <a:off x="6770374" y="3463290"/>
          <a:ext cx="4225286" cy="29991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92479">
                  <a:extLst>
                    <a:ext uri="{9D8B030D-6E8A-4147-A177-3AD203B41FA5}">
                      <a16:colId xmlns:a16="http://schemas.microsoft.com/office/drawing/2014/main" val="2828112282"/>
                    </a:ext>
                  </a:extLst>
                </a:gridCol>
                <a:gridCol w="1432807">
                  <a:extLst>
                    <a:ext uri="{9D8B030D-6E8A-4147-A177-3AD203B41FA5}">
                      <a16:colId xmlns:a16="http://schemas.microsoft.com/office/drawing/2014/main" val="2636762149"/>
                    </a:ext>
                  </a:extLst>
                </a:gridCol>
              </a:tblGrid>
              <a:tr h="572400"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Loại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79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Số tờ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79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7862058"/>
                  </a:ext>
                </a:extLst>
              </a:tr>
              <a:tr h="606691"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Một trăm đồng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7607564"/>
                  </a:ext>
                </a:extLst>
              </a:tr>
              <a:tr h="606691"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Hai trăm đồng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8627883"/>
                  </a:ext>
                </a:extLst>
              </a:tr>
              <a:tr h="606691"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Năm trăm đồng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4106989"/>
                  </a:ext>
                </a:extLst>
              </a:tr>
              <a:tr h="606691"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Một nghìn đồng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209178"/>
                  </a:ext>
                </a:extLst>
              </a:tr>
            </a:tbl>
          </a:graphicData>
        </a:graphic>
      </p:graphicFrame>
      <p:sp>
        <p:nvSpPr>
          <p:cNvPr id="22" name="TextBox 89">
            <a:extLst>
              <a:ext uri="{FF2B5EF4-FFF2-40B4-BE49-F238E27FC236}">
                <a16:creationId xmlns:a16="http://schemas.microsoft.com/office/drawing/2014/main" id="{88CA2597-167E-41E2-B119-E589B6E8C767}"/>
              </a:ext>
            </a:extLst>
          </p:cNvPr>
          <p:cNvSpPr txBox="1"/>
          <p:nvPr/>
        </p:nvSpPr>
        <p:spPr>
          <a:xfrm>
            <a:off x="10080979" y="4131137"/>
            <a:ext cx="46956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VN" sz="24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3" name="TextBox 90">
            <a:extLst>
              <a:ext uri="{FF2B5EF4-FFF2-40B4-BE49-F238E27FC236}">
                <a16:creationId xmlns:a16="http://schemas.microsoft.com/office/drawing/2014/main" id="{6A80352E-8910-4DDF-BC45-C38A7DB7CB50}"/>
              </a:ext>
            </a:extLst>
          </p:cNvPr>
          <p:cNvSpPr txBox="1"/>
          <p:nvPr/>
        </p:nvSpPr>
        <p:spPr>
          <a:xfrm>
            <a:off x="10095037" y="4693439"/>
            <a:ext cx="38279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VN" sz="24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4" name="TextBox 91">
            <a:extLst>
              <a:ext uri="{FF2B5EF4-FFF2-40B4-BE49-F238E27FC236}">
                <a16:creationId xmlns:a16="http://schemas.microsoft.com/office/drawing/2014/main" id="{34D7CA01-51D9-4F97-9C77-AF18FA5D1CA1}"/>
              </a:ext>
            </a:extLst>
          </p:cNvPr>
          <p:cNvSpPr txBox="1"/>
          <p:nvPr/>
        </p:nvSpPr>
        <p:spPr>
          <a:xfrm>
            <a:off x="10080979" y="5363143"/>
            <a:ext cx="39684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VN" sz="24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25" name="TextBox 92">
            <a:extLst>
              <a:ext uri="{FF2B5EF4-FFF2-40B4-BE49-F238E27FC236}">
                <a16:creationId xmlns:a16="http://schemas.microsoft.com/office/drawing/2014/main" id="{F30C80F0-80A9-492B-A0DB-22463FDCF7BE}"/>
              </a:ext>
            </a:extLst>
          </p:cNvPr>
          <p:cNvSpPr txBox="1"/>
          <p:nvPr/>
        </p:nvSpPr>
        <p:spPr>
          <a:xfrm>
            <a:off x="10080979" y="5925445"/>
            <a:ext cx="46956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VN" sz="2400" dirty="0">
                <a:solidFill>
                  <a:srgbClr val="FF0000"/>
                </a:solidFill>
              </a:rPr>
              <a:t>2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09912" y="263077"/>
            <a:ext cx="5972175" cy="158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779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ED84574D-F472-1441-862F-C831F5DCB2CE}"/>
              </a:ext>
            </a:extLst>
          </p:cNvPr>
          <p:cNvGrpSpPr/>
          <p:nvPr/>
        </p:nvGrpSpPr>
        <p:grpSpPr>
          <a:xfrm>
            <a:off x="454178" y="2136633"/>
            <a:ext cx="11099604" cy="954107"/>
            <a:chOff x="971509" y="2770262"/>
            <a:chExt cx="10256461" cy="845181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B617322-BB4C-F043-A450-BBA681D0B095}"/>
                </a:ext>
              </a:extLst>
            </p:cNvPr>
            <p:cNvSpPr txBox="1"/>
            <p:nvPr/>
          </p:nvSpPr>
          <p:spPr>
            <a:xfrm>
              <a:off x="1607752" y="2770262"/>
              <a:ext cx="9620218" cy="845181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vi-VN" sz="2800"/>
                <a:t>a. Bạn Mai được mẹ cho một tờ 500 đồng và một tờ 1000 đồng. </a:t>
              </a:r>
              <a:r>
                <a:rPr lang="vi-VN" sz="2800" dirty="0"/>
                <a:t>Hỏi bạn </a:t>
              </a:r>
              <a:r>
                <a:rPr lang="vi-VN" sz="2800"/>
                <a:t>Mai có những tờ tiền nào? </a:t>
              </a:r>
              <a:endParaRPr lang="en-US" sz="2800" dirty="0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FFB9B248-8175-524E-B08B-26025A764B8E}"/>
                </a:ext>
              </a:extLst>
            </p:cNvPr>
            <p:cNvSpPr/>
            <p:nvPr/>
          </p:nvSpPr>
          <p:spPr>
            <a:xfrm>
              <a:off x="971509" y="2839008"/>
              <a:ext cx="570588" cy="570588"/>
            </a:xfrm>
            <a:prstGeom prst="ellipse">
              <a:avLst/>
            </a:prstGeom>
            <a:solidFill>
              <a:schemeClr val="accent4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2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ECEE786A-0751-0143-9485-93E8C43E2575}"/>
              </a:ext>
            </a:extLst>
          </p:cNvPr>
          <p:cNvGrpSpPr/>
          <p:nvPr/>
        </p:nvGrpSpPr>
        <p:grpSpPr>
          <a:xfrm>
            <a:off x="2678000" y="3156965"/>
            <a:ext cx="5222287" cy="977105"/>
            <a:chOff x="1081532" y="5416650"/>
            <a:chExt cx="5222287" cy="977105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B5287F65-A8F6-2D45-8AB7-20061E288C7D}"/>
                </a:ext>
              </a:extLst>
            </p:cNvPr>
            <p:cNvSpPr txBox="1"/>
            <p:nvPr/>
          </p:nvSpPr>
          <p:spPr>
            <a:xfrm>
              <a:off x="1083225" y="5663556"/>
              <a:ext cx="68640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3200" dirty="0">
                  <a:solidFill>
                    <a:srgbClr val="DF3C7E"/>
                  </a:solidFill>
                </a:rPr>
                <a:t>A. </a:t>
              </a:r>
            </a:p>
          </p:txBody>
        </p:sp>
        <p:pic>
          <p:nvPicPr>
            <p:cNvPr id="56" name="Picture 2">
              <a:extLst>
                <a:ext uri="{FF2B5EF4-FFF2-40B4-BE49-F238E27FC236}">
                  <a16:creationId xmlns:a16="http://schemas.microsoft.com/office/drawing/2014/main" id="{ED178864-E330-3247-A34F-A3EBD660C0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4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49684" y="5416650"/>
              <a:ext cx="2254135" cy="9771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46">
              <a:extLst>
                <a:ext uri="{FF2B5EF4-FFF2-40B4-BE49-F238E27FC236}">
                  <a16:creationId xmlns:a16="http://schemas.microsoft.com/office/drawing/2014/main" id="{C75470D2-E478-4F3D-92B6-1461D267D867}"/>
                </a:ext>
              </a:extLst>
            </p:cNvPr>
            <p:cNvSpPr txBox="1"/>
            <p:nvPr/>
          </p:nvSpPr>
          <p:spPr>
            <a:xfrm>
              <a:off x="1081532" y="5666098"/>
              <a:ext cx="68640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3200" dirty="0">
                  <a:solidFill>
                    <a:srgbClr val="DF3C7E"/>
                  </a:solidFill>
                </a:rPr>
                <a:t>A. </a:t>
              </a:r>
            </a:p>
          </p:txBody>
        </p:sp>
        <p:pic>
          <p:nvPicPr>
            <p:cNvPr id="17" name="Picture 4" descr="100 đồng (tiền Việt) – Wikipedia tiếng Việt">
              <a:extLst>
                <a:ext uri="{FF2B5EF4-FFF2-40B4-BE49-F238E27FC236}">
                  <a16:creationId xmlns:a16="http://schemas.microsoft.com/office/drawing/2014/main" id="{A7340C6F-ED2D-4FC7-BD53-71663FF07F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2075" y="5416650"/>
              <a:ext cx="2254135" cy="9571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9" name="Oval 48">
            <a:extLst>
              <a:ext uri="{FF2B5EF4-FFF2-40B4-BE49-F238E27FC236}">
                <a16:creationId xmlns:a16="http://schemas.microsoft.com/office/drawing/2014/main" id="{ED03126D-C590-D640-8D59-8147106B4C6A}"/>
              </a:ext>
            </a:extLst>
          </p:cNvPr>
          <p:cNvSpPr/>
          <p:nvPr/>
        </p:nvSpPr>
        <p:spPr>
          <a:xfrm>
            <a:off x="2653499" y="4420790"/>
            <a:ext cx="591677" cy="59167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14" name="Picture 56">
            <a:extLst>
              <a:ext uri="{FF2B5EF4-FFF2-40B4-BE49-F238E27FC236}">
                <a16:creationId xmlns:a16="http://schemas.microsoft.com/office/drawing/2014/main" id="{B7E2EA02-1ADC-41DC-94E7-A147F50EBE9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78" y="1435626"/>
            <a:ext cx="1686285" cy="843144"/>
          </a:xfrm>
          <a:prstGeom prst="rect">
            <a:avLst/>
          </a:prstGeom>
        </p:spPr>
      </p:pic>
      <p:grpSp>
        <p:nvGrpSpPr>
          <p:cNvPr id="21" name="Group 47">
            <a:extLst>
              <a:ext uri="{FF2B5EF4-FFF2-40B4-BE49-F238E27FC236}">
                <a16:creationId xmlns:a16="http://schemas.microsoft.com/office/drawing/2014/main" id="{F6CD6DE2-C7D6-469F-9C30-714EDC775C40}"/>
              </a:ext>
            </a:extLst>
          </p:cNvPr>
          <p:cNvGrpSpPr/>
          <p:nvPr/>
        </p:nvGrpSpPr>
        <p:grpSpPr>
          <a:xfrm>
            <a:off x="2678000" y="4243811"/>
            <a:ext cx="5154785" cy="999410"/>
            <a:chOff x="1083225" y="5479675"/>
            <a:chExt cx="5154785" cy="999410"/>
          </a:xfrm>
        </p:grpSpPr>
        <p:sp>
          <p:nvSpPr>
            <p:cNvPr id="22" name="TextBox 46">
              <a:extLst>
                <a:ext uri="{FF2B5EF4-FFF2-40B4-BE49-F238E27FC236}">
                  <a16:creationId xmlns:a16="http://schemas.microsoft.com/office/drawing/2014/main" id="{FA0ECF51-E134-4D02-8DC7-56FAE192E7E7}"/>
                </a:ext>
              </a:extLst>
            </p:cNvPr>
            <p:cNvSpPr txBox="1"/>
            <p:nvPr/>
          </p:nvSpPr>
          <p:spPr>
            <a:xfrm>
              <a:off x="1083225" y="5663556"/>
              <a:ext cx="68640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3200" dirty="0">
                  <a:solidFill>
                    <a:srgbClr val="DF3C7E"/>
                  </a:solidFill>
                </a:rPr>
                <a:t>B</a:t>
              </a:r>
              <a:r>
                <a:rPr lang="en-VN" sz="3200">
                  <a:solidFill>
                    <a:srgbClr val="DF3C7E"/>
                  </a:solidFill>
                </a:rPr>
                <a:t>. </a:t>
              </a:r>
              <a:endParaRPr lang="en-VN" sz="3200" dirty="0">
                <a:solidFill>
                  <a:srgbClr val="DF3C7E"/>
                </a:solidFill>
              </a:endParaRPr>
            </a:p>
          </p:txBody>
        </p:sp>
        <p:pic>
          <p:nvPicPr>
            <p:cNvPr id="28" name="Picture 2">
              <a:extLst>
                <a:ext uri="{FF2B5EF4-FFF2-40B4-BE49-F238E27FC236}">
                  <a16:creationId xmlns:a16="http://schemas.microsoft.com/office/drawing/2014/main" id="{62698E12-70C9-4139-A322-1F5F8F42721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4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2074" y="5479675"/>
              <a:ext cx="2254135" cy="9771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10" descr="Tiền 1 nghìn - Tư liệu Tiểu học - Đinh Hữu - Luyện chữ đẹp Thầy Đinh Văn Hữu">
              <a:extLst>
                <a:ext uri="{FF2B5EF4-FFF2-40B4-BE49-F238E27FC236}">
                  <a16:creationId xmlns:a16="http://schemas.microsoft.com/office/drawing/2014/main" id="{933BD61C-6FB5-4FF0-AF9C-FA0716BF6AC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19000"/>
                      </a14:imgEffect>
                      <a14:imgEffect>
                        <a14:brightnessContrast bright="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000"/>
            <a:stretch/>
          </p:blipFill>
          <p:spPr bwMode="auto">
            <a:xfrm>
              <a:off x="4089555" y="5524978"/>
              <a:ext cx="2148455" cy="9541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Group 47">
            <a:extLst>
              <a:ext uri="{FF2B5EF4-FFF2-40B4-BE49-F238E27FC236}">
                <a16:creationId xmlns:a16="http://schemas.microsoft.com/office/drawing/2014/main" id="{7B89D463-82BA-4006-B620-CDADAA4D1DAC}"/>
              </a:ext>
            </a:extLst>
          </p:cNvPr>
          <p:cNvGrpSpPr/>
          <p:nvPr/>
        </p:nvGrpSpPr>
        <p:grpSpPr>
          <a:xfrm>
            <a:off x="2678000" y="5342530"/>
            <a:ext cx="3006330" cy="954107"/>
            <a:chOff x="1083225" y="5480814"/>
            <a:chExt cx="2830143" cy="954107"/>
          </a:xfrm>
        </p:grpSpPr>
        <p:sp>
          <p:nvSpPr>
            <p:cNvPr id="34" name="TextBox 46">
              <a:extLst>
                <a:ext uri="{FF2B5EF4-FFF2-40B4-BE49-F238E27FC236}">
                  <a16:creationId xmlns:a16="http://schemas.microsoft.com/office/drawing/2014/main" id="{2334DF25-1B04-4055-9EF0-829286BCDD63}"/>
                </a:ext>
              </a:extLst>
            </p:cNvPr>
            <p:cNvSpPr txBox="1"/>
            <p:nvPr/>
          </p:nvSpPr>
          <p:spPr>
            <a:xfrm>
              <a:off x="1083225" y="5663556"/>
              <a:ext cx="70884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3200" dirty="0">
                  <a:solidFill>
                    <a:srgbClr val="DF3C7E"/>
                  </a:solidFill>
                </a:rPr>
                <a:t>C</a:t>
              </a:r>
              <a:r>
                <a:rPr lang="en-VN" sz="3200">
                  <a:solidFill>
                    <a:srgbClr val="DF3C7E"/>
                  </a:solidFill>
                </a:rPr>
                <a:t>. </a:t>
              </a:r>
              <a:endParaRPr lang="en-VN" sz="3200" dirty="0">
                <a:solidFill>
                  <a:srgbClr val="DF3C7E"/>
                </a:solidFill>
              </a:endParaRPr>
            </a:p>
          </p:txBody>
        </p:sp>
        <p:pic>
          <p:nvPicPr>
            <p:cNvPr id="38" name="Picture 10" descr="Tiền 1 nghìn - Tư liệu Tiểu học - Đinh Hữu - Luyện chữ đẹp Thầy Đinh Văn Hữu">
              <a:extLst>
                <a:ext uri="{FF2B5EF4-FFF2-40B4-BE49-F238E27FC236}">
                  <a16:creationId xmlns:a16="http://schemas.microsoft.com/office/drawing/2014/main" id="{F83BBB18-9BC5-41CC-9FF1-630385B4553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19000"/>
                      </a14:imgEffect>
                      <a14:imgEffect>
                        <a14:brightnessContrast bright="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000"/>
            <a:stretch/>
          </p:blipFill>
          <p:spPr bwMode="auto">
            <a:xfrm>
              <a:off x="1764913" y="5480814"/>
              <a:ext cx="2148455" cy="9541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aphicFrame>
        <p:nvGraphicFramePr>
          <p:cNvPr id="61" name="Đối tượng 60">
            <a:extLst>
              <a:ext uri="{FF2B5EF4-FFF2-40B4-BE49-F238E27FC236}">
                <a16:creationId xmlns:a16="http://schemas.microsoft.com/office/drawing/2014/main" id="{42FE9D71-A768-4F94-98F5-54E27F1339D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16697709"/>
              </p:ext>
            </p:extLst>
          </p:nvPr>
        </p:nvGraphicFramePr>
        <p:xfrm>
          <a:off x="5755643" y="5398265"/>
          <a:ext cx="2148454" cy="8819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8" name="Bitmap Image" r:id="rId11" imgW="2463927" imgH="1181161" progId="Paint.Picture">
                  <p:embed/>
                </p:oleObj>
              </mc:Choice>
              <mc:Fallback>
                <p:oleObj name="Bitmap Image" r:id="rId11" imgW="2463927" imgH="1181161" progId="Paint.Picture">
                  <p:embed/>
                  <p:pic>
                    <p:nvPicPr>
                      <p:cNvPr id="42" name="Đối tượng 41">
                        <a:extLst>
                          <a:ext uri="{FF2B5EF4-FFF2-40B4-BE49-F238E27FC236}">
                            <a16:creationId xmlns:a16="http://schemas.microsoft.com/office/drawing/2014/main" id="{EB11FA3C-1D3E-4067-822A-2E4169AE339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55643" y="5398265"/>
                        <a:ext cx="2148454" cy="88190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21203" y="368215"/>
            <a:ext cx="5972175" cy="158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585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ED84574D-F472-1441-862F-C831F5DCB2CE}"/>
              </a:ext>
            </a:extLst>
          </p:cNvPr>
          <p:cNvGrpSpPr/>
          <p:nvPr/>
        </p:nvGrpSpPr>
        <p:grpSpPr>
          <a:xfrm>
            <a:off x="638218" y="2125981"/>
            <a:ext cx="10256461" cy="954107"/>
            <a:chOff x="971509" y="2770262"/>
            <a:chExt cx="10256461" cy="845181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B617322-BB4C-F043-A450-BBA681D0B095}"/>
                </a:ext>
              </a:extLst>
            </p:cNvPr>
            <p:cNvSpPr txBox="1"/>
            <p:nvPr/>
          </p:nvSpPr>
          <p:spPr>
            <a:xfrm>
              <a:off x="1607752" y="2770262"/>
              <a:ext cx="9620218" cy="845181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vi-VN" sz="2800" dirty="0"/>
                <a:t>b. Bạn Mai mua kẹo hết 1000 đồng. Hỏi bạn Mai chọn một tờ tiền nào sau đây để trả người bán hàng? </a:t>
              </a:r>
              <a:endParaRPr lang="en-US" sz="2800" dirty="0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FFB9B248-8175-524E-B08B-26025A764B8E}"/>
                </a:ext>
              </a:extLst>
            </p:cNvPr>
            <p:cNvSpPr/>
            <p:nvPr/>
          </p:nvSpPr>
          <p:spPr>
            <a:xfrm>
              <a:off x="971509" y="2839008"/>
              <a:ext cx="570588" cy="570588"/>
            </a:xfrm>
            <a:prstGeom prst="ellipse">
              <a:avLst/>
            </a:prstGeom>
            <a:solidFill>
              <a:schemeClr val="accent4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2</a:t>
              </a:r>
            </a:p>
          </p:txBody>
        </p: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8A732B70-CFAA-8149-9428-7998DFA2B8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8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301" y="3234690"/>
            <a:ext cx="8327300" cy="2081279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ECEE786A-0751-0143-9485-93E8C43E2575}"/>
              </a:ext>
            </a:extLst>
          </p:cNvPr>
          <p:cNvGrpSpPr/>
          <p:nvPr/>
        </p:nvGrpSpPr>
        <p:grpSpPr>
          <a:xfrm>
            <a:off x="1081532" y="5415156"/>
            <a:ext cx="9674098" cy="978599"/>
            <a:chOff x="1081532" y="5415156"/>
            <a:chExt cx="9674098" cy="978599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B5287F65-A8F6-2D45-8AB7-20061E288C7D}"/>
                </a:ext>
              </a:extLst>
            </p:cNvPr>
            <p:cNvSpPr txBox="1"/>
            <p:nvPr/>
          </p:nvSpPr>
          <p:spPr>
            <a:xfrm>
              <a:off x="1083225" y="5663556"/>
              <a:ext cx="68640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3200" dirty="0">
                  <a:solidFill>
                    <a:srgbClr val="DF3C7E"/>
                  </a:solidFill>
                </a:rPr>
                <a:t>A. 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230FB236-9BCB-254F-BA64-874310EEF898}"/>
                </a:ext>
              </a:extLst>
            </p:cNvPr>
            <p:cNvSpPr txBox="1"/>
            <p:nvPr/>
          </p:nvSpPr>
          <p:spPr>
            <a:xfrm>
              <a:off x="4492039" y="5681055"/>
              <a:ext cx="68640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3200" dirty="0">
                  <a:solidFill>
                    <a:srgbClr val="DF3C7E"/>
                  </a:solidFill>
                </a:rPr>
                <a:t>B. 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A832567F-943A-DF48-9BA3-5D4B61FA0D0E}"/>
                </a:ext>
              </a:extLst>
            </p:cNvPr>
            <p:cNvSpPr txBox="1"/>
            <p:nvPr/>
          </p:nvSpPr>
          <p:spPr>
            <a:xfrm>
              <a:off x="7900853" y="5663556"/>
              <a:ext cx="70884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3200" dirty="0">
                  <a:solidFill>
                    <a:srgbClr val="DF3C7E"/>
                  </a:solidFill>
                </a:rPr>
                <a:t>C. </a:t>
              </a:r>
            </a:p>
          </p:txBody>
        </p:sp>
        <p:pic>
          <p:nvPicPr>
            <p:cNvPr id="56" name="Picture 2">
              <a:extLst>
                <a:ext uri="{FF2B5EF4-FFF2-40B4-BE49-F238E27FC236}">
                  <a16:creationId xmlns:a16="http://schemas.microsoft.com/office/drawing/2014/main" id="{ED178864-E330-3247-A34F-A3EBD660C0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4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76752" y="5416650"/>
              <a:ext cx="2254135" cy="9771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7" name="Picture 10" descr="Tiền 1 nghìn - Tư liệu Tiểu học - Đinh Hữu - Luyện chữ đẹp Thầy Đinh Văn Hữu">
              <a:extLst>
                <a:ext uri="{FF2B5EF4-FFF2-40B4-BE49-F238E27FC236}">
                  <a16:creationId xmlns:a16="http://schemas.microsoft.com/office/drawing/2014/main" id="{F17B34C2-1D75-9A4B-A426-5AE9CE6DAC7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19000"/>
                      </a14:imgEffect>
                      <a14:imgEffect>
                        <a14:brightnessContrast bright="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000"/>
            <a:stretch/>
          </p:blipFill>
          <p:spPr bwMode="auto">
            <a:xfrm>
              <a:off x="8607175" y="5415156"/>
              <a:ext cx="2148455" cy="9541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46">
              <a:extLst>
                <a:ext uri="{FF2B5EF4-FFF2-40B4-BE49-F238E27FC236}">
                  <a16:creationId xmlns:a16="http://schemas.microsoft.com/office/drawing/2014/main" id="{C75470D2-E478-4F3D-92B6-1461D267D867}"/>
                </a:ext>
              </a:extLst>
            </p:cNvPr>
            <p:cNvSpPr txBox="1"/>
            <p:nvPr/>
          </p:nvSpPr>
          <p:spPr>
            <a:xfrm>
              <a:off x="1081532" y="5666098"/>
              <a:ext cx="68640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3200" dirty="0">
                  <a:solidFill>
                    <a:srgbClr val="DF3C7E"/>
                  </a:solidFill>
                </a:rPr>
                <a:t>A. </a:t>
              </a:r>
            </a:p>
          </p:txBody>
        </p:sp>
        <p:sp>
          <p:nvSpPr>
            <p:cNvPr id="16" name="TextBox 52">
              <a:extLst>
                <a:ext uri="{FF2B5EF4-FFF2-40B4-BE49-F238E27FC236}">
                  <a16:creationId xmlns:a16="http://schemas.microsoft.com/office/drawing/2014/main" id="{B4A0EA55-2E27-435B-B6AF-827517E7FDFE}"/>
                </a:ext>
              </a:extLst>
            </p:cNvPr>
            <p:cNvSpPr txBox="1"/>
            <p:nvPr/>
          </p:nvSpPr>
          <p:spPr>
            <a:xfrm>
              <a:off x="4490346" y="5683597"/>
              <a:ext cx="68640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3200" dirty="0">
                  <a:solidFill>
                    <a:srgbClr val="DF3C7E"/>
                  </a:solidFill>
                </a:rPr>
                <a:t>B. </a:t>
              </a:r>
            </a:p>
          </p:txBody>
        </p:sp>
        <p:pic>
          <p:nvPicPr>
            <p:cNvPr id="17" name="Picture 4" descr="100 đồng (tiền Việt) – Wikipedia tiếng Việt">
              <a:extLst>
                <a:ext uri="{FF2B5EF4-FFF2-40B4-BE49-F238E27FC236}">
                  <a16:creationId xmlns:a16="http://schemas.microsoft.com/office/drawing/2014/main" id="{A7340C6F-ED2D-4FC7-BD53-71663FF07F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2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2075" y="5416650"/>
              <a:ext cx="2254135" cy="9571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9" name="Oval 48">
            <a:extLst>
              <a:ext uri="{FF2B5EF4-FFF2-40B4-BE49-F238E27FC236}">
                <a16:creationId xmlns:a16="http://schemas.microsoft.com/office/drawing/2014/main" id="{ED03126D-C590-D640-8D59-8147106B4C6A}"/>
              </a:ext>
            </a:extLst>
          </p:cNvPr>
          <p:cNvSpPr/>
          <p:nvPr/>
        </p:nvSpPr>
        <p:spPr>
          <a:xfrm>
            <a:off x="7861259" y="5656654"/>
            <a:ext cx="591677" cy="59167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14" name="Picture 56">
            <a:extLst>
              <a:ext uri="{FF2B5EF4-FFF2-40B4-BE49-F238E27FC236}">
                <a16:creationId xmlns:a16="http://schemas.microsoft.com/office/drawing/2014/main" id="{B7E2EA02-1ADC-41DC-94E7-A147F50EBE9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78" y="1435626"/>
            <a:ext cx="1686285" cy="84314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73863" y="269724"/>
            <a:ext cx="5972175" cy="158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546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ED84574D-F472-1441-862F-C831F5DCB2CE}"/>
              </a:ext>
            </a:extLst>
          </p:cNvPr>
          <p:cNvGrpSpPr/>
          <p:nvPr/>
        </p:nvGrpSpPr>
        <p:grpSpPr>
          <a:xfrm>
            <a:off x="638218" y="2125981"/>
            <a:ext cx="10256461" cy="954107"/>
            <a:chOff x="971509" y="2770262"/>
            <a:chExt cx="10256461" cy="845181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B617322-BB4C-F043-A450-BBA681D0B095}"/>
                </a:ext>
              </a:extLst>
            </p:cNvPr>
            <p:cNvSpPr txBox="1"/>
            <p:nvPr/>
          </p:nvSpPr>
          <p:spPr>
            <a:xfrm>
              <a:off x="1607752" y="2770262"/>
              <a:ext cx="9620218" cy="845181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vi-VN" sz="2800" dirty="0"/>
                <a:t>c. Bạn Mai mua một chiếc tem thư hết 100 đồng. Hỏi bạn Mai chọn một tờ tiền nào sau đây để trả người bán hàng? </a:t>
              </a:r>
              <a:endParaRPr lang="en-US" sz="2800" dirty="0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FFB9B248-8175-524E-B08B-26025A764B8E}"/>
                </a:ext>
              </a:extLst>
            </p:cNvPr>
            <p:cNvSpPr/>
            <p:nvPr/>
          </p:nvSpPr>
          <p:spPr>
            <a:xfrm>
              <a:off x="971509" y="2839008"/>
              <a:ext cx="570588" cy="570588"/>
            </a:xfrm>
            <a:prstGeom prst="ellipse">
              <a:avLst/>
            </a:prstGeom>
            <a:solidFill>
              <a:schemeClr val="accent4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2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ECEE786A-0751-0143-9485-93E8C43E2575}"/>
              </a:ext>
            </a:extLst>
          </p:cNvPr>
          <p:cNvGrpSpPr/>
          <p:nvPr/>
        </p:nvGrpSpPr>
        <p:grpSpPr>
          <a:xfrm>
            <a:off x="1081532" y="5415156"/>
            <a:ext cx="9674098" cy="958620"/>
            <a:chOff x="1081532" y="5415156"/>
            <a:chExt cx="9674098" cy="958620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B5287F65-A8F6-2D45-8AB7-20061E288C7D}"/>
                </a:ext>
              </a:extLst>
            </p:cNvPr>
            <p:cNvSpPr txBox="1"/>
            <p:nvPr/>
          </p:nvSpPr>
          <p:spPr>
            <a:xfrm>
              <a:off x="1083225" y="5663556"/>
              <a:ext cx="68640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3200" dirty="0">
                  <a:solidFill>
                    <a:srgbClr val="DF3C7E"/>
                  </a:solidFill>
                </a:rPr>
                <a:t>A. 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230FB236-9BCB-254F-BA64-874310EEF898}"/>
                </a:ext>
              </a:extLst>
            </p:cNvPr>
            <p:cNvSpPr txBox="1"/>
            <p:nvPr/>
          </p:nvSpPr>
          <p:spPr>
            <a:xfrm>
              <a:off x="4492039" y="5681055"/>
              <a:ext cx="68640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3200" dirty="0">
                  <a:solidFill>
                    <a:srgbClr val="DF3C7E"/>
                  </a:solidFill>
                </a:rPr>
                <a:t>B. 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A832567F-943A-DF48-9BA3-5D4B61FA0D0E}"/>
                </a:ext>
              </a:extLst>
            </p:cNvPr>
            <p:cNvSpPr txBox="1"/>
            <p:nvPr/>
          </p:nvSpPr>
          <p:spPr>
            <a:xfrm>
              <a:off x="7900853" y="5663556"/>
              <a:ext cx="70884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3200" dirty="0">
                  <a:solidFill>
                    <a:srgbClr val="DF3C7E"/>
                  </a:solidFill>
                </a:rPr>
                <a:t>C. </a:t>
              </a:r>
            </a:p>
          </p:txBody>
        </p:sp>
        <p:pic>
          <p:nvPicPr>
            <p:cNvPr id="57" name="Picture 10" descr="Tiền 1 nghìn - Tư liệu Tiểu học - Đinh Hữu - Luyện chữ đẹp Thầy Đinh Văn Hữu">
              <a:extLst>
                <a:ext uri="{FF2B5EF4-FFF2-40B4-BE49-F238E27FC236}">
                  <a16:creationId xmlns:a16="http://schemas.microsoft.com/office/drawing/2014/main" id="{F17B34C2-1D75-9A4B-A426-5AE9CE6DAC7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19000"/>
                      </a14:imgEffect>
                      <a14:imgEffect>
                        <a14:brightnessContrast bright="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000"/>
            <a:stretch/>
          </p:blipFill>
          <p:spPr bwMode="auto">
            <a:xfrm>
              <a:off x="8607175" y="5415156"/>
              <a:ext cx="2148455" cy="9541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46">
              <a:extLst>
                <a:ext uri="{FF2B5EF4-FFF2-40B4-BE49-F238E27FC236}">
                  <a16:creationId xmlns:a16="http://schemas.microsoft.com/office/drawing/2014/main" id="{C75470D2-E478-4F3D-92B6-1461D267D867}"/>
                </a:ext>
              </a:extLst>
            </p:cNvPr>
            <p:cNvSpPr txBox="1"/>
            <p:nvPr/>
          </p:nvSpPr>
          <p:spPr>
            <a:xfrm>
              <a:off x="1081532" y="5666098"/>
              <a:ext cx="68640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3200" dirty="0">
                  <a:solidFill>
                    <a:srgbClr val="DF3C7E"/>
                  </a:solidFill>
                </a:rPr>
                <a:t>A. </a:t>
              </a:r>
            </a:p>
          </p:txBody>
        </p:sp>
        <p:sp>
          <p:nvSpPr>
            <p:cNvPr id="16" name="TextBox 52">
              <a:extLst>
                <a:ext uri="{FF2B5EF4-FFF2-40B4-BE49-F238E27FC236}">
                  <a16:creationId xmlns:a16="http://schemas.microsoft.com/office/drawing/2014/main" id="{B4A0EA55-2E27-435B-B6AF-827517E7FDFE}"/>
                </a:ext>
              </a:extLst>
            </p:cNvPr>
            <p:cNvSpPr txBox="1"/>
            <p:nvPr/>
          </p:nvSpPr>
          <p:spPr>
            <a:xfrm>
              <a:off x="4490346" y="5683597"/>
              <a:ext cx="68640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3200" dirty="0">
                  <a:solidFill>
                    <a:srgbClr val="DF3C7E"/>
                  </a:solidFill>
                </a:rPr>
                <a:t>B. </a:t>
              </a:r>
            </a:p>
          </p:txBody>
        </p:sp>
        <p:pic>
          <p:nvPicPr>
            <p:cNvPr id="17" name="Picture 4" descr="100 đồng (tiền Việt) – Wikipedia tiếng Việt">
              <a:extLst>
                <a:ext uri="{FF2B5EF4-FFF2-40B4-BE49-F238E27FC236}">
                  <a16:creationId xmlns:a16="http://schemas.microsoft.com/office/drawing/2014/main" id="{A7340C6F-ED2D-4FC7-BD53-71663FF07F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2075" y="5416650"/>
              <a:ext cx="2254135" cy="9571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9" name="Oval 48">
            <a:extLst>
              <a:ext uri="{FF2B5EF4-FFF2-40B4-BE49-F238E27FC236}">
                <a16:creationId xmlns:a16="http://schemas.microsoft.com/office/drawing/2014/main" id="{ED03126D-C590-D640-8D59-8147106B4C6A}"/>
              </a:ext>
            </a:extLst>
          </p:cNvPr>
          <p:cNvSpPr/>
          <p:nvPr/>
        </p:nvSpPr>
        <p:spPr>
          <a:xfrm>
            <a:off x="1063076" y="5630290"/>
            <a:ext cx="591677" cy="59167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14" name="Picture 56">
            <a:extLst>
              <a:ext uri="{FF2B5EF4-FFF2-40B4-BE49-F238E27FC236}">
                <a16:creationId xmlns:a16="http://schemas.microsoft.com/office/drawing/2014/main" id="{B7E2EA02-1ADC-41DC-94E7-A147F50EBE9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78" y="1435626"/>
            <a:ext cx="1686285" cy="843144"/>
          </a:xfrm>
          <a:prstGeom prst="rect">
            <a:avLst/>
          </a:prstGeom>
        </p:spPr>
      </p:pic>
      <p:graphicFrame>
        <p:nvGraphicFramePr>
          <p:cNvPr id="21" name="Đối tượng 20">
            <a:extLst>
              <a:ext uri="{FF2B5EF4-FFF2-40B4-BE49-F238E27FC236}">
                <a16:creationId xmlns:a16="http://schemas.microsoft.com/office/drawing/2014/main" id="{F6420440-9DB4-454A-9EA5-37D4C739F17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4251256"/>
              </p:ext>
            </p:extLst>
          </p:nvPr>
        </p:nvGraphicFramePr>
        <p:xfrm>
          <a:off x="5124523" y="5415156"/>
          <a:ext cx="2324338" cy="9541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5" name="Bitmap Image" r:id="rId9" imgW="2463927" imgH="1181161" progId="Paint.Picture">
                  <p:embed/>
                </p:oleObj>
              </mc:Choice>
              <mc:Fallback>
                <p:oleObj name="Bitmap Image" r:id="rId9" imgW="2463927" imgH="1181161" progId="Paint.Picture">
                  <p:embed/>
                  <p:pic>
                    <p:nvPicPr>
                      <p:cNvPr id="61" name="Đối tượng 60">
                        <a:extLst>
                          <a:ext uri="{FF2B5EF4-FFF2-40B4-BE49-F238E27FC236}">
                            <a16:creationId xmlns:a16="http://schemas.microsoft.com/office/drawing/2014/main" id="{42FE9D71-A768-4F94-98F5-54E27F1339D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24523" y="5415156"/>
                        <a:ext cx="2324338" cy="95410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Hình ảnh 2">
            <a:extLst>
              <a:ext uri="{FF2B5EF4-FFF2-40B4-BE49-F238E27FC236}">
                <a16:creationId xmlns:a16="http://schemas.microsoft.com/office/drawing/2014/main" id="{607CDAB1-5587-42DD-A201-2F9F2416C0C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75125" y="3138785"/>
            <a:ext cx="2324338" cy="16814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98482" y="441398"/>
            <a:ext cx="5972175" cy="158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852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100 đồng (tiền Việt) – Wikipedia tiếng Việt">
            <a:extLst>
              <a:ext uri="{FF2B5EF4-FFF2-40B4-BE49-F238E27FC236}">
                <a16:creationId xmlns:a16="http://schemas.microsoft.com/office/drawing/2014/main" id="{2FCD0B8F-26FA-4CFF-A440-65A2823586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583" y="1887885"/>
            <a:ext cx="3818371" cy="1883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200 đồng (tiền Việt) – Wikipedia tiếng Việt">
            <a:extLst>
              <a:ext uri="{FF2B5EF4-FFF2-40B4-BE49-F238E27FC236}">
                <a16:creationId xmlns:a16="http://schemas.microsoft.com/office/drawing/2014/main" id="{AB8E1A09-5D4B-4E6D-B7EF-5BC837FD40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583" y="4194048"/>
            <a:ext cx="3710528" cy="1855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C83B84C9-141D-4CB1-8078-7A0D996DDB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8367" y="1887885"/>
            <a:ext cx="3815633" cy="1959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Tiền 1 nghìn - Tư liệu Tiểu học - Đinh Hữu - Luyện chữ đẹp Thầy Đinh Văn Hữu">
            <a:extLst>
              <a:ext uri="{FF2B5EF4-FFF2-40B4-BE49-F238E27FC236}">
                <a16:creationId xmlns:a16="http://schemas.microsoft.com/office/drawing/2014/main" id="{7F1BD92D-925A-4CFB-9B87-5532CF5499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19000"/>
                    </a14:imgEffect>
                    <a14:imgEffect>
                      <a14:brightnessContrast brigh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5698367" y="4194048"/>
            <a:ext cx="3879026" cy="1913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12279" y="306735"/>
            <a:ext cx="5972175" cy="158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22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ugsCAreBear">
            <a:extLst>
              <a:ext uri="{FF2B5EF4-FFF2-40B4-BE49-F238E27FC236}">
                <a16:creationId xmlns:a16="http://schemas.microsoft.com/office/drawing/2014/main" id="{17A69AF6-7F86-4C8A-BB53-A3E3735693E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438401"/>
            <a:ext cx="7010400" cy="428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0CABF2E-4957-4A67-9D2A-439DE54F477F}"/>
              </a:ext>
            </a:extLst>
          </p:cNvPr>
          <p:cNvSpPr/>
          <p:nvPr/>
        </p:nvSpPr>
        <p:spPr>
          <a:xfrm>
            <a:off x="2087880" y="950774"/>
            <a:ext cx="8458200" cy="165474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3600" b="1">
                <a:ln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QUÝ THẦY CÔ VÀ CÁC </a:t>
            </a:r>
            <a:r>
              <a:rPr lang="en-US" sz="3600" b="1" dirty="0">
                <a:ln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vi-VN" sz="3600" b="1" dirty="0">
              <a:ln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3600" b="1">
                <a:ln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 SỨC KHỎE!</a:t>
            </a:r>
            <a:endParaRPr lang="en-US" sz="3600" b="1" dirty="0">
              <a:ln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0868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ình Bầu dục 2">
            <a:extLst>
              <a:ext uri="{FF2B5EF4-FFF2-40B4-BE49-F238E27FC236}">
                <a16:creationId xmlns:a16="http://schemas.microsoft.com/office/drawing/2014/main" id="{DF0ACC68-7B4D-47E8-A1B7-FC85C1271AAE}"/>
              </a:ext>
            </a:extLst>
          </p:cNvPr>
          <p:cNvSpPr/>
          <p:nvPr/>
        </p:nvSpPr>
        <p:spPr>
          <a:xfrm>
            <a:off x="2610795" y="385011"/>
            <a:ext cx="9013372" cy="144878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7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602BC777-B565-4F98-AB44-79F6BAF103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29" y="65759"/>
            <a:ext cx="3937334" cy="200367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con heo đất">
            <a:hlinkClick r:id="" action="ppaction://media"/>
            <a:extLst>
              <a:ext uri="{FF2B5EF4-FFF2-40B4-BE49-F238E27FC236}">
                <a16:creationId xmlns:a16="http://schemas.microsoft.com/office/drawing/2014/main" id="{942355ED-791B-4E10-8B52-362BBA8977F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66890" y="2153051"/>
            <a:ext cx="9175282" cy="4319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516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1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4073051" y="961793"/>
            <a:ext cx="499356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latin typeface="HP001 4 hàng" panose="020B0603050302020204" pitchFamily="34" charset="0"/>
              </a:rPr>
              <a:t>        </a:t>
            </a:r>
            <a:r>
              <a:rPr lang="en-US" alt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altLang="en-US" sz="32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1927525" y="1604901"/>
            <a:ext cx="979342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       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56: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20733" y="257129"/>
            <a:ext cx="78832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/>
              <a:t>Thứ</a:t>
            </a:r>
            <a:r>
              <a:rPr lang="en-US" sz="3600" dirty="0" smtClean="0"/>
              <a:t> </a:t>
            </a:r>
            <a:r>
              <a:rPr lang="en-US" sz="3600" dirty="0" err="1" smtClean="0"/>
              <a:t>năm</a:t>
            </a:r>
            <a:r>
              <a:rPr lang="en-US" sz="3600" dirty="0" smtClean="0"/>
              <a:t> </a:t>
            </a:r>
            <a:r>
              <a:rPr lang="en-US" sz="3600" dirty="0" err="1" smtClean="0"/>
              <a:t>ngày</a:t>
            </a:r>
            <a:r>
              <a:rPr lang="en-US" sz="3600" dirty="0" smtClean="0"/>
              <a:t> 20 </a:t>
            </a:r>
            <a:r>
              <a:rPr lang="en-US" sz="3600" dirty="0" err="1" smtClean="0"/>
              <a:t>tháng</a:t>
            </a:r>
            <a:r>
              <a:rPr lang="en-US" sz="3600" dirty="0" smtClean="0"/>
              <a:t> 03 </a:t>
            </a:r>
            <a:r>
              <a:rPr lang="en-US" sz="3600" dirty="0" err="1" smtClean="0"/>
              <a:t>năm</a:t>
            </a:r>
            <a:r>
              <a:rPr lang="en-US" sz="3600" dirty="0" smtClean="0"/>
              <a:t> 2025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264763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605D7E51-2F2C-4D77-8F6B-D34AFC7BC6F8}"/>
              </a:ext>
            </a:extLst>
          </p:cNvPr>
          <p:cNvSpPr txBox="1"/>
          <p:nvPr/>
        </p:nvSpPr>
        <p:spPr>
          <a:xfrm>
            <a:off x="3703320" y="1920240"/>
            <a:ext cx="4011930" cy="322690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8800" b="1">
                <a:solidFill>
                  <a:srgbClr val="FF0000"/>
                </a:solidFill>
              </a:rPr>
              <a:t>KHÁM</a:t>
            </a:r>
          </a:p>
          <a:p>
            <a:pPr>
              <a:lnSpc>
                <a:spcPct val="150000"/>
              </a:lnSpc>
            </a:pPr>
            <a:r>
              <a:rPr lang="en-US" sz="8800" b="1">
                <a:solidFill>
                  <a:srgbClr val="FF0000"/>
                </a:solidFill>
              </a:rPr>
              <a:t>  PHÁ</a:t>
            </a:r>
            <a:endParaRPr lang="vi-VN" sz="88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9602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ectangle 65">
            <a:extLst>
              <a:ext uri="{FF2B5EF4-FFF2-40B4-BE49-F238E27FC236}">
                <a16:creationId xmlns:a16="http://schemas.microsoft.com/office/drawing/2014/main" id="{C55CD3AB-978B-0043-A439-DF92403E903B}"/>
              </a:ext>
            </a:extLst>
          </p:cNvPr>
          <p:cNvSpPr/>
          <p:nvPr/>
        </p:nvSpPr>
        <p:spPr>
          <a:xfrm>
            <a:off x="699247" y="2080261"/>
            <a:ext cx="10524565" cy="4329508"/>
          </a:xfrm>
          <a:prstGeom prst="rect">
            <a:avLst/>
          </a:prstGeom>
          <a:solidFill>
            <a:srgbClr val="FFFAC2"/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3076" name="Picture 4" descr="100 đồng (tiền Việt) – Wikipedia tiếng Việt">
            <a:extLst>
              <a:ext uri="{FF2B5EF4-FFF2-40B4-BE49-F238E27FC236}">
                <a16:creationId xmlns:a16="http://schemas.microsoft.com/office/drawing/2014/main" id="{0F6AFA08-AA97-1848-B17D-CC9F0C034E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860" y="2592194"/>
            <a:ext cx="4569174" cy="2254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100 đồng (tiền Việt) – Wikipedia tiếng Việt">
            <a:extLst>
              <a:ext uri="{FF2B5EF4-FFF2-40B4-BE49-F238E27FC236}">
                <a16:creationId xmlns:a16="http://schemas.microsoft.com/office/drawing/2014/main" id="{D9604303-7344-42DD-9DED-51FCCA4A9D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3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005" y="2592194"/>
            <a:ext cx="4569174" cy="2254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41D3DAE4-8CC7-4F07-A4F8-9BDC9A7CF81B}"/>
              </a:ext>
            </a:extLst>
          </p:cNvPr>
          <p:cNvSpPr/>
          <p:nvPr/>
        </p:nvSpPr>
        <p:spPr>
          <a:xfrm>
            <a:off x="2514600" y="4937760"/>
            <a:ext cx="1611630" cy="518940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mặt trước</a:t>
            </a:r>
            <a:endParaRPr lang="vi-VN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ình chữ nhật: Góc Tròn 12">
            <a:extLst>
              <a:ext uri="{FF2B5EF4-FFF2-40B4-BE49-F238E27FC236}">
                <a16:creationId xmlns:a16="http://schemas.microsoft.com/office/drawing/2014/main" id="{41AF79C6-82A7-4A31-ABA5-ACF9FD403833}"/>
              </a:ext>
            </a:extLst>
          </p:cNvPr>
          <p:cNvSpPr/>
          <p:nvPr/>
        </p:nvSpPr>
        <p:spPr>
          <a:xfrm>
            <a:off x="7902370" y="4937760"/>
            <a:ext cx="1611630" cy="518940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mặt sau</a:t>
            </a:r>
            <a:endParaRPr lang="vi-VN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20733" y="257129"/>
            <a:ext cx="78832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/>
              <a:t>Thứ</a:t>
            </a:r>
            <a:r>
              <a:rPr lang="en-US" sz="3600" dirty="0" smtClean="0"/>
              <a:t> </a:t>
            </a:r>
            <a:r>
              <a:rPr lang="en-US" sz="3600" dirty="0" err="1" smtClean="0"/>
              <a:t>năm</a:t>
            </a:r>
            <a:r>
              <a:rPr lang="en-US" sz="3600" dirty="0" smtClean="0"/>
              <a:t> </a:t>
            </a:r>
            <a:r>
              <a:rPr lang="en-US" sz="3600" dirty="0" err="1" smtClean="0"/>
              <a:t>ngày</a:t>
            </a:r>
            <a:r>
              <a:rPr lang="en-US" sz="3600" dirty="0" smtClean="0"/>
              <a:t> 20 </a:t>
            </a:r>
            <a:r>
              <a:rPr lang="en-US" sz="3600" dirty="0" err="1" smtClean="0"/>
              <a:t>tháng</a:t>
            </a:r>
            <a:r>
              <a:rPr lang="en-US" sz="3600" dirty="0" smtClean="0"/>
              <a:t> 03 </a:t>
            </a:r>
            <a:r>
              <a:rPr lang="en-US" sz="3600" dirty="0" err="1" smtClean="0"/>
              <a:t>năm</a:t>
            </a:r>
            <a:r>
              <a:rPr lang="en-US" sz="3600" dirty="0" smtClean="0"/>
              <a:t> 2025</a:t>
            </a:r>
            <a:endParaRPr lang="en-US" sz="3600" dirty="0"/>
          </a:p>
        </p:txBody>
      </p:sp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4073051" y="961793"/>
            <a:ext cx="499356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latin typeface="HP001 4 hàng" panose="020B0603050302020204" pitchFamily="34" charset="0"/>
              </a:rPr>
              <a:t>        </a:t>
            </a:r>
            <a:r>
              <a:rPr lang="en-US" alt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altLang="en-US" sz="32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"/>
          <p:cNvSpPr txBox="1">
            <a:spLocks noChangeArrowheads="1"/>
          </p:cNvSpPr>
          <p:nvPr/>
        </p:nvSpPr>
        <p:spPr bwMode="auto">
          <a:xfrm>
            <a:off x="1927525" y="1604901"/>
            <a:ext cx="979342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       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56: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</a:p>
        </p:txBody>
      </p:sp>
    </p:spTree>
    <p:extLst>
      <p:ext uri="{BB962C8B-B14F-4D97-AF65-F5344CB8AC3E}">
        <p14:creationId xmlns:p14="http://schemas.microsoft.com/office/powerpoint/2010/main" val="781424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ectangle 65">
            <a:extLst>
              <a:ext uri="{FF2B5EF4-FFF2-40B4-BE49-F238E27FC236}">
                <a16:creationId xmlns:a16="http://schemas.microsoft.com/office/drawing/2014/main" id="{C55CD3AB-978B-0043-A439-DF92403E903B}"/>
              </a:ext>
            </a:extLst>
          </p:cNvPr>
          <p:cNvSpPr/>
          <p:nvPr/>
        </p:nvSpPr>
        <p:spPr>
          <a:xfrm>
            <a:off x="1016597" y="1308087"/>
            <a:ext cx="10524565" cy="4902152"/>
          </a:xfrm>
          <a:prstGeom prst="rect">
            <a:avLst/>
          </a:prstGeom>
          <a:solidFill>
            <a:srgbClr val="FFFAC2"/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F744AA1F-7CFB-4D5D-A462-13E6CD24C5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660" y="3315180"/>
            <a:ext cx="2458601" cy="1237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Khám phá Việt Nam qua các địa danh trên đồng tiền Việt Nam">
            <a:extLst>
              <a:ext uri="{FF2B5EF4-FFF2-40B4-BE49-F238E27FC236}">
                <a16:creationId xmlns:a16="http://schemas.microsoft.com/office/drawing/2014/main" id="{94846F5D-288B-48E5-8A86-6D004B1BD7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19000"/>
                    </a14:imgEffect>
                    <a14:imgEffect>
                      <a14:brightnessContrast brigh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9883" y="3315180"/>
            <a:ext cx="2503651" cy="1237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Một Nghìn Đồng - Home | Facebook">
            <a:extLst>
              <a:ext uri="{FF2B5EF4-FFF2-40B4-BE49-F238E27FC236}">
                <a16:creationId xmlns:a16="http://schemas.microsoft.com/office/drawing/2014/main" id="{946F0780-4D0E-4FC7-8145-B44142F98E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33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573" y="4641747"/>
            <a:ext cx="2446657" cy="1208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Tiền 1 nghìn - Tư liệu Tiểu học - Đinh Hữu - Luyện chữ đẹp Thầy Đinh Văn Hữu">
            <a:extLst>
              <a:ext uri="{FF2B5EF4-FFF2-40B4-BE49-F238E27FC236}">
                <a16:creationId xmlns:a16="http://schemas.microsoft.com/office/drawing/2014/main" id="{1DEF8E70-2D28-4390-B667-ECCF8471A1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19000"/>
                    </a14:imgEffect>
                    <a14:imgEffect>
                      <a14:brightnessContrast brigh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1100660" y="4631598"/>
            <a:ext cx="2448723" cy="1208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200 đồng (tiền Việt) – Wikipedia tiếng Việt">
            <a:extLst>
              <a:ext uri="{FF2B5EF4-FFF2-40B4-BE49-F238E27FC236}">
                <a16:creationId xmlns:a16="http://schemas.microsoft.com/office/drawing/2014/main" id="{7D02B30F-5C5F-4E25-B43D-4FE02058A4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3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1050" y="2063848"/>
            <a:ext cx="2344140" cy="1172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200 đồng (tiền Việt) – Wikipedia tiếng Việt">
            <a:extLst>
              <a:ext uri="{FF2B5EF4-FFF2-40B4-BE49-F238E27FC236}">
                <a16:creationId xmlns:a16="http://schemas.microsoft.com/office/drawing/2014/main" id="{D4CBDAFE-3F6C-4B0C-8AA3-202AEFFCF9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4189" y="2053700"/>
            <a:ext cx="2415041" cy="1172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ao: 12 Cánh 1">
            <a:extLst>
              <a:ext uri="{FF2B5EF4-FFF2-40B4-BE49-F238E27FC236}">
                <a16:creationId xmlns:a16="http://schemas.microsoft.com/office/drawing/2014/main" id="{329E1C0A-6733-4799-8EA9-11B62064D4B3}"/>
              </a:ext>
            </a:extLst>
          </p:cNvPr>
          <p:cNvSpPr/>
          <p:nvPr/>
        </p:nvSpPr>
        <p:spPr>
          <a:xfrm>
            <a:off x="7734993" y="1269638"/>
            <a:ext cx="2870405" cy="1357713"/>
          </a:xfrm>
          <a:prstGeom prst="star12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 4</a:t>
            </a:r>
            <a:endParaRPr lang="vi-VN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Hình chữ nhật: Góc Tròn 16">
            <a:extLst>
              <a:ext uri="{FF2B5EF4-FFF2-40B4-BE49-F238E27FC236}">
                <a16:creationId xmlns:a16="http://schemas.microsoft.com/office/drawing/2014/main" id="{7B0DC7F4-80B1-496A-8598-1FD7457734A8}"/>
              </a:ext>
            </a:extLst>
          </p:cNvPr>
          <p:cNvSpPr/>
          <p:nvPr/>
        </p:nvSpPr>
        <p:spPr>
          <a:xfrm>
            <a:off x="6914272" y="2682952"/>
            <a:ext cx="4417737" cy="2074331"/>
          </a:xfrm>
          <a:prstGeom prst="roundRect">
            <a:avLst/>
          </a:prstGeom>
          <a:solidFill>
            <a:srgbClr val="FFFAC2"/>
          </a:solidFill>
          <a:ln>
            <a:solidFill>
              <a:srgbClr val="FFF7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sát các tờ tiền, cho biết:</a:t>
            </a:r>
          </a:p>
          <a:p>
            <a:pPr marL="342900" indent="-342900">
              <a:buFontTx/>
              <a:buChar char="-"/>
            </a:pPr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Mệnh giá của tờ tiền.</a:t>
            </a:r>
          </a:p>
          <a:p>
            <a:pPr marL="342900" indent="-342900">
              <a:buFontTx/>
              <a:buChar char="-"/>
            </a:pPr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 điểm (mặt trước, mặt sau) của tờ tiền.</a:t>
            </a:r>
            <a:endParaRPr lang="vi-VN" sz="2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5934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ectangle 65">
            <a:extLst>
              <a:ext uri="{FF2B5EF4-FFF2-40B4-BE49-F238E27FC236}">
                <a16:creationId xmlns:a16="http://schemas.microsoft.com/office/drawing/2014/main" id="{C55CD3AB-978B-0043-A439-DF92403E903B}"/>
              </a:ext>
            </a:extLst>
          </p:cNvPr>
          <p:cNvSpPr/>
          <p:nvPr/>
        </p:nvSpPr>
        <p:spPr>
          <a:xfrm>
            <a:off x="627977" y="1459800"/>
            <a:ext cx="10524565" cy="4902152"/>
          </a:xfrm>
          <a:prstGeom prst="rect">
            <a:avLst/>
          </a:prstGeom>
          <a:solidFill>
            <a:srgbClr val="FFFAC2"/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15" name="Picture 6" descr="200 đồng (tiền Việt) – Wikipedia tiếng Việt">
            <a:extLst>
              <a:ext uri="{FF2B5EF4-FFF2-40B4-BE49-F238E27FC236}">
                <a16:creationId xmlns:a16="http://schemas.microsoft.com/office/drawing/2014/main" id="{7D02B30F-5C5F-4E25-B43D-4FE02058A4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1472" y="1766862"/>
            <a:ext cx="4175004" cy="2026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200 đồng (tiền Việt) – Wikipedia tiếng Việt">
            <a:extLst>
              <a:ext uri="{FF2B5EF4-FFF2-40B4-BE49-F238E27FC236}">
                <a16:creationId xmlns:a16="http://schemas.microsoft.com/office/drawing/2014/main" id="{D4CBDAFE-3F6C-4B0C-8AA3-202AEFFCF9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1472" y="4064408"/>
            <a:ext cx="4175004" cy="2026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5350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ectangle 65">
            <a:extLst>
              <a:ext uri="{FF2B5EF4-FFF2-40B4-BE49-F238E27FC236}">
                <a16:creationId xmlns:a16="http://schemas.microsoft.com/office/drawing/2014/main" id="{C55CD3AB-978B-0043-A439-DF92403E903B}"/>
              </a:ext>
            </a:extLst>
          </p:cNvPr>
          <p:cNvSpPr/>
          <p:nvPr/>
        </p:nvSpPr>
        <p:spPr>
          <a:xfrm>
            <a:off x="650837" y="1464899"/>
            <a:ext cx="10524565" cy="4902152"/>
          </a:xfrm>
          <a:prstGeom prst="rect">
            <a:avLst/>
          </a:prstGeom>
          <a:solidFill>
            <a:srgbClr val="FFFAC2"/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F744AA1F-7CFB-4D5D-A462-13E6CD24C5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7114" y="1766862"/>
            <a:ext cx="4403392" cy="2215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Khám phá Việt Nam qua các địa danh trên đồng tiền Việt Nam">
            <a:extLst>
              <a:ext uri="{FF2B5EF4-FFF2-40B4-BE49-F238E27FC236}">
                <a16:creationId xmlns:a16="http://schemas.microsoft.com/office/drawing/2014/main" id="{94846F5D-288B-48E5-8A86-6D004B1BD7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19000"/>
                    </a14:imgEffect>
                    <a14:imgEffect>
                      <a14:brightnessContrast brigh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7114" y="4066956"/>
            <a:ext cx="4403392" cy="2215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8891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ectangle 65">
            <a:extLst>
              <a:ext uri="{FF2B5EF4-FFF2-40B4-BE49-F238E27FC236}">
                <a16:creationId xmlns:a16="http://schemas.microsoft.com/office/drawing/2014/main" id="{C55CD3AB-978B-0043-A439-DF92403E903B}"/>
              </a:ext>
            </a:extLst>
          </p:cNvPr>
          <p:cNvSpPr/>
          <p:nvPr/>
        </p:nvSpPr>
        <p:spPr>
          <a:xfrm>
            <a:off x="673697" y="1440388"/>
            <a:ext cx="10524565" cy="5168042"/>
          </a:xfrm>
          <a:prstGeom prst="rect">
            <a:avLst/>
          </a:prstGeom>
          <a:solidFill>
            <a:srgbClr val="FFFAC2"/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9" name="TextBox 1">
            <a:extLst>
              <a:ext uri="{FF2B5EF4-FFF2-40B4-BE49-F238E27FC236}">
                <a16:creationId xmlns:a16="http://schemas.microsoft.com/office/drawing/2014/main" id="{CFD5C514-C435-447D-86B9-27F00AEDB1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8740" y="647761"/>
            <a:ext cx="112014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 b="1" dirty="0">
                <a:latin typeface="HP001 4 hàng" panose="020B0603050302020204" pitchFamily="34" charset="0"/>
              </a:rPr>
              <a:t> </a:t>
            </a:r>
            <a:endParaRPr lang="en-US" altLang="en-US" sz="2400" b="1" u="sng" dirty="0">
              <a:latin typeface="HP001 4 hàng" panose="020B0603050302020204" pitchFamily="34" charset="0"/>
            </a:endParaRPr>
          </a:p>
        </p:txBody>
      </p:sp>
      <p:sp>
        <p:nvSpPr>
          <p:cNvPr id="10" name="TextBox 1">
            <a:extLst>
              <a:ext uri="{FF2B5EF4-FFF2-40B4-BE49-F238E27FC236}">
                <a16:creationId xmlns:a16="http://schemas.microsoft.com/office/drawing/2014/main" id="{B14A995D-F3DF-4B08-9465-5F973D4CDE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7930" y="1008216"/>
            <a:ext cx="608162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        </a:t>
            </a:r>
          </a:p>
        </p:txBody>
      </p:sp>
      <p:pic>
        <p:nvPicPr>
          <p:cNvPr id="13" name="Picture 8" descr="Một Nghìn Đồng - Home | Facebook">
            <a:extLst>
              <a:ext uri="{FF2B5EF4-FFF2-40B4-BE49-F238E27FC236}">
                <a16:creationId xmlns:a16="http://schemas.microsoft.com/office/drawing/2014/main" id="{946F0780-4D0E-4FC7-8145-B44142F98E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3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5569" y="4018947"/>
            <a:ext cx="4752858" cy="2346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Tiền 1 nghìn - Tư liệu Tiểu học - Đinh Hữu - Luyện chữ đẹp Thầy Đinh Văn Hữu">
            <a:extLst>
              <a:ext uri="{FF2B5EF4-FFF2-40B4-BE49-F238E27FC236}">
                <a16:creationId xmlns:a16="http://schemas.microsoft.com/office/drawing/2014/main" id="{1DEF8E70-2D28-4390-B667-ECCF8471A1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19000"/>
                    </a14:imgEffect>
                    <a14:imgEffect>
                      <a14:brightnessContrast brigh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3561556" y="1571052"/>
            <a:ext cx="4756871" cy="2346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8498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2845</TotalTime>
  <Words>286</Words>
  <Application>Microsoft Office PowerPoint</Application>
  <PresentationFormat>Widescreen</PresentationFormat>
  <Paragraphs>72</Paragraphs>
  <Slides>19</Slides>
  <Notes>7</Notes>
  <HiddenSlides>0</HiddenSlides>
  <MMClips>1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Arial</vt:lpstr>
      <vt:lpstr>Calibri</vt:lpstr>
      <vt:lpstr>HP001 4 hàng</vt:lpstr>
      <vt:lpstr>Times New Roman</vt:lpstr>
      <vt:lpstr>UTM Cookies</vt:lpstr>
      <vt:lpstr>Office Theme</vt:lpstr>
      <vt:lpstr>Bitmap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Administrator</cp:lastModifiedBy>
  <cp:revision>276</cp:revision>
  <dcterms:created xsi:type="dcterms:W3CDTF">2021-06-02T01:34:28Z</dcterms:created>
  <dcterms:modified xsi:type="dcterms:W3CDTF">2025-03-25T13:33:40Z</dcterms:modified>
</cp:coreProperties>
</file>