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</p:sldMasterIdLst>
  <p:notesMasterIdLst>
    <p:notesMasterId r:id="rId40"/>
  </p:notesMasterIdLst>
  <p:sldIdLst>
    <p:sldId id="7121" r:id="rId4"/>
    <p:sldId id="425" r:id="rId5"/>
    <p:sldId id="327" r:id="rId6"/>
    <p:sldId id="430" r:id="rId7"/>
    <p:sldId id="432" r:id="rId8"/>
    <p:sldId id="433" r:id="rId9"/>
    <p:sldId id="434" r:id="rId10"/>
    <p:sldId id="435" r:id="rId11"/>
    <p:sldId id="436" r:id="rId12"/>
    <p:sldId id="7123" r:id="rId13"/>
    <p:sldId id="7128" r:id="rId14"/>
    <p:sldId id="7129" r:id="rId15"/>
    <p:sldId id="7130" r:id="rId16"/>
    <p:sldId id="7133" r:id="rId17"/>
    <p:sldId id="7144" r:id="rId18"/>
    <p:sldId id="7143" r:id="rId19"/>
    <p:sldId id="7145" r:id="rId20"/>
    <p:sldId id="7146" r:id="rId21"/>
    <p:sldId id="7135" r:id="rId22"/>
    <p:sldId id="7141" r:id="rId23"/>
    <p:sldId id="7147" r:id="rId24"/>
    <p:sldId id="7148" r:id="rId25"/>
    <p:sldId id="7149" r:id="rId26"/>
    <p:sldId id="7140" r:id="rId27"/>
    <p:sldId id="7150" r:id="rId28"/>
    <p:sldId id="7151" r:id="rId29"/>
    <p:sldId id="7136" r:id="rId30"/>
    <p:sldId id="7152" r:id="rId31"/>
    <p:sldId id="7139" r:id="rId32"/>
    <p:sldId id="7153" r:id="rId33"/>
    <p:sldId id="7154" r:id="rId34"/>
    <p:sldId id="7155" r:id="rId35"/>
    <p:sldId id="7156" r:id="rId36"/>
    <p:sldId id="7157" r:id="rId37"/>
    <p:sldId id="7158" r:id="rId38"/>
    <p:sldId id="711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3" d="100"/>
          <a:sy n="73" d="100"/>
        </p:scale>
        <p:origin x="-40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21A53-096A-4D61-B943-5D583359496E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0C6E-E073-494E-ADF7-5C6EB91A3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28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Măng</a:t>
            </a:r>
            <a:r>
              <a:rPr lang="en-US" dirty="0"/>
              <a:t> Non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mới</a:t>
            </a:r>
            <a:r>
              <a:rPr lang="en-US" dirty="0"/>
              <a:t> An </a:t>
            </a:r>
            <a:r>
              <a:rPr lang="en-US" dirty="0" err="1"/>
              <a:t>Khang</a:t>
            </a:r>
            <a:r>
              <a:rPr lang="en-US" dirty="0"/>
              <a:t> – </a:t>
            </a:r>
            <a:r>
              <a:rPr lang="en-US" dirty="0" err="1"/>
              <a:t>Thịnh</a:t>
            </a:r>
            <a:r>
              <a:rPr lang="en-US" dirty="0"/>
              <a:t> </a:t>
            </a:r>
            <a:r>
              <a:rPr lang="en-US" dirty="0" err="1"/>
              <a:t>Vượng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Hướng</a:t>
            </a:r>
            <a:r>
              <a:rPr lang="en-US" b="1" dirty="0"/>
              <a:t> </a:t>
            </a:r>
            <a:r>
              <a:rPr lang="en-US" b="1" dirty="0" err="1"/>
              <a:t>dẫn</a:t>
            </a:r>
            <a:r>
              <a:rPr lang="en-US" b="1" dirty="0"/>
              <a:t>: </a:t>
            </a:r>
            <a:r>
              <a:rPr lang="en-US" b="1" dirty="0" err="1"/>
              <a:t>Thầy</a:t>
            </a:r>
            <a:r>
              <a:rPr lang="en-US" b="1" dirty="0"/>
              <a:t>/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kích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.</a:t>
            </a:r>
          </a:p>
          <a:p>
            <a:r>
              <a:rPr lang="en-US" b="1" dirty="0"/>
              <a:t>Sau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, </a:t>
            </a:r>
            <a:r>
              <a:rPr lang="en-US" b="1" dirty="0" err="1"/>
              <a:t>bấm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số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mất</a:t>
            </a:r>
            <a:r>
              <a:rPr lang="en-US" b="1" dirty="0"/>
              <a:t> </a:t>
            </a:r>
            <a:r>
              <a:rPr lang="en-US" b="1" dirty="0" err="1"/>
              <a:t>bì</a:t>
            </a:r>
            <a:r>
              <a:rPr lang="en-US" b="1" dirty="0"/>
              <a:t>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 dirty="0" err="1"/>
              <a:t>xì</a:t>
            </a:r>
            <a:r>
              <a:rPr lang="en-US" b="1" dirty="0"/>
              <a:t> </a:t>
            </a:r>
            <a:r>
              <a:rPr lang="en-US" b="1" dirty="0" err="1"/>
              <a:t>của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vừa</a:t>
            </a:r>
            <a:r>
              <a:rPr lang="en-US" b="1" dirty="0"/>
              <a:t> </a:t>
            </a:r>
            <a:r>
              <a:rPr lang="en-US" b="1" dirty="0" err="1"/>
              <a:t>thực</a:t>
            </a:r>
            <a:r>
              <a:rPr lang="en-US" b="1" dirty="0"/>
              <a:t> </a:t>
            </a:r>
            <a:r>
              <a:rPr lang="en-US" b="1" dirty="0" err="1"/>
              <a:t>hiện</a:t>
            </a:r>
            <a:r>
              <a:rPr lang="en-US" b="1" dirty="0"/>
              <a:t> </a:t>
            </a:r>
            <a:r>
              <a:rPr lang="en-US" b="1" dirty="0" err="1"/>
              <a:t>xong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màu</a:t>
            </a:r>
            <a:r>
              <a:rPr lang="en-US" b="1" dirty="0"/>
              <a:t> </a:t>
            </a:r>
            <a:r>
              <a:rPr lang="en-US" b="1" dirty="0" err="1"/>
              <a:t>khác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lì</a:t>
            </a:r>
            <a:r>
              <a:rPr lang="en-US" b="1" dirty="0"/>
              <a:t> </a:t>
            </a:r>
            <a:r>
              <a:rPr lang="en-US" b="1"/>
              <a:t>xì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nút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(next)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chạy</a:t>
            </a:r>
            <a:r>
              <a:rPr lang="en-US" b="1" dirty="0"/>
              <a:t> </a:t>
            </a:r>
            <a:r>
              <a:rPr lang="en-US" b="1" dirty="0" err="1"/>
              <a:t>đáp</a:t>
            </a:r>
            <a:r>
              <a:rPr lang="en-US" b="1" dirty="0"/>
              <a:t> </a:t>
            </a:r>
            <a:r>
              <a:rPr lang="en-US" b="1" dirty="0" err="1"/>
              <a:t>án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hoàn</a:t>
            </a:r>
            <a:r>
              <a:rPr lang="en-US" b="1" dirty="0"/>
              <a:t> </a:t>
            </a:r>
            <a:r>
              <a:rPr lang="en-US" b="1" dirty="0" err="1"/>
              <a:t>thành</a:t>
            </a:r>
            <a:r>
              <a:rPr lang="en-US" b="1" dirty="0"/>
              <a:t>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b="1" dirty="0" err="1"/>
              <a:t>cho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thúc</a:t>
            </a:r>
            <a:r>
              <a:rPr lang="en-US" b="1" dirty="0"/>
              <a:t> </a:t>
            </a:r>
            <a:r>
              <a:rPr lang="en-US" b="1" dirty="0" err="1"/>
              <a:t>và</a:t>
            </a:r>
            <a:r>
              <a:rPr lang="en-US" b="1" dirty="0"/>
              <a:t> </a:t>
            </a:r>
            <a:r>
              <a:rPr lang="en-US" b="1" dirty="0" err="1"/>
              <a:t>nhận</a:t>
            </a:r>
            <a:r>
              <a:rPr lang="en-US" b="1" dirty="0"/>
              <a:t> </a:t>
            </a:r>
            <a:r>
              <a:rPr lang="en-US" b="1" dirty="0" err="1"/>
              <a:t>quà</a:t>
            </a:r>
            <a:r>
              <a:rPr lang="en-US" b="1" dirty="0"/>
              <a:t>. </a:t>
            </a:r>
            <a:r>
              <a:rPr lang="en-US" b="1" dirty="0" err="1"/>
              <a:t>Nhấn</a:t>
            </a:r>
            <a:r>
              <a:rPr lang="en-US" b="1" dirty="0"/>
              <a:t> </a:t>
            </a:r>
            <a:r>
              <a:rPr lang="en-US" b="1" dirty="0" err="1"/>
              <a:t>vào</a:t>
            </a:r>
            <a:r>
              <a:rPr lang="en-US" b="1" dirty="0"/>
              <a:t> </a:t>
            </a:r>
            <a:r>
              <a:rPr lang="en-US" b="1" dirty="0" err="1"/>
              <a:t>biểu</a:t>
            </a:r>
            <a:r>
              <a:rPr lang="en-US" b="1" dirty="0"/>
              <a:t> </a:t>
            </a:r>
            <a:r>
              <a:rPr lang="en-US" b="1" dirty="0" err="1"/>
              <a:t>tượng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góc</a:t>
            </a:r>
            <a:r>
              <a:rPr lang="en-US" b="1" dirty="0"/>
              <a:t> </a:t>
            </a:r>
            <a:r>
              <a:rPr lang="en-US" b="1" dirty="0" err="1"/>
              <a:t>phải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quay </a:t>
            </a:r>
            <a:r>
              <a:rPr lang="en-US" b="1" dirty="0" err="1"/>
              <a:t>lại</a:t>
            </a:r>
            <a:r>
              <a:rPr lang="en-US" b="1" dirty="0"/>
              <a:t> </a:t>
            </a:r>
            <a:r>
              <a:rPr lang="en-US" b="1" dirty="0" err="1"/>
              <a:t>màn</a:t>
            </a:r>
            <a:r>
              <a:rPr lang="en-US" b="1" dirty="0"/>
              <a:t> </a:t>
            </a:r>
            <a:r>
              <a:rPr lang="en-US" b="1" dirty="0" err="1"/>
              <a:t>hình</a:t>
            </a:r>
            <a:r>
              <a:rPr lang="en-US" b="1" dirty="0"/>
              <a:t> </a:t>
            </a:r>
            <a:r>
              <a:rPr lang="en-US" b="1" dirty="0" err="1"/>
              <a:t>chính</a:t>
            </a:r>
            <a:r>
              <a:rPr lang="en-US" b="1" dirty="0"/>
              <a:t> </a:t>
            </a:r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tục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phong</a:t>
            </a:r>
            <a:r>
              <a:rPr lang="en-US" b="1" dirty="0"/>
              <a:t> bao </a:t>
            </a:r>
            <a:r>
              <a:rPr lang="en-US" b="1" dirty="0" err="1"/>
              <a:t>tiếp</a:t>
            </a:r>
            <a:r>
              <a:rPr lang="en-US" b="1" dirty="0"/>
              <a:t> </a:t>
            </a:r>
            <a:r>
              <a:rPr lang="en-US" b="1" dirty="0" err="1"/>
              <a:t>theo.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Măng</a:t>
            </a:r>
            <a:r>
              <a:rPr lang="en-US" b="1" dirty="0"/>
              <a:t> Non </a:t>
            </a:r>
            <a:r>
              <a:rPr lang="en-US" b="1" dirty="0" err="1"/>
              <a:t>chúc</a:t>
            </a:r>
            <a:r>
              <a:rPr lang="en-US" b="1" dirty="0"/>
              <a:t> </a:t>
            </a:r>
            <a:r>
              <a:rPr lang="en-US" b="1" dirty="0" err="1"/>
              <a:t>Thầy</a:t>
            </a:r>
            <a:r>
              <a:rPr lang="en-US" b="1" dirty="0"/>
              <a:t> </a:t>
            </a:r>
            <a:r>
              <a:rPr lang="en-US" b="1" dirty="0" err="1"/>
              <a:t>Cô</a:t>
            </a:r>
            <a:r>
              <a:rPr lang="en-US" b="1" dirty="0"/>
              <a:t> </a:t>
            </a:r>
            <a:r>
              <a:rPr lang="en-US" b="1" dirty="0" err="1"/>
              <a:t>giáo</a:t>
            </a:r>
            <a:r>
              <a:rPr lang="en-US" b="1" dirty="0"/>
              <a:t> </a:t>
            </a:r>
            <a:r>
              <a:rPr lang="en-US" b="1" dirty="0" err="1"/>
              <a:t>một</a:t>
            </a:r>
            <a:r>
              <a:rPr lang="en-US" b="1" dirty="0"/>
              <a:t> </a:t>
            </a:r>
            <a:r>
              <a:rPr lang="en-US" b="1" dirty="0" err="1"/>
              <a:t>năm</a:t>
            </a:r>
            <a:r>
              <a:rPr lang="en-US" b="1" dirty="0"/>
              <a:t> </a:t>
            </a:r>
            <a:r>
              <a:rPr lang="en-US" b="1" dirty="0" err="1"/>
              <a:t>mới</a:t>
            </a:r>
            <a:r>
              <a:rPr lang="en-US" b="1" dirty="0"/>
              <a:t> An </a:t>
            </a:r>
            <a:r>
              <a:rPr lang="en-US" b="1" dirty="0" err="1"/>
              <a:t>Khang</a:t>
            </a:r>
            <a:r>
              <a:rPr lang="en-US" b="1" dirty="0"/>
              <a:t> – </a:t>
            </a:r>
            <a:r>
              <a:rPr lang="en-US" b="1" dirty="0" err="1"/>
              <a:t>Thịnh</a:t>
            </a:r>
            <a:r>
              <a:rPr lang="en-US" b="1" dirty="0"/>
              <a:t> </a:t>
            </a:r>
            <a:r>
              <a:rPr lang="en-US" b="1" dirty="0" err="1"/>
              <a:t>Vượng</a:t>
            </a:r>
            <a:r>
              <a:rPr lang="en-US" b="1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FDC3BEA-9A2A-4015-8F45-E9C73B3D7D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98EAA1A-F10F-4DCD-903F-5FE738F6185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84BCF76-1FF9-4CCD-9F29-A95B2FF92FA9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78BE36-1225-4595-9DA0-7F9BD099F6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250" advClick="0" advTm="0">
        <p15:prstTrans prst="pageCurlDouble"/>
      </p:transition>
    </mc:Choice>
    <mc:Fallback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D83DC0-4F22-4B43-9758-38C07B15A5B2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491979-324D-4775-93EA-920C14DC6CF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081" y="255899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microsoft.com/office/2007/relationships/hdphoto" Target="../media/hdphoto16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10" Type="http://schemas.microsoft.com/office/2007/relationships/hdphoto" Target="../media/hdphoto18.wdp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10" Type="http://schemas.microsoft.com/office/2007/relationships/hdphoto" Target="../media/hdphoto18.wdp"/><Relationship Id="rId4" Type="http://schemas.openxmlformats.org/officeDocument/2006/relationships/image" Target="../media/image41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microsoft.com/office/2007/relationships/hdphoto" Target="../media/hdphoto16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17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9.wdp"/><Relationship Id="rId10" Type="http://schemas.microsoft.com/office/2007/relationships/hdphoto" Target="../media/hdphoto20.wdp"/><Relationship Id="rId4" Type="http://schemas.openxmlformats.org/officeDocument/2006/relationships/image" Target="../media/image5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microsoft.com/office/2007/relationships/hdphoto" Target="../media/hdphoto16.wdp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17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1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12" Type="http://schemas.microsoft.com/office/2007/relationships/hdphoto" Target="../media/hdphoto18.wd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52.png"/><Relationship Id="rId5" Type="http://schemas.openxmlformats.org/officeDocument/2006/relationships/image" Target="../media/image41.pn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19.wdp"/><Relationship Id="rId4" Type="http://schemas.openxmlformats.org/officeDocument/2006/relationships/image" Target="../media/image53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3" Type="http://schemas.openxmlformats.org/officeDocument/2006/relationships/image" Target="../media/image8.png"/><Relationship Id="rId21" Type="http://schemas.openxmlformats.org/officeDocument/2006/relationships/image" Target="../media/image20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5.xml"/><Relationship Id="rId2" Type="http://schemas.openxmlformats.org/officeDocument/2006/relationships/image" Target="../media/image7.png"/><Relationship Id="rId16" Type="http://schemas.microsoft.com/office/2007/relationships/hdphoto" Target="../media/hdphoto3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10.png"/><Relationship Id="rId9" Type="http://schemas.openxmlformats.org/officeDocument/2006/relationships/image" Target="../media/image16.png"/><Relationship Id="rId14" Type="http://schemas.openxmlformats.org/officeDocument/2006/relationships/slide" Target="slide8.xml"/><Relationship Id="rId22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4.wdp"/><Relationship Id="rId4" Type="http://schemas.openxmlformats.org/officeDocument/2006/relationships/image" Target="../media/image41.png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8.png"/><Relationship Id="rId5" Type="http://schemas.openxmlformats.org/officeDocument/2006/relationships/image" Target="../media/image40.png"/><Relationship Id="rId15" Type="http://schemas.openxmlformats.org/officeDocument/2006/relationships/image" Target="../media/image72.png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0.png"/><Relationship Id="rId3" Type="http://schemas.openxmlformats.org/officeDocument/2006/relationships/audio" Target="../media/audio2.wav"/><Relationship Id="rId7" Type="http://schemas.microsoft.com/office/2007/relationships/hdphoto" Target="../media/hdphoto14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6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68.png"/><Relationship Id="rId5" Type="http://schemas.openxmlformats.org/officeDocument/2006/relationships/image" Target="../media/image40.png"/><Relationship Id="rId15" Type="http://schemas.openxmlformats.org/officeDocument/2006/relationships/image" Target="../media/image72.png"/><Relationship Id="rId10" Type="http://schemas.microsoft.com/office/2007/relationships/hdphoto" Target="../media/hdphoto15.wdp"/><Relationship Id="rId4" Type="http://schemas.openxmlformats.org/officeDocument/2006/relationships/audio" Target="../media/audio3.wav"/><Relationship Id="rId9" Type="http://schemas.openxmlformats.org/officeDocument/2006/relationships/image" Target="../media/image43.png"/><Relationship Id="rId1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43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microsoft.com/office/2007/relationships/hdphoto" Target="../media/hdphoto21.wdp"/><Relationship Id="rId17" Type="http://schemas.microsoft.com/office/2007/relationships/hdphoto" Target="../media/hdphoto22.wdp"/><Relationship Id="rId2" Type="http://schemas.openxmlformats.org/officeDocument/2006/relationships/audio" Target="../media/media5.mp3"/><Relationship Id="rId16" Type="http://schemas.openxmlformats.org/officeDocument/2006/relationships/image" Target="../media/image79.png"/><Relationship Id="rId1" Type="http://schemas.microsoft.com/office/2007/relationships/media" Target="../media/media5.mp3"/><Relationship Id="rId6" Type="http://schemas.openxmlformats.org/officeDocument/2006/relationships/image" Target="../media/image73.png"/><Relationship Id="rId11" Type="http://schemas.openxmlformats.org/officeDocument/2006/relationships/image" Target="../media/image77.png"/><Relationship Id="rId5" Type="http://schemas.openxmlformats.org/officeDocument/2006/relationships/image" Target="../media/image40.png"/><Relationship Id="rId15" Type="http://schemas.openxmlformats.org/officeDocument/2006/relationships/image" Target="../media/image78.png"/><Relationship Id="rId10" Type="http://schemas.openxmlformats.org/officeDocument/2006/relationships/image" Target="../media/image76.png"/><Relationship Id="rId19" Type="http://schemas.openxmlformats.org/officeDocument/2006/relationships/image" Target="../media/image80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75.png"/><Relationship Id="rId1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slide" Target="slide8.xml"/><Relationship Id="rId5" Type="http://schemas.microsoft.com/office/2007/relationships/hdphoto" Target="../media/hdphoto6.wdp"/><Relationship Id="rId10" Type="http://schemas.openxmlformats.org/officeDocument/2006/relationships/slide" Target="slide7.xml"/><Relationship Id="rId4" Type="http://schemas.openxmlformats.org/officeDocument/2006/relationships/image" Target="../media/image22.pn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8.wdp"/><Relationship Id="rId12" Type="http://schemas.microsoft.com/office/2007/relationships/hdphoto" Target="../media/hdphoto9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6.png"/><Relationship Id="rId5" Type="http://schemas.openxmlformats.org/officeDocument/2006/relationships/image" Target="../media/image24.jpeg"/><Relationship Id="rId15" Type="http://schemas.openxmlformats.org/officeDocument/2006/relationships/image" Target="../media/image11.png"/><Relationship Id="rId10" Type="http://schemas.openxmlformats.org/officeDocument/2006/relationships/slide" Target="slide4.xml"/><Relationship Id="rId4" Type="http://schemas.openxmlformats.org/officeDocument/2006/relationships/notesSlide" Target="../notesSlides/notesSlide3.xml"/><Relationship Id="rId9" Type="http://schemas.microsoft.com/office/2007/relationships/hdphoto" Target="../media/hdphoto7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6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microsoft.com/office/2007/relationships/hdphoto" Target="../media/hdphoto7.wdp"/><Relationship Id="rId5" Type="http://schemas.openxmlformats.org/officeDocument/2006/relationships/image" Target="../media/image24.jpe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1.wdp"/><Relationship Id="rId12" Type="http://schemas.microsoft.com/office/2007/relationships/hdphoto" Target="../media/hdphoto7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23.png"/><Relationship Id="rId5" Type="http://schemas.openxmlformats.org/officeDocument/2006/relationships/image" Target="../media/image24.jpeg"/><Relationship Id="rId15" Type="http://schemas.openxmlformats.org/officeDocument/2006/relationships/image" Target="../media/image11.png"/><Relationship Id="rId10" Type="http://schemas.microsoft.com/office/2007/relationships/hdphoto" Target="../media/hdphoto12.wdp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7.wdp"/><Relationship Id="rId12" Type="http://schemas.microsoft.com/office/2007/relationships/hdphoto" Target="../media/hdphoto6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24.jpeg"/><Relationship Id="rId10" Type="http://schemas.microsoft.com/office/2007/relationships/hdphoto" Target="../media/hdphoto1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0850" y="2585745"/>
            <a:ext cx="693784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6" name="Picture 5" descr="A ladybug on a wooden post&#10;&#10;Description automatically generated with low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3" y="1689100"/>
            <a:ext cx="3627609" cy="5210882"/>
          </a:xfrm>
          <a:prstGeom prst="rect">
            <a:avLst/>
          </a:prstGeom>
        </p:spPr>
      </p:pic>
      <p:pic>
        <p:nvPicPr>
          <p:cNvPr id="8" name="Picture 7" descr="A picture containing graphical user interface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3"/>
          <a:stretch>
            <a:fillRect/>
          </a:stretch>
        </p:blipFill>
        <p:spPr>
          <a:xfrm>
            <a:off x="3876675" y="-104775"/>
            <a:ext cx="8391525" cy="64288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3026270"/>
            <a:ext cx="2452099" cy="1103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041" y="2482504"/>
            <a:ext cx="3304318" cy="21215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3769" y="2413855"/>
            <a:ext cx="6565961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3" b="18065"/>
          <a:stretch>
            <a:fillRect/>
          </a:stretch>
        </p:blipFill>
        <p:spPr>
          <a:xfrm>
            <a:off x="-257175" y="0"/>
            <a:ext cx="12573000" cy="6777971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923924" y="1263721"/>
            <a:ext cx="8963025" cy="4822754"/>
          </a:xfrm>
          <a:prstGeom prst="roundRect">
            <a:avLst>
              <a:gd name="adj" fmla="val 97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1850" y="1270995"/>
            <a:ext cx="49339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CẦU CẦN ĐẠT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624" y="2175870"/>
            <a:ext cx="85058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Biết được thế nào là trạng ngữ chỉ nguyên nhân, trạng ngữ chỉ mục đích.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Phân biệt và sử dụng đúng trạng ngữ chỉ nguyên nhân và trạng ngữ chỉ mục đích qua tìm hiểu các câu văn, tình huống trong bài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.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trạng ngữ của mỗi câu dưới đây và cho biết chúng bổ sung thông tin gì cho câu.</a:t>
            </a:r>
            <a:endParaRPr lang="en-US" sz="3200" b="1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38300"/>
            <a:ext cx="10534650" cy="443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a. Nhờ chuyến đi cùng bố, cậu bé hiểu được lí do bố cậu yêu quý và kính trọng thầy giáo cũ của mình.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  <a:p>
            <a:pPr algn="just" rtl="0" latinLnBrk="0">
              <a:lnSpc>
                <a:spcPct val="150000"/>
              </a:lnSpc>
            </a:pPr>
            <a:r>
              <a:rPr lang="vi-VN" sz="3200" i="0" dirty="0">
                <a:solidFill>
                  <a:srgbClr val="000000"/>
                </a:solidFill>
                <a:effectLst/>
                <a:latin typeface="+mj-lt"/>
                <a:ea typeface="Cambria" panose="02040503050406030204" pitchFamily="18" charset="0"/>
              </a:rPr>
              <a:t>c. Để ghi nhớ công ơn của các thương binh, liệt sĩ, trường em đã tổ chức hoạt động đền ơn, đáp nghĩa.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en-US" sz="6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10342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 BÀI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2501" y="1200150"/>
            <a:ext cx="10534650" cy="277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a. Nhờ chuyến đi cùng bố, cậu bé hiểu được lí do bố cậu yêu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+mn-cs"/>
              </a:rPr>
              <a:t> quý và kính trọng thầy giáo cũ của mình.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504950" y="2428875"/>
            <a:ext cx="3857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52725" y="2447925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897" y="257822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471959" y="2508334"/>
            <a:ext cx="7062816" cy="851297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sung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bố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cậu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trọng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thầy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cũ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3451" y="-85725"/>
            <a:ext cx="10534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b. Vì đã cống hiến đời mình cho Tổ quốc, các liệt sĩ được nhân dân đời đời ghi ơn.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485900" y="1150614"/>
            <a:ext cx="6334397" cy="80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571875" y="116205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</a:p>
        </p:txBody>
      </p:sp>
      <p:pic>
        <p:nvPicPr>
          <p:cNvPr id="1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47" y="129234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486400" y="1222459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bổ sung thông tin về nguyên nhân của sự việc “các liệt sĩ được nhân dân đời đời ghi ơn”.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95351" y="2638425"/>
            <a:ext cx="10534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30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c. Để ghi nhớ công ơn của các thương binh, liệt sĩ, trường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đã tổ chức hoạt động đền ơn, đáp nghĩa.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1447800" y="3867150"/>
            <a:ext cx="8448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3775" y="3886200"/>
            <a:ext cx="1619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</a:t>
            </a:r>
          </a:p>
        </p:txBody>
      </p:sp>
      <p:pic>
        <p:nvPicPr>
          <p:cNvPr id="24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47" y="40164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5410200" y="3746584"/>
            <a:ext cx="602932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bổ sung thông tin về mục đích của hoạt động ‘trường em đã tổ chức hoạt động đền ơn đáp nghĩa”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9" grpId="0"/>
      <p:bldP spid="21" grpId="0"/>
      <p:bldP spid="23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câu hỏi cho mỗi trạng ngữ vừa tìm được ở bài tập 1.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85850" y="1914525"/>
            <a:ext cx="10353675" cy="12096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Mẫu: Nhờ đâu cậu bé hiểu được lí do bố cậu yêu quý và kính trọng thầy giáo cũ của mình?</a:t>
            </a:r>
            <a:endParaRPr lang="en-US" sz="3600" dirty="0">
              <a:solidFill>
                <a:srgbClr val="FF0000"/>
              </a:solidFill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1" y="-231007"/>
            <a:ext cx="75555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2050" name="Picture 2" descr="Hình ảnh Ánh Nắng Mặt Trời PNG Miễn Phí Tải Về - Lovepik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1832" b="88168" l="17907" r="81628">
                        <a14:foregroundMark x1="23605" y1="18830" x2="34767" y2="31807"/>
                        <a14:foregroundMark x1="45930" y1="11959" x2="50814" y2="33333"/>
                        <a14:foregroundMark x1="64070" y1="15776" x2="57791" y2="31043"/>
                        <a14:foregroundMark x1="66163" y1="37150" x2="77326" y2="42494"/>
                        <a14:foregroundMark x1="18721" y1="33333" x2="19419" y2="70738"/>
                        <a14:foregroundMark x1="30581" y1="62341" x2="57791" y2="75318"/>
                        <a14:foregroundMark x1="36163" y1="79898" x2="43140" y2="68448"/>
                        <a14:foregroundMark x1="50116" y1="76845" x2="52907" y2="88168"/>
                        <a14:foregroundMark x1="61977" y1="63104" x2="71744" y2="76845"/>
                        <a14:foregroundMark x1="63372" y1="50127" x2="79419" y2="60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22" r="10186" b="3920"/>
          <a:stretch>
            <a:fillRect/>
          </a:stretch>
        </p:blipFill>
        <p:spPr bwMode="auto">
          <a:xfrm>
            <a:off x="-200532" y="251084"/>
            <a:ext cx="2091215" cy="221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382" y="1737796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+mj-lt"/>
                <a:ea typeface="Cambria" panose="02040503050406030204" pitchFamily="18" charset="0"/>
              </a:rPr>
              <a:t>b. Vì sao các liệt sĩ được nhân dân đời đời ghi 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5850" y="438150"/>
            <a:ext cx="10315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CHỮA BÀI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50432" y="3518971"/>
            <a:ext cx="9608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000066"/>
                </a:solidFill>
                <a:latin typeface="+mj-lt"/>
                <a:ea typeface="Cambria" panose="02040503050406030204" pitchFamily="18" charset="0"/>
              </a:rPr>
              <a:t>c. Trường em đã tổ chức hoạt động đền ơn, đáp nghĩa để làm gì?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0" y="-25449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189" y="3840687"/>
            <a:ext cx="7722152" cy="24006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Lì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xì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 </a:t>
            </a:r>
            <a:r>
              <a:rPr kumimoji="0" lang="en-US" sz="150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nhé</a:t>
            </a:r>
            <a:r>
              <a:rPr kumimoji="0" lang="en-US" sz="150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UTM Ong Do Gia" panose="02040603050506020204" pitchFamily="18" charset="0"/>
                <a:ea typeface="字魂43号-国潮手书" panose="00000500000000000000" charset="-122"/>
                <a:cs typeface="+mn-cs"/>
              </a:rPr>
              <a:t>!!!</a:t>
            </a:r>
            <a:endParaRPr kumimoji="0" lang="en-US" sz="150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>
                <a:outerShdw blurRad="12700" dist="38100" dir="2700000" algn="tl">
                  <a:prstClr val="black"/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UTM Ong Do Gi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61968" y="2650352"/>
            <a:ext cx="5486982" cy="3741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6928" y="3525324"/>
            <a:ext cx="2010882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Trò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228600">
                    <a:prstClr val="black">
                      <a:alpha val="40000"/>
                    </a:prstClr>
                  </a:glow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#9Slide07 Crocante" panose="02000000000000000000" pitchFamily="2" charset="0"/>
                <a:ea typeface="字魂43号-国潮手书" panose="00000500000000000000" charset="-122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228600">
                  <a:prstClr val="black">
                    <a:alpha val="40000"/>
                  </a:prstClr>
                </a:glow>
                <a:outerShdw blurRad="12700" dist="38100" dir="2700000" algn="tl">
                  <a:prstClr val="black"/>
                </a:outerShdw>
              </a:effectLst>
              <a:uLnTx/>
              <a:uFillTx/>
              <a:latin typeface="#9Slide07 Crocante" panose="02000000000000000000" pitchFamily="2" charset="0"/>
              <a:ea typeface="+mn-ea"/>
              <a:cs typeface="+mn-cs"/>
            </a:endParaRPr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6624" y="12632676"/>
            <a:ext cx="3408569" cy="198192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114" y="12818775"/>
            <a:ext cx="3088510" cy="1795821"/>
          </a:xfrm>
          <a:prstGeom prst="rect">
            <a:avLst/>
          </a:prstGeom>
        </p:spPr>
      </p:pic>
      <p:pic>
        <p:nvPicPr>
          <p:cNvPr id="16" name="图片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606262" y="9932657"/>
            <a:ext cx="3812048" cy="3756009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11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291157" y="10194269"/>
            <a:ext cx="7680535" cy="3827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53495" y="206557"/>
            <a:ext cx="152619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Măng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Non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quý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mới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Khang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Thịnh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Vượng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Shintia Script" panose="02000804000000020003" pitchFamily="2" charset="0"/>
                <a:ea typeface="+mn-ea"/>
                <a:cs typeface="+mn-cs"/>
              </a:rPr>
              <a:t>!</a:t>
            </a:r>
          </a:p>
        </p:txBody>
      </p:sp>
      <p:pic>
        <p:nvPicPr>
          <p:cNvPr id="4" name="nhạc xuâ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3240156" y="3869689"/>
            <a:ext cx="1065597" cy="106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400" numSld="99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0" grpId="1"/>
      <p:bldP spid="12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11" name="Picture 10" descr="A picture containing text, doll, toy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90" y="3756542"/>
            <a:ext cx="3721749" cy="31014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5850" y="314325"/>
            <a:ext cx="10353675" cy="335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Trạng ngữ chỉ nguyên nhân bổ sung thông tin về nguyên nhân của sự việc 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Vì sao?, Nhờ ai?,...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Trạng ngữ chỉ mục đích bổ sung thông tin về mục đích của hoạt động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nêu trong câu; trả lời câu hỏi </a:t>
            </a:r>
            <a:r>
              <a:rPr lang="vi-VN" sz="32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Để làm gì?, Nhằm mục đích gì?,...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 trạng ngữ của mỗi câu dưới đây và xếp vào nhóm thích hợp.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685925"/>
            <a:ext cx="10534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a. Nhờ nguồn nước trong lành, cánh đồng trở nên xanh mướt.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  <a:endParaRPr lang="vi-VN" sz="2800" i="0" dirty="0">
              <a:solidFill>
                <a:srgbClr val="00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390650" y="46672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677025" y="4552950"/>
            <a:ext cx="3743325" cy="1400175"/>
          </a:xfrm>
          <a:prstGeom prst="cloud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nature, ice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974" r="1955" b="3156"/>
          <a:stretch>
            <a:fillRect/>
          </a:stretch>
        </p:blipFill>
        <p:spPr>
          <a:xfrm>
            <a:off x="0" y="0"/>
            <a:ext cx="12201396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98" y="83166"/>
            <a:ext cx="6157181" cy="6643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54598" y="3294161"/>
            <a:ext cx="5352182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58" y="801992"/>
            <a:ext cx="4025632" cy="603504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" y="238696"/>
            <a:ext cx="942741" cy="8854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311" y="2089043"/>
            <a:ext cx="5486400" cy="5486400"/>
          </a:xfrm>
          <a:prstGeom prst="rect">
            <a:avLst/>
          </a:prstGeom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1255" y="822960"/>
            <a:ext cx="4025632" cy="603504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69137" y="5307706"/>
            <a:ext cx="12319193" cy="1552604"/>
            <a:chOff x="-69137" y="5307706"/>
            <a:chExt cx="12319193" cy="1552604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137" y="5307706"/>
              <a:ext cx="7164622" cy="155260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85434" y="5307706"/>
              <a:ext cx="7164622" cy="1552604"/>
            </a:xfrm>
            <a:prstGeom prst="rect">
              <a:avLst/>
            </a:prstGeom>
          </p:spPr>
        </p:pic>
      </p:grpSp>
      <p:pic>
        <p:nvPicPr>
          <p:cNvPr id="16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40027" y="238696"/>
            <a:ext cx="942741" cy="88546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62743" y="344425"/>
            <a:ext cx="3525777" cy="2194560"/>
            <a:chOff x="2505035" y="311649"/>
            <a:chExt cx="3525777" cy="2194560"/>
          </a:xfrm>
        </p:grpSpPr>
        <p:pic>
          <p:nvPicPr>
            <p:cNvPr id="19" name="Picture 18" descr="A picture containing text, cup&#10;&#10;Description automatically generated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035" y="311649"/>
              <a:ext cx="3525777" cy="21945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63172" y="800991"/>
              <a:ext cx="2019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07757" y="618745"/>
            <a:ext cx="2743201" cy="1920240"/>
            <a:chOff x="6225410" y="585969"/>
            <a:chExt cx="2743201" cy="1920240"/>
          </a:xfrm>
        </p:grpSpPr>
        <p:pic>
          <p:nvPicPr>
            <p:cNvPr id="1026" name="Picture 2" descr="Red Speech Bubble with Double Edge transparent PNG - Stick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5410" y="585969"/>
              <a:ext cx="2743201" cy="1920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610396" y="899758"/>
              <a:ext cx="19732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80177" y="163525"/>
            <a:ext cx="5430218" cy="91940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>
                <a:solidFill>
                  <a:srgbClr val="FF2727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 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816544" y="1033979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68029" y="1258167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a. Nhờ nguồn nước trong lành, cánh đồng trở nên xanh mướt.</a:t>
            </a: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997" y="2787774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05059" y="2717884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34351" y="360045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975038" y="3900250"/>
            <a:ext cx="9095322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+mj-lt"/>
                <a:ea typeface="Cambria" panose="02040503050406030204" pitchFamily="18" charset="0"/>
              </a:rPr>
              <a:t>b. Để viết được bài văn hay, chúng ta cần đọc nhiều sách, truyện.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72" y="5328015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452176" y="5278260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đích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9875" y="1857375"/>
            <a:ext cx="53935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647950" y="4454598"/>
            <a:ext cx="4876256" cy="126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626" y="3600450"/>
            <a:ext cx="2172926" cy="32575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0" y="-2310"/>
            <a:ext cx="3162300" cy="2270581"/>
          </a:xfrm>
          <a:prstGeom prst="rect">
            <a:avLst/>
          </a:prstGeom>
          <a:blipFill dpi="0" rotWithShape="1">
            <a:blip r:embed="rId8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Picture 2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759394" y="243404"/>
            <a:ext cx="1158494" cy="170829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010878" y="467592"/>
            <a:ext cx="10028721" cy="125991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Nhằm giúp học sinh có trải nghiệm thực tế, nhà trường đã tổ chức nhiều hoạt động dã ngoại.</a:t>
            </a:r>
            <a:endParaRPr kumimoji="0" lang="vi-VN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2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847" y="1997199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47909" y="1927309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4" name="Picture 23" descr="A cartoon of a child&#10;&#10;Description automatically generated with low confidence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4" t="19138" r="20889" b="11353"/>
          <a:stretch>
            <a:fillRect/>
          </a:stretch>
        </p:blipFill>
        <p:spPr>
          <a:xfrm>
            <a:off x="658151" y="2552700"/>
            <a:ext cx="1158494" cy="170829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98838" y="2852500"/>
            <a:ext cx="9095322" cy="173664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Vì có vẻ đẹp hùng vĩ và thơ mộng, Tây Bắc đã trở thành điểm đến của khách du lịch trong và ngoài nước.</a:t>
            </a:r>
          </a:p>
        </p:txBody>
      </p:sp>
      <p:pic>
        <p:nvPicPr>
          <p:cNvPr id="26" name="Picture 4" descr="Hình ảnh Mũi Tên Chỉ đường PNG Miễn Phí Tải Về - Lovepi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93" b="95798" l="8256" r="96628">
                        <a14:foregroundMark x1="62209" y1="5546" x2="64651" y2="11429"/>
                        <a14:foregroundMark x1="8023" y1="34118" x2="8372" y2="57311"/>
                        <a14:foregroundMark x1="8372" y1="57311" x2="8721" y2="57479"/>
                        <a14:foregroundMark x1="91279" y1="46723" x2="93256" y2="57983"/>
                        <a14:foregroundMark x1="63605" y1="90588" x2="61977" y2="96134"/>
                        <a14:foregroundMark x1="96512" y1="50252" x2="96744" y2="51933"/>
                        <a14:foregroundMark x1="61163" y1="3193" x2="62209" y2="4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122" y="4594590"/>
            <a:ext cx="784823" cy="54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356926" y="4544835"/>
            <a:ext cx="9095322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09850" y="1038225"/>
            <a:ext cx="82867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71750" y="3448050"/>
            <a:ext cx="61531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5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a. 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 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mở rộng kiến thức, chúng ta cần đọc nhiều sách.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b.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bác lao công, trường lớp lúc nào cũng sạch sẽ. </a:t>
            </a:r>
          </a:p>
          <a:p>
            <a:pPr lvl="0"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c. </a:t>
            </a:r>
            <a:r>
              <a:rPr lang="en-US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     </a:t>
            </a:r>
            <a:r>
              <a:rPr lang="vi-VN" sz="3200" dirty="0">
                <a:solidFill>
                  <a:srgbClr val="000000"/>
                </a:solidFill>
                <a:latin typeface="+mj-lt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86" y="1766107"/>
            <a:ext cx="670016" cy="8173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311" y="2490007"/>
            <a:ext cx="670016" cy="817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211" y="3223432"/>
            <a:ext cx="670016" cy="817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-162018"/>
            <a:ext cx="10258425" cy="64241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76699" y="2296917"/>
            <a:ext cx="428187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5850" y="438150"/>
            <a:ext cx="10315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076" y="1724025"/>
            <a:ext cx="105346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mở rộng kiến thức, chúng ta cần đọc nhiều sách.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bác lao công, trường lớp lúc nào cũng sạch sẽ. 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bão, nhiều cây cối bị gãy, đổ.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113" y="1728787"/>
            <a:ext cx="776288" cy="771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2452687"/>
            <a:ext cx="847724" cy="771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2063" y="3186112"/>
            <a:ext cx="681037" cy="771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54" y="-4715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51" y="-231007"/>
            <a:ext cx="7517410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74975" y="5380597"/>
            <a:ext cx="12504061" cy="1296815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42488" y="231007"/>
            <a:ext cx="11068001" cy="119181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5. 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trạng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mục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đích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VN-AZ Cupcakes" panose="02000000000000000000" pitchFamily="50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812" y="1662112"/>
            <a:ext cx="10548938" cy="3876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11062" y="5033328"/>
            <a:ext cx="4404809" cy="2561186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98338" y="5077668"/>
            <a:ext cx="4721723" cy="274545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6832585" y="494902"/>
            <a:ext cx="6410215" cy="6315982"/>
          </a:xfrm>
          <a:prstGeom prst="rect">
            <a:avLst/>
          </a:prstGeom>
        </p:spPr>
      </p:pic>
      <p:sp>
        <p:nvSpPr>
          <p:cNvPr id="9" name="矩形 32"/>
          <p:cNvSpPr/>
          <p:nvPr/>
        </p:nvSpPr>
        <p:spPr>
          <a:xfrm>
            <a:off x="254361" y="120004"/>
            <a:ext cx="11706221" cy="6476229"/>
          </a:xfrm>
          <a:prstGeom prst="round2DiagRect">
            <a:avLst/>
          </a:prstGeom>
          <a:solidFill>
            <a:schemeClr val="bg1">
              <a:alpha val="55000"/>
            </a:schemeClr>
          </a:solidFill>
          <a:ln w="38100" cmpd="sng">
            <a:solidFill>
              <a:srgbClr val="E33D5D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2"/>
          <p:cNvSpPr txBox="1"/>
          <p:nvPr/>
        </p:nvSpPr>
        <p:spPr>
          <a:xfrm>
            <a:off x="4246830" y="5612387"/>
            <a:ext cx="90957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Bold" panose="00000800000000000000" pitchFamily="2" charset="0"/>
              </a:rPr>
              <a:t>MỪNG TUỔI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rgbClr val="5B9BD5">
                    <a:satMod val="175000"/>
                    <a:alpha val="40000"/>
                  </a:srgbClr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  <a:cs typeface="#9Slide03 Arima Madurai Bold" panose="00000800000000000000" pitchFamily="2" charset="0"/>
            </a:endParaRPr>
          </a:p>
        </p:txBody>
      </p:sp>
      <p:pic>
        <p:nvPicPr>
          <p:cNvPr id="10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657322" y="70282"/>
            <a:ext cx="1270062" cy="1270062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-196290" y="648997"/>
            <a:ext cx="1612524" cy="1612524"/>
          </a:xfrm>
          <a:prstGeom prst="rect">
            <a:avLst/>
          </a:prstGeom>
        </p:spPr>
      </p:pic>
      <p:grpSp>
        <p:nvGrpSpPr>
          <p:cNvPr id="13" name="Group 15"/>
          <p:cNvGrpSpPr/>
          <p:nvPr/>
        </p:nvGrpSpPr>
        <p:grpSpPr>
          <a:xfrm rot="10800000" flipH="1">
            <a:off x="4781970" y="4167336"/>
            <a:ext cx="6896224" cy="1341359"/>
            <a:chOff x="4283076" y="2286000"/>
            <a:chExt cx="922337" cy="1157287"/>
          </a:xfrm>
        </p:grpSpPr>
        <p:sp>
          <p:nvSpPr>
            <p:cNvPr id="14" name="Straight Connector 17"/>
            <p:cNvSpPr/>
            <p:nvPr/>
          </p:nvSpPr>
          <p:spPr bwMode="auto">
            <a:xfrm flipV="1">
              <a:off x="5205413" y="2286000"/>
              <a:ext cx="0" cy="1157287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Straight Connector 18"/>
            <p:cNvSpPr/>
            <p:nvPr/>
          </p:nvSpPr>
          <p:spPr bwMode="auto">
            <a:xfrm>
              <a:off x="4283076" y="2286000"/>
              <a:ext cx="922337" cy="0"/>
            </a:xfrm>
            <a:prstGeom prst="line">
              <a:avLst/>
            </a:prstGeom>
            <a:noFill/>
            <a:ln w="38100" cap="flat">
              <a:solidFill>
                <a:srgbClr val="E33D5D"/>
              </a:solidFill>
              <a:prstDash val="solid"/>
              <a:miter lim="800000"/>
              <a:headEnd type="oval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弧形 13"/>
          <p:cNvSpPr/>
          <p:nvPr/>
        </p:nvSpPr>
        <p:spPr>
          <a:xfrm rot="12546113">
            <a:off x="257365" y="357578"/>
            <a:ext cx="5734024" cy="5554800"/>
          </a:xfrm>
          <a:prstGeom prst="arc">
            <a:avLst>
              <a:gd name="adj1" fmla="val 1936544"/>
              <a:gd name="adj2" fmla="val 19930921"/>
            </a:avLst>
          </a:prstGeom>
          <a:ln w="28575">
            <a:solidFill>
              <a:srgbClr val="E33D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33D5D"/>
              </a:solidFill>
              <a:effectLst/>
              <a:uLnTx/>
              <a:uFillTx/>
              <a:latin typeface="Cambria" panose="02040503050406030204" pitchFamily="18" charset="0"/>
              <a:ea typeface="Microsoft YaHei" panose="020B0503020204020204" pitchFamily="34" charset="-122"/>
            </a:endParaRPr>
          </a:p>
        </p:txBody>
      </p:sp>
      <p:pic>
        <p:nvPicPr>
          <p:cNvPr id="21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850">
            <a:off x="80209" y="2143115"/>
            <a:ext cx="857982" cy="857982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43112" y="4725137"/>
            <a:ext cx="1750585" cy="1804727"/>
          </a:xfrm>
          <a:prstGeom prst="rect">
            <a:avLst/>
          </a:prstGeom>
        </p:spPr>
      </p:pic>
      <p:pic>
        <p:nvPicPr>
          <p:cNvPr id="25" name="Picture 24" descr="A picture containing person, doll, toy, colorful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1"/>
          <a:stretch>
            <a:fillRect/>
          </a:stretch>
        </p:blipFill>
        <p:spPr>
          <a:xfrm>
            <a:off x="6190742" y="540686"/>
            <a:ext cx="5207971" cy="4787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图片 6"/>
          <p:cNvPicPr>
            <a:picLocks noChangeAspect="1"/>
          </p:cNvPicPr>
          <p:nvPr/>
        </p:nvPicPr>
        <p:blipFill rotWithShape="1">
          <a:blip r:embed="rId10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4"/>
          <a:stretch>
            <a:fillRect/>
          </a:stretch>
        </p:blipFill>
        <p:spPr>
          <a:xfrm>
            <a:off x="94742" y="-447697"/>
            <a:ext cx="12192000" cy="6075757"/>
          </a:xfrm>
          <a:prstGeom prst="rect">
            <a:avLst/>
          </a:prstGeom>
        </p:spPr>
      </p:pic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917246" y="1340214"/>
            <a:ext cx="43450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Việt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ngoan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may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mắn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lộc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khang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Graphical user interface, calendar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494969" y="10501310"/>
            <a:ext cx="2459501" cy="2808340"/>
          </a:xfrm>
          <a:prstGeom prst="rect">
            <a:avLst/>
          </a:prstGeom>
        </p:spPr>
      </p:pic>
      <p:pic>
        <p:nvPicPr>
          <p:cNvPr id="24" name="Picture 23" descr="Graphical user interface, calendar&#10;&#10;Description automatically generated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7046132" y="8941654"/>
            <a:ext cx="2456914" cy="2805386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23287" y="11522396"/>
            <a:ext cx="2140172" cy="1459316"/>
            <a:chOff x="552556" y="5026561"/>
            <a:chExt cx="2140172" cy="1459316"/>
          </a:xfrm>
        </p:grpSpPr>
        <p:pic>
          <p:nvPicPr>
            <p:cNvPr id="29" name="Picture 28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711884" y="8617953"/>
            <a:ext cx="2140172" cy="1459316"/>
            <a:chOff x="3741153" y="2122118"/>
            <a:chExt cx="2140172" cy="1459316"/>
          </a:xfrm>
        </p:grpSpPr>
        <p:pic>
          <p:nvPicPr>
            <p:cNvPr id="32" name="Picture 3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496467" y="11832548"/>
            <a:ext cx="2140172" cy="1459316"/>
            <a:chOff x="6525736" y="5336713"/>
            <a:chExt cx="2140172" cy="1459316"/>
          </a:xfrm>
        </p:grpSpPr>
        <p:pic>
          <p:nvPicPr>
            <p:cNvPr id="35" name="Picture 34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9355287" y="8430742"/>
            <a:ext cx="2140172" cy="1459316"/>
            <a:chOff x="9384556" y="1934907"/>
            <a:chExt cx="2140172" cy="1459316"/>
          </a:xfrm>
        </p:grpSpPr>
        <p:pic>
          <p:nvPicPr>
            <p:cNvPr id="38" name="Picture 3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Picture 39" descr="Graphical user interface, calendar&#10;&#10;Description automatically generated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-3624388" y="1339666"/>
            <a:ext cx="2190363" cy="2501030"/>
          </a:xfrm>
          <a:prstGeom prst="rect">
            <a:avLst/>
          </a:prstGeom>
        </p:spPr>
      </p:pic>
      <p:pic>
        <p:nvPicPr>
          <p:cNvPr id="41" name="Picture 40" descr="Graphical user interface, calendar&#10;&#10;Description automatically generated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-3628927" y="4362387"/>
            <a:ext cx="2215934" cy="25302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8674" y="1390649"/>
            <a:ext cx="3339193" cy="3895725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613564" y="2365979"/>
            <a:ext cx="6597361" cy="174882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+mj-lt"/>
              </a:rPr>
              <a:t>Để rau xanh tốt, Mai rất chăm tưới nước và bắt sâu.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23089" y="2699353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+mj-lt"/>
              </a:rPr>
              <a:t>Nhằm giữ cho bãi biển sạch đẹp, mọi người đã thu nhặt hết rác bẩn rơi vãi.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425" y="2057400"/>
            <a:ext cx="3472220" cy="36147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632614" y="2556478"/>
            <a:ext cx="6597361" cy="20155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dirty="0">
                <a:solidFill>
                  <a:srgbClr val="002060"/>
                </a:solidFill>
                <a:latin typeface="+mj-lt"/>
              </a:rPr>
              <a:t>Để khỏe mạnh, chúng ta phải chăm tập thể dục.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637" y="1676400"/>
            <a:ext cx="3443828" cy="3838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" b="3342"/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48" y="2747670"/>
            <a:ext cx="6492803" cy="23532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" y="133350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2264255" y="259030"/>
            <a:ext cx="8503497" cy="1912669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0801" y="370640"/>
            <a:ext cx="7928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gặm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6830721" y="2864057"/>
            <a:ext cx="4537107" cy="1129886"/>
            <a:chOff x="6830721" y="2864057"/>
            <a:chExt cx="4537107" cy="1129886"/>
          </a:xfrm>
        </p:grpSpPr>
        <p:sp>
          <p:nvSpPr>
            <p:cNvPr id="22" name="Rectangle: Rounded Corners 24"/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23859" y="304427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81375" y="2864057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1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374513" y="3034626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56935" y="4745740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6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67588" y="5066836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37107" cy="1129886"/>
            <a:chOff x="6830721" y="4714800"/>
            <a:chExt cx="4537107" cy="1129886"/>
          </a:xfrm>
        </p:grpSpPr>
        <p:sp>
          <p:nvSpPr>
            <p:cNvPr id="31" name="Rectangle: Rounded Corners 28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223859" y="4934324"/>
              <a:ext cx="41055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10927407" y="3068068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58270" y="2917255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4928416" y="4876301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1074645" y="4812789"/>
            <a:ext cx="891076" cy="896464"/>
          </a:xfrm>
          <a:prstGeom prst="rect">
            <a:avLst/>
          </a:prstGeom>
        </p:spPr>
      </p:pic>
      <p:sp>
        <p:nvSpPr>
          <p:cNvPr id="41" name="Arrow: Right 1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34" y="-49408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343" y="-231007"/>
            <a:ext cx="6700417" cy="6858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-164387" y="6038850"/>
            <a:ext cx="12504061" cy="821460"/>
            <a:chOff x="-69137" y="5886436"/>
            <a:chExt cx="14824069" cy="973874"/>
          </a:xfrm>
        </p:grpSpPr>
        <p:grpSp>
          <p:nvGrpSpPr>
            <p:cNvPr id="13" name="组合 12"/>
            <p:cNvGrpSpPr/>
            <p:nvPr/>
          </p:nvGrpSpPr>
          <p:grpSpPr>
            <a:xfrm>
              <a:off x="-69137" y="5886436"/>
              <a:ext cx="7727237" cy="973874"/>
              <a:chOff x="-69137" y="5307706"/>
              <a:chExt cx="12319193" cy="155260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88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  <p:grpSp>
          <p:nvGrpSpPr>
            <p:cNvPr id="14" name="组合 13"/>
            <p:cNvGrpSpPr/>
            <p:nvPr/>
          </p:nvGrpSpPr>
          <p:grpSpPr>
            <a:xfrm>
              <a:off x="7027695" y="5886436"/>
              <a:ext cx="7727237" cy="973874"/>
              <a:chOff x="-69137" y="5307706"/>
              <a:chExt cx="12319193" cy="1552604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9137" y="5307706"/>
                <a:ext cx="7164622" cy="1552604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85434" y="5307706"/>
                <a:ext cx="7164622" cy="1552604"/>
              </a:xfrm>
              <a:prstGeom prst="rect">
                <a:avLst/>
              </a:prstGeom>
            </p:spPr>
          </p:pic>
        </p:grpSp>
      </p:grpSp>
      <p:sp>
        <p:nvSpPr>
          <p:cNvPr id="18" name="矩形 17"/>
          <p:cNvSpPr/>
          <p:nvPr/>
        </p:nvSpPr>
        <p:spPr>
          <a:xfrm flipH="1">
            <a:off x="-18476" y="-165939"/>
            <a:ext cx="3162300" cy="2270581"/>
          </a:xfrm>
          <a:prstGeom prst="rect">
            <a:avLst/>
          </a:prstGeom>
          <a:blipFill dpi="0" rotWithShape="1">
            <a:blip r:embed="rId9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409575" y="304800"/>
            <a:ext cx="11296650" cy="6267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9"/>
          <p:cNvSpPr/>
          <p:nvPr/>
        </p:nvSpPr>
        <p:spPr>
          <a:xfrm>
            <a:off x="1409700" y="325706"/>
            <a:ext cx="979170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09775" y="481943"/>
            <a:ext cx="86105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Trạng ngữ thường được ngăn cách với bộ phận chính của câu bởi: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29005" y="2911207"/>
            <a:ext cx="4537107" cy="1129886"/>
            <a:chOff x="6798050" y="2893795"/>
            <a:chExt cx="4537107" cy="1129886"/>
          </a:xfrm>
        </p:grpSpPr>
        <p:sp>
          <p:nvSpPr>
            <p:cNvPr id="22" name="Rectangle: Rounded Corners 16"/>
            <p:cNvSpPr/>
            <p:nvPr/>
          </p:nvSpPr>
          <p:spPr>
            <a:xfrm>
              <a:off x="6798050" y="2893795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64982" y="3062207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899" y="2846430"/>
            <a:ext cx="4537107" cy="1129886"/>
            <a:chOff x="981375" y="2864057"/>
            <a:chExt cx="4537107" cy="1129886"/>
          </a:xfrm>
        </p:grpSpPr>
        <p:sp>
          <p:nvSpPr>
            <p:cNvPr id="25" name="Rectangle: Rounded Corners 20"/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535156" y="3024548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037540" y="4786487"/>
            <a:ext cx="4537107" cy="1129886"/>
            <a:chOff x="981375" y="4872764"/>
            <a:chExt cx="4537107" cy="1129886"/>
          </a:xfrm>
        </p:grpSpPr>
        <p:sp>
          <p:nvSpPr>
            <p:cNvPr id="28" name="Rectangle: Rounded Corners 25"/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2747" y="5044811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830721" y="4714800"/>
            <a:ext cx="4587858" cy="1129886"/>
            <a:chOff x="6830721" y="4714800"/>
            <a:chExt cx="4587858" cy="1129886"/>
          </a:xfrm>
        </p:grpSpPr>
        <p:sp>
          <p:nvSpPr>
            <p:cNvPr id="31" name="Rectangle: Rounded Corners 31"/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667750" y="4913569"/>
              <a:ext cx="375082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58" b="72760"/>
          <a:stretch>
            <a:fillRect/>
          </a:stretch>
        </p:blipFill>
        <p:spPr>
          <a:xfrm>
            <a:off x="266152" y="2873534"/>
            <a:ext cx="1518921" cy="112988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>
            <a:fillRect/>
          </a:stretch>
        </p:blipFill>
        <p:spPr>
          <a:xfrm>
            <a:off x="546659" y="4643254"/>
            <a:ext cx="957111" cy="136535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7" t="28970" r="12604" b="40998"/>
          <a:stretch>
            <a:fillRect/>
          </a:stretch>
        </p:blipFill>
        <p:spPr>
          <a:xfrm>
            <a:off x="6211712" y="4598974"/>
            <a:ext cx="1238017" cy="12457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1" t="-111" r="10077" b="72871"/>
          <a:stretch>
            <a:fillRect/>
          </a:stretch>
        </p:blipFill>
        <p:spPr>
          <a:xfrm>
            <a:off x="5881759" y="2917255"/>
            <a:ext cx="1518921" cy="112988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>
            <a:fillRect/>
          </a:stretch>
        </p:blipFill>
        <p:spPr>
          <a:xfrm>
            <a:off x="5258362" y="3085480"/>
            <a:ext cx="953350" cy="8575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23794" y="2899628"/>
            <a:ext cx="891076" cy="8964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5009021" y="4917048"/>
            <a:ext cx="891076" cy="8964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>
            <a:fillRect/>
          </a:stretch>
        </p:blipFill>
        <p:spPr>
          <a:xfrm>
            <a:off x="10839118" y="4831511"/>
            <a:ext cx="891076" cy="896464"/>
          </a:xfrm>
          <a:prstGeom prst="rect">
            <a:avLst/>
          </a:prstGeom>
        </p:spPr>
      </p:pic>
      <p:sp>
        <p:nvSpPr>
          <p:cNvPr id="41" name="Arrow: Right 4">
            <a:hlinkClick r:id="rId16" action="ppaction://hlinksldjump"/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00417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417" y="0"/>
            <a:ext cx="6700417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5" y="3394043"/>
            <a:ext cx="2312175" cy="34663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157" y="3497853"/>
            <a:ext cx="942741" cy="8854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837913" y="-15325"/>
            <a:ext cx="3354087" cy="2742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633" y="631761"/>
            <a:ext cx="4969573" cy="621091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23" y="4358413"/>
            <a:ext cx="942741" cy="8854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669" y="5050698"/>
            <a:ext cx="1798154" cy="179815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0" y="0"/>
            <a:ext cx="12192000" cy="6842675"/>
            <a:chOff x="0" y="0"/>
            <a:chExt cx="12192000" cy="6842675"/>
          </a:xfrm>
        </p:grpSpPr>
        <p:sp>
          <p:nvSpPr>
            <p:cNvPr id="18" name="矩形 17"/>
            <p:cNvSpPr/>
            <p:nvPr/>
          </p:nvSpPr>
          <p:spPr>
            <a:xfrm flipH="1">
              <a:off x="6481997" y="2742803"/>
              <a:ext cx="5710003" cy="4099872"/>
            </a:xfrm>
            <a:prstGeom prst="rect">
              <a:avLst/>
            </a:prstGeom>
            <a:blipFill dpi="0" rotWithShape="1">
              <a:blip r:embed="rId11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 flipH="1">
              <a:off x="0" y="0"/>
              <a:ext cx="4827931" cy="3466531"/>
            </a:xfrm>
            <a:prstGeom prst="rect">
              <a:avLst/>
            </a:prstGeom>
            <a:blipFill dpi="0" rotWithShape="1">
              <a:blip r:embed="rId13">
                <a:alphaModFix amt="49000"/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428" y="4471938"/>
            <a:ext cx="1824038" cy="145923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423991" y="5722082"/>
            <a:ext cx="13039981" cy="1140616"/>
            <a:chOff x="-326641" y="6804166"/>
            <a:chExt cx="17968119" cy="1571683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641" y="6823245"/>
              <a:ext cx="7164622" cy="155260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27930" y="6823245"/>
              <a:ext cx="7164622" cy="1552604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76856" y="6804166"/>
              <a:ext cx="7164622" cy="1552604"/>
            </a:xfrm>
            <a:prstGeom prst="rect">
              <a:avLst/>
            </a:prstGeom>
          </p:spPr>
        </p:pic>
      </p:grpSp>
      <p:pic>
        <p:nvPicPr>
          <p:cNvPr id="2" name="Classical Carnivale - Twin Musi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11190" y="-15325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4546" y="1440351"/>
            <a:ext cx="7227904" cy="34078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219709" cy="6858000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377268" y="791629"/>
            <a:ext cx="11465169" cy="5839741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图片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-1626440"/>
            <a:ext cx="8817247" cy="56671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80022" y="919011"/>
            <a:ext cx="77221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!!!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217420" y="1794906"/>
            <a:ext cx="3026066" cy="345526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3171489" y="2942978"/>
            <a:ext cx="3259869" cy="3722227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5979167" y="1870067"/>
            <a:ext cx="3396822" cy="3878605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8636549" y="2770799"/>
            <a:ext cx="3353977" cy="382968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2556" y="5026561"/>
            <a:ext cx="2140172" cy="1459316"/>
            <a:chOff x="552556" y="5026561"/>
            <a:chExt cx="2140172" cy="1459316"/>
          </a:xfrm>
        </p:grpSpPr>
        <p:pic>
          <p:nvPicPr>
            <p:cNvPr id="18" name="Picture 17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552556" y="5026561"/>
              <a:ext cx="2140172" cy="145931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9833" y="5269841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741153" y="2122118"/>
            <a:ext cx="2140172" cy="1459316"/>
            <a:chOff x="3741153" y="2122118"/>
            <a:chExt cx="2140172" cy="1459316"/>
          </a:xfrm>
        </p:grpSpPr>
        <p:pic>
          <p:nvPicPr>
            <p:cNvPr id="20" name="Picture 19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3741153" y="2122118"/>
              <a:ext cx="2140172" cy="145931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718430" y="2365398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525736" y="5336713"/>
            <a:ext cx="2140172" cy="1459316"/>
            <a:chOff x="6525736" y="5336713"/>
            <a:chExt cx="2140172" cy="1459316"/>
          </a:xfrm>
        </p:grpSpPr>
        <p:pic>
          <p:nvPicPr>
            <p:cNvPr id="22" name="Picture 21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6525736" y="5336713"/>
              <a:ext cx="2140172" cy="145931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03013" y="5579993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384556" y="1934907"/>
            <a:ext cx="2140172" cy="1459316"/>
            <a:chOff x="9384556" y="1934907"/>
            <a:chExt cx="2140172" cy="1459316"/>
          </a:xfrm>
        </p:grpSpPr>
        <p:pic>
          <p:nvPicPr>
            <p:cNvPr id="24" name="Picture 23" descr="Shape, background pattern&#10;&#10;Description automatically generated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3" b="98586" l="9976" r="89984">
                          <a14:foregroundMark x1="29523" y1="8078" x2="30170" y2="29362"/>
                          <a14:foregroundMark x1="71607" y1="10460" x2="72900" y2="30331"/>
                          <a14:foregroundMark x1="72900" y1="30331" x2="72698" y2="31422"/>
                          <a14:foregroundMark x1="28393" y1="6341" x2="28554" y2="6341"/>
                          <a14:foregroundMark x1="28877" y1="2868" x2="28877" y2="323"/>
                          <a14:foregroundMark x1="27302" y1="93659" x2="28554" y2="985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38" r="50309" b="60609"/>
            <a:stretch>
              <a:fillRect/>
            </a:stretch>
          </p:blipFill>
          <p:spPr>
            <a:xfrm>
              <a:off x="9384556" y="1934907"/>
              <a:ext cx="2140172" cy="145931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263542" y="2180544"/>
              <a:ext cx="814445" cy="92333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12700" dist="38100" dir="2700000" algn="tl">
                      <a:prstClr val="black"/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8" name="Picture 7" descr="Logo, company nam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211" y="2981541"/>
            <a:ext cx="5033894" cy="3639701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072146">
            <a:off x="4291156" y="2052699"/>
            <a:ext cx="4467064" cy="5100643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06741">
            <a:off x="10803955" y="5261961"/>
            <a:ext cx="1524273" cy="174046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9383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22093" y="832566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+mj-lt"/>
                <a:ea typeface="Cambria" panose="02040503050406030204" pitchFamily="18" charset="0"/>
              </a:rPr>
              <a:t>Trạng ngữ chỉ nơi chốn là: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6356206" y="496318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endParaRPr lang="en-US" sz="4000" b="1" dirty="0">
              <a:solidFill>
                <a:srgbClr val="70AD47">
                  <a:lumMod val="50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634445" y="4840892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 </a:t>
            </a:r>
            <a:r>
              <a:rPr lang="en-US" sz="4400" b="1" i="1" dirty="0" err="1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4124" y="2737100"/>
            <a:ext cx="10192476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vi-VN" sz="3600" b="1" dirty="0">
                <a:solidFill>
                  <a:srgbClr val="70AD47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rõ nơi chốn diễn ra sự việc nêu trong câu ta thêm trạng ngữ chỉ nơi chốn vào câu.</a:t>
            </a:r>
          </a:p>
        </p:txBody>
      </p:sp>
      <p:pic>
        <p:nvPicPr>
          <p:cNvPr id="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674301" y="-94594"/>
            <a:ext cx="1148255" cy="114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1.11111E-6 L 3.33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-3.95833E-6 -0.3444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4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1" grpId="2" animBg="1"/>
      <p:bldP spid="12" grpId="0" animBg="1"/>
      <p:bldP spid="12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8" name="Picture 17" descr="Graphical user interface, calendar&#10;&#10;Description automatically generated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10745651" y="5187828"/>
            <a:ext cx="1546305" cy="1765622"/>
          </a:xfrm>
          <a:prstGeom prst="rect">
            <a:avLst/>
          </a:prstGeom>
        </p:spPr>
      </p:pic>
      <p:pic>
        <p:nvPicPr>
          <p:cNvPr id="4" name="Picture 3" descr="Text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4902812" y="3781527"/>
            <a:ext cx="2974730" cy="1781663"/>
          </a:xfrm>
          <a:prstGeom prst="rect">
            <a:avLst/>
          </a:prstGeom>
        </p:spPr>
      </p:pic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396060">
            <a:off x="4359127" y="2251909"/>
            <a:ext cx="4105504" cy="4687801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1" y="-1359120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0643" y="556341"/>
            <a:ext cx="83268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vi-VN" sz="3600" dirty="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 sân trường, hoa phượng nở đỏ rực.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phượng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708802" y="473642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đỏ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rực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Diagonal Corners Rounded 12"/>
          <p:cNvSpPr/>
          <p:nvPr/>
        </p:nvSpPr>
        <p:spPr>
          <a:xfrm>
            <a:off x="7076349" y="473642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trường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nở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Tiếng Yeah của Trẻ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245831" y="0"/>
            <a:ext cx="883973" cy="883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11022E-16 L -0.00469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3" grpId="2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pic>
        <p:nvPicPr>
          <p:cNvPr id="10" name="Picture 9" descr="Shape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46" y="3660425"/>
            <a:ext cx="2675063" cy="2199496"/>
          </a:xfrm>
          <a:prstGeom prst="rect">
            <a:avLst/>
          </a:prstGeom>
        </p:spPr>
      </p:pic>
      <p:pic>
        <p:nvPicPr>
          <p:cNvPr id="16" name="Picture 15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10717395" y="5333164"/>
            <a:ext cx="1485447" cy="1696133"/>
          </a:xfrm>
          <a:prstGeom prst="rect">
            <a:avLst/>
          </a:prstGeom>
        </p:spPr>
      </p:pic>
      <p:pic>
        <p:nvPicPr>
          <p:cNvPr id="15" name="Picture 14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1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412538">
            <a:off x="4189759" y="2259322"/>
            <a:ext cx="4140765" cy="4728064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-1397745"/>
            <a:ext cx="11887199" cy="52143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31618" y="594441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+mj-lt"/>
                <a:ea typeface="Cambria" panose="02040503050406030204" pitchFamily="18" charset="0"/>
              </a:rPr>
              <a:t>Trong các câu sau câu nào có trạng ngữ chỉ nơi chốn ?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3290077" y="4784050"/>
            <a:ext cx="5501498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đang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6391276" y="2918075"/>
            <a:ext cx="5384534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Trên sân trường, các bạn đang tập thể dục.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ếng Wow của bọn trẻ con 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94750" y="-19180"/>
            <a:ext cx="1088536" cy="108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7.40741E-7 L -2.08333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00014 -0.4513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4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Background pattern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80"/>
            <a:ext cx="12192000" cy="6896359"/>
          </a:xfrm>
        </p:spPr>
      </p:pic>
      <p:sp>
        <p:nvSpPr>
          <p:cNvPr id="10" name="TextBox 9"/>
          <p:cNvSpPr txBox="1"/>
          <p:nvPr/>
        </p:nvSpPr>
        <p:spPr>
          <a:xfrm>
            <a:off x="5183612" y="3085649"/>
            <a:ext cx="2121078" cy="3288923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17" name="Picture 16" descr="Graphical user interface, calendar&#10;&#10;Description automatically generated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19648293">
            <a:off x="4046360" y="2011519"/>
            <a:ext cx="4255513" cy="4861423"/>
          </a:xfrm>
          <a:prstGeom prst="rect">
            <a:avLst/>
          </a:prstGeom>
        </p:spPr>
      </p:pic>
      <p:pic>
        <p:nvPicPr>
          <p:cNvPr id="18" name="Picture 17" descr="Graphical user interface, calendar&#10;&#10;Description automatically generated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>
            <a:fillRect/>
          </a:stretch>
        </p:blipFill>
        <p:spPr>
          <a:xfrm rot="20490220">
            <a:off x="10730428" y="5151446"/>
            <a:ext cx="1505540" cy="1719075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76" y="-1452020"/>
            <a:ext cx="11887199" cy="54298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93990" y="614130"/>
            <a:ext cx="77221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+mj-lt"/>
                <a:ea typeface="Cambria" panose="02040503050406030204" pitchFamily="18" charset="0"/>
              </a:rPr>
              <a:t>Trạng ngữ thường đ</a:t>
            </a:r>
            <a:r>
              <a:rPr lang="en-US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+mj-lt"/>
                <a:ea typeface="Cambria" panose="02040503050406030204" pitchFamily="18" charset="0"/>
              </a:rPr>
              <a:t>ứ</a:t>
            </a:r>
            <a:r>
              <a:rPr lang="vi-VN" sz="4000" dirty="0">
                <a:solidFill>
                  <a:prstClr val="white"/>
                </a:solidFill>
                <a:effectLst>
                  <a:outerShdw blurRad="12700" dist="38100" dir="2700000" algn="tl">
                    <a:prstClr val="black"/>
                  </a:outerShdw>
                </a:effectLst>
                <a:latin typeface="+mj-lt"/>
                <a:ea typeface="Cambria" panose="02040503050406030204" pitchFamily="18" charset="0"/>
              </a:rPr>
              <a:t>ng ở vị trí nào trong câu?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708802" y="291807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Diagonal Corners Rounded 11"/>
          <p:cNvSpPr/>
          <p:nvPr/>
        </p:nvSpPr>
        <p:spPr>
          <a:xfrm>
            <a:off x="4099702" y="468880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111D5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Đầu</a:t>
            </a:r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111D5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Diagonal Corners Rounded 13"/>
          <p:cNvSpPr/>
          <p:nvPr/>
        </p:nvSpPr>
        <p:spPr>
          <a:xfrm>
            <a:off x="7076349" y="291807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Sau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111D5E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11D5E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ieng-tinh-tinh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626047" y="583328"/>
            <a:ext cx="1131905" cy="1131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-3.33333E-6 L -2.29167E-6 -0.07222 " pathEditMode="relative" rAng="0" ptsTypes="AA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-0.0112 -0.4388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" y="-2194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7" grpId="0"/>
      <p:bldP spid="11" grpId="0" animBg="1"/>
      <p:bldP spid="11" grpId="1" animBg="1"/>
      <p:bldP spid="12" grpId="0" animBg="1"/>
      <p:bldP spid="12" grpId="1" animBg="1"/>
      <p:bldP spid="12" grpId="2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23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3743883" y="3869689"/>
            <a:ext cx="7376722" cy="2156773"/>
          </a:xfrm>
          <a:prstGeom prst="roundRect">
            <a:avLst/>
          </a:prstGeom>
          <a:solidFill>
            <a:schemeClr val="bg1">
              <a:alpha val="39000"/>
            </a:schemeClr>
          </a:soli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/>
          <p:cNvSpPr txBox="1"/>
          <p:nvPr/>
        </p:nvSpPr>
        <p:spPr>
          <a:xfrm rot="18120539">
            <a:off x="8544168" y="3801179"/>
            <a:ext cx="2186247" cy="57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9999"/>
                </a:solidFill>
                <a:effectLst/>
                <a:uLnTx/>
                <a:uFillTx/>
                <a:latin typeface="#9Slide05 SVNEgregio Script" panose="02000500000000000000" pitchFamily="2" charset="0"/>
                <a:ea typeface="+mj-ea"/>
                <a:cs typeface="+mj-cs"/>
              </a:rPr>
              <a:t>Diệu Hiền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67925" y="3747746"/>
            <a:ext cx="7722152" cy="201593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xì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2500" b="0" i="0" u="none" strike="noStrike" kern="1200" cap="none" spc="0" normalizeH="0" baseline="0" noProof="0" dirty="0" err="1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nè</a:t>
            </a:r>
            <a:r>
              <a:rPr kumimoji="0" lang="en-US" sz="12500" b="0" i="0" u="none" strike="noStrike" kern="1200" cap="none" spc="0" normalizeH="0" baseline="0" noProof="0" dirty="0">
                <a:ln>
                  <a:noFill/>
                </a:ln>
                <a:solidFill>
                  <a:srgbClr val="B21519"/>
                </a:solidFill>
                <a:effectLst>
                  <a:outerShdw blurRad="12700" dist="38100" dir="2700000" algn="tl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!!!</a:t>
            </a:r>
            <a:endParaRPr kumimoji="0" lang="en-US" sz="12500" b="0" i="0" u="none" strike="noStrike" kern="1200" cap="none" spc="0" normalizeH="0" baseline="0" noProof="0" dirty="0">
              <a:ln>
                <a:noFill/>
              </a:ln>
              <a:solidFill>
                <a:srgbClr val="B21519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553495" y="206557"/>
            <a:ext cx="11334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Non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kính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chúc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Thầy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Cô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giáo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Vạn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#9Slide07 Cadena" panose="02000503000000020004" pitchFamily="2" charset="0"/>
                <a:ea typeface="+mn-ea"/>
                <a:cs typeface="+mn-cs"/>
              </a:rPr>
              <a:t> ý!</a:t>
            </a:r>
          </a:p>
        </p:txBody>
      </p:sp>
      <p:pic>
        <p:nvPicPr>
          <p:cNvPr id="11" name="Picture 10" descr="Shape, background pattern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3" b="98586" l="9976" r="89984">
                        <a14:foregroundMark x1="29523" y1="8078" x2="30170" y2="29362"/>
                        <a14:foregroundMark x1="71607" y1="10460" x2="72900" y2="30331"/>
                        <a14:foregroundMark x1="72900" y1="30331" x2="72698" y2="31422"/>
                        <a14:foregroundMark x1="28393" y1="6341" x2="28554" y2="6341"/>
                        <a14:foregroundMark x1="28877" y1="2868" x2="28877" y2="323"/>
                        <a14:foregroundMark x1="27302" y1="93659" x2="28554" y2="9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8" r="50309" b="60609"/>
          <a:stretch>
            <a:fillRect/>
          </a:stretch>
        </p:blipFill>
        <p:spPr>
          <a:xfrm>
            <a:off x="-1086408" y="2730921"/>
            <a:ext cx="5486982" cy="3741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699" y="2641037"/>
            <a:ext cx="1367759" cy="279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3449 L -1.68476 0.0131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36" y="-10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1.48148E-6 L -2.91667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8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1535</Words>
  <Application>Microsoft Office PowerPoint</Application>
  <PresentationFormat>Custom</PresentationFormat>
  <Paragraphs>147</Paragraphs>
  <Slides>36</Slides>
  <Notes>28</Notes>
  <HiddenSlides>0</HiddenSlides>
  <MMClips>6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Custom Design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51</cp:revision>
  <dcterms:created xsi:type="dcterms:W3CDTF">2023-12-09T14:15:00Z</dcterms:created>
  <dcterms:modified xsi:type="dcterms:W3CDTF">2025-03-20T03:40:22Z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980101EA116A4AB28293B9EFE3F5882E_12</vt:lpwstr>
  </property>
  <property fmtid="{D5CDD505-2E9C-101B-9397-08002B2CF9AE}" pid="3" name="KSOProductBuildVer">
    <vt:lpwstr>1033-12.2.0.13472</vt:lpwstr>
  </property>
</Properties>
</file>