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1" r:id="rId3"/>
  </p:sldMasterIdLst>
  <p:notesMasterIdLst>
    <p:notesMasterId r:id="rId20"/>
  </p:notesMasterIdLst>
  <p:sldIdLst>
    <p:sldId id="277" r:id="rId4"/>
    <p:sldId id="272" r:id="rId5"/>
    <p:sldId id="276" r:id="rId6"/>
    <p:sldId id="278" r:id="rId7"/>
    <p:sldId id="257" r:id="rId8"/>
    <p:sldId id="274" r:id="rId9"/>
    <p:sldId id="258" r:id="rId10"/>
    <p:sldId id="259" r:id="rId11"/>
    <p:sldId id="268" r:id="rId12"/>
    <p:sldId id="275" r:id="rId13"/>
    <p:sldId id="260" r:id="rId14"/>
    <p:sldId id="261" r:id="rId15"/>
    <p:sldId id="280" r:id="rId16"/>
    <p:sldId id="262" r:id="rId17"/>
    <p:sldId id="271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A5469-4CE9-443B-852E-73A27337F03F}" type="datetimeFigureOut">
              <a:rPr lang="en-US" smtClean="0"/>
              <a:t>2/25/25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3D7DE-6D55-494C-883E-108823B4A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56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55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4E2-C258-48A2-A33B-71554ED15655}" type="datetimeFigureOut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5E4D-AB65-46F8-9617-F78E98892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5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4E2-C258-48A2-A33B-71554ED15655}" type="datetimeFigureOut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5E4D-AB65-46F8-9617-F78E98892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16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4E2-C258-48A2-A33B-71554ED15655}" type="datetimeFigureOut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5E4D-AB65-46F8-9617-F78E98892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31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401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5859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520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317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499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22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748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27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4E2-C258-48A2-A33B-71554ED15655}" type="datetimeFigureOut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5E4D-AB65-46F8-9617-F78E98892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53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36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006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23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973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891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718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09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4E2-C258-48A2-A33B-71554ED15655}" type="datetimeFigureOut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5E4D-AB65-46F8-9617-F78E98892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8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4E2-C258-48A2-A33B-71554ED15655}" type="datetimeFigureOut">
              <a:rPr lang="en-US" smtClean="0"/>
              <a:t>2/25/25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5E4D-AB65-46F8-9617-F78E98892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4E2-C258-48A2-A33B-71554ED15655}" type="datetimeFigureOut">
              <a:rPr lang="en-US" smtClean="0"/>
              <a:t>2/25/25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5E4D-AB65-46F8-9617-F78E98892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12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4E2-C258-48A2-A33B-71554ED15655}" type="datetimeFigureOut">
              <a:rPr lang="en-US" smtClean="0"/>
              <a:t>2/25/25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5E4D-AB65-46F8-9617-F78E98892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2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4E2-C258-48A2-A33B-71554ED15655}" type="datetimeFigureOut">
              <a:rPr lang="en-US" smtClean="0"/>
              <a:t>2/25/25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5E4D-AB65-46F8-9617-F78E98892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4E2-C258-48A2-A33B-71554ED15655}" type="datetimeFigureOut">
              <a:rPr lang="en-US" smtClean="0"/>
              <a:t>2/25/25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5E4D-AB65-46F8-9617-F78E98892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6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34E2-C258-48A2-A33B-71554ED15655}" type="datetimeFigureOut">
              <a:rPr lang="en-US" smtClean="0"/>
              <a:t>2/25/25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5E4D-AB65-46F8-9617-F78E98892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6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.png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834E2-C258-48A2-A33B-71554ED15655}" type="datetimeFigureOut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95E4D-AB65-46F8-9617-F78E98892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6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70">
              <a:buClr>
                <a:srgbClr val="000000"/>
              </a:buClr>
              <a:buFont typeface="Arial"/>
              <a:buNone/>
              <a:defRPr/>
            </a:pPr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 defTabSz="609570">
              <a:defRPr/>
            </a:pPr>
            <a:r>
              <a:rPr lang="en-US" sz="2400" b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Mời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70">
              <a:buClr>
                <a:srgbClr val="000000"/>
              </a:buClr>
              <a:buFont typeface="Arial"/>
              <a:buNone/>
              <a:defRPr/>
            </a:pP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3200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3200" dirty="0">
              <a:solidFill>
                <a:srgbClr val="FFC51C">
                  <a:lumMod val="20000"/>
                  <a:lumOff val="8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4267">
                <a:solidFill>
                  <a:srgbClr val="2C9430"/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4267" dirty="0">
              <a:solidFill>
                <a:srgbClr val="2C9430"/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2400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2400" dirty="0">
              <a:solidFill>
                <a:srgbClr val="FFC51C">
                  <a:lumMod val="20000"/>
                  <a:lumOff val="8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4000" kern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4000" kern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lang="id-ID" sz="4000" kern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6699"/>
                </a:solidFill>
                <a:latin typeface="UTM Wedding K&amp;T" panose="02040603050506020204" pitchFamily="18" charset="0"/>
              </a:rPr>
              <a:t>Bích </a:t>
            </a:r>
          </a:p>
        </p:txBody>
      </p:sp>
    </p:spTree>
    <p:extLst>
      <p:ext uri="{BB962C8B-B14F-4D97-AF65-F5344CB8AC3E}">
        <p14:creationId xmlns:p14="http://schemas.microsoft.com/office/powerpoint/2010/main" val="376968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70">
              <a:buClr>
                <a:srgbClr val="000000"/>
              </a:buClr>
              <a:buFont typeface="Arial"/>
              <a:buNone/>
              <a:defRPr/>
            </a:pPr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 defTabSz="609570">
              <a:defRPr/>
            </a:pPr>
            <a:r>
              <a:rPr lang="en-US" sz="2400" b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Mời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70">
              <a:buClr>
                <a:srgbClr val="000000"/>
              </a:buClr>
              <a:buFont typeface="Arial"/>
              <a:buNone/>
              <a:defRPr/>
            </a:pP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3200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3200" dirty="0">
              <a:solidFill>
                <a:srgbClr val="FFC51C">
                  <a:lumMod val="20000"/>
                  <a:lumOff val="8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4267">
                <a:solidFill>
                  <a:srgbClr val="2C9430"/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4267" dirty="0">
              <a:solidFill>
                <a:srgbClr val="2C9430"/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2400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2400" dirty="0">
              <a:solidFill>
                <a:srgbClr val="FFC51C">
                  <a:lumMod val="20000"/>
                  <a:lumOff val="8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4000" kern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4000" kern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lang="id-ID" sz="4000" kern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6699"/>
                </a:solidFill>
                <a:latin typeface="UTM Wedding K&amp;T" panose="02040603050506020204" pitchFamily="18" charset="0"/>
              </a:rPr>
              <a:t>Bích </a:t>
            </a:r>
          </a:p>
        </p:txBody>
      </p:sp>
    </p:spTree>
    <p:extLst>
      <p:ext uri="{BB962C8B-B14F-4D97-AF65-F5344CB8AC3E}">
        <p14:creationId xmlns:p14="http://schemas.microsoft.com/office/powerpoint/2010/main" val="339376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microsoft.com/office/2007/relationships/hdphoto" Target="../media/hdphoto9.wdp"/><Relationship Id="rId3" Type="http://schemas.microsoft.com/office/2007/relationships/hdphoto" Target="../media/hdphoto2.wdp"/><Relationship Id="rId7" Type="http://schemas.microsoft.com/office/2007/relationships/hdphoto" Target="../media/hdphoto8.wdp"/><Relationship Id="rId12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7.wdp"/><Relationship Id="rId15" Type="http://schemas.microsoft.com/office/2007/relationships/hdphoto" Target="../media/hdphoto10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jpe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3200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3200" dirty="0">
              <a:solidFill>
                <a:srgbClr val="FFC51C">
                  <a:lumMod val="20000"/>
                  <a:lumOff val="8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2400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2400" dirty="0">
              <a:solidFill>
                <a:srgbClr val="FFC51C">
                  <a:lumMod val="20000"/>
                  <a:lumOff val="8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6699"/>
                </a:solidFill>
                <a:latin typeface="UTM Wedding K&amp;T" panose="02040603050506020204" pitchFamily="18" charset="0"/>
              </a:rPr>
              <a:t>Bích </a:t>
            </a:r>
          </a:p>
        </p:txBody>
      </p:sp>
      <p:sp>
        <p:nvSpPr>
          <p:cNvPr id="18" name="文本框 13">
            <a:extLst>
              <a:ext uri="{FF2B5EF4-FFF2-40B4-BE49-F238E27FC236}">
                <a16:creationId xmlns:a16="http://schemas.microsoft.com/office/drawing/2014/main" id="{928EC9D6-EF51-1A43-9A60-D68098FD9768}"/>
              </a:ext>
            </a:extLst>
          </p:cNvPr>
          <p:cNvSpPr txBox="1"/>
          <p:nvPr/>
        </p:nvSpPr>
        <p:spPr>
          <a:xfrm>
            <a:off x="-227893" y="852930"/>
            <a:ext cx="1225417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CHÀO MỪNG QUÝ THẦY CÔ </a:t>
            </a:r>
          </a:p>
          <a:p>
            <a:pPr algn="ctr">
              <a:defRPr/>
            </a:pPr>
            <a:r>
              <a:rPr lang="vi-VN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VỀ DỰ GIỜ THĂM LỚP 2A1</a:t>
            </a:r>
          </a:p>
          <a:p>
            <a:pPr algn="ctr">
              <a:defRPr/>
            </a:pPr>
            <a:endParaRPr lang="vi-VN" altLang="zh-CN" sz="4400" b="1" dirty="0">
              <a:solidFill>
                <a:srgbClr val="FF0000"/>
              </a:solidFill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altLang="zh-CN" sz="44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altLang="zh-CN" sz="44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altLang="zh-CN" sz="44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印品溜溜圆" panose="02000000000000000000" pitchFamily="2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altLang="zh-CN" sz="2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印品溜溜圆" panose="02000000000000000000" pitchFamily="2" charset="-122"/>
                <a:cs typeface="Times New Roman" panose="02020603050405020304" pitchFamily="18" charset="0"/>
              </a:rPr>
              <a:t>Giáo viên: Bùi Thị Mỹ Nữ</a:t>
            </a:r>
          </a:p>
          <a:p>
            <a:pPr algn="ctr">
              <a:defRPr/>
            </a:pPr>
            <a:endParaRPr lang="zh-CN" altLang="en-US" sz="2800" b="1" dirty="0">
              <a:solidFill>
                <a:srgbClr val="ED7D31">
                  <a:lumMod val="50000"/>
                </a:srgbClr>
              </a:solidFill>
              <a:latin typeface="UTM Arruba KT" panose="02040603050506020204" pitchFamily="18" charset="0"/>
              <a:ea typeface="印品溜溜圆" panose="020000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1B004A-7679-734A-A9D0-8E27367ED3A6}"/>
              </a:ext>
            </a:extLst>
          </p:cNvPr>
          <p:cNvSpPr txBox="1"/>
          <p:nvPr/>
        </p:nvSpPr>
        <p:spPr>
          <a:xfrm>
            <a:off x="3068444" y="183429"/>
            <a:ext cx="6055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18 tháng 2 năm 2025</a:t>
            </a:r>
          </a:p>
        </p:txBody>
      </p:sp>
    </p:spTree>
    <p:extLst>
      <p:ext uri="{BB962C8B-B14F-4D97-AF65-F5344CB8AC3E}">
        <p14:creationId xmlns:p14="http://schemas.microsoft.com/office/powerpoint/2010/main" val="5948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662" y="506535"/>
            <a:ext cx="8715737" cy="769443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755190"/>
              </p:ext>
            </p:extLst>
          </p:nvPr>
        </p:nvGraphicFramePr>
        <p:xfrm>
          <a:off x="604801" y="1275978"/>
          <a:ext cx="1063763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8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8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trụ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8640"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 2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phẳng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cong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xung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quanh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endParaRPr lang="en-US" sz="32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lăn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về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hai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phía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32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trụ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xếp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phẳng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Xung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quanh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đều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cạnh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phẳng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cong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xung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quanh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Lăn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mọi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phía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32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đều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384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630018">
            <a:off x="3438972" y="1275023"/>
            <a:ext cx="4514865" cy="5215250"/>
          </a:xfrm>
          <a:prstGeom prst="rect">
            <a:avLst/>
          </a:prstGeom>
          <a:solidFill>
            <a:srgbClr val="FFF0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1500" b="1" dirty="0" err="1">
                <a:solidFill>
                  <a:schemeClr val="accent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1500" b="1" dirty="0">
                <a:solidFill>
                  <a:schemeClr val="accent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chemeClr val="accent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11500" b="1" dirty="0">
              <a:solidFill>
                <a:srgbClr val="7030A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98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C7776BFF-07C0-4B46-907D-9D8815960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5588218-53B9-423A-BE51-BAF582924992}"/>
              </a:ext>
            </a:extLst>
          </p:cNvPr>
          <p:cNvSpPr/>
          <p:nvPr/>
        </p:nvSpPr>
        <p:spPr>
          <a:xfrm>
            <a:off x="2749275" y="63196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83207-6816-44AD-97C4-20879920186F}"/>
              </a:ext>
            </a:extLst>
          </p:cNvPr>
          <p:cNvSpPr txBox="1"/>
          <p:nvPr/>
        </p:nvSpPr>
        <p:spPr>
          <a:xfrm>
            <a:off x="3186597" y="603595"/>
            <a:ext cx="6410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F2233F-7D28-443D-A41D-CAF975A60AA7}"/>
              </a:ext>
            </a:extLst>
          </p:cNvPr>
          <p:cNvGrpSpPr/>
          <p:nvPr/>
        </p:nvGrpSpPr>
        <p:grpSpPr>
          <a:xfrm>
            <a:off x="1775866" y="1080207"/>
            <a:ext cx="2029337" cy="1575581"/>
            <a:chOff x="3153844" y="1080207"/>
            <a:chExt cx="2029337" cy="15755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37907E6-7686-414A-9F22-7C1AC8192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FEAB6C-2D0F-443D-8D0D-A4BDE18D332A}"/>
                </a:ext>
              </a:extLst>
            </p:cNvPr>
            <p:cNvSpPr txBox="1"/>
            <p:nvPr/>
          </p:nvSpPr>
          <p:spPr>
            <a:xfrm>
              <a:off x="3153844" y="2046671"/>
              <a:ext cx="5725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</a:rPr>
                <a:t>A.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DB5D2A-AC4D-4BC6-BCD0-92CCFA0FB62B}"/>
              </a:ext>
            </a:extLst>
          </p:cNvPr>
          <p:cNvGrpSpPr/>
          <p:nvPr/>
        </p:nvGrpSpPr>
        <p:grpSpPr>
          <a:xfrm>
            <a:off x="4353346" y="1090412"/>
            <a:ext cx="1704789" cy="1575581"/>
            <a:chOff x="5233203" y="1080207"/>
            <a:chExt cx="1704789" cy="15755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9E7ECC-637F-4C89-B5B7-9DCE1ED7A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3" y="1080207"/>
              <a:ext cx="1597013" cy="15755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AD9D6E-17AE-43EE-8F3C-F4128D363106}"/>
                </a:ext>
              </a:extLst>
            </p:cNvPr>
            <p:cNvSpPr txBox="1"/>
            <p:nvPr/>
          </p:nvSpPr>
          <p:spPr>
            <a:xfrm>
              <a:off x="5233203" y="2019011"/>
              <a:ext cx="17047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</a:rPr>
                <a:t>B.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4F4D92-AABF-4EF6-A118-90F1416B625F}"/>
              </a:ext>
            </a:extLst>
          </p:cNvPr>
          <p:cNvGrpSpPr/>
          <p:nvPr/>
        </p:nvGrpSpPr>
        <p:grpSpPr>
          <a:xfrm>
            <a:off x="6509116" y="1055865"/>
            <a:ext cx="1848427" cy="1575581"/>
            <a:chOff x="6897915" y="1055865"/>
            <a:chExt cx="1848427" cy="15755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4A5599-74B4-4116-ACCF-3E29A11AE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677470-4E4B-4F78-9E80-9E15C6DD0851}"/>
                </a:ext>
              </a:extLst>
            </p:cNvPr>
            <p:cNvSpPr txBox="1"/>
            <p:nvPr/>
          </p:nvSpPr>
          <p:spPr>
            <a:xfrm>
              <a:off x="6897915" y="204667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</a:rPr>
                <a:t>C.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E8B92F-9450-490E-9B2E-9595183FB362}"/>
              </a:ext>
            </a:extLst>
          </p:cNvPr>
          <p:cNvGrpSpPr/>
          <p:nvPr/>
        </p:nvGrpSpPr>
        <p:grpSpPr>
          <a:xfrm>
            <a:off x="9006125" y="1113625"/>
            <a:ext cx="1501214" cy="1575581"/>
            <a:chOff x="8746342" y="1080208"/>
            <a:chExt cx="1501214" cy="15755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29B610-1ACE-4EC7-B78C-22575835C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94A74B-EDC9-44E6-935E-8D5E33C1D3F5}"/>
                </a:ext>
              </a:extLst>
            </p:cNvPr>
            <p:cNvSpPr txBox="1"/>
            <p:nvPr/>
          </p:nvSpPr>
          <p:spPr>
            <a:xfrm>
              <a:off x="8746342" y="2046671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</a:rPr>
                <a:t>D.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968FEBE-6C3D-4C16-83FD-3F7AB6E1C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992" y="2929496"/>
            <a:ext cx="9103347" cy="3062204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EEB34E75-4EB8-461B-8F1F-8A76F8A6ACB4}"/>
              </a:ext>
            </a:extLst>
          </p:cNvPr>
          <p:cNvSpPr/>
          <p:nvPr/>
        </p:nvSpPr>
        <p:spPr>
          <a:xfrm>
            <a:off x="875465" y="261036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4E436C-3A9D-41B3-8209-97DDFC60AAC0}"/>
              </a:ext>
            </a:extLst>
          </p:cNvPr>
          <p:cNvSpPr txBox="1"/>
          <p:nvPr/>
        </p:nvSpPr>
        <p:spPr>
          <a:xfrm>
            <a:off x="1403981" y="2610363"/>
            <a:ext cx="4463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Mỗi vật sau có dạng khối gì?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A78537-4FC1-4D78-AE04-3E991D506607}"/>
              </a:ext>
            </a:extLst>
          </p:cNvPr>
          <p:cNvCxnSpPr/>
          <p:nvPr/>
        </p:nvCxnSpPr>
        <p:spPr>
          <a:xfrm>
            <a:off x="3861610" y="4065563"/>
            <a:ext cx="1076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BF7BDF1-5B57-48F4-A564-49A0AF0A6237}"/>
              </a:ext>
            </a:extLst>
          </p:cNvPr>
          <p:cNvCxnSpPr>
            <a:cxnSpLocks/>
          </p:cNvCxnSpPr>
          <p:nvPr/>
        </p:nvCxnSpPr>
        <p:spPr>
          <a:xfrm flipV="1">
            <a:off x="5246013" y="5176911"/>
            <a:ext cx="529855" cy="293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C8B140D-99EA-4877-BC80-5D71200D4C88}"/>
              </a:ext>
            </a:extLst>
          </p:cNvPr>
          <p:cNvCxnSpPr>
            <a:cxnSpLocks/>
          </p:cNvCxnSpPr>
          <p:nvPr/>
        </p:nvCxnSpPr>
        <p:spPr>
          <a:xfrm flipV="1">
            <a:off x="7413674" y="4360986"/>
            <a:ext cx="943869" cy="521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AF5A49-697C-40A9-A34A-2CAD99F651E6}"/>
              </a:ext>
            </a:extLst>
          </p:cNvPr>
          <p:cNvCxnSpPr>
            <a:cxnSpLocks/>
          </p:cNvCxnSpPr>
          <p:nvPr/>
        </p:nvCxnSpPr>
        <p:spPr>
          <a:xfrm>
            <a:off x="7315200" y="4065563"/>
            <a:ext cx="1897237" cy="1257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EAEE8B9-550E-42BC-AEF4-0546D0339AD8}"/>
              </a:ext>
            </a:extLst>
          </p:cNvPr>
          <p:cNvSpPr txBox="1"/>
          <p:nvPr/>
        </p:nvSpPr>
        <p:spPr>
          <a:xfrm>
            <a:off x="1171042" y="6024569"/>
            <a:ext cx="1016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Hãy nêu tên một số đồ vật có dạng khối trụ hoặc khối cầu mà em biết.</a:t>
            </a:r>
          </a:p>
        </p:txBody>
      </p:sp>
      <p:pic>
        <p:nvPicPr>
          <p:cNvPr id="1026" name="Picture 2" descr="Nước Ngọt Coca Cola Lon 330ml – Siêu thị Kingfood">
            <a:extLst>
              <a:ext uri="{FF2B5EF4-FFF2-40B4-BE49-F238E27FC236}">
                <a16:creationId xmlns:a16="http://schemas.microsoft.com/office/drawing/2014/main" id="{DBD8A289-8EBE-4547-B8D4-73D48584C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2" y="4324878"/>
            <a:ext cx="1975374" cy="19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83B1EEA-8DD0-4417-86EB-3AD08777DC30}"/>
              </a:ext>
            </a:extLst>
          </p:cNvPr>
          <p:cNvSpPr/>
          <p:nvPr/>
        </p:nvSpPr>
        <p:spPr>
          <a:xfrm rot="20874249">
            <a:off x="990984" y="3983866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</a:rPr>
              <a:t>Khối trụ</a:t>
            </a:r>
            <a:endParaRPr lang="vi-VN" sz="24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Hộp Bút Chì Màu 18 Màu, Giá tháng 5/2021">
            <a:extLst>
              <a:ext uri="{FF2B5EF4-FFF2-40B4-BE49-F238E27FC236}">
                <a16:creationId xmlns:a16="http://schemas.microsoft.com/office/drawing/2014/main" id="{E4D95E40-991E-47E2-BA4D-566A3C5B5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84" y="4734622"/>
            <a:ext cx="1574000" cy="1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ước ép cà rốt cam">
            <a:extLst>
              <a:ext uri="{FF2B5EF4-FFF2-40B4-BE49-F238E27FC236}">
                <a16:creationId xmlns:a16="http://schemas.microsoft.com/office/drawing/2014/main" id="{D4DF645E-EBC4-4E52-8D67-9987A1CAD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52" y="3796825"/>
            <a:ext cx="1915541" cy="19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9F8AFD8-0521-41C9-9D1B-971DE9C40B8E}"/>
              </a:ext>
            </a:extLst>
          </p:cNvPr>
          <p:cNvSpPr/>
          <p:nvPr/>
        </p:nvSpPr>
        <p:spPr>
          <a:xfrm rot="20874249">
            <a:off x="5500070" y="3984419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Khối cầu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1032" name="Picture 8" descr="Trái Đất, Địa Cầu, Hành Tinh Vũ Trụ, Tách Nền PNG 8 - Free.Vector6.com">
            <a:extLst>
              <a:ext uri="{FF2B5EF4-FFF2-40B4-BE49-F238E27FC236}">
                <a16:creationId xmlns:a16="http://schemas.microsoft.com/office/drawing/2014/main" id="{DDF52564-A75C-444D-9CA8-D4D1C5FB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99" y="4111363"/>
            <a:ext cx="3171826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ãn Hình ảnh | Định dạng hình ảnh PNG 400759324| vn.lovepik.com">
            <a:extLst>
              <a:ext uri="{FF2B5EF4-FFF2-40B4-BE49-F238E27FC236}">
                <a16:creationId xmlns:a16="http://schemas.microsoft.com/office/drawing/2014/main" id="{1CEA6B93-646D-4A70-8FCF-6FE6D4BB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907" r="94651">
                        <a14:foregroundMark x1="7907" y1="40814" x2="8140" y2="51744"/>
                        <a14:foregroundMark x1="90349" y1="51047" x2="90930" y2="56977"/>
                        <a14:foregroundMark x1="94651" y1="55349" x2="94651" y2="5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94" y="3717876"/>
            <a:ext cx="1930896" cy="19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ơ thấy chơi bóng bàn đánh con gì? Mơ trái bóng bàn? - KUBET | KU CASINO |  KUBET88 | KUBET77 | Link vào nhà cái KUBET chính thức 2021 tại kutop1.com">
            <a:extLst>
              <a:ext uri="{FF2B5EF4-FFF2-40B4-BE49-F238E27FC236}">
                <a16:creationId xmlns:a16="http://schemas.microsoft.com/office/drawing/2014/main" id="{EB539CD5-C39C-4657-983C-62495161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16" y="4625621"/>
            <a:ext cx="1913580" cy="19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02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4" grpId="0" animBg="1"/>
      <p:bldP spid="25" grpId="0"/>
      <p:bldP spid="34" grpId="0"/>
      <p:bldP spid="36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5" y="0"/>
            <a:ext cx="6406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21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24A0EC-8AD8-4B9E-BA40-A1C84570FB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64" y="1474044"/>
            <a:ext cx="10490271" cy="49394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479722-9618-473A-A29C-CCD97CF1D72B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1C9EB-89F8-420B-B765-2A2971FD8597}"/>
              </a:ext>
            </a:extLst>
          </p:cNvPr>
          <p:cNvSpPr txBox="1"/>
          <p:nvPr/>
        </p:nvSpPr>
        <p:spPr>
          <a:xfrm>
            <a:off x="3405258" y="618543"/>
            <a:ext cx="7708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Quan sát tranh rồi </a:t>
            </a:r>
            <a:r>
              <a:rPr lang="en-US" sz="2400" dirty="0" err="1"/>
              <a:t>khoanh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vi-VN" sz="2400" dirty="0"/>
              <a:t>hình có dạng khối trụ,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vi-VN" sz="2400" dirty="0"/>
              <a:t>hình có dạng khối cầu.</a:t>
            </a: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FE9AE70A-E6CD-43EC-AC5E-24E88CEBA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0C4553-7257-473C-86C4-41375E4ECED4}"/>
              </a:ext>
            </a:extLst>
          </p:cNvPr>
          <p:cNvSpPr/>
          <p:nvPr/>
        </p:nvSpPr>
        <p:spPr>
          <a:xfrm>
            <a:off x="3405258" y="2412429"/>
            <a:ext cx="744711" cy="654327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069ADD-8583-41FA-9842-86D559CA187B}"/>
              </a:ext>
            </a:extLst>
          </p:cNvPr>
          <p:cNvSpPr/>
          <p:nvPr/>
        </p:nvSpPr>
        <p:spPr>
          <a:xfrm>
            <a:off x="4270858" y="3438916"/>
            <a:ext cx="744711" cy="654327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D8D394-65E5-4BAF-AB94-11B332B3FAEC}"/>
              </a:ext>
            </a:extLst>
          </p:cNvPr>
          <p:cNvSpPr/>
          <p:nvPr/>
        </p:nvSpPr>
        <p:spPr>
          <a:xfrm>
            <a:off x="3032902" y="3484935"/>
            <a:ext cx="744711" cy="654327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920DD5-5C46-46B9-A8BD-AC5D7AE20777}"/>
              </a:ext>
            </a:extLst>
          </p:cNvPr>
          <p:cNvSpPr/>
          <p:nvPr/>
        </p:nvSpPr>
        <p:spPr>
          <a:xfrm>
            <a:off x="3032902" y="3226889"/>
            <a:ext cx="2284686" cy="1921885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5CD9A9-6A13-40FA-8617-5899376E45DF}"/>
              </a:ext>
            </a:extLst>
          </p:cNvPr>
          <p:cNvSpPr/>
          <p:nvPr/>
        </p:nvSpPr>
        <p:spPr>
          <a:xfrm>
            <a:off x="8042033" y="2213137"/>
            <a:ext cx="1481795" cy="150073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116E30-3320-4C75-B0AE-B7FC526D76BA}"/>
              </a:ext>
            </a:extLst>
          </p:cNvPr>
          <p:cNvSpPr/>
          <p:nvPr/>
        </p:nvSpPr>
        <p:spPr>
          <a:xfrm>
            <a:off x="3405257" y="2827692"/>
            <a:ext cx="1237957" cy="117744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552C9A6-3A84-46A6-B845-44EB3F8EB173}"/>
              </a:ext>
            </a:extLst>
          </p:cNvPr>
          <p:cNvSpPr/>
          <p:nvPr/>
        </p:nvSpPr>
        <p:spPr>
          <a:xfrm rot="20664734">
            <a:off x="2232618" y="418273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18A00-37F8-468C-8BEE-E55C25811A05}"/>
              </a:ext>
            </a:extLst>
          </p:cNvPr>
          <p:cNvSpPr/>
          <p:nvPr/>
        </p:nvSpPr>
        <p:spPr>
          <a:xfrm rot="20664734">
            <a:off x="3386370" y="4217803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B1CEF7-AE47-494A-8525-9090370A6A0E}"/>
              </a:ext>
            </a:extLst>
          </p:cNvPr>
          <p:cNvSpPr/>
          <p:nvPr/>
        </p:nvSpPr>
        <p:spPr>
          <a:xfrm rot="1407970">
            <a:off x="4591828" y="5182758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9EA3527-DFCF-4065-861D-1BBE9E40FFB7}"/>
              </a:ext>
            </a:extLst>
          </p:cNvPr>
          <p:cNvSpPr/>
          <p:nvPr/>
        </p:nvSpPr>
        <p:spPr>
          <a:xfrm rot="1407970">
            <a:off x="5197828" y="484611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80420E-0029-4374-87FF-F4C585D85142}"/>
              </a:ext>
            </a:extLst>
          </p:cNvPr>
          <p:cNvSpPr/>
          <p:nvPr/>
        </p:nvSpPr>
        <p:spPr>
          <a:xfrm rot="3494565">
            <a:off x="2110960" y="5118037"/>
            <a:ext cx="1237957" cy="948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152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298156" y="2016068"/>
            <a:ext cx="9140631" cy="1569341"/>
          </a:xfrm>
          <a:prstGeom prst="rect">
            <a:avLst/>
          </a:prstGeom>
          <a:solidFill>
            <a:srgbClr val="FFFF00"/>
          </a:solidFill>
          <a:ln w="57150">
            <a:noFill/>
          </a:ln>
        </p:spPr>
        <p:txBody>
          <a:bodyPr wrap="square" lIns="91124" tIns="45562" rIns="91124" bIns="45562" rtlCol="0">
            <a:spAutoFit/>
          </a:bodyPr>
          <a:lstStyle/>
          <a:p>
            <a:pPr algn="ctr" defTabSz="1218877">
              <a:spcBef>
                <a:spcPts val="598"/>
              </a:spcBef>
            </a:pPr>
            <a:r>
              <a:rPr lang="en-US" sz="9600" dirty="0" err="1">
                <a:solidFill>
                  <a:srgbClr val="FF0066"/>
                </a:solidFill>
                <a:latin typeface="Times New Roman" pitchFamily="18" charset="0"/>
                <a:ea typeface="Kids" pitchFamily="2" charset="0"/>
                <a:cs typeface="Times New Roman" pitchFamily="18" charset="0"/>
              </a:rPr>
              <a:t>Vận</a:t>
            </a:r>
            <a:r>
              <a:rPr lang="en-US" sz="9600" dirty="0">
                <a:solidFill>
                  <a:srgbClr val="FF0066"/>
                </a:solidFill>
                <a:latin typeface="Times New Roman" pitchFamily="18" charset="0"/>
                <a:ea typeface="Kids" pitchFamily="2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FF0066"/>
                </a:solidFill>
                <a:latin typeface="Times New Roman" pitchFamily="18" charset="0"/>
                <a:ea typeface="Kids" pitchFamily="2" charset="0"/>
                <a:cs typeface="Times New Roman" pitchFamily="18" charset="0"/>
              </a:rPr>
              <a:t>dụng</a:t>
            </a:r>
            <a:endParaRPr lang="en-US" sz="9600" dirty="0">
              <a:solidFill>
                <a:srgbClr val="FF0066"/>
              </a:solidFill>
              <a:latin typeface="Times New Roman" pitchFamily="18" charset="0"/>
              <a:ea typeface="Kids" pitchFamily="2" charset="0"/>
              <a:cs typeface="Times New Roman" pitchFamily="18" charset="0"/>
            </a:endParaRPr>
          </a:p>
        </p:txBody>
      </p:sp>
      <p:pic>
        <p:nvPicPr>
          <p:cNvPr id="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0" y="127847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766" y="330201"/>
            <a:ext cx="178204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lower1_div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7" y="5248898"/>
            <a:ext cx="12029705" cy="125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90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407" y="0"/>
            <a:ext cx="4021593" cy="2259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1234" cy="3291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35" y="3773328"/>
            <a:ext cx="7260765" cy="3084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1380"/>
            <a:ext cx="4931235" cy="3566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35" y="0"/>
            <a:ext cx="3239172" cy="2259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407" y="2220753"/>
            <a:ext cx="4021593" cy="1552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35" y="2253761"/>
            <a:ext cx="3239172" cy="151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61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9801" y="2021304"/>
            <a:ext cx="5479981" cy="5479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41" y="527359"/>
            <a:ext cx="10022693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mv mớ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7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22642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Điều gì sẽ xảy ra nếu Trái Đất ngừng quay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31" y="1136660"/>
            <a:ext cx="3941153" cy="40299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138" y="1076104"/>
            <a:ext cx="4151029" cy="415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12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518615" y="106016"/>
            <a:ext cx="2666047" cy="1217817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470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9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966676" y="865467"/>
            <a:ext cx="76427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LÀM QUEN VỚI HÌNH KHỐI</a:t>
            </a:r>
            <a:endParaRPr lang="vi-VN" sz="4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564747" y="1945982"/>
            <a:ext cx="8464177" cy="234730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46</a:t>
            </a:r>
          </a:p>
          <a:p>
            <a:pPr algn="ctr">
              <a:lnSpc>
                <a:spcPct val="120000"/>
              </a:lnSpc>
            </a:pPr>
            <a:r>
              <a:rPr lang="vi-VN" sz="7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KHỐI TRỤ, KHỐI CẦU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6C6D5-0F62-6D46-8484-D6E08B049895}"/>
              </a:ext>
            </a:extLst>
          </p:cNvPr>
          <p:cNvSpPr txBox="1"/>
          <p:nvPr/>
        </p:nvSpPr>
        <p:spPr>
          <a:xfrm>
            <a:off x="3282842" y="292783"/>
            <a:ext cx="6055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18 tháng 2 năm 2025</a:t>
            </a:r>
          </a:p>
        </p:txBody>
      </p:sp>
    </p:spTree>
    <p:extLst>
      <p:ext uri="{BB962C8B-B14F-4D97-AF65-F5344CB8AC3E}">
        <p14:creationId xmlns:p14="http://schemas.microsoft.com/office/powerpoint/2010/main" val="256393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274633" y="848871"/>
            <a:ext cx="76427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+mj-lt"/>
              </a:rPr>
              <a:t>YÊU CẦU CẦN ĐẠT</a:t>
            </a:r>
            <a:endParaRPr lang="vi-VN" sz="4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649415" y="1781858"/>
            <a:ext cx="6893170" cy="319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Nhận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dạng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được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khối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trụ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khối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cầu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trong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hình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và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vật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thật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Liên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hệ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nhận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biết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được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đồ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vật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gần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gũi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có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dạng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khối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trụ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,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khối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cầu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Liên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hệ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được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với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ứng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dụng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hình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khối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trong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thực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tế</a:t>
            </a:r>
            <a:r>
              <a:rPr lang="en-US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3D280-0E9F-DC47-9474-5C3F1F9F2A81}"/>
              </a:ext>
            </a:extLst>
          </p:cNvPr>
          <p:cNvSpPr txBox="1"/>
          <p:nvPr/>
        </p:nvSpPr>
        <p:spPr>
          <a:xfrm>
            <a:off x="3068444" y="183429"/>
            <a:ext cx="6055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18 tháng 2 năm 2025</a:t>
            </a:r>
          </a:p>
        </p:txBody>
      </p:sp>
    </p:spTree>
    <p:extLst>
      <p:ext uri="{BB962C8B-B14F-4D97-AF65-F5344CB8AC3E}">
        <p14:creationId xmlns:p14="http://schemas.microsoft.com/office/powerpoint/2010/main" val="304313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630018">
            <a:off x="3721911" y="1476867"/>
            <a:ext cx="4380931" cy="5215250"/>
          </a:xfrm>
          <a:prstGeom prst="rect">
            <a:avLst/>
          </a:prstGeom>
          <a:solidFill>
            <a:srgbClr val="FFF0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3009" y="1439860"/>
            <a:ext cx="4681182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b="1" dirty="0" err="1">
                <a:solidFill>
                  <a:schemeClr val="accent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1500" b="1" dirty="0" err="1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1500" b="1" dirty="0" err="1">
                <a:solidFill>
                  <a:srgbClr val="8CC63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11500" b="1" dirty="0" err="1">
                <a:solidFill>
                  <a:schemeClr val="accent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15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1500" b="1" dirty="0" err="1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1500" b="1" dirty="0" err="1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1500" b="1" dirty="0" err="1">
                <a:solidFill>
                  <a:srgbClr val="D34CD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11500" b="1" dirty="0">
              <a:solidFill>
                <a:srgbClr val="D34CD6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94834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07F3EF-3105-40BD-AF82-8D1DA8BC4606}"/>
              </a:ext>
            </a:extLst>
          </p:cNvPr>
          <p:cNvSpPr/>
          <p:nvPr/>
        </p:nvSpPr>
        <p:spPr>
          <a:xfrm>
            <a:off x="6269312" y="1947193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8A7E8A-1D2E-4FFC-92B8-360E7E71AAB4}"/>
              </a:ext>
            </a:extLst>
          </p:cNvPr>
          <p:cNvSpPr/>
          <p:nvPr/>
        </p:nvSpPr>
        <p:spPr>
          <a:xfrm>
            <a:off x="1041885" y="1947193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9D0C80ED-E540-4C1D-90EC-0C5D7EC2D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516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09C5BA-52A5-405A-B46E-A09E5C41BFE7}"/>
              </a:ext>
            </a:extLst>
          </p:cNvPr>
          <p:cNvGrpSpPr/>
          <p:nvPr/>
        </p:nvGrpSpPr>
        <p:grpSpPr>
          <a:xfrm>
            <a:off x="1773407" y="1213692"/>
            <a:ext cx="3153077" cy="1461182"/>
            <a:chOff x="1855021" y="1425767"/>
            <a:chExt cx="3153077" cy="14611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0E3A03-718F-41B0-897C-9F02F461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2D41E0-0F16-4B2E-ACA8-94C644FACAA9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trụ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13F426-5275-4F1B-90BA-BE44F3544A86}"/>
              </a:ext>
            </a:extLst>
          </p:cNvPr>
          <p:cNvGrpSpPr/>
          <p:nvPr/>
        </p:nvGrpSpPr>
        <p:grpSpPr>
          <a:xfrm>
            <a:off x="6860894" y="828580"/>
            <a:ext cx="3518252" cy="1770402"/>
            <a:chOff x="6818727" y="721946"/>
            <a:chExt cx="3518252" cy="17704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F49FF5-284D-4103-94FC-C1E90806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6081C5-42DE-4286-AABB-415AD557E935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cầu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F1D7FDD-D3E5-402D-A744-AFD3610012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1041885" y="2674874"/>
            <a:ext cx="2456827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1EB391-A7F2-46EB-A276-6C7F5D1CEA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/>
          <a:stretch/>
        </p:blipFill>
        <p:spPr>
          <a:xfrm>
            <a:off x="3498712" y="2674874"/>
            <a:ext cx="2597287" cy="339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2C29B6-2B13-43BC-98D7-495DD9F063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9229"/>
          <a:stretch/>
        </p:blipFill>
        <p:spPr>
          <a:xfrm>
            <a:off x="5982440" y="2240766"/>
            <a:ext cx="2795800" cy="3778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68DC69-334B-49E0-9AEA-8CC059958C0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8570932" y="2240766"/>
            <a:ext cx="2424249" cy="37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3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4708" y="506536"/>
            <a:ext cx="8715737" cy="661722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3700" dirty="0" err="1">
                <a:solidFill>
                  <a:srgbClr val="FF0000"/>
                </a:solidFill>
              </a:rPr>
              <a:t>Cách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nhận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biết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khối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trụ</a:t>
            </a:r>
            <a:r>
              <a:rPr lang="en-US" sz="3700" dirty="0">
                <a:solidFill>
                  <a:srgbClr val="FF0000"/>
                </a:solidFill>
              </a:rPr>
              <a:t>, </a:t>
            </a:r>
            <a:r>
              <a:rPr lang="en-US" sz="3700" dirty="0" err="1">
                <a:solidFill>
                  <a:srgbClr val="FF0000"/>
                </a:solidFill>
              </a:rPr>
              <a:t>khối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cầu</a:t>
            </a:r>
            <a:endParaRPr lang="en-US" sz="37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14" y="1168258"/>
            <a:ext cx="8522677" cy="511453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4829908" y="1418492"/>
            <a:ext cx="1421422" cy="109024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516315" y="2192215"/>
            <a:ext cx="1632437" cy="316523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516315" y="2649415"/>
            <a:ext cx="1735015" cy="270803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516315" y="3212123"/>
            <a:ext cx="1735015" cy="219221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29908" y="2508738"/>
            <a:ext cx="1318844" cy="149469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29908" y="2508738"/>
            <a:ext cx="1421422" cy="303627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16315" y="4923692"/>
            <a:ext cx="1735015" cy="48064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157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312</Words>
  <Application>Microsoft Macintosh PowerPoint</Application>
  <PresentationFormat>Widescreen</PresentationFormat>
  <Paragraphs>54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#9Slide07 HoneyCream</vt:lpstr>
      <vt:lpstr>Arial</vt:lpstr>
      <vt:lpstr>Calibri</vt:lpstr>
      <vt:lpstr>Calibri Light</vt:lpstr>
      <vt:lpstr>SVN-Newton</vt:lpstr>
      <vt:lpstr>Times New Roman</vt:lpstr>
      <vt:lpstr>UTM Arruba KT</vt:lpstr>
      <vt:lpstr>UTM Wedding K&amp;T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VIEN</dc:creator>
  <cp:lastModifiedBy>Microsoft Office User</cp:lastModifiedBy>
  <cp:revision>24</cp:revision>
  <dcterms:created xsi:type="dcterms:W3CDTF">2022-02-16T01:20:52Z</dcterms:created>
  <dcterms:modified xsi:type="dcterms:W3CDTF">2025-02-25T00:20:20Z</dcterms:modified>
</cp:coreProperties>
</file>