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notesMasterIdLst>
    <p:notesMasterId r:id="rId23"/>
  </p:notesMasterIdLst>
  <p:sldIdLst>
    <p:sldId id="380" r:id="rId5"/>
    <p:sldId id="259" r:id="rId6"/>
    <p:sldId id="301" r:id="rId7"/>
    <p:sldId id="379" r:id="rId8"/>
    <p:sldId id="302" r:id="rId9"/>
    <p:sldId id="265" r:id="rId10"/>
    <p:sldId id="303" r:id="rId11"/>
    <p:sldId id="266" r:id="rId12"/>
    <p:sldId id="262" r:id="rId13"/>
    <p:sldId id="372" r:id="rId14"/>
    <p:sldId id="360" r:id="rId15"/>
    <p:sldId id="361" r:id="rId16"/>
    <p:sldId id="362" r:id="rId17"/>
    <p:sldId id="269" r:id="rId18"/>
    <p:sldId id="2007577201" r:id="rId19"/>
    <p:sldId id="426" r:id="rId20"/>
    <p:sldId id="427" r:id="rId21"/>
    <p:sldId id="200757720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173" autoAdjust="0"/>
  </p:normalViewPr>
  <p:slideViewPr>
    <p:cSldViewPr snapToGrid="0">
      <p:cViewPr varScale="1">
        <p:scale>
          <a:sx n="76" d="100"/>
          <a:sy n="76" d="100"/>
        </p:scale>
        <p:origin x="9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015141-408E-4FE8-8B53-86905C62FC8D}"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B0187-27A3-4173-AC0E-A617CD7D51EC}" type="slidenum">
              <a:rPr lang="en-US" smtClean="0"/>
              <a:t>‹#›</a:t>
            </a:fld>
            <a:endParaRPr lang="en-US"/>
          </a:p>
        </p:txBody>
      </p:sp>
    </p:spTree>
    <p:extLst>
      <p:ext uri="{BB962C8B-B14F-4D97-AF65-F5344CB8AC3E}">
        <p14:creationId xmlns:p14="http://schemas.microsoft.com/office/powerpoint/2010/main" val="2289028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em</a:t>
            </a:r>
            <a:r>
              <a:rPr lang="en-US" dirty="0"/>
              <a:t> </a:t>
            </a:r>
            <a:r>
              <a:rPr lang="en-US" dirty="0" err="1"/>
              <a:t>nhỏ</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chữ</a:t>
            </a:r>
            <a:r>
              <a:rPr lang="en-US" dirty="0"/>
              <a:t> </a:t>
            </a:r>
            <a:r>
              <a:rPr lang="en-US" dirty="0" err="1"/>
              <a:t>tiểu</a:t>
            </a:r>
            <a:r>
              <a:rPr lang="en-US" dirty="0"/>
              <a:t> </a:t>
            </a:r>
            <a:r>
              <a:rPr lang="en-US" dirty="0" err="1"/>
              <a:t>học</a:t>
            </a:r>
            <a:r>
              <a:rPr lang="en-US" dirty="0"/>
              <a:t> </a:t>
            </a:r>
            <a:r>
              <a:rPr lang="en-US" dirty="0" err="1"/>
              <a:t>mù</a:t>
            </a:r>
            <a:r>
              <a:rPr lang="en-US" dirty="0"/>
              <a:t> </a:t>
            </a:r>
            <a:r>
              <a:rPr lang="en-US" dirty="0" err="1"/>
              <a:t>cang</a:t>
            </a:r>
            <a:r>
              <a:rPr lang="en-US" dirty="0"/>
              <a:t> </a:t>
            </a:r>
            <a:r>
              <a:rPr lang="en-US" dirty="0" err="1"/>
              <a:t>chải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6409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fld id="{08F799E5-4B0C-4C5F-B420-99CCC5152F43}" type="datetimeFigureOut">
              <a:rPr lang="en-US" smtClean="0"/>
              <a:t>12/26/2024</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53286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fld id="{08F799E5-4B0C-4C5F-B420-99CCC5152F43}" type="datetimeFigureOut">
              <a:rPr lang="en-US" smtClean="0"/>
              <a:t>12/26/2024</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47459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fld id="{08F799E5-4B0C-4C5F-B420-99CCC5152F43}" type="datetimeFigureOut">
              <a:rPr lang="en-US" smtClean="0"/>
              <a:t>12/26/2024</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48658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76211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8399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2024/12/26</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2143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2024/12/26</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9330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2024/12/26</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947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2024/12/26</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571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2024/12/26</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09857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2024/12/26</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256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fld id="{08F799E5-4B0C-4C5F-B420-99CCC5152F43}" type="datetimeFigureOut">
              <a:rPr lang="en-US" smtClean="0"/>
              <a:t>12/26/2024</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12093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2024/12/26</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72359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2024/12/26</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046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2024/12/26</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01726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2024/12/26</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1548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2024/12/26</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8214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27466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73800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95071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2991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8073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fld id="{08F799E5-4B0C-4C5F-B420-99CCC5152F43}" type="datetimeFigureOut">
              <a:rPr lang="en-US" smtClean="0"/>
              <a:t>12/26/2024</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70422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5581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201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69367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7874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78953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18998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50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79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31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70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fld id="{08F799E5-4B0C-4C5F-B420-99CCC5152F43}" type="datetimeFigureOut">
              <a:rPr lang="en-US" smtClean="0"/>
              <a:t>12/26/2024</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78469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12/26/2024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56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12/26/2024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79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12/26/2024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00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36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9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82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57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fld id="{08F799E5-4B0C-4C5F-B420-99CCC5152F43}" type="datetimeFigureOut">
              <a:rPr lang="en-US" smtClean="0"/>
              <a:t>12/26/2024</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0989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fld id="{08F799E5-4B0C-4C5F-B420-99CCC5152F43}" type="datetimeFigureOut">
              <a:rPr lang="en-US" smtClean="0"/>
              <a:t>12/26/2024</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7368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fld id="{08F799E5-4B0C-4C5F-B420-99CCC5152F43}" type="datetimeFigureOut">
              <a:rPr lang="en-US" smtClean="0"/>
              <a:t>12/26/2024</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843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fld id="{08F799E5-4B0C-4C5F-B420-99CCC5152F43}" type="datetimeFigureOut">
              <a:rPr lang="en-US" smtClean="0"/>
              <a:t>12/26/2024</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91358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fld id="{08F799E5-4B0C-4C5F-B420-99CCC5152F43}" type="datetimeFigureOut">
              <a:rPr lang="en-US" smtClean="0"/>
              <a:t>12/26/2024</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2985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99E5-4B0C-4C5F-B420-99CCC5152F43}" type="datetimeFigureOut">
              <a:rPr lang="en-US" smtClean="0"/>
              <a:t>12/26/2024</a:t>
            </a:fld>
            <a:endParaRPr lang="en-US"/>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4B412-3EC9-41C4-A378-6701667D1D21}"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C5CCBCB7-0411-416A-91D6-D3C1D13862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397189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2024/12/26</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pic>
        <p:nvPicPr>
          <p:cNvPr id="7" name="Picture 6" descr="Shape&#10;&#10;Description automatically generated with medium confidence">
            <a:extLst>
              <a:ext uri="{FF2B5EF4-FFF2-40B4-BE49-F238E27FC236}">
                <a16:creationId xmlns:a16="http://schemas.microsoft.com/office/drawing/2014/main" id="{AF0729DF-1B6B-4E15-B585-3A70C05C8A6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00270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12/26/2024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D4D109A5-0E6E-4A04-BC3C-35139E05C6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6285651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12/26/2024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5734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8.gif"/></Relationships>
</file>

<file path=ppt/slides/_rels/slide1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7.gif"/><Relationship Id="rId7"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38.gif"/><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6.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image" Target="../media/image21.jp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23.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5.wdp"/><Relationship Id="rId14"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1.wdp"/><Relationship Id="rId18" Type="http://schemas.openxmlformats.org/officeDocument/2006/relationships/slide" Target="slide8.xml"/><Relationship Id="rId3" Type="http://schemas.openxmlformats.org/officeDocument/2006/relationships/image" Target="../media/image28.png"/><Relationship Id="rId21" Type="http://schemas.openxmlformats.org/officeDocument/2006/relationships/image" Target="../media/image34.png"/><Relationship Id="rId7" Type="http://schemas.openxmlformats.org/officeDocument/2006/relationships/slide" Target="slide5.xml"/><Relationship Id="rId12" Type="http://schemas.openxmlformats.org/officeDocument/2006/relationships/image" Target="../media/image31.png"/><Relationship Id="rId17" Type="http://schemas.openxmlformats.org/officeDocument/2006/relationships/image" Target="../media/image33.png"/><Relationship Id="rId25"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slide" Target="slide7.xml"/><Relationship Id="rId20" Type="http://schemas.microsoft.com/office/2007/relationships/hdphoto" Target="../media/hdphoto3.wdp"/><Relationship Id="rId1" Type="http://schemas.openxmlformats.org/officeDocument/2006/relationships/slideLayout" Target="../slideLayouts/slideLayout26.xml"/><Relationship Id="rId6" Type="http://schemas.microsoft.com/office/2007/relationships/hdphoto" Target="../media/hdphoto1.wdp"/><Relationship Id="rId11" Type="http://schemas.microsoft.com/office/2007/relationships/hdphoto" Target="../media/hdphoto10.wdp"/><Relationship Id="rId24" Type="http://schemas.microsoft.com/office/2007/relationships/hdphoto" Target="../media/hdphoto13.wdp"/><Relationship Id="rId5" Type="http://schemas.openxmlformats.org/officeDocument/2006/relationships/image" Target="../media/image17.png"/><Relationship Id="rId15" Type="http://schemas.openxmlformats.org/officeDocument/2006/relationships/image" Target="../media/image32.png"/><Relationship Id="rId23"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22.png"/><Relationship Id="rId4" Type="http://schemas.microsoft.com/office/2007/relationships/hdphoto" Target="../media/hdphoto8.wdp"/><Relationship Id="rId9" Type="http://schemas.microsoft.com/office/2007/relationships/hdphoto" Target="../media/hdphoto9.wdp"/><Relationship Id="rId14" Type="http://schemas.openxmlformats.org/officeDocument/2006/relationships/slide" Target="slide6.xml"/><Relationship Id="rId22" Type="http://schemas.microsoft.com/office/2007/relationships/hdphoto" Target="../media/hdphoto12.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37.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gif"/><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39.png"/><Relationship Id="rId4" Type="http://schemas.openxmlformats.org/officeDocument/2006/relationships/image" Target="../media/image38.gif"/><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pic>
        <p:nvPicPr>
          <p:cNvPr id="4" name="Picture 3">
            <a:extLst>
              <a:ext uri="{FF2B5EF4-FFF2-40B4-BE49-F238E27FC236}">
                <a16:creationId xmlns:a16="http://schemas.microsoft.com/office/drawing/2014/main" id="{FED26873-B7E8-48C0-A98D-C91BCC087456}"/>
              </a:ext>
            </a:extLst>
          </p:cNvPr>
          <p:cNvPicPr>
            <a:picLocks noChangeAspect="1"/>
          </p:cNvPicPr>
          <p:nvPr/>
        </p:nvPicPr>
        <p:blipFill>
          <a:blip r:embed="rId2"/>
          <a:stretch>
            <a:fillRect/>
          </a:stretch>
        </p:blipFill>
        <p:spPr>
          <a:xfrm>
            <a:off x="2152540" y="2419025"/>
            <a:ext cx="8394920" cy="1633870"/>
          </a:xfrm>
          <a:prstGeom prst="rect">
            <a:avLst/>
          </a:prstGeom>
        </p:spPr>
      </p:pic>
    </p:spTree>
    <p:extLst>
      <p:ext uri="{BB962C8B-B14F-4D97-AF65-F5344CB8AC3E}">
        <p14:creationId xmlns:p14="http://schemas.microsoft.com/office/powerpoint/2010/main" val="11614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BC795D5-67B4-4553-940E-9B8081F942D7}"/>
              </a:ext>
            </a:extLst>
          </p:cNvPr>
          <p:cNvSpPr txBox="1"/>
          <p:nvPr/>
        </p:nvSpPr>
        <p:spPr>
          <a:xfrm>
            <a:off x="1280160" y="508000"/>
            <a:ext cx="10424160" cy="1077218"/>
          </a:xfrm>
          <a:prstGeom prst="rect">
            <a:avLst/>
          </a:prstGeom>
          <a:noFill/>
        </p:spPr>
        <p:txBody>
          <a:bodyPr wrap="square" rtlCol="0">
            <a:spAutoFit/>
          </a:bodyPr>
          <a:lstStyle/>
          <a:p>
            <a:pPr algn="ctr"/>
            <a:r>
              <a:rPr lang="en-US" sz="3200" b="1" i="0" dirty="0">
                <a:solidFill>
                  <a:srgbClr val="00B050"/>
                </a:solidFill>
                <a:effectLst/>
                <a:latin typeface="Nunito Black" pitchFamily="2" charset="0"/>
              </a:rPr>
              <a:t>Quan </a:t>
            </a:r>
            <a:r>
              <a:rPr lang="en-US" sz="3200" b="1" i="0" dirty="0" err="1">
                <a:solidFill>
                  <a:srgbClr val="00B050"/>
                </a:solidFill>
                <a:effectLst/>
                <a:latin typeface="Nunito Black" pitchFamily="2" charset="0"/>
              </a:rPr>
              <a:t>sát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trang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minh</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họa</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đoán</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xem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các</a:t>
            </a:r>
            <a:r>
              <a:rPr lang="en-US" sz="3200" b="1" i="0" dirty="0">
                <a:solidFill>
                  <a:srgbClr val="00B050"/>
                </a:solidFill>
                <a:effectLst/>
                <a:latin typeface="Nunito Black" pitchFamily="2" charset="0"/>
              </a:rPr>
              <a:t> con </a:t>
            </a:r>
            <a:r>
              <a:rPr lang="en-US" sz="3200" b="1" i="0" dirty="0" err="1">
                <a:solidFill>
                  <a:srgbClr val="00B050"/>
                </a:solidFill>
                <a:effectLst/>
                <a:latin typeface="Nunito Black" pitchFamily="2" charset="0"/>
              </a:rPr>
              <a:t>vật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làm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gì</a:t>
            </a:r>
            <a:r>
              <a:rPr lang="en-US" sz="3200" b="1" i="0" dirty="0">
                <a:solidFill>
                  <a:srgbClr val="00B050"/>
                </a:solidFill>
                <a:effectLst/>
                <a:latin typeface="Nunito Black" pitchFamily="2" charset="0"/>
              </a:rPr>
              <a:t>.</a:t>
            </a:r>
            <a:endParaRPr lang="en-US" sz="3200" b="1" dirty="0">
              <a:solidFill>
                <a:srgbClr val="00B050"/>
              </a:solidFill>
              <a:latin typeface="Nunito Black" pitchFamily="2" charset="0"/>
            </a:endParaRPr>
          </a:p>
        </p:txBody>
      </p:sp>
      <p:pic>
        <p:nvPicPr>
          <p:cNvPr id="3074" name="Picture 2">
            <a:extLst>
              <a:ext uri="{FF2B5EF4-FFF2-40B4-BE49-F238E27FC236}">
                <a16:creationId xmlns:a16="http://schemas.microsoft.com/office/drawing/2014/main" id="{C2CB690A-B03F-48A5-95A7-F83C4675A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490" y="1781315"/>
            <a:ext cx="81915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58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ppt_x"/>
                                          </p:val>
                                        </p:tav>
                                        <p:tav tm="100000">
                                          <p:val>
                                            <p:strVal val="#ppt_x"/>
                                          </p:val>
                                        </p:tav>
                                      </p:tavLst>
                                    </p:anim>
                                    <p:anim calcmode="lin" valueType="num">
                                      <p:cBhvr additive="base">
                                        <p:cTn id="15"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76CD03C-A526-4AE9-A373-F3962691EEF5}"/>
              </a:ext>
            </a:extLst>
          </p:cNvPr>
          <p:cNvGrpSpPr/>
          <p:nvPr/>
        </p:nvGrpSpPr>
        <p:grpSpPr>
          <a:xfrm>
            <a:off x="2749707" y="888505"/>
            <a:ext cx="6504535" cy="4355855"/>
            <a:chOff x="2696657" y="669430"/>
            <a:chExt cx="6504535" cy="4355855"/>
          </a:xfrm>
        </p:grpSpPr>
        <p:pic>
          <p:nvPicPr>
            <p:cNvPr id="19" name="图片 78">
              <a:extLst>
                <a:ext uri="{FF2B5EF4-FFF2-40B4-BE49-F238E27FC236}">
                  <a16:creationId xmlns:a16="http://schemas.microsoft.com/office/drawing/2014/main" id="{248BF678-343B-4D7F-BD70-1855C12E8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0" name="Rounded Rectangle 27">
              <a:extLst>
                <a:ext uri="{FF2B5EF4-FFF2-40B4-BE49-F238E27FC236}">
                  <a16:creationId xmlns:a16="http://schemas.microsoft.com/office/drawing/2014/main" id="{6E413CF8-ADA7-4BD9-A3F9-80E72D7A141E}"/>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F0720F95-9C77-4579-8377-9E68C1651EEA}"/>
                </a:ext>
              </a:extLst>
            </p:cNvPr>
            <p:cNvPicPr>
              <a:picLocks noChangeAspect="1"/>
            </p:cNvPicPr>
            <p:nvPr/>
          </p:nvPicPr>
          <p:blipFill>
            <a:blip r:embed="rId6"/>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19143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CC00784-DE76-45B8-8194-16F4B753FBE6}"/>
              </a:ext>
            </a:extLst>
          </p:cNvPr>
          <p:cNvSpPr/>
          <p:nvPr/>
        </p:nvSpPr>
        <p:spPr>
          <a:xfrm>
            <a:off x="423919" y="147723"/>
            <a:ext cx="11768081" cy="6562553"/>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图片 14">
            <a:extLst>
              <a:ext uri="{FF2B5EF4-FFF2-40B4-BE49-F238E27FC236}">
                <a16:creationId xmlns:a16="http://schemas.microsoft.com/office/drawing/2014/main" id="{C3BC7E08-08F1-4AB2-82DA-CC714EBB23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sp>
        <p:nvSpPr>
          <p:cNvPr id="22" name="Rectangle 21">
            <a:extLst>
              <a:ext uri="{FF2B5EF4-FFF2-40B4-BE49-F238E27FC236}">
                <a16:creationId xmlns:a16="http://schemas.microsoft.com/office/drawing/2014/main" id="{F2BDE8C4-0974-46C5-9EDA-6EA7F620BD31}"/>
              </a:ext>
            </a:extLst>
          </p:cNvPr>
          <p:cNvSpPr/>
          <p:nvPr/>
        </p:nvSpPr>
        <p:spPr>
          <a:xfrm>
            <a:off x="2857521" y="253297"/>
            <a:ext cx="7304054" cy="707886"/>
          </a:xfrm>
          <a:prstGeom prst="rect">
            <a:avLst/>
          </a:prstGeom>
          <a:noFill/>
        </p:spPr>
        <p:txBody>
          <a:bodyPr wrap="square" lIns="91440" tIns="45720" rIns="91440" bIns="45720">
            <a:spAutoFit/>
          </a:bodyPr>
          <a:lstStyle/>
          <a:p>
            <a:pPr algn="ct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8">
            <a:extLst>
              <a:ext uri="{FF2B5EF4-FFF2-40B4-BE49-F238E27FC236}">
                <a16:creationId xmlns:a16="http://schemas.microsoft.com/office/drawing/2014/main" id="{09766E3C-3C5B-4366-9317-C4D52288344F}"/>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24" name="TextBox 28">
            <a:extLst>
              <a:ext uri="{FF2B5EF4-FFF2-40B4-BE49-F238E27FC236}">
                <a16:creationId xmlns:a16="http://schemas.microsoft.com/office/drawing/2014/main" id="{29238EC7-6540-4118-82CA-0C0F2F3F852D}"/>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25" name="TextBox 28">
            <a:extLst>
              <a:ext uri="{FF2B5EF4-FFF2-40B4-BE49-F238E27FC236}">
                <a16:creationId xmlns:a16="http://schemas.microsoft.com/office/drawing/2014/main" id="{1579312F-6671-4334-B339-6B6692B33458}"/>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26" name="Picture 25">
            <a:extLst>
              <a:ext uri="{FF2B5EF4-FFF2-40B4-BE49-F238E27FC236}">
                <a16:creationId xmlns:a16="http://schemas.microsoft.com/office/drawing/2014/main" id="{BAC8EB0D-20F5-4CCF-9237-42EA103B2D4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734133"/>
            <a:ext cx="3197829" cy="3918261"/>
          </a:xfrm>
          <a:prstGeom prst="rect">
            <a:avLst/>
          </a:prstGeom>
        </p:spPr>
      </p:pic>
      <p:pic>
        <p:nvPicPr>
          <p:cNvPr id="27" name="Picture 4" descr="Check out Arrow icon created by 4B Icons | Graphic design posters, Mini  drawings, Desktop wallpaper art">
            <a:extLst>
              <a:ext uri="{FF2B5EF4-FFF2-40B4-BE49-F238E27FC236}">
                <a16:creationId xmlns:a16="http://schemas.microsoft.com/office/drawing/2014/main" id="{9240548C-7273-4399-BB91-9CC8715394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878B6218-A377-4EA4-B81F-B326D27201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188B7DA2-F769-4AAA-821B-1E921E284A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CFCFED8-6135-458D-B344-4350D3C0FE3E}"/>
              </a:ext>
            </a:extLst>
          </p:cNvPr>
          <p:cNvPicPr>
            <a:picLocks noChangeAspect="1"/>
          </p:cNvPicPr>
          <p:nvPr/>
        </p:nvPicPr>
        <p:blipFill>
          <a:blip r:embed="rId10"/>
          <a:stretch>
            <a:fillRect/>
          </a:stretch>
        </p:blipFill>
        <p:spPr>
          <a:xfrm rot="16200000">
            <a:off x="3668229" y="411180"/>
            <a:ext cx="513232" cy="513232"/>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B2979F39-6572-4D44-9421-D4DC928FB1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381904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250"/>
                                        <p:tgtEl>
                                          <p:spTgt spid="15"/>
                                        </p:tgtEl>
                                      </p:cBhvr>
                                    </p:animEffect>
                                    <p:anim calcmode="lin" valueType="num">
                                      <p:cBhvr>
                                        <p:cTn id="11" dur="1250" fill="hold"/>
                                        <p:tgtEl>
                                          <p:spTgt spid="15"/>
                                        </p:tgtEl>
                                        <p:attrNameLst>
                                          <p:attrName>ppt_x</p:attrName>
                                        </p:attrNameLst>
                                      </p:cBhvr>
                                      <p:tavLst>
                                        <p:tav tm="0">
                                          <p:val>
                                            <p:strVal val="#ppt_x"/>
                                          </p:val>
                                        </p:tav>
                                        <p:tav tm="100000">
                                          <p:val>
                                            <p:strVal val="#ppt_x"/>
                                          </p:val>
                                        </p:tav>
                                      </p:tavLst>
                                    </p:anim>
                                    <p:anim calcmode="lin" valueType="num">
                                      <p:cBhvr>
                                        <p:cTn id="12" dur="125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1250"/>
                            </p:stCondLst>
                            <p:childTnLst>
                              <p:par>
                                <p:cTn id="19" presetID="55" presetClass="entr" presetSubtype="0" fill="hold" grpId="0" nodeType="after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strVal val="#ppt_w*0.70"/>
                                          </p:val>
                                        </p:tav>
                                        <p:tav tm="100000">
                                          <p:val>
                                            <p:strVal val="#ppt_w"/>
                                          </p:val>
                                        </p:tav>
                                      </p:tavLst>
                                    </p:anim>
                                    <p:anim calcmode="lin" valueType="num">
                                      <p:cBhvr>
                                        <p:cTn id="22" dur="500" fill="hold"/>
                                        <p:tgtEl>
                                          <p:spTgt spid="23"/>
                                        </p:tgtEl>
                                        <p:attrNameLst>
                                          <p:attrName>ppt_h</p:attrName>
                                        </p:attrNameLst>
                                      </p:cBhvr>
                                      <p:tavLst>
                                        <p:tav tm="0">
                                          <p:val>
                                            <p:strVal val="#ppt_h"/>
                                          </p:val>
                                        </p:tav>
                                        <p:tav tm="100000">
                                          <p:val>
                                            <p:strVal val="#ppt_h"/>
                                          </p:val>
                                        </p:tav>
                                      </p:tavLst>
                                    </p:anim>
                                    <p:animEffect transition="in" filter="fade">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par>
                          <p:cTn id="27" fill="hold">
                            <p:stCondLst>
                              <p:cond delay="2000"/>
                            </p:stCondLst>
                            <p:childTnLst>
                              <p:par>
                                <p:cTn id="28" presetID="55" presetClass="entr" presetSubtype="0" fill="hold" grpId="0" nodeType="after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strVal val="#ppt_w*0.70"/>
                                          </p:val>
                                        </p:tav>
                                        <p:tav tm="100000">
                                          <p:val>
                                            <p:strVal val="#ppt_w"/>
                                          </p:val>
                                        </p:tav>
                                      </p:tavLst>
                                    </p:anim>
                                    <p:anim calcmode="lin" valueType="num">
                                      <p:cBhvr>
                                        <p:cTn id="31" dur="500" fill="hold"/>
                                        <p:tgtEl>
                                          <p:spTgt spid="24"/>
                                        </p:tgtEl>
                                        <p:attrNameLst>
                                          <p:attrName>ppt_h</p:attrName>
                                        </p:attrNameLst>
                                      </p:cBhvr>
                                      <p:tavLst>
                                        <p:tav tm="0">
                                          <p:val>
                                            <p:strVal val="#ppt_h"/>
                                          </p:val>
                                        </p:tav>
                                        <p:tav tm="100000">
                                          <p:val>
                                            <p:strVal val="#ppt_h"/>
                                          </p:val>
                                        </p:tav>
                                      </p:tavLst>
                                    </p:anim>
                                    <p:animEffect transition="in" filter="fade">
                                      <p:cBhvr>
                                        <p:cTn id="32" dur="500"/>
                                        <p:tgtEl>
                                          <p:spTgt spid="24"/>
                                        </p:tgtEl>
                                      </p:cBhvr>
                                    </p:animEffect>
                                  </p:childTnLst>
                                </p:cTn>
                              </p:par>
                              <p:par>
                                <p:cTn id="33" presetID="2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2800"/>
                            </p:stCondLst>
                            <p:childTnLst>
                              <p:par>
                                <p:cTn id="37" presetID="55" presetClass="entr" presetSubtype="0" fill="hold" grpId="0" nodeType="afterEffect">
                                  <p:stCondLst>
                                    <p:cond delay="0"/>
                                  </p:stCondLst>
                                  <p:iterate type="lt">
                                    <p:tmPct val="10000"/>
                                  </p:iterate>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strVal val="#ppt_w*0.70"/>
                                          </p:val>
                                        </p:tav>
                                        <p:tav tm="100000">
                                          <p:val>
                                            <p:strVal val="#ppt_w"/>
                                          </p:val>
                                        </p:tav>
                                      </p:tavLst>
                                    </p:anim>
                                    <p:anim calcmode="lin" valueType="num">
                                      <p:cBhvr>
                                        <p:cTn id="40" dur="500" fill="hold"/>
                                        <p:tgtEl>
                                          <p:spTgt spid="25"/>
                                        </p:tgtEl>
                                        <p:attrNameLst>
                                          <p:attrName>ppt_h</p:attrName>
                                        </p:attrNameLst>
                                      </p:cBhvr>
                                      <p:tavLst>
                                        <p:tav tm="0">
                                          <p:val>
                                            <p:strVal val="#ppt_h"/>
                                          </p:val>
                                        </p:tav>
                                        <p:tav tm="100000">
                                          <p:val>
                                            <p:strVal val="#ppt_h"/>
                                          </p:val>
                                        </p:tav>
                                      </p:tavLst>
                                    </p:anim>
                                    <p:animEffect transition="in" filter="fade">
                                      <p:cBhvr>
                                        <p:cTn id="41" dur="500"/>
                                        <p:tgtEl>
                                          <p:spTgt spid="25"/>
                                        </p:tgtEl>
                                      </p:cBhvr>
                                    </p:animEffect>
                                  </p:childTnLst>
                                </p:cTn>
                              </p:par>
                              <p:par>
                                <p:cTn id="42" presetID="22" presetClass="entr" presetSubtype="8"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62324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Tree>
    <p:extLst>
      <p:ext uri="{BB962C8B-B14F-4D97-AF65-F5344CB8AC3E}">
        <p14:creationId xmlns:p14="http://schemas.microsoft.com/office/powerpoint/2010/main" val="357159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6232475"/>
          </a:xfrm>
          <a:prstGeom prst="rect">
            <a:avLst/>
          </a:prstGeom>
          <a:noFill/>
        </p:spPr>
        <p:txBody>
          <a:bodyPr wrap="square">
            <a:spAutoFit/>
          </a:bodyPr>
          <a:lstStyle/>
          <a:p>
            <a:pPr lvl="0" algn="just"/>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Sáng sớm, cào cào và nhái bén đang tập nhảy xa thì chợt một tràng “re re re” vang lên. Hai bạn nghểnh đầu nghe:</a:t>
            </a:r>
          </a:p>
          <a:p>
            <a:pPr lvl="0" algn="just"/>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Hay quá, ai hát đó?</a:t>
            </a:r>
          </a:p>
          <a:p>
            <a:pPr lvl="0" algn="just"/>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Chuồn chuồn vừa bay đến, đậu trên nhánh cỏ may, đôi cánh mỏng rung nhè nhẹ khi điệu nhạc vút cao:</a:t>
            </a:r>
          </a:p>
          <a:p>
            <a:pPr lvl="0" algn="just"/>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Có phải cào cào hát không? Hay nhái bén?</a:t>
            </a:r>
          </a:p>
          <a:p>
            <a:pPr lvl="0" algn="just"/>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Cào cào lắc đầu, nhái bén cũng xua tay:</a:t>
            </a:r>
          </a:p>
          <a:p>
            <a:pPr lvl="0" algn="just"/>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Tớ à? Tớ hát thì ai nghe?</a:t>
            </a:r>
          </a:p>
          <a:p>
            <a:pPr lvl="0" algn="just"/>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Thế là cào cào, nhái bén, chuồn chuồn rủ nhau đi tìm tiếng hát.</a:t>
            </a:r>
          </a:p>
          <a:p>
            <a:pPr lvl="0" algn="just"/>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lgn="just"/>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Tớ là cào cào. Tiếng hát của bạn hay quá!</a:t>
            </a:r>
          </a:p>
          <a:p>
            <a:pPr lvl="0" algn="just"/>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Chuồn chuồn khẽ đập đôi cánh:</a:t>
            </a:r>
          </a:p>
          <a:p>
            <a:pPr lvl="0" algn="just"/>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Tớ là chuồn chuồn. Bạn thật là một tài năng âm nhạc.</a:t>
            </a:r>
          </a:p>
          <a:p>
            <a:pPr lvl="0" algn="just"/>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Dế than ngượng ngùng:</a:t>
            </a:r>
          </a:p>
          <a:p>
            <a:pPr lvl="0" algn="just"/>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Ôi, tớ chỉ là thợ đào đất thôi. Tớ là dế than.</a:t>
            </a:r>
          </a:p>
          <a:p>
            <a:pPr lvl="0" algn="just"/>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Nhái bén mừng rỡ:</a:t>
            </a:r>
          </a:p>
          <a:p>
            <a:pPr lvl="0" algn="just"/>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 từ nay tớ có thêm một láng giềng hát hay, làm giỏi là dế than. Để chúng tớ giúp bạn dựng nhà.</a:t>
            </a:r>
          </a:p>
          <a:p>
            <a:pPr lvl="0" algn="just"/>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Cào cào, nhái bén, chuồn chuồn cùng xúm vào giúp dế than. Chỉ chốc lát, ngôi nhà xinh xắn bằng đất đã được xây xong dưới ô nấm giữa vùng cỏ xanh tươi.</a:t>
            </a:r>
          </a:p>
          <a:p>
            <a:pPr lvl="0" algn="r"/>
            <a:r>
              <a:rPr lang="vi-VN" sz="1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 Lý Lan)</a:t>
            </a:r>
            <a:endPar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grpSp>
        <p:nvGrpSpPr>
          <p:cNvPr id="25" name="Group 24">
            <a:extLst>
              <a:ext uri="{FF2B5EF4-FFF2-40B4-BE49-F238E27FC236}">
                <a16:creationId xmlns:a16="http://schemas.microsoft.com/office/drawing/2014/main" id="{9F34AC17-CFF8-4D34-BCAA-E42DCE7AFD43}"/>
              </a:ext>
            </a:extLst>
          </p:cNvPr>
          <p:cNvGrpSpPr/>
          <p:nvPr/>
        </p:nvGrpSpPr>
        <p:grpSpPr>
          <a:xfrm>
            <a:off x="-161121" y="848604"/>
            <a:ext cx="851094" cy="584333"/>
            <a:chOff x="47097" y="972081"/>
            <a:chExt cx="851094" cy="584333"/>
          </a:xfrm>
        </p:grpSpPr>
        <p:pic>
          <p:nvPicPr>
            <p:cNvPr id="23" name="Picture 22">
              <a:extLst>
                <a:ext uri="{FF2B5EF4-FFF2-40B4-BE49-F238E27FC236}">
                  <a16:creationId xmlns:a16="http://schemas.microsoft.com/office/drawing/2014/main" id="{69EF96D9-6DED-4868-93E8-227CFAAD4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4" name="TextBox 23">
              <a:extLst>
                <a:ext uri="{FF2B5EF4-FFF2-40B4-BE49-F238E27FC236}">
                  <a16:creationId xmlns:a16="http://schemas.microsoft.com/office/drawing/2014/main" id="{71A03DA2-FDEB-4E86-9EC7-F0495F8D508D}"/>
                </a:ext>
              </a:extLst>
            </p:cNvPr>
            <p:cNvSpPr txBox="1"/>
            <p:nvPr/>
          </p:nvSpPr>
          <p:spPr>
            <a:xfrm>
              <a:off x="297634" y="1015865"/>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26" name="Group 25">
            <a:extLst>
              <a:ext uri="{FF2B5EF4-FFF2-40B4-BE49-F238E27FC236}">
                <a16:creationId xmlns:a16="http://schemas.microsoft.com/office/drawing/2014/main" id="{1C6739F4-B68F-478B-8EDE-D40DF1E790DA}"/>
              </a:ext>
            </a:extLst>
          </p:cNvPr>
          <p:cNvGrpSpPr/>
          <p:nvPr/>
        </p:nvGrpSpPr>
        <p:grpSpPr>
          <a:xfrm>
            <a:off x="-215297" y="3197045"/>
            <a:ext cx="851094" cy="605388"/>
            <a:chOff x="47097" y="972081"/>
            <a:chExt cx="851094" cy="605388"/>
          </a:xfrm>
        </p:grpSpPr>
        <p:pic>
          <p:nvPicPr>
            <p:cNvPr id="27" name="Picture 26">
              <a:extLst>
                <a:ext uri="{FF2B5EF4-FFF2-40B4-BE49-F238E27FC236}">
                  <a16:creationId xmlns:a16="http://schemas.microsoft.com/office/drawing/2014/main" id="{C662C83A-4676-446E-9D00-00D0C9BC0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8" name="TextBox 27">
              <a:extLst>
                <a:ext uri="{FF2B5EF4-FFF2-40B4-BE49-F238E27FC236}">
                  <a16:creationId xmlns:a16="http://schemas.microsoft.com/office/drawing/2014/main" id="{4F22D1FF-B44C-4638-BBDC-3653EAA5F9BB}"/>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29" name="Group 28">
            <a:extLst>
              <a:ext uri="{FF2B5EF4-FFF2-40B4-BE49-F238E27FC236}">
                <a16:creationId xmlns:a16="http://schemas.microsoft.com/office/drawing/2014/main" id="{8195A971-356B-4253-92EF-F1D6A7EBE2DF}"/>
              </a:ext>
            </a:extLst>
          </p:cNvPr>
          <p:cNvGrpSpPr/>
          <p:nvPr/>
        </p:nvGrpSpPr>
        <p:grpSpPr>
          <a:xfrm>
            <a:off x="-150083" y="4724828"/>
            <a:ext cx="851094" cy="605388"/>
            <a:chOff x="47097" y="972081"/>
            <a:chExt cx="851094" cy="605388"/>
          </a:xfrm>
        </p:grpSpPr>
        <p:pic>
          <p:nvPicPr>
            <p:cNvPr id="30" name="Picture 29">
              <a:extLst>
                <a:ext uri="{FF2B5EF4-FFF2-40B4-BE49-F238E27FC236}">
                  <a16:creationId xmlns:a16="http://schemas.microsoft.com/office/drawing/2014/main" id="{4C0E6133-BC32-4A62-BB4A-6218E6647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31" name="TextBox 30">
              <a:extLst>
                <a:ext uri="{FF2B5EF4-FFF2-40B4-BE49-F238E27FC236}">
                  <a16:creationId xmlns:a16="http://schemas.microsoft.com/office/drawing/2014/main" id="{D4C6C358-02A0-4193-AE5E-8D479B11882E}"/>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3</a:t>
              </a:r>
            </a:p>
          </p:txBody>
        </p:sp>
      </p:grpSp>
      <p:sp>
        <p:nvSpPr>
          <p:cNvPr id="32" name="Rectangle: Rounded Corners 31">
            <a:extLst>
              <a:ext uri="{FF2B5EF4-FFF2-40B4-BE49-F238E27FC236}">
                <a16:creationId xmlns:a16="http://schemas.microsoft.com/office/drawing/2014/main" id="{6BB3A306-54B5-4B99-8DCF-A721AED717D2}"/>
              </a:ext>
            </a:extLst>
          </p:cNvPr>
          <p:cNvSpPr/>
          <p:nvPr/>
        </p:nvSpPr>
        <p:spPr>
          <a:xfrm>
            <a:off x="49866" y="141259"/>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3908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1007435" y="2276872"/>
            <a:ext cx="8229600" cy="1524000"/>
          </a:xfrm>
        </p:spPr>
        <p:txBody>
          <a:bodyPr>
            <a:normAutofit/>
          </a:bodyPr>
          <a:lstStyle/>
          <a:p>
            <a:pPr eaLnBrk="1" hangingPunct="1">
              <a:buFont typeface="Arial" panose="020B0604020202020204" pitchFamily="34" charset="0"/>
              <a:buNone/>
            </a:pPr>
            <a:r>
              <a:rPr lang="en-US" altLang="en-US" sz="4000" b="1" dirty="0">
                <a:latin typeface="Times New Roman" panose="02020603050405020304" pitchFamily="18" charset="0"/>
                <a:cs typeface="Times New Roman" panose="02020603050405020304" pitchFamily="18" charset="0"/>
              </a:rPr>
              <a:t>1.</a:t>
            </a:r>
            <a:r>
              <a:rPr lang="en-US" altLang="en-US" sz="4000" b="1" u="sng" dirty="0">
                <a:latin typeface="Times New Roman" panose="02020603050405020304" pitchFamily="18" charset="0"/>
                <a:cs typeface="Times New Roman" panose="02020603050405020304" pitchFamily="18" charset="0"/>
              </a:rPr>
              <a:t>Luyện </a:t>
            </a:r>
            <a:r>
              <a:rPr lang="en-US" altLang="en-US" sz="4000" b="1" u="sng" dirty="0" err="1">
                <a:latin typeface="Times New Roman" panose="02020603050405020304" pitchFamily="18" charset="0"/>
                <a:cs typeface="Times New Roman" panose="02020603050405020304" pitchFamily="18" charset="0"/>
              </a:rPr>
              <a:t>đọc</a:t>
            </a:r>
            <a:r>
              <a:rPr lang="en-US" altLang="en-US" sz="4000" b="1" dirty="0">
                <a:latin typeface="Times New Roman" panose="02020603050405020304" pitchFamily="18" charset="0"/>
                <a:cs typeface="Times New Roman" panose="02020603050405020304" pitchFamily="18" charset="0"/>
              </a:rPr>
              <a:t>:</a:t>
            </a:r>
          </a:p>
        </p:txBody>
      </p:sp>
      <p:sp>
        <p:nvSpPr>
          <p:cNvPr id="4" name="Cloud Callout 3"/>
          <p:cNvSpPr/>
          <p:nvPr/>
        </p:nvSpPr>
        <p:spPr>
          <a:xfrm>
            <a:off x="5711957" y="2372883"/>
            <a:ext cx="5105400" cy="3657600"/>
          </a:xfrm>
          <a:prstGeom prst="cloudCallout">
            <a:avLst/>
          </a:prstGeom>
        </p:spPr>
        <p:style>
          <a:lnRef idx="1">
            <a:schemeClr val="accent4"/>
          </a:lnRef>
          <a:fillRef idx="2">
            <a:schemeClr val="accent4"/>
          </a:fillRef>
          <a:effectRef idx="1">
            <a:schemeClr val="accent4"/>
          </a:effectRef>
          <a:fontRef idx="minor">
            <a:schemeClr val="dk1"/>
          </a:fontRef>
        </p:style>
        <p:txBody>
          <a:bodyPr lIns="91440" tIns="45720" rIns="91440" bIns="4572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Đọc nối tiếp đoạn theo nhóm, sửa lỗi phát âm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( 5 phút )</a:t>
            </a:r>
            <a:endParaRPr kumimoji="0" lang="en-GB"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TextBox 5"/>
          <p:cNvSpPr txBox="1"/>
          <p:nvPr/>
        </p:nvSpPr>
        <p:spPr>
          <a:xfrm>
            <a:off x="1790792" y="164638"/>
            <a:ext cx="8004692" cy="707886"/>
          </a:xfrm>
          <a:prstGeom prst="rect">
            <a:avLst/>
          </a:prstGeom>
          <a:noFill/>
        </p:spPr>
        <p:txBody>
          <a:bodyPr wrap="non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ứ</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lang="en-US" altLang="en-US" sz="4000" b="1" dirty="0" err="1">
                <a:solidFill>
                  <a:prstClr val="black"/>
                </a:solidFill>
                <a:latin typeface="Times New Roman" panose="02020603050405020304" pitchFamily="18" charset="0"/>
                <a:cs typeface="Arial" panose="020B0604020202020204" pitchFamily="34" charset="0"/>
              </a:rPr>
              <a:t>hai</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ngày</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23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tháng</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12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năm</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2024</a:t>
            </a:r>
          </a:p>
        </p:txBody>
      </p:sp>
      <p:sp>
        <p:nvSpPr>
          <p:cNvPr id="7" name="Rectangle 6"/>
          <p:cNvSpPr/>
          <p:nvPr/>
        </p:nvSpPr>
        <p:spPr>
          <a:xfrm>
            <a:off x="1295467" y="889499"/>
            <a:ext cx="9247031" cy="1200329"/>
          </a:xfrm>
          <a:prstGeom prst="rect">
            <a:avLst/>
          </a:prstGeom>
        </p:spPr>
        <p:txBody>
          <a:bodyPr wrap="square" lIns="91440" tIns="45720" rIns="91440" bIns="4572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a:t>
            </a:r>
            <a:r>
              <a:rPr lang="en-US" sz="3600" b="1" dirty="0" err="1">
                <a:solidFill>
                  <a:prstClr val="black"/>
                </a:solidFill>
                <a:latin typeface="Times New Roman" panose="02020603050405020304" pitchFamily="18" charset="0"/>
                <a:cs typeface="Times New Roman" panose="02020603050405020304" pitchFamily="18" charset="0"/>
              </a:rPr>
              <a:t>ôi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trong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cỏ</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Content Placeholder 2">
            <a:extLst>
              <a:ext uri="{FF2B5EF4-FFF2-40B4-BE49-F238E27FC236}">
                <a16:creationId xmlns:a16="http://schemas.microsoft.com/office/drawing/2014/main" id="{84D72288-2C66-FFE8-62C5-7503F1EAE164}"/>
              </a:ext>
            </a:extLst>
          </p:cNvPr>
          <p:cNvSpPr txBox="1">
            <a:spLocks/>
          </p:cNvSpPr>
          <p:nvPr/>
        </p:nvSpPr>
        <p:spPr>
          <a:xfrm>
            <a:off x="1113181" y="2185839"/>
            <a:ext cx="8229600" cy="1524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lang="en-US" altLang="en-US" sz="4000" b="1" dirty="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altLang="en-US" sz="4000" b="1" dirty="0" err="1">
                <a:latin typeface="Times New Roman" panose="02020603050405020304" pitchFamily="18" charset="0"/>
                <a:cs typeface="Times New Roman" panose="02020603050405020304" pitchFamily="18" charset="0"/>
              </a:rPr>
              <a:t>a.Lượt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đọc</a:t>
            </a:r>
            <a:r>
              <a:rPr lang="en-US" altLang="en-US" sz="4000" b="1" dirty="0">
                <a:latin typeface="Times New Roman" panose="02020603050405020304" pitchFamily="18" charset="0"/>
                <a:cs typeface="Times New Roman" panose="02020603050405020304" pitchFamily="18" charset="0"/>
              </a:rPr>
              <a:t> 1</a:t>
            </a:r>
            <a:endParaRPr lang="en-GB"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46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339" y="1498792"/>
            <a:ext cx="10515600" cy="4351339"/>
          </a:xfrm>
        </p:spPr>
        <p:txBody>
          <a:bodyPr/>
          <a:lstStyle/>
          <a:p>
            <a:pPr>
              <a:buNone/>
            </a:pPr>
            <a:endParaRPr lang="en-US" altLang="en-US" sz="4000" b="1" dirty="0">
              <a:latin typeface="Times New Roman" panose="02020603050405020304" pitchFamily="18" charset="0"/>
              <a:cs typeface="Times New Roman" panose="02020603050405020304" pitchFamily="18" charset="0"/>
            </a:endParaRPr>
          </a:p>
          <a:p>
            <a:pPr>
              <a:buNone/>
            </a:pPr>
            <a:r>
              <a:rPr lang="en-US" altLang="en-US" sz="4000" b="1" dirty="0">
                <a:latin typeface="Times New Roman" panose="02020603050405020304" pitchFamily="18" charset="0"/>
                <a:cs typeface="Times New Roman" panose="02020603050405020304" pitchFamily="18" charset="0"/>
              </a:rPr>
              <a:t>1.</a:t>
            </a:r>
            <a:r>
              <a:rPr lang="en-US" altLang="en-US" sz="4000" b="1" u="sng" dirty="0">
                <a:latin typeface="Times New Roman" panose="02020603050405020304" pitchFamily="18" charset="0"/>
                <a:cs typeface="Times New Roman" panose="02020603050405020304" pitchFamily="18" charset="0"/>
              </a:rPr>
              <a:t>Luyện </a:t>
            </a:r>
            <a:r>
              <a:rPr lang="en-US" altLang="en-US" sz="4000" b="1" u="sng" dirty="0" err="1">
                <a:latin typeface="Times New Roman" panose="02020603050405020304" pitchFamily="18" charset="0"/>
                <a:cs typeface="Times New Roman" panose="02020603050405020304" pitchFamily="18" charset="0"/>
              </a:rPr>
              <a:t>đọc</a:t>
            </a:r>
            <a:r>
              <a:rPr lang="en-US" altLang="en-US" sz="4000" b="1" dirty="0">
                <a:latin typeface="Times New Roman" panose="02020603050405020304" pitchFamily="18" charset="0"/>
                <a:cs typeface="Times New Roman" panose="02020603050405020304" pitchFamily="18" charset="0"/>
              </a:rPr>
              <a:t>:</a:t>
            </a:r>
          </a:p>
          <a:p>
            <a:pPr>
              <a:buNone/>
            </a:pPr>
            <a:r>
              <a:rPr lang="en-US" altLang="en-US" sz="4000" b="1" dirty="0" err="1">
                <a:latin typeface="Times New Roman" panose="02020603050405020304" pitchFamily="18" charset="0"/>
                <a:cs typeface="Times New Roman" panose="02020603050405020304" pitchFamily="18" charset="0"/>
              </a:rPr>
              <a:t>a.Lượt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đọc</a:t>
            </a:r>
            <a:r>
              <a:rPr lang="en-US" altLang="en-US" sz="4000" b="1" dirty="0">
                <a:latin typeface="Times New Roman" panose="02020603050405020304" pitchFamily="18" charset="0"/>
                <a:cs typeface="Times New Roman" panose="02020603050405020304" pitchFamily="18" charset="0"/>
              </a:rPr>
              <a:t> 1</a:t>
            </a:r>
            <a:endParaRPr lang="en-GB" altLang="en-US" sz="4000" b="1" dirty="0">
              <a:latin typeface="Times New Roman" panose="02020603050405020304" pitchFamily="18" charset="0"/>
              <a:cs typeface="Times New Roman" panose="02020603050405020304" pitchFamily="18" charset="0"/>
            </a:endParaRPr>
          </a:p>
          <a:p>
            <a:pPr marL="0" indent="0">
              <a:buNone/>
            </a:pPr>
            <a:r>
              <a:rPr lang="en-US" sz="4000" b="1" dirty="0" err="1">
                <a:latin typeface="Times New Roman" panose="02020603050405020304" pitchFamily="18" charset="0"/>
                <a:cs typeface="Times New Roman" panose="02020603050405020304" pitchFamily="18" charset="0"/>
              </a:rPr>
              <a:t>b.Lượt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2</a:t>
            </a:r>
          </a:p>
        </p:txBody>
      </p:sp>
      <p:sp>
        <p:nvSpPr>
          <p:cNvPr id="4" name="Cloud Callout 3"/>
          <p:cNvSpPr/>
          <p:nvPr/>
        </p:nvSpPr>
        <p:spPr>
          <a:xfrm>
            <a:off x="4921339" y="1985919"/>
            <a:ext cx="6096000" cy="3352800"/>
          </a:xfrm>
          <a:prstGeom prst="cloudCallout">
            <a:avLst/>
          </a:prstGeom>
          <a:solidFill>
            <a:schemeClr val="accent4">
              <a:lumMod val="60000"/>
              <a:lumOff val="40000"/>
            </a:schemeClr>
          </a:solidFill>
        </p:spPr>
        <p:style>
          <a:lnRef idx="1">
            <a:schemeClr val="accent5"/>
          </a:lnRef>
          <a:fillRef idx="2">
            <a:schemeClr val="accent5"/>
          </a:fillRef>
          <a:effectRef idx="1">
            <a:schemeClr val="accent5"/>
          </a:effectRef>
          <a:fontRef idx="minor">
            <a:schemeClr val="dk1"/>
          </a:fontRef>
        </p:style>
        <p:txBody>
          <a:bodyPr lIns="91440" tIns="45720" rIns="91440" bIns="4572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Đọc nối tiếp đoạn trong nhóm, chia sẻ cách ngắt, nghỉ câu văn dài (5 phút)</a:t>
            </a:r>
            <a:endParaRPr kumimoji="0" lang="en-GB"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TextBox 5"/>
          <p:cNvSpPr txBox="1"/>
          <p:nvPr/>
        </p:nvSpPr>
        <p:spPr>
          <a:xfrm>
            <a:off x="1790792" y="164638"/>
            <a:ext cx="8004692" cy="707886"/>
          </a:xfrm>
          <a:prstGeom prst="rect">
            <a:avLst/>
          </a:prstGeom>
          <a:noFill/>
        </p:spPr>
        <p:txBody>
          <a:bodyPr wrap="non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ứ</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lang="en-US" altLang="en-US" sz="4000" b="1" dirty="0" err="1">
                <a:solidFill>
                  <a:prstClr val="black"/>
                </a:solidFill>
                <a:latin typeface="Times New Roman" panose="02020603050405020304" pitchFamily="18" charset="0"/>
                <a:cs typeface="Arial" panose="020B0604020202020204" pitchFamily="34" charset="0"/>
              </a:rPr>
              <a:t>hai</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ngày</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lang="en-US" altLang="en-US" sz="4000" b="1" dirty="0">
                <a:solidFill>
                  <a:prstClr val="black"/>
                </a:solidFill>
                <a:latin typeface="Times New Roman" panose="02020603050405020304" pitchFamily="18" charset="0"/>
                <a:cs typeface="Arial" panose="020B0604020202020204" pitchFamily="34" charset="0"/>
              </a:rPr>
              <a:t>23</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tháng</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12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năm</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2024</a:t>
            </a:r>
          </a:p>
        </p:txBody>
      </p:sp>
      <p:sp>
        <p:nvSpPr>
          <p:cNvPr id="7" name="Rectangle 6"/>
          <p:cNvSpPr/>
          <p:nvPr/>
        </p:nvSpPr>
        <p:spPr>
          <a:xfrm>
            <a:off x="1295467" y="889499"/>
            <a:ext cx="9247031" cy="1200329"/>
          </a:xfrm>
          <a:prstGeom prst="rect">
            <a:avLst/>
          </a:prstGeom>
        </p:spPr>
        <p:txBody>
          <a:bodyPr wrap="square" lIns="91440" tIns="45720" rIns="91440" bIns="4572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a:t>
            </a:r>
            <a:r>
              <a:rPr lang="en-US" sz="3600" b="1" dirty="0" err="1">
                <a:solidFill>
                  <a:prstClr val="black"/>
                </a:solidFill>
                <a:latin typeface="Times New Roman" panose="02020603050405020304" pitchFamily="18" charset="0"/>
                <a:cs typeface="Times New Roman" panose="02020603050405020304" pitchFamily="18" charset="0"/>
              </a:rPr>
              <a:t>ôi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mhà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trong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cỏ</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8824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879" y="1594004"/>
            <a:ext cx="10515600" cy="5662613"/>
          </a:xfrm>
        </p:spPr>
        <p:txBody>
          <a:bodyPr>
            <a:normAutofit/>
          </a:bodyPr>
          <a:lstStyle/>
          <a:p>
            <a:pPr>
              <a:buNone/>
            </a:pPr>
            <a:endParaRPr lang="en-US" altLang="en-US" sz="4000" b="1" dirty="0">
              <a:latin typeface="Times New Roman" panose="02020603050405020304" pitchFamily="18" charset="0"/>
              <a:cs typeface="Times New Roman" panose="02020603050405020304" pitchFamily="18" charset="0"/>
            </a:endParaRPr>
          </a:p>
          <a:p>
            <a:pPr>
              <a:buNone/>
            </a:pPr>
            <a:r>
              <a:rPr lang="en-US" altLang="en-US" sz="4000" b="1" dirty="0">
                <a:latin typeface="Times New Roman" panose="02020603050405020304" pitchFamily="18" charset="0"/>
                <a:cs typeface="Times New Roman" panose="02020603050405020304" pitchFamily="18" charset="0"/>
              </a:rPr>
              <a:t>1.</a:t>
            </a:r>
            <a:r>
              <a:rPr lang="en-US" altLang="en-US" sz="4000" b="1" u="sng" dirty="0">
                <a:latin typeface="Times New Roman" panose="02020603050405020304" pitchFamily="18" charset="0"/>
                <a:cs typeface="Times New Roman" panose="02020603050405020304" pitchFamily="18" charset="0"/>
              </a:rPr>
              <a:t>Luyện </a:t>
            </a:r>
            <a:r>
              <a:rPr lang="en-US" altLang="en-US" sz="4000" b="1" u="sng" dirty="0" err="1">
                <a:latin typeface="Times New Roman" panose="02020603050405020304" pitchFamily="18" charset="0"/>
                <a:cs typeface="Times New Roman" panose="02020603050405020304" pitchFamily="18" charset="0"/>
              </a:rPr>
              <a:t>đọc</a:t>
            </a:r>
            <a:r>
              <a:rPr lang="en-US" altLang="en-US" sz="4000" b="1" dirty="0">
                <a:latin typeface="Times New Roman" panose="02020603050405020304" pitchFamily="18" charset="0"/>
                <a:cs typeface="Times New Roman" panose="02020603050405020304" pitchFamily="18" charset="0"/>
              </a:rPr>
              <a:t>:</a:t>
            </a:r>
          </a:p>
          <a:p>
            <a:pPr>
              <a:buNone/>
            </a:pPr>
            <a:r>
              <a:rPr lang="en-US" altLang="en-US" sz="4000" b="1" dirty="0" err="1">
                <a:latin typeface="Times New Roman" panose="02020603050405020304" pitchFamily="18" charset="0"/>
                <a:cs typeface="Times New Roman" panose="02020603050405020304" pitchFamily="18" charset="0"/>
              </a:rPr>
              <a:t>a.Lượt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đọc</a:t>
            </a:r>
            <a:r>
              <a:rPr lang="en-US" altLang="en-US" sz="4000" b="1" dirty="0">
                <a:latin typeface="Times New Roman" panose="02020603050405020304" pitchFamily="18" charset="0"/>
                <a:cs typeface="Times New Roman" panose="02020603050405020304" pitchFamily="18" charset="0"/>
              </a:rPr>
              <a:t> 1</a:t>
            </a:r>
            <a:endParaRPr lang="en-GB" altLang="en-US" sz="4000" b="1" dirty="0">
              <a:latin typeface="Times New Roman" panose="02020603050405020304" pitchFamily="18" charset="0"/>
              <a:cs typeface="Times New Roman" panose="02020603050405020304" pitchFamily="18" charset="0"/>
            </a:endParaRPr>
          </a:p>
          <a:p>
            <a:pPr marL="0" indent="0">
              <a:buNone/>
            </a:pPr>
            <a:r>
              <a:rPr lang="en-US" sz="4000" b="1" dirty="0" err="1">
                <a:latin typeface="Times New Roman" panose="02020603050405020304" pitchFamily="18" charset="0"/>
                <a:cs typeface="Times New Roman" panose="02020603050405020304" pitchFamily="18" charset="0"/>
              </a:rPr>
              <a:t>b.Lượt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2</a:t>
            </a:r>
            <a:endParaRPr lang="en-US" sz="4000" dirty="0">
              <a:latin typeface="Times New Roman" panose="02020603050405020304" pitchFamily="18" charset="0"/>
              <a:cs typeface="Times New Roman" panose="02020603050405020304" pitchFamily="18" charset="0"/>
            </a:endParaRPr>
          </a:p>
          <a:p>
            <a:pPr marL="0" indent="0">
              <a:buNone/>
            </a:pPr>
            <a:r>
              <a:rPr lang="en-US" sz="4000" b="1" dirty="0" err="1">
                <a:latin typeface="Times New Roman" panose="02020603050405020304" pitchFamily="18" charset="0"/>
                <a:cs typeface="Times New Roman" panose="02020603050405020304" pitchFamily="18" charset="0"/>
              </a:rPr>
              <a:t>c.Lượt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3</a:t>
            </a:r>
          </a:p>
        </p:txBody>
      </p:sp>
      <p:sp>
        <p:nvSpPr>
          <p:cNvPr id="4" name="Cloud Callout 3"/>
          <p:cNvSpPr/>
          <p:nvPr/>
        </p:nvSpPr>
        <p:spPr>
          <a:xfrm>
            <a:off x="4847861" y="1988840"/>
            <a:ext cx="7344139" cy="4114800"/>
          </a:xfrm>
          <a:prstGeom prst="cloudCallout">
            <a:avLst/>
          </a:prstGeom>
          <a:solidFill>
            <a:schemeClr val="accent4">
              <a:lumMod val="60000"/>
              <a:lumOff val="40000"/>
            </a:schemeClr>
          </a:solidFill>
        </p:spPr>
        <p:style>
          <a:lnRef idx="1">
            <a:schemeClr val="accent6"/>
          </a:lnRef>
          <a:fillRef idx="2">
            <a:schemeClr val="accent6"/>
          </a:fillRef>
          <a:effectRef idx="1">
            <a:schemeClr val="accent6"/>
          </a:effectRef>
          <a:fontRef idx="minor">
            <a:schemeClr val="dk1"/>
          </a:fontRef>
        </p:style>
        <p:txBody>
          <a:bodyPr lIns="91440" tIns="45720" rIns="91440" bIns="4572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Đọc nối tiếp đoạn theo nhóm đôi và chia sẻ những từ chưa hiểu nghĩa</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 phút)</a:t>
            </a:r>
            <a:endParaRPr kumimoji="0" lang="en-GB"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TextBox 6"/>
          <p:cNvSpPr txBox="1"/>
          <p:nvPr/>
        </p:nvSpPr>
        <p:spPr>
          <a:xfrm>
            <a:off x="2358021" y="241573"/>
            <a:ext cx="7475957" cy="666786"/>
          </a:xfrm>
          <a:prstGeom prst="rect">
            <a:avLst/>
          </a:prstGeom>
          <a:noFill/>
        </p:spPr>
        <p:txBody>
          <a:bodyPr wrap="non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7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a:t>
            </a:r>
            <a:r>
              <a:rPr kumimoji="0" lang="en-US" altLang="en-US" sz="37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ứ</a:t>
            </a:r>
            <a:r>
              <a:rPr kumimoji="0" lang="en-US" altLang="en-US"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lang="en-US" altLang="en-US" sz="3733" b="1" dirty="0" err="1">
                <a:solidFill>
                  <a:prstClr val="black"/>
                </a:solidFill>
                <a:latin typeface="Times New Roman" panose="02020603050405020304" pitchFamily="18" charset="0"/>
                <a:cs typeface="Arial" panose="020B0604020202020204" pitchFamily="34" charset="0"/>
              </a:rPr>
              <a:t>hai</a:t>
            </a:r>
            <a:r>
              <a:rPr kumimoji="0" lang="en-US" altLang="en-US"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7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ngày</a:t>
            </a:r>
            <a:r>
              <a:rPr kumimoji="0" lang="en-US" altLang="en-US"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23 </a:t>
            </a:r>
            <a:r>
              <a:rPr kumimoji="0" lang="en-US" altLang="en-US" sz="37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tháng</a:t>
            </a:r>
            <a:r>
              <a:rPr kumimoji="0" lang="en-US" altLang="en-US"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lang="en-US" altLang="en-US" sz="3733" b="1" dirty="0">
                <a:solidFill>
                  <a:prstClr val="black"/>
                </a:solidFill>
                <a:latin typeface="Times New Roman" panose="02020603050405020304" pitchFamily="18" charset="0"/>
                <a:cs typeface="Arial" panose="020B0604020202020204" pitchFamily="34" charset="0"/>
              </a:rPr>
              <a:t>12</a:t>
            </a:r>
            <a:r>
              <a:rPr kumimoji="0" lang="en-US" altLang="en-US"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7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năm</a:t>
            </a:r>
            <a:r>
              <a:rPr kumimoji="0" lang="en-US" altLang="en-US"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2024</a:t>
            </a:r>
          </a:p>
        </p:txBody>
      </p:sp>
      <p:sp>
        <p:nvSpPr>
          <p:cNvPr id="8" name="Rectangle 7"/>
          <p:cNvSpPr/>
          <p:nvPr/>
        </p:nvSpPr>
        <p:spPr>
          <a:xfrm>
            <a:off x="1295467" y="889499"/>
            <a:ext cx="9247031" cy="1200329"/>
          </a:xfrm>
          <a:prstGeom prst="rect">
            <a:avLst/>
          </a:prstGeom>
        </p:spPr>
        <p:txBody>
          <a:bodyPr wrap="square" lIns="91440" tIns="45720" rIns="91440" bIns="4572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57189"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imes New Roman" panose="02020603050405020304" pitchFamily="18" charset="0"/>
                <a:cs typeface="Times New Roman" panose="02020603050405020304" pitchFamily="18" charset="0"/>
              </a:rPr>
              <a:t>Ngôi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trong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cỏ</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098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EF007-A57A-5A9E-07C7-63F8C631715E}"/>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ACDC8A41-1B78-B64D-35E9-CBF34466AB42}"/>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3942690A-0605-EB07-6513-62747FDD82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A73F69C-23BA-6C8C-1C2C-0525F6582FB2}"/>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452A117B-F77E-6910-95A5-25263A205868}"/>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14E6171B-8188-4B61-FAF6-85804E4BDD8F}"/>
              </a:ext>
            </a:extLst>
          </p:cNvPr>
          <p:cNvSpPr txBox="1"/>
          <p:nvPr/>
        </p:nvSpPr>
        <p:spPr>
          <a:xfrm>
            <a:off x="376412" y="927635"/>
            <a:ext cx="11618364" cy="62324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Lý Lan)</a:t>
            </a:r>
          </a:p>
        </p:txBody>
      </p:sp>
      <p:pic>
        <p:nvPicPr>
          <p:cNvPr id="9" name="Picture 8">
            <a:extLst>
              <a:ext uri="{FF2B5EF4-FFF2-40B4-BE49-F238E27FC236}">
                <a16:creationId xmlns:a16="http://schemas.microsoft.com/office/drawing/2014/main" id="{008620D1-DD7D-3B0D-EE50-40EE1E0DBC0A}"/>
              </a:ext>
            </a:extLst>
          </p:cNvPr>
          <p:cNvPicPr>
            <a:picLocks noChangeAspect="1"/>
          </p:cNvPicPr>
          <p:nvPr/>
        </p:nvPicPr>
        <p:blipFill>
          <a:blip r:embed="rId4"/>
          <a:stretch>
            <a:fillRect/>
          </a:stretch>
        </p:blipFill>
        <p:spPr>
          <a:xfrm>
            <a:off x="3409448" y="119622"/>
            <a:ext cx="5718544" cy="1176630"/>
          </a:xfrm>
          <a:prstGeom prst="rect">
            <a:avLst/>
          </a:prstGeom>
        </p:spPr>
      </p:pic>
    </p:spTree>
    <p:extLst>
      <p:ext uri="{BB962C8B-B14F-4D97-AF65-F5344CB8AC3E}">
        <p14:creationId xmlns:p14="http://schemas.microsoft.com/office/powerpoint/2010/main" val="338142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007390" y="-67674"/>
            <a:ext cx="9531457" cy="2048874"/>
          </a:xfrm>
          <a:prstGeom prst="doubleWave">
            <a:avLst/>
          </a:prstGeom>
          <a:solidFill>
            <a:srgbClr val="00B0F0"/>
          </a:solidFill>
          <a:ln w="76200">
            <a:solidFill>
              <a:schemeClr val="bg1"/>
            </a:solid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dirty="0">
                <a:solidFill>
                  <a:schemeClr val="bg1"/>
                </a:solidFill>
                <a:latin typeface="Nunito Black" pitchFamily="2" charset="0"/>
              </a:rPr>
              <a:t>MANG CON CHỮ </a:t>
            </a:r>
            <a:br>
              <a:rPr lang="en-US" sz="4800" dirty="0">
                <a:solidFill>
                  <a:schemeClr val="bg1"/>
                </a:solidFill>
                <a:latin typeface="Nunito Black" pitchFamily="2" charset="0"/>
              </a:rPr>
            </a:br>
            <a:r>
              <a:rPr lang="en-US" sz="4800" dirty="0">
                <a:solidFill>
                  <a:schemeClr val="bg1"/>
                </a:solidFill>
                <a:latin typeface="Nunito Black" pitchFamily="2" charset="0"/>
              </a:rPr>
              <a:t>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5240" y="16764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06"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0" y="-152400"/>
            <a:ext cx="8390468" cy="3352800"/>
          </a:xfrm>
          <a:prstGeom prst="cloudCallout">
            <a:avLst>
              <a:gd name="adj1" fmla="val -10034"/>
              <a:gd name="adj2" fmla="val 56756"/>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Hằng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ngày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học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sinh</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vùng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cao</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phải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bộ</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mấy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tiếng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đồng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hồ</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mới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đến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được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điểm</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trường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đến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được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với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con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chữ</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Bây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giờ</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miền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xuôi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ơi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hãy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giúp</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ấy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có</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xe</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đạp</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học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nhé</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bằng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cách</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là</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trả</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lời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đúng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câu</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hỏi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69823" y="0"/>
            <a:ext cx="12461823"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4" action="ppaction://hlinksldjump"/>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6" action="ppaction://hlinksldjump"/>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Nunito Black" pitchFamily="2"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CỐ GẮNG HỌC TỐT, MAI SAU GIÚP NƯỚC NON NHÀ !</a:t>
            </a:r>
          </a:p>
        </p:txBody>
      </p:sp>
      <p:pic>
        <p:nvPicPr>
          <p:cNvPr id="20" name="Picture 6">
            <a:hlinkClick r:id="rId18" action="ppaction://hlinksldjump"/>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1" cstate="print">
            <a:extLst>
              <a:ext uri="{BEBA8EAE-BF5A-486C-A8C5-ECC9F3942E4B}">
                <a14:imgProps xmlns:a14="http://schemas.microsoft.com/office/drawing/2010/main">
                  <a14:imgLayer r:embed="rId22">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5" action="ppaction://hlinksldjump"/>
            <a:extLst>
              <a:ext uri="{FF2B5EF4-FFF2-40B4-BE49-F238E27FC236}">
                <a16:creationId xmlns:a16="http://schemas.microsoft.com/office/drawing/2014/main" id="{0894FE11-6D16-4C9B-9734-6F9E3F5236BD}"/>
              </a:ext>
            </a:extLst>
          </p:cNvPr>
          <p:cNvSpPr/>
          <p:nvPr/>
        </p:nvSpPr>
        <p:spPr>
          <a:xfrm>
            <a:off x="10322560" y="183010"/>
            <a:ext cx="1635760" cy="554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00921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792722"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Bài</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đọc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trước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em</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học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là</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bài</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gì</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9" name="Cloud Callout 8"/>
          <p:cNvSpPr/>
          <p:nvPr/>
        </p:nvSpPr>
        <p:spPr>
          <a:xfrm>
            <a:off x="4277360" y="4191000"/>
            <a:ext cx="4028441" cy="1981200"/>
          </a:xfrm>
          <a:prstGeom prst="cloudCallout">
            <a:avLst>
              <a:gd name="adj1" fmla="val 69128"/>
              <a:gd name="adj2" fmla="val -42447"/>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Con </a:t>
            </a:r>
            <a:r>
              <a:rPr kumimoji="0" lang="en-US" sz="3600" b="1" i="0" u="none" strike="noStrike" kern="1200" cap="none" spc="0" normalizeH="0" baseline="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đường</a:t>
            </a:r>
            <a:r>
              <a:rPr kumimoji="0" lang="en-US" sz="3600" b="1" i="0" u="none" strike="noStrike" kern="1200" cap="none" spc="0" normalizeH="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 </a:t>
            </a:r>
            <a:r>
              <a:rPr kumimoji="0" lang="en-US" sz="3600" b="1" i="0" u="none" strike="noStrike" kern="1200" cap="none" spc="0" normalizeH="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3600" b="1" i="0" u="none" strike="noStrike" kern="1200" cap="none" spc="0" normalizeH="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 </a:t>
            </a:r>
            <a:r>
              <a:rPr kumimoji="0" lang="en-US" sz="3600" b="1" i="0" u="none" strike="noStrike" kern="1200" cap="none" spc="0" normalizeH="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bé</a:t>
            </a:r>
            <a:endParaRPr kumimoji="0" lang="en-US" sz="3600" b="1" i="0" u="none" strike="noStrike" kern="1200" cap="none" spc="0" normalizeH="0" baseline="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10" name="Right Arrow 9">
            <a:hlinkClick r:id="rId8" action="ppaction://hlinksldjump"/>
          </p:cNvPr>
          <p:cNvSpPr/>
          <p:nvPr/>
        </p:nvSpPr>
        <p:spPr>
          <a:xfrm>
            <a:off x="7731761" y="6062412"/>
            <a:ext cx="1388792"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371602" y="304800"/>
            <a:ext cx="8911650"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Đi</a:t>
            </a:r>
            <a:r>
              <a:rPr lang="en-US" sz="3600" b="1" dirty="0">
                <a:solidFill>
                  <a:prstClr val="white"/>
                </a:solidFill>
                <a:latin typeface="Nunito Black" pitchFamily="2" charset="0"/>
                <a:cs typeface="Times New Roman" pitchFamily="18" charset="0"/>
              </a:rPr>
              <a:t> song </a:t>
            </a:r>
            <a:r>
              <a:rPr lang="en-US" sz="3600" b="1" dirty="0" err="1">
                <a:solidFill>
                  <a:prstClr val="white"/>
                </a:solidFill>
                <a:latin typeface="Nunito Black" pitchFamily="2" charset="0"/>
                <a:cs typeface="Times New Roman" pitchFamily="18" charset="0"/>
              </a:rPr>
              <a:t>song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với</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nhau</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là</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nghĩa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từ</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nào</a:t>
            </a:r>
            <a:r>
              <a:rPr lang="en-US" sz="3600" b="1" dirty="0">
                <a:solidFill>
                  <a:prstClr val="white"/>
                </a:solidFill>
                <a:latin typeface="Nunito Black" pitchFamily="2" charset="0"/>
                <a:cs typeface="Times New Roman" pitchFamily="18" charset="0"/>
              </a:rPr>
              <a:t>?</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10" name="Cloud Callout 9"/>
          <p:cNvSpPr/>
          <p:nvPr/>
        </p:nvSpPr>
        <p:spPr>
          <a:xfrm>
            <a:off x="4191001" y="4250765"/>
            <a:ext cx="3657601" cy="1981200"/>
          </a:xfrm>
          <a:prstGeom prst="cloudCallout">
            <a:avLst>
              <a:gd name="adj1" fmla="val 68618"/>
              <a:gd name="adj2" fmla="val -17015"/>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Song </a:t>
            </a: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hành</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11" name="Right Arrow 10">
            <a:hlinkClick r:id="rId7" action="ppaction://hlinksldjump"/>
          </p:cNvPr>
          <p:cNvSpPr/>
          <p:nvPr/>
        </p:nvSpPr>
        <p:spPr>
          <a:xfrm>
            <a:off x="9164321" y="6011379"/>
            <a:ext cx="125488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492434" y="569626"/>
            <a:ext cx="9450386" cy="3392774"/>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Điền</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vào</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chỗ</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trống</a:t>
            </a:r>
            <a:r>
              <a:rPr lang="en-US" sz="3600" b="1" dirty="0">
                <a:solidFill>
                  <a:prstClr val="white"/>
                </a:solidFill>
                <a:latin typeface="Nunito Black" pitchFamily="2"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Đường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chú</a:t>
            </a:r>
            <a:r>
              <a:rPr lang="en-US" sz="3600" b="1" dirty="0">
                <a:solidFill>
                  <a:prstClr val="white"/>
                </a:solidFill>
                <a:latin typeface="Nunito Black" pitchFamily="2"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Mênh</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mông</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trên</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biển</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cả</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hải</a:t>
            </a:r>
            <a:r>
              <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quân</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8" name="Right Arrow 7">
            <a:hlinkClick r:id="rId8" action="ppaction://hlinksldjump"/>
          </p:cNvPr>
          <p:cNvSpPr/>
          <p:nvPr/>
        </p:nvSpPr>
        <p:spPr>
          <a:xfrm>
            <a:off x="7813040" y="5953394"/>
            <a:ext cx="133096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693890" y="304800"/>
            <a:ext cx="9623684"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prstClr val="white"/>
                </a:solidFill>
                <a:latin typeface="Nunito Black" pitchFamily="2" charset="0"/>
                <a:cs typeface="Times New Roman" pitchFamily="18" charset="0"/>
              </a:rPr>
              <a:t>Điền</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vào</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chỗ</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trống</a:t>
            </a:r>
            <a:r>
              <a:rPr lang="en-US" sz="3600" b="1" dirty="0">
                <a:solidFill>
                  <a:prstClr val="white"/>
                </a:solidFill>
                <a:latin typeface="Nunito Black" pitchFamily="2" charset="0"/>
                <a:cs typeface="Times New Roman" pitchFamily="18" charset="0"/>
              </a:rPr>
              <a:t>:</a:t>
            </a:r>
          </a:p>
          <a:p>
            <a:pPr lvl="0" algn="ctr">
              <a:defRPr/>
            </a:pPr>
            <a:r>
              <a:rPr lang="en-US" sz="3600" b="1" dirty="0" err="1">
                <a:solidFill>
                  <a:prstClr val="white"/>
                </a:solidFill>
                <a:latin typeface="Nunito Black" pitchFamily="2" charset="0"/>
                <a:cs typeface="Times New Roman" pitchFamily="18" charset="0"/>
              </a:rPr>
              <a:t>Và</a:t>
            </a:r>
            <a:r>
              <a:rPr lang="en-US" sz="3600" b="1" dirty="0">
                <a:solidFill>
                  <a:prstClr val="white"/>
                </a:solidFill>
                <a:latin typeface="Nunito Black" pitchFamily="2" charset="0"/>
                <a:cs typeface="Times New Roman" pitchFamily="18" charset="0"/>
              </a:rPr>
              <a:t> con </a:t>
            </a:r>
            <a:r>
              <a:rPr lang="en-US" sz="3600" b="1" dirty="0" err="1">
                <a:solidFill>
                  <a:prstClr val="white"/>
                </a:solidFill>
                <a:latin typeface="Nunito Black" pitchFamily="2" charset="0"/>
                <a:cs typeface="Times New Roman" pitchFamily="18" charset="0"/>
              </a:rPr>
              <a:t>đường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mẹ</a:t>
            </a:r>
            <a:endParaRPr lang="en-US" sz="3600" b="1" dirty="0">
              <a:solidFill>
                <a:prstClr val="white"/>
              </a:solidFill>
              <a:latin typeface="Nunito Black" pitchFamily="2" charset="0"/>
              <a:cs typeface="Times New Roman" pitchFamily="18" charset="0"/>
            </a:endParaRPr>
          </a:p>
          <a:p>
            <a:pPr lvl="0" algn="ctr">
              <a:defRPr/>
            </a:pPr>
            <a:r>
              <a:rPr lang="en-US" sz="3600" b="1" dirty="0" err="1">
                <a:solidFill>
                  <a:prstClr val="white"/>
                </a:solidFill>
                <a:latin typeface="Nunito Black" pitchFamily="2" charset="0"/>
                <a:cs typeface="Times New Roman" pitchFamily="18" charset="0"/>
              </a:rPr>
              <a:t>Là</a:t>
            </a:r>
            <a:r>
              <a:rPr lang="en-US" sz="3600" b="1" dirty="0">
                <a:solidFill>
                  <a:prstClr val="white"/>
                </a:solidFill>
                <a:latin typeface="Nunito Black" pitchFamily="2" charset="0"/>
                <a:cs typeface="Times New Roman" pitchFamily="18" charset="0"/>
              </a:rPr>
              <a:t> ở </a:t>
            </a:r>
            <a:r>
              <a:rPr lang="en-US" sz="3600" b="1" dirty="0" err="1">
                <a:solidFill>
                  <a:prstClr val="white"/>
                </a:solidFill>
                <a:latin typeface="Nunito Black" pitchFamily="2" charset="0"/>
                <a:cs typeface="Times New Roman" pitchFamily="18" charset="0"/>
              </a:rPr>
              <a:t>trên</a:t>
            </a:r>
            <a:r>
              <a:rPr lang="en-US" sz="3600" b="1" dirty="0">
                <a:solidFill>
                  <a:prstClr val="white"/>
                </a:solidFill>
                <a:latin typeface="Nunito Black" pitchFamily="2" charset="0"/>
                <a:cs typeface="Times New Roman" pitchFamily="18" charset="0"/>
              </a:rPr>
              <a:t>….</a:t>
            </a:r>
          </a:p>
        </p:txBody>
      </p:sp>
      <p:sp>
        <p:nvSpPr>
          <p:cNvPr id="10" name="Cloud Callout 9"/>
          <p:cNvSpPr/>
          <p:nvPr/>
        </p:nvSpPr>
        <p:spPr>
          <a:xfrm>
            <a:off x="3850641" y="4250765"/>
            <a:ext cx="3997962" cy="1981200"/>
          </a:xfrm>
          <a:prstGeom prst="cloudCallout">
            <a:avLst>
              <a:gd name="adj1" fmla="val 68618"/>
              <a:gd name="adj2" fmla="val -17015"/>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cánh</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đồng</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14" name="Rectangle: Rounded Corners 13">
            <a:extLst>
              <a:ext uri="{FF2B5EF4-FFF2-40B4-BE49-F238E27FC236}">
                <a16:creationId xmlns:a16="http://schemas.microsoft.com/office/drawing/2014/main" id="{DED91783-B49F-436D-A62A-CA399AD71EC0}"/>
              </a:ext>
            </a:extLst>
          </p:cNvPr>
          <p:cNvSpPr/>
          <p:nvPr/>
        </p:nvSpPr>
        <p:spPr>
          <a:xfrm>
            <a:off x="1336330" y="952965"/>
            <a:ext cx="10028577" cy="4413344"/>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13" name="Google Shape;487;p33">
            <a:extLst>
              <a:ext uri="{FF2B5EF4-FFF2-40B4-BE49-F238E27FC236}">
                <a16:creationId xmlns:a16="http://schemas.microsoft.com/office/drawing/2014/main" id="{96E5D45A-1F51-44C6-BD97-5506287251F8}"/>
              </a:ext>
            </a:extLst>
          </p:cNvPr>
          <p:cNvSpPr txBox="1">
            <a:spLocks/>
          </p:cNvSpPr>
          <p:nvPr/>
        </p:nvSpPr>
        <p:spPr>
          <a:xfrm>
            <a:off x="1163757" y="92824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Bubblegum Sans"/>
              </a:rPr>
              <a:t>Thứ</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hai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Bubblegum San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Bubblegum Sans"/>
              </a:rPr>
              <a:t>ngày</a:t>
            </a:r>
            <a:r>
              <a:rPr lang="en-US" dirty="0">
                <a:solidFill>
                  <a:srgbClr val="000000"/>
                </a:solidFill>
                <a:latin typeface="Times New Roman" panose="02020603050405020304" pitchFamily="18" charset="0"/>
                <a:cs typeface="Times New Roman" panose="02020603050405020304" pitchFamily="18" charset="0"/>
              </a:rPr>
              <a:t> 23</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Bubblegum San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Bubblegum Sans"/>
              </a:rPr>
              <a:t>tháng</a:t>
            </a:r>
            <a:r>
              <a:rPr lang="en-US" dirty="0">
                <a:solidFill>
                  <a:srgbClr val="000000"/>
                </a:solidFill>
                <a:latin typeface="Times New Roman" panose="02020603050405020304" pitchFamily="18" charset="0"/>
                <a:cs typeface="Times New Roman" panose="02020603050405020304" pitchFamily="18" charset="0"/>
              </a:rPr>
              <a:t> 12</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Bubblegum San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Bubblegum Sans"/>
              </a:rPr>
              <a:t>năm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Bubblegum Sans"/>
              </a:rPr>
              <a:t> 2024</a:t>
            </a:r>
          </a:p>
        </p:txBody>
      </p:sp>
      <p:pic>
        <p:nvPicPr>
          <p:cNvPr id="16" name="Picture 15">
            <a:extLst>
              <a:ext uri="{FF2B5EF4-FFF2-40B4-BE49-F238E27FC236}">
                <a16:creationId xmlns:a16="http://schemas.microsoft.com/office/drawing/2014/main" id="{72BFDB15-F9F7-4028-B174-5FFD89BA1E4A}"/>
              </a:ext>
            </a:extLst>
          </p:cNvPr>
          <p:cNvPicPr>
            <a:picLocks noChangeAspect="1"/>
          </p:cNvPicPr>
          <p:nvPr/>
        </p:nvPicPr>
        <p:blipFill>
          <a:blip r:embed="rId7"/>
          <a:stretch>
            <a:fillRect/>
          </a:stretch>
        </p:blipFill>
        <p:spPr>
          <a:xfrm>
            <a:off x="1761193" y="1491691"/>
            <a:ext cx="8805411" cy="1102636"/>
          </a:xfrm>
          <a:prstGeom prst="rect">
            <a:avLst/>
          </a:prstGeom>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AAE37E34-FEA4-40EB-AB4F-8D677D2C534D}"/>
              </a:ext>
            </a:extLst>
          </p:cNvPr>
          <p:cNvPicPr>
            <a:picLocks noChangeAspect="1"/>
          </p:cNvPicPr>
          <p:nvPr/>
        </p:nvPicPr>
        <p:blipFill>
          <a:blip r:embed="rId8"/>
          <a:stretch>
            <a:fillRect/>
          </a:stretch>
        </p:blipFill>
        <p:spPr>
          <a:xfrm>
            <a:off x="1625396" y="2494850"/>
            <a:ext cx="9199661" cy="2767824"/>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70FF694E-C5BC-4B89-B5F6-639673AB51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134114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1323</Words>
  <Application>Microsoft Office PowerPoint</Application>
  <PresentationFormat>Widescreen</PresentationFormat>
  <Paragraphs>117</Paragraphs>
  <Slides>18</Slides>
  <Notes>4</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18</vt:i4>
      </vt:variant>
    </vt:vector>
  </HeadingPairs>
  <TitlesOfParts>
    <vt:vector size="33" baseType="lpstr">
      <vt:lpstr>等线</vt:lpstr>
      <vt:lpstr>KaiTi</vt:lpstr>
      <vt:lpstr>微软雅黑</vt:lpstr>
      <vt:lpstr>Alibaba PuHuiTi</vt:lpstr>
      <vt:lpstr>Arial</vt:lpstr>
      <vt:lpstr>Arial-Rounded</vt:lpstr>
      <vt:lpstr>Bubblegum Sans</vt:lpstr>
      <vt:lpstr>Calibri</vt:lpstr>
      <vt:lpstr>Calibri Light</vt:lpstr>
      <vt:lpstr>Nunito Black</vt:lpstr>
      <vt:lpstr>Times New Roman</vt:lpstr>
      <vt:lpstr>Office Theme</vt:lpstr>
      <vt:lpstr>www.freeppt7.com</vt:lpstr>
      <vt:lpstr>1_Office Theme</vt:lpstr>
      <vt:lpstr>2_Office Theme</vt:lpstr>
      <vt:lpstr>PowerPoint Presentation</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 Thi Diem My</cp:lastModifiedBy>
  <cp:revision>57</cp:revision>
  <dcterms:created xsi:type="dcterms:W3CDTF">2022-08-20T23:34:02Z</dcterms:created>
  <dcterms:modified xsi:type="dcterms:W3CDTF">2024-12-26T02:37:25Z</dcterms:modified>
</cp:coreProperties>
</file>