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5" r:id="rId2"/>
    <p:sldId id="257" r:id="rId3"/>
    <p:sldId id="296" r:id="rId4"/>
    <p:sldId id="381" r:id="rId5"/>
    <p:sldId id="291" r:id="rId6"/>
    <p:sldId id="292" r:id="rId7"/>
    <p:sldId id="293" r:id="rId8"/>
    <p:sldId id="294" r:id="rId9"/>
    <p:sldId id="283" r:id="rId10"/>
    <p:sldId id="379" r:id="rId11"/>
    <p:sldId id="371" r:id="rId12"/>
    <p:sldId id="372" r:id="rId13"/>
    <p:sldId id="373" r:id="rId14"/>
    <p:sldId id="374" r:id="rId15"/>
    <p:sldId id="375" r:id="rId16"/>
    <p:sldId id="376" r:id="rId17"/>
    <p:sldId id="377" r:id="rId18"/>
    <p:sldId id="378" r:id="rId19"/>
    <p:sldId id="268" r:id="rId20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00FF"/>
    <a:srgbClr val="FFDB69"/>
    <a:srgbClr val="88DFE8"/>
    <a:srgbClr val="FFCC2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62" d="100"/>
          <a:sy n="62" d="100"/>
        </p:scale>
        <p:origin x="667" y="6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361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475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giỏ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/>
              <a:t>Sau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dẻ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giỏ</a:t>
            </a:r>
            <a:endParaRPr lang="en-US" dirty="0"/>
          </a:p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274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4B920-E9EA-4D1C-9E80-7A63716CE9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985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11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Relationship Id="rId1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4.wdp"/><Relationship Id="rId3" Type="http://schemas.microsoft.com/office/2007/relationships/media" Target="../media/media5.mp3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2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audio" Target="../media/media5.mp3"/><Relationship Id="rId9" Type="http://schemas.microsoft.com/office/2007/relationships/hdphoto" Target="../media/hdphoto2.wdp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microsoft.com/office/2007/relationships/hdphoto" Target="../media/hdphoto4.wdp"/><Relationship Id="rId18" Type="http://schemas.openxmlformats.org/officeDocument/2006/relationships/image" Target="../media/image19.png"/><Relationship Id="rId3" Type="http://schemas.openxmlformats.org/officeDocument/2006/relationships/image" Target="../media/image14.png"/><Relationship Id="rId21" Type="http://schemas.microsoft.com/office/2007/relationships/hdphoto" Target="../media/hdphoto9.wdp"/><Relationship Id="rId7" Type="http://schemas.openxmlformats.org/officeDocument/2006/relationships/slide" Target="slide15.xml"/><Relationship Id="rId12" Type="http://schemas.openxmlformats.org/officeDocument/2006/relationships/image" Target="../media/image16.png"/><Relationship Id="rId17" Type="http://schemas.microsoft.com/office/2007/relationships/hdphoto" Target="../media/hdphoto7.wdp"/><Relationship Id="rId25" Type="http://schemas.openxmlformats.org/officeDocument/2006/relationships/slide" Target="slide10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microsoft.com/office/2007/relationships/hdphoto" Target="../media/hdphoto5.wdp"/><Relationship Id="rId24" Type="http://schemas.openxmlformats.org/officeDocument/2006/relationships/image" Target="../media/image22.GIF"/><Relationship Id="rId5" Type="http://schemas.microsoft.com/office/2007/relationships/hdphoto" Target="../media/hdphoto2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10" Type="http://schemas.openxmlformats.org/officeDocument/2006/relationships/image" Target="../media/image15.png"/><Relationship Id="rId19" Type="http://schemas.microsoft.com/office/2007/relationships/hdphoto" Target="../media/hdphoto8.wdp"/><Relationship Id="rId4" Type="http://schemas.openxmlformats.org/officeDocument/2006/relationships/image" Target="../media/image10.png"/><Relationship Id="rId9" Type="http://schemas.openxmlformats.org/officeDocument/2006/relationships/slide" Target="slide17.xml"/><Relationship Id="rId14" Type="http://schemas.openxmlformats.org/officeDocument/2006/relationships/image" Target="../media/image17.png"/><Relationship Id="rId2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12" Type="http://schemas.microsoft.com/office/2007/relationships/hdphoto" Target="../media/hdphoto1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25.png"/><Relationship Id="rId5" Type="http://schemas.microsoft.com/office/2007/relationships/hdphoto" Target="../media/hdphoto2.wdp"/><Relationship Id="rId10" Type="http://schemas.microsoft.com/office/2007/relationships/hdphoto" Target="../media/hdphoto12.wdp"/><Relationship Id="rId4" Type="http://schemas.openxmlformats.org/officeDocument/2006/relationships/image" Target="../media/image10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12" Type="http://schemas.microsoft.com/office/2007/relationships/hdphoto" Target="../media/hdphoto1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25.png"/><Relationship Id="rId5" Type="http://schemas.microsoft.com/office/2007/relationships/hdphoto" Target="../media/hdphoto2.wdp"/><Relationship Id="rId10" Type="http://schemas.microsoft.com/office/2007/relationships/hdphoto" Target="../media/hdphoto12.wdp"/><Relationship Id="rId4" Type="http://schemas.openxmlformats.org/officeDocument/2006/relationships/image" Target="../media/image10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12" Type="http://schemas.microsoft.com/office/2007/relationships/hdphoto" Target="../media/hdphoto1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25.png"/><Relationship Id="rId5" Type="http://schemas.microsoft.com/office/2007/relationships/hdphoto" Target="../media/hdphoto2.wdp"/><Relationship Id="rId10" Type="http://schemas.microsoft.com/office/2007/relationships/hdphoto" Target="../media/hdphoto12.wdp"/><Relationship Id="rId4" Type="http://schemas.openxmlformats.org/officeDocument/2006/relationships/image" Target="../media/image10.png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3.wdp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12.wdp"/><Relationship Id="rId5" Type="http://schemas.openxmlformats.org/officeDocument/2006/relationships/image" Target="../media/image10.png"/><Relationship Id="rId10" Type="http://schemas.openxmlformats.org/officeDocument/2006/relationships/image" Target="../media/image24.png"/><Relationship Id="rId4" Type="http://schemas.openxmlformats.org/officeDocument/2006/relationships/image" Target="../media/image14.png"/><Relationship Id="rId9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3.png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556919" y="1143000"/>
            <a:ext cx="6858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</a:rPr>
              <a:t>TRƯỜNG TIỂU HỌC SỐ 1 HOÀI HẢO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127919" y="4495800"/>
            <a:ext cx="13868399" cy="2114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6: AN TOÀN VỚI MÔI TRƯỜNG CÔNG NGHỆ TRONG </a:t>
            </a:r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 ĐÌNH(T2)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510691" y="2667000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225" y="6629400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6049872" y="1790699"/>
            <a:ext cx="46792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2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53548" y="469070"/>
            <a:ext cx="2090637" cy="461665"/>
            <a:chOff x="6718466" y="641502"/>
            <a:chExt cx="2055362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6" y="641502"/>
              <a:ext cx="2055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CÔNG NGHỆ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1813719" y="913445"/>
            <a:ext cx="12573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16: AN TOÀN VỚI MÔI TRƯỜNG CÔNG NGHỆ TRONG GIA ĐÌNH(T2)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4495336" cy="125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 hệ những việc đã làm, chưa làm để đảm bảo an toàn khi sử dụng các sản phẩm công nghệ.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127918" y="2971800"/>
          <a:ext cx="14020801" cy="49128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2542">
                  <a:extLst>
                    <a:ext uri="{9D8B030D-6E8A-4147-A177-3AD203B41FA5}">
                      <a16:colId xmlns:a16="http://schemas.microsoft.com/office/drawing/2014/main" val="1366153164"/>
                    </a:ext>
                  </a:extLst>
                </a:gridCol>
                <a:gridCol w="6154388">
                  <a:extLst>
                    <a:ext uri="{9D8B030D-6E8A-4147-A177-3AD203B41FA5}">
                      <a16:colId xmlns:a16="http://schemas.microsoft.com/office/drawing/2014/main" val="857691410"/>
                    </a:ext>
                  </a:extLst>
                </a:gridCol>
                <a:gridCol w="6893871">
                  <a:extLst>
                    <a:ext uri="{9D8B030D-6E8A-4147-A177-3AD203B41FA5}">
                      <a16:colId xmlns:a16="http://schemas.microsoft.com/office/drawing/2014/main" val="1917630964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sản phẩm công nghệ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 ý khi sử dụng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297034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nl-NL" sz="36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thoại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36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6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6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36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36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6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6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6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36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36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36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6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36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lâu</a:t>
                      </a:r>
                      <a:r>
                        <a:rPr lang="en-US" sz="36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4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51869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Tủ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2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Đóng</a:t>
                      </a:r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tủ</a:t>
                      </a:r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ngay</a:t>
                      </a:r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138879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vi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2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ngồi</a:t>
                      </a:r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32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lâu</a:t>
                      </a:r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029389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2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26</a:t>
                      </a:r>
                      <a:r>
                        <a:rPr lang="en-US" sz="3200" b="0" i="0" kern="1200" baseline="30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 </a:t>
                      </a:r>
                      <a:r>
                        <a:rPr lang="en-US" sz="3200" b="0" i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28</a:t>
                      </a:r>
                      <a:r>
                        <a:rPr lang="en-US" sz="3200" b="0" i="0" kern="1200" baseline="30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60482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B62DF55-7526-DFA0-CB8F-4ADCA9C4FD8F}"/>
              </a:ext>
            </a:extLst>
          </p:cNvPr>
          <p:cNvSpPr txBox="1"/>
          <p:nvPr/>
        </p:nvSpPr>
        <p:spPr>
          <a:xfrm>
            <a:off x="5976983" y="0"/>
            <a:ext cx="513313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26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83632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2"/>
            <a:ext cx="16256000" cy="9261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5878429" y="-18475"/>
            <a:ext cx="8380583" cy="9448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920" y="6346089"/>
            <a:ext cx="2336802" cy="2704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3115120" y="7483021"/>
            <a:ext cx="734796" cy="708680"/>
            <a:chOff x="2725503" y="6212581"/>
            <a:chExt cx="551097" cy="519584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368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15">
                <a:defRPr/>
              </a:pPr>
              <a:endPara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837691" y="7483021"/>
            <a:ext cx="734796" cy="708680"/>
            <a:chOff x="2725503" y="6212581"/>
            <a:chExt cx="551097" cy="519584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368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15">
                <a:defRPr/>
              </a:pPr>
              <a:endPara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652370" y="7471242"/>
            <a:ext cx="734796" cy="708680"/>
            <a:chOff x="2725503" y="6212581"/>
            <a:chExt cx="551097" cy="519584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368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15">
                <a:defRPr/>
              </a:pPr>
              <a:endPara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374942" y="7471242"/>
            <a:ext cx="734796" cy="708680"/>
            <a:chOff x="2725503" y="6212581"/>
            <a:chExt cx="551097" cy="519584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368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15">
                <a:defRPr/>
              </a:pPr>
              <a:endPara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2302850" y="7063208"/>
            <a:ext cx="2359337" cy="1987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/>
          <p:nvPr/>
        </p:nvSpPr>
        <p:spPr>
          <a:xfrm>
            <a:off x="10319" y="36948"/>
            <a:ext cx="16256000" cy="172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121920" tIns="60960" rIns="121920" bIns="6096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215">
              <a:defRPr/>
            </a:pPr>
            <a:r>
              <a:rPr lang="en-US" sz="4533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533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33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533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33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lang="en-US" sz="4533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33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4533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33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4533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33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4533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hãy giúp mẹ con sóc trả lời các câu hỏi để có thể nhặt hạt dẻ cho mùa đông nhé.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37690" y="4705549"/>
            <a:ext cx="3834402" cy="4438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mp3-output-ttsfree(dot)com (2)">
            <a:hlinkClick r:id="" action="ppaction://media"/>
            <a:extLst>
              <a:ext uri="{FF2B5EF4-FFF2-40B4-BE49-F238E27FC236}">
                <a16:creationId xmlns:a16="http://schemas.microsoft.com/office/drawing/2014/main" id="{75B5540B-7B3A-A553-D2D7-9D3E43B338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24681" y="17641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6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2"/>
            <a:ext cx="16256000" cy="9261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16834" y="4068265"/>
            <a:ext cx="3667115" cy="424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6309519" y="-93051"/>
            <a:ext cx="8380583" cy="9448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2302850" y="7063208"/>
            <a:ext cx="2359337" cy="1987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6321" y="6429686"/>
            <a:ext cx="2264583" cy="2621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2302847" y="220631"/>
            <a:ext cx="6178133" cy="2946400"/>
          </a:xfrm>
          <a:prstGeom prst="wedgeEllipseCallout">
            <a:avLst>
              <a:gd name="adj1" fmla="val 11292"/>
              <a:gd name="adj2" fmla="val 839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15">
              <a:defRPr/>
            </a:pP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6567766" y="6946209"/>
            <a:ext cx="4635157" cy="2104809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15">
              <a:defRPr/>
            </a:pPr>
            <a:r>
              <a:rPr lang="en-US" sz="2667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Vâng</a:t>
            </a:r>
            <a:r>
              <a:rPr lang="en-US" sz="2667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  <a:r>
              <a:rPr lang="en-US" sz="2667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2667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667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667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667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667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667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667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lang="en-US" sz="2667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67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667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pic>
        <p:nvPicPr>
          <p:cNvPr id="2" name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id="{2AE401DD-1FEC-B1A8-422D-D9F20D6E08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77081" y="457200"/>
            <a:ext cx="487363" cy="487363"/>
          </a:xfrm>
          <a:prstGeom prst="rect">
            <a:avLst/>
          </a:prstGeom>
        </p:spPr>
      </p:pic>
      <p:pic>
        <p:nvPicPr>
          <p:cNvPr id="3" name="mp3-output-ttsfree(dot)com (1)">
            <a:hlinkClick r:id="" action="ppaction://media"/>
            <a:extLst>
              <a:ext uri="{FF2B5EF4-FFF2-40B4-BE49-F238E27FC236}">
                <a16:creationId xmlns:a16="http://schemas.microsoft.com/office/drawing/2014/main" id="{EE1D3974-25B3-CECF-207E-F1443AB5A0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543081" y="80693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7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2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" y="0"/>
            <a:ext cx="16255998" cy="924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63162" y="3810595"/>
            <a:ext cx="3667115" cy="424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6775" y="5466342"/>
            <a:ext cx="2483796" cy="2875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6" action="ppaction://hlinksldjump"/>
          </p:cNvPr>
          <p:cNvSpPr/>
          <p:nvPr/>
        </p:nvSpPr>
        <p:spPr>
          <a:xfrm>
            <a:off x="3619857" y="8431787"/>
            <a:ext cx="437557" cy="558204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15">
              <a:defRPr/>
            </a:pPr>
            <a:r>
              <a:rPr lang="en-US" sz="26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Flowchart: Connector 29">
            <a:hlinkClick r:id="rId7" action="ppaction://hlinksldjump"/>
          </p:cNvPr>
          <p:cNvSpPr/>
          <p:nvPr/>
        </p:nvSpPr>
        <p:spPr>
          <a:xfrm>
            <a:off x="6048513" y="8271574"/>
            <a:ext cx="437557" cy="558204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15">
              <a:defRPr/>
            </a:pPr>
            <a:r>
              <a:rPr lang="en-US" sz="26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Flowchart: Connector 30">
            <a:hlinkClick r:id="rId8" action="ppaction://hlinksldjump"/>
          </p:cNvPr>
          <p:cNvSpPr/>
          <p:nvPr/>
        </p:nvSpPr>
        <p:spPr>
          <a:xfrm>
            <a:off x="9551441" y="8239408"/>
            <a:ext cx="437557" cy="558204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15">
              <a:defRPr/>
            </a:pPr>
            <a:r>
              <a:rPr lang="en-US" sz="26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Flowchart: Connector 31">
            <a:hlinkClick r:id="rId9" action="ppaction://hlinksldjump"/>
          </p:cNvPr>
          <p:cNvSpPr/>
          <p:nvPr/>
        </p:nvSpPr>
        <p:spPr>
          <a:xfrm>
            <a:off x="11267997" y="8623915"/>
            <a:ext cx="437557" cy="558204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15">
              <a:defRPr/>
            </a:pPr>
            <a:r>
              <a:rPr lang="en-US" sz="26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4175922" y="8172119"/>
            <a:ext cx="734796" cy="692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6595483" y="8114395"/>
            <a:ext cx="734796" cy="692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10170322" y="7931134"/>
            <a:ext cx="734796" cy="692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11768155" y="8341419"/>
            <a:ext cx="734796" cy="692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7629664" y="5466344"/>
            <a:ext cx="2359337" cy="1987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2753520" y="8518511"/>
            <a:ext cx="334498" cy="315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10275489" y="6866613"/>
            <a:ext cx="262228" cy="24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7957841" y="7718480"/>
            <a:ext cx="222702" cy="209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11109076" y="7392789"/>
            <a:ext cx="377700" cy="35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13525170" y="8550674"/>
            <a:ext cx="411287" cy="387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8454658" y="8687810"/>
            <a:ext cx="377630" cy="356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812" y="318461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152" y="711203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457" y="318461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72" y="711203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805" y="1320803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13271875" y="7584628"/>
            <a:ext cx="917870" cy="94156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15"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: Rounded Corners 2">
            <a:hlinkClick r:id="rId25" action="ppaction://hlinksldjump"/>
            <a:extLst>
              <a:ext uri="{FF2B5EF4-FFF2-40B4-BE49-F238E27FC236}">
                <a16:creationId xmlns:a16="http://schemas.microsoft.com/office/drawing/2014/main" id="{33D6B653-D362-4366-A8FB-66C963AF9CFA}"/>
              </a:ext>
            </a:extLst>
          </p:cNvPr>
          <p:cNvSpPr/>
          <p:nvPr/>
        </p:nvSpPr>
        <p:spPr>
          <a:xfrm>
            <a:off x="14189746" y="318460"/>
            <a:ext cx="1832734" cy="658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15"/>
            <a:r>
              <a:rPr lang="en-US" sz="2400" dirty="0" err="1">
                <a:solidFill>
                  <a:prstClr val="white"/>
                </a:solidFill>
                <a:latin typeface="Calibri"/>
              </a:rPr>
              <a:t>Học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tiếp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899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" y="0"/>
            <a:ext cx="16255998" cy="924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1896" y="4701696"/>
            <a:ext cx="3667115" cy="424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4274741" y="7415740"/>
            <a:ext cx="1707902" cy="1438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9405" y="4104071"/>
            <a:ext cx="2844800" cy="3292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1051720" y="-137465"/>
            <a:ext cx="1379220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4199009" y="5960668"/>
            <a:ext cx="8612910" cy="3035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51720" y="846566"/>
            <a:ext cx="132230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20817" indent="-1320817" algn="ctr" defTabSz="1219215">
              <a:buFontTx/>
              <a:buAutoNum type="arabicPeriod"/>
              <a:defRPr/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di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6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57460" y="6903506"/>
            <a:ext cx="589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15">
              <a:defRPr/>
            </a:pPr>
            <a:r>
              <a:rPr lang="en-US" sz="6400" b="1" dirty="0" err="1">
                <a:solidFill>
                  <a:prstClr val="white"/>
                </a:solidFill>
                <a:latin typeface="Calibri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endParaRPr lang="en-US" sz="6400" b="1" dirty="0">
              <a:solidFill>
                <a:prstClr val="white"/>
              </a:solidFill>
              <a:latin typeface="Calibri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7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" y="0"/>
            <a:ext cx="16255998" cy="924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5119" y="4536233"/>
            <a:ext cx="3667115" cy="424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4296939" y="7557628"/>
            <a:ext cx="1707902" cy="1438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2259" y="4264674"/>
            <a:ext cx="2844800" cy="3292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2541317" y="-138324"/>
            <a:ext cx="12387484" cy="3515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4970693" y="4673600"/>
            <a:ext cx="7593108" cy="4322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42189" y="829947"/>
            <a:ext cx="10854748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15">
              <a:defRPr/>
            </a:pPr>
            <a:r>
              <a:rPr lang="en-US" sz="5333" b="1" dirty="0">
                <a:solidFill>
                  <a:srgbClr val="FFFF00"/>
                </a:solidFill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Khi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sử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</a:t>
            </a:r>
            <a:r>
              <a:rPr lang="en-US" sz="4800" b="1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</a:t>
            </a:r>
            <a:r>
              <a:rPr lang="en-US" sz="4800" b="1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333" b="1" dirty="0">
              <a:solidFill>
                <a:srgbClr val="FFFF00"/>
              </a:solidFill>
              <a:latin typeface="Calibri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28719" y="6120029"/>
            <a:ext cx="70770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15">
              <a:defRPr/>
            </a:pPr>
            <a:r>
              <a:rPr lang="en-US" sz="6400" b="1" dirty="0">
                <a:solidFill>
                  <a:prstClr val="white"/>
                </a:solidFill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Sai</a:t>
            </a:r>
          </a:p>
        </p:txBody>
      </p:sp>
    </p:spTree>
    <p:extLst>
      <p:ext uri="{BB962C8B-B14F-4D97-AF65-F5344CB8AC3E}">
        <p14:creationId xmlns:p14="http://schemas.microsoft.com/office/powerpoint/2010/main" val="151116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4" y="0"/>
            <a:ext cx="16250818" cy="924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9189" y="5108656"/>
            <a:ext cx="3075147" cy="388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4382364" y="7735009"/>
            <a:ext cx="1707902" cy="1438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9729" y="4611568"/>
            <a:ext cx="2844800" cy="3292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421333" y="-138323"/>
            <a:ext cx="9796987" cy="4071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2753519" y="4922740"/>
            <a:ext cx="11785600" cy="407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21335" y="989837"/>
            <a:ext cx="9212297" cy="2586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15">
              <a:lnSpc>
                <a:spcPct val="115000"/>
              </a:lnSpc>
              <a:defRPr/>
            </a:pPr>
            <a:r>
              <a:rPr lang="en-US" sz="4800" b="1" dirty="0">
                <a:solidFill>
                  <a:srgbClr val="FFFF00"/>
                </a:solidFill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48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800" b="1" dirty="0">
                <a:solidFill>
                  <a:srgbClr val="FFFF00"/>
                </a:solidFill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79492" y="6069677"/>
            <a:ext cx="894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15">
              <a:defRPr/>
            </a:pPr>
            <a:r>
              <a:rPr lang="en-US" sz="6400" b="1" dirty="0" err="1">
                <a:solidFill>
                  <a:prstClr val="white"/>
                </a:solidFill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endParaRPr lang="en-US" sz="6400" b="1" dirty="0">
              <a:solidFill>
                <a:prstClr val="white"/>
              </a:solidFill>
              <a:latin typeface="Calibri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54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" y="0"/>
            <a:ext cx="16255998" cy="924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23846" y="4739331"/>
            <a:ext cx="3667115" cy="424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2508219" y="7466188"/>
            <a:ext cx="1707902" cy="1438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921" y="4545470"/>
            <a:ext cx="2844800" cy="3292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1813719" y="68989"/>
            <a:ext cx="10797310" cy="3768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5388346" y="5960668"/>
            <a:ext cx="5990510" cy="3035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18519" y="1076267"/>
            <a:ext cx="9770089" cy="2335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15">
              <a:defRPr/>
            </a:pPr>
            <a:r>
              <a:rPr lang="en-US" sz="4978" b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6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16547" y="7068032"/>
            <a:ext cx="4236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15">
              <a:defRPr/>
            </a:pPr>
            <a:r>
              <a:rPr lang="en-US" sz="6400" b="1" dirty="0" err="1">
                <a:solidFill>
                  <a:prstClr val="white"/>
                </a:solidFill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endParaRPr lang="en-US" sz="6400" b="1" dirty="0">
              <a:solidFill>
                <a:prstClr val="white"/>
              </a:solidFill>
              <a:latin typeface="Calibri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41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0649F2-2F94-3448-4AB6-ACE084E639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23333" r="9259" b="60000"/>
          <a:stretch/>
        </p:blipFill>
        <p:spPr>
          <a:xfrm>
            <a:off x="813832" y="2354464"/>
            <a:ext cx="13944600" cy="57989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E5A2718-2DEC-FAE5-65CA-4F30D3A8592F}"/>
              </a:ext>
            </a:extLst>
          </p:cNvPr>
          <p:cNvGrpSpPr/>
          <p:nvPr/>
        </p:nvGrpSpPr>
        <p:grpSpPr>
          <a:xfrm>
            <a:off x="7453548" y="884647"/>
            <a:ext cx="2090637" cy="461665"/>
            <a:chOff x="6718466" y="641502"/>
            <a:chExt cx="2055362" cy="4616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EE6708-5E60-A4FD-FB01-4A6C1B344969}"/>
                </a:ext>
              </a:extLst>
            </p:cNvPr>
            <p:cNvSpPr txBox="1"/>
            <p:nvPr/>
          </p:nvSpPr>
          <p:spPr>
            <a:xfrm>
              <a:off x="6718466" y="641502"/>
              <a:ext cx="2055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CÔNG NGHỆ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EEFB556-4BCD-4DED-E328-5785E7CD27F8}"/>
                </a:ext>
              </a:extLst>
            </p:cNvPr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>
            <a:extLst>
              <a:ext uri="{FF2B5EF4-FFF2-40B4-BE49-F238E27FC236}">
                <a16:creationId xmlns:a16="http://schemas.microsoft.com/office/drawing/2014/main" id="{1C8FD38E-698C-8ABB-2987-B8FFF86A3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3719" y="1329022"/>
            <a:ext cx="12573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16: AN TOÀN VỚI MÔI TRƯỜNG CÔNG NGHỆ TRONG GIA ĐÌNH(T2)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5BED0B-C26D-37E4-0CC6-4B6AF6640718}"/>
              </a:ext>
            </a:extLst>
          </p:cNvPr>
          <p:cNvSpPr txBox="1"/>
          <p:nvPr/>
        </p:nvSpPr>
        <p:spPr>
          <a:xfrm>
            <a:off x="5976983" y="415577"/>
            <a:ext cx="513313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26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  <p:pic>
        <p:nvPicPr>
          <p:cNvPr id="2" name="su_dung_san_pham_cong_nghe_trong_gia_dinh_can_dam_f0e3c2e4-2f02-4142-9f77-85d29ef3887e">
            <a:hlinkClick r:id="" action="ppaction://media"/>
            <a:extLst>
              <a:ext uri="{FF2B5EF4-FFF2-40B4-BE49-F238E27FC236}">
                <a16:creationId xmlns:a16="http://schemas.microsoft.com/office/drawing/2014/main" id="{52DBBAB7-8236-8FDC-2F44-C4A6AD2D24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61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4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cây xanh- Bài hát cực hay cho thiếu nhi về môi trườ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941" b="1985"/>
          <a:stretch/>
        </p:blipFill>
        <p:spPr>
          <a:xfrm>
            <a:off x="975519" y="685800"/>
            <a:ext cx="14325600" cy="7543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824583" y="0"/>
            <a:ext cx="5133136" cy="930735"/>
            <a:chOff x="5116983" y="172432"/>
            <a:chExt cx="5046525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5116983" y="172432"/>
              <a:ext cx="5046525" cy="930735"/>
              <a:chOff x="5116983" y="172432"/>
              <a:chExt cx="5046525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5116983" y="172432"/>
                <a:ext cx="5046525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4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26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12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2024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1813719" y="913445"/>
            <a:ext cx="12573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6: AN TOÀN VỚI MÔI TRƯỜNG CÔNG NGHỆ TRONG GIA ĐÌNH(T2)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44953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 toàn khi sử dụng một số sản phẩm công nghệ.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ông nghệ lớp 3 Bài 6: An toàn với môi trường công nghệ trong gia đình trang 29, 30, 31, 32, 33 |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19" y="2223090"/>
            <a:ext cx="14190536" cy="669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27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824583" y="0"/>
            <a:ext cx="5133136" cy="930735"/>
            <a:chOff x="5116983" y="172432"/>
            <a:chExt cx="5046525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5116983" y="172432"/>
              <a:ext cx="5046525" cy="930735"/>
              <a:chOff x="5116983" y="172432"/>
              <a:chExt cx="5046525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5116983" y="172432"/>
                <a:ext cx="5046525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4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26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12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2024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1813719" y="913445"/>
            <a:ext cx="12573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6: AN TOÀN VỚI MÔI TRƯỜNG CÔNG NGHỆ TRONG GIA ĐÌNH(T2)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44953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 toàn khi sử dụng một số sản phẩm công nghệ.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2A22800F-9067-FA26-6E71-99D4F16FF9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8183" y="2257666"/>
            <a:ext cx="14495336" cy="612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71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2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53548" y="469070"/>
            <a:ext cx="2090637" cy="461665"/>
            <a:chOff x="6718466" y="641502"/>
            <a:chExt cx="2055362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6" y="641502"/>
              <a:ext cx="2055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CÔNG NGHỆ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1813719" y="913445"/>
            <a:ext cx="12573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6: AN TOÀN VỚI MÔI TRƯỜNG CÔNG NGHỆ TRONG GIA ĐÌNH(T2)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44953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 toàn khi sử dụng một số sản phẩm công nghệ.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165765"/>
            <a:ext cx="14190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2" descr="Công nghệ lớp 3 Bài 6: An toàn với môi trường công nghệ trong gia đình trang 29, 30, 31, 32, 33 | Kết nối tri thứ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" r="1619" b="70771"/>
          <a:stretch/>
        </p:blipFill>
        <p:spPr bwMode="auto">
          <a:xfrm>
            <a:off x="956957" y="3366094"/>
            <a:ext cx="13713150" cy="471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424051" y="8059855"/>
            <a:ext cx="6781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a: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endParaRPr lang="en-US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24032" y="8106021"/>
            <a:ext cx="73294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b: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en-US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5A71A8-919A-E5C7-8637-D9E15B2F3F1D}"/>
              </a:ext>
            </a:extLst>
          </p:cNvPr>
          <p:cNvSpPr txBox="1"/>
          <p:nvPr/>
        </p:nvSpPr>
        <p:spPr>
          <a:xfrm>
            <a:off x="5824583" y="0"/>
            <a:ext cx="513313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26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54856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53548" y="469070"/>
            <a:ext cx="2090637" cy="461665"/>
            <a:chOff x="6718466" y="641502"/>
            <a:chExt cx="2055362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6" y="641502"/>
              <a:ext cx="2055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CÔNG NGHỆ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1813719" y="913445"/>
            <a:ext cx="12573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6: AN TOÀN VỚI MÔI TRƯỜNG CÔNG NGHỆ TRONG GIA ĐÌNH(T2)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44953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 toàn khi sử dụng một số sản phẩm công nghệ.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165765"/>
            <a:ext cx="14190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424051" y="8059855"/>
            <a:ext cx="6781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c: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83786" y="8013689"/>
            <a:ext cx="70952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d: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sz="3200" b="1" baseline="300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</p:txBody>
      </p:sp>
      <p:pic>
        <p:nvPicPr>
          <p:cNvPr id="2050" name="Picture 2" descr="Công nghệ lớp 3 Bài 6: An toàn với môi trường công nghệ trong gia đình trang 29, 30, 31, 32, 33 | Kết nối tri thứ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" t="31388" r="2152" b="36957"/>
          <a:stretch/>
        </p:blipFill>
        <p:spPr bwMode="auto">
          <a:xfrm>
            <a:off x="1133619" y="3359167"/>
            <a:ext cx="14184835" cy="465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C1B845-650B-0810-6020-110C23C7A5B9}"/>
              </a:ext>
            </a:extLst>
          </p:cNvPr>
          <p:cNvSpPr txBox="1"/>
          <p:nvPr/>
        </p:nvSpPr>
        <p:spPr>
          <a:xfrm>
            <a:off x="5928519" y="0"/>
            <a:ext cx="513313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26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35224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53548" y="469070"/>
            <a:ext cx="2090637" cy="461665"/>
            <a:chOff x="6718466" y="641502"/>
            <a:chExt cx="2055362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6" y="641502"/>
              <a:ext cx="2055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CÔNG NGHỆ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1813719" y="913445"/>
            <a:ext cx="12573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6: AN TOÀN VỚI MÔI TRƯỜNG CÔNG NGHỆ TRONG GIA ĐÌNH(T2)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44953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 toàn khi sử dụng một số sản phẩm công nghệ.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165765"/>
            <a:ext cx="14190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441387" y="7772400"/>
            <a:ext cx="6781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e: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endParaRPr lang="en-US" sz="32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69931" y="7833280"/>
            <a:ext cx="70952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g: </a:t>
            </a:r>
            <a:r>
              <a:rPr lang="vi-VN" sz="3200" b="1" dirty="0">
                <a:solidFill>
                  <a:srgbClr val="FF3399"/>
                </a:solidFill>
                <a:latin typeface="+mj-lt"/>
              </a:rPr>
              <a:t>Không bật âm lượng radio quá to</a:t>
            </a:r>
            <a:endParaRPr lang="en-US" sz="3600" b="1" dirty="0">
              <a:solidFill>
                <a:srgbClr val="FF3399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3" name="Picture 2" descr="Công nghệ lớp 3 Bài 6: An toàn với môi trường công nghệ trong gia đình trang 29, 30, 31, 32, 33 | Kết nối tri thứ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67" r="1755" b="4756"/>
          <a:stretch/>
        </p:blipFill>
        <p:spPr bwMode="auto">
          <a:xfrm>
            <a:off x="1280319" y="3426974"/>
            <a:ext cx="13868400" cy="434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6122CF-55FC-140F-6FCD-1C99E0ACADE7}"/>
              </a:ext>
            </a:extLst>
          </p:cNvPr>
          <p:cNvSpPr txBox="1"/>
          <p:nvPr/>
        </p:nvSpPr>
        <p:spPr>
          <a:xfrm>
            <a:off x="5900783" y="0"/>
            <a:ext cx="513313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26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404443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53548" y="469070"/>
            <a:ext cx="2090637" cy="461665"/>
            <a:chOff x="6718466" y="641502"/>
            <a:chExt cx="2055362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6" y="641502"/>
              <a:ext cx="2055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CÔNG NGHỆ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1813719" y="913445"/>
            <a:ext cx="12573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6: AN TOÀN VỚI MÔI TRƯỜNG CÔNG NGHỆ TRONG GIA ĐÌNH(T2)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44953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 toàn khi sử dụng một số sản phẩm công nghệ.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319" y="2438400"/>
            <a:ext cx="13716000" cy="512044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13719" y="7760301"/>
            <a:ext cx="13182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 dụng các sản phẩm công nghệ trong gia đình cần đảm bảo an toàn, tiết kiệm năng lượng...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721B55-BA0C-28F7-4E6D-F0CB080229FB}"/>
              </a:ext>
            </a:extLst>
          </p:cNvPr>
          <p:cNvSpPr txBox="1"/>
          <p:nvPr/>
        </p:nvSpPr>
        <p:spPr>
          <a:xfrm>
            <a:off x="5900783" y="0"/>
            <a:ext cx="513313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26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57589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53548" y="469070"/>
            <a:ext cx="2090637" cy="461665"/>
            <a:chOff x="6718466" y="641502"/>
            <a:chExt cx="2055362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6" y="641502"/>
              <a:ext cx="2055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CÔNG NGHỆ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1813719" y="913445"/>
            <a:ext cx="12573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16: AN TOÀN VỚI MÔI TRƯỜNG CÔNG NGHỆ TRONG GIA ĐÌNH(T2)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4495336" cy="125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 hệ thực tế những việc đã làm hằng ngày để đảm bảo an toàn khi sử dụng các sản phẩm công nghệ.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175044"/>
              </p:ext>
            </p:extLst>
          </p:nvPr>
        </p:nvGraphicFramePr>
        <p:xfrm>
          <a:off x="1127918" y="2971800"/>
          <a:ext cx="14020801" cy="53416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2542">
                  <a:extLst>
                    <a:ext uri="{9D8B030D-6E8A-4147-A177-3AD203B41FA5}">
                      <a16:colId xmlns:a16="http://schemas.microsoft.com/office/drawing/2014/main" val="1366153164"/>
                    </a:ext>
                  </a:extLst>
                </a:gridCol>
                <a:gridCol w="6154388">
                  <a:extLst>
                    <a:ext uri="{9D8B030D-6E8A-4147-A177-3AD203B41FA5}">
                      <a16:colId xmlns:a16="http://schemas.microsoft.com/office/drawing/2014/main" val="857691410"/>
                    </a:ext>
                  </a:extLst>
                </a:gridCol>
                <a:gridCol w="6893871">
                  <a:extLst>
                    <a:ext uri="{9D8B030D-6E8A-4147-A177-3AD203B41FA5}">
                      <a16:colId xmlns:a16="http://schemas.microsoft.com/office/drawing/2014/main" val="1917630964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sản phẩm công nghệ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 ý khi sử dụng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297034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4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51869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138879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029389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60482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034918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13706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232434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B62DF55-7526-DFA0-CB8F-4ADCA9C4FD8F}"/>
              </a:ext>
            </a:extLst>
          </p:cNvPr>
          <p:cNvSpPr txBox="1"/>
          <p:nvPr/>
        </p:nvSpPr>
        <p:spPr>
          <a:xfrm>
            <a:off x="5976983" y="0"/>
            <a:ext cx="513313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26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88168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1482</TotalTime>
  <Words>876</Words>
  <Application>Microsoft Office PowerPoint</Application>
  <PresentationFormat>Custom</PresentationFormat>
  <Paragraphs>100</Paragraphs>
  <Slides>19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Arial-Rounded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DELL-PC</cp:lastModifiedBy>
  <cp:revision>289</cp:revision>
  <dcterms:created xsi:type="dcterms:W3CDTF">2022-07-10T01:37:20Z</dcterms:created>
  <dcterms:modified xsi:type="dcterms:W3CDTF">2024-12-24T07:23:46Z</dcterms:modified>
</cp:coreProperties>
</file>